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1" r:id="rId1"/>
  </p:sldMasterIdLst>
  <p:notesMasterIdLst>
    <p:notesMasterId r:id="rId14"/>
  </p:notesMasterIdLst>
  <p:handoutMasterIdLst>
    <p:handoutMasterId r:id="rId15"/>
  </p:handoutMasterIdLst>
  <p:sldIdLst>
    <p:sldId id="256" r:id="rId2"/>
    <p:sldId id="294" r:id="rId3"/>
    <p:sldId id="302" r:id="rId4"/>
    <p:sldId id="305" r:id="rId5"/>
    <p:sldId id="306" r:id="rId6"/>
    <p:sldId id="307" r:id="rId7"/>
    <p:sldId id="296" r:id="rId8"/>
    <p:sldId id="308" r:id="rId9"/>
    <p:sldId id="309" r:id="rId10"/>
    <p:sldId id="310" r:id="rId11"/>
    <p:sldId id="297" r:id="rId12"/>
    <p:sldId id="311" r:id="rId13"/>
  </p:sldIdLst>
  <p:sldSz cx="15240000" cy="8572500"/>
  <p:notesSz cx="8572500" cy="15240000"/>
  <p:embeddedFontLst>
    <p:embeddedFont>
      <p:font typeface="Onest" panose="020B0604020202020204" charset="0"/>
      <p:regular r:id="rId16"/>
      <p:bold r:id="rId17"/>
    </p:embeddedFont>
    <p:embeddedFont>
      <p:font typeface="Onest ExtraBold" panose="020B0604020202020204" charset="-52"/>
      <p:bold r:id="rId18"/>
    </p:embeddedFont>
    <p:embeddedFont>
      <p:font typeface="Onest ExtraLight" panose="020B0604020202020204" charset="0"/>
      <p:regular r:id="rId19"/>
    </p:embeddedFont>
    <p:embeddedFont>
      <p:font typeface="Onest Medium" panose="020B0604020202020204" charset="-52"/>
      <p:regular r:id="rId20"/>
    </p:embeddedFont>
    <p:embeddedFont>
      <p:font typeface="Onest SemiBold" panose="020B0604020202020204" charset="0"/>
      <p:bold r:id="rId2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602"/>
    <a:srgbClr val="1C3DB3"/>
    <a:srgbClr val="F0E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1" autoAdjust="0"/>
    <p:restoredTop sz="96238" autoAdjust="0"/>
  </p:normalViewPr>
  <p:slideViewPr>
    <p:cSldViewPr snapToGrid="0" snapToObjects="1">
      <p:cViewPr>
        <p:scale>
          <a:sx n="100" d="100"/>
          <a:sy n="100" d="100"/>
        </p:scale>
        <p:origin x="318" y="-6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0" d="100"/>
          <a:sy n="30" d="100"/>
        </p:scale>
        <p:origin x="2912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714750" cy="763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856163" y="0"/>
            <a:ext cx="3714750" cy="763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7A11C-AA46-4615-9ED2-DBFA3B237D76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4476413"/>
            <a:ext cx="3714750" cy="763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856163" y="14476413"/>
            <a:ext cx="3714750" cy="763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8ECF-C22D-4799-B5B0-318AC6302D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319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20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8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svg"/><Relationship Id="rId3" Type="http://schemas.openxmlformats.org/officeDocument/2006/relationships/image" Target="../media/image37.svg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png"/><Relationship Id="rId28" Type="http://schemas.openxmlformats.org/officeDocument/2006/relationships/image" Target="../media/image62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svg"/><Relationship Id="rId3" Type="http://schemas.openxmlformats.org/officeDocument/2006/relationships/image" Target="../media/image37.svg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png"/><Relationship Id="rId28" Type="http://schemas.openxmlformats.org/officeDocument/2006/relationships/image" Target="../media/image62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svg"/><Relationship Id="rId3" Type="http://schemas.openxmlformats.org/officeDocument/2006/relationships/image" Target="../media/image37.svg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png"/><Relationship Id="rId28" Type="http://schemas.openxmlformats.org/officeDocument/2006/relationships/image" Target="../media/image62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svg"/><Relationship Id="rId3" Type="http://schemas.openxmlformats.org/officeDocument/2006/relationships/image" Target="../media/image37.svg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png"/><Relationship Id="rId28" Type="http://schemas.openxmlformats.org/officeDocument/2006/relationships/image" Target="../media/image62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35.png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svg"/><Relationship Id="rId3" Type="http://schemas.openxmlformats.org/officeDocument/2006/relationships/image" Target="../media/image37.svg"/><Relationship Id="rId21" Type="http://schemas.openxmlformats.org/officeDocument/2006/relationships/image" Target="../media/image55.svg"/><Relationship Id="rId34" Type="http://schemas.openxmlformats.org/officeDocument/2006/relationships/image" Target="../media/image66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png"/><Relationship Id="rId33" Type="http://schemas.openxmlformats.org/officeDocument/2006/relationships/image" Target="../media/image65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svg"/><Relationship Id="rId32" Type="http://schemas.openxmlformats.org/officeDocument/2006/relationships/image" Target="../media/image64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png"/><Relationship Id="rId28" Type="http://schemas.openxmlformats.org/officeDocument/2006/relationships/image" Target="../media/image62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31" Type="http://schemas.openxmlformats.org/officeDocument/2006/relationships/image" Target="../media/image63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35.png"/><Relationship Id="rId8" Type="http://schemas.openxmlformats.org/officeDocument/2006/relationships/image" Target="../media/image42.png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svg"/><Relationship Id="rId39" Type="http://schemas.openxmlformats.org/officeDocument/2006/relationships/image" Target="../media/image35.png"/><Relationship Id="rId21" Type="http://schemas.openxmlformats.org/officeDocument/2006/relationships/image" Target="../media/image55.svg"/><Relationship Id="rId34" Type="http://schemas.openxmlformats.org/officeDocument/2006/relationships/image" Target="../media/image71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png"/><Relationship Id="rId33" Type="http://schemas.openxmlformats.org/officeDocument/2006/relationships/image" Target="../media/image70.png"/><Relationship Id="rId38" Type="http://schemas.openxmlformats.org/officeDocument/2006/relationships/image" Target="../media/image75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svg"/><Relationship Id="rId32" Type="http://schemas.openxmlformats.org/officeDocument/2006/relationships/image" Target="../media/image69.png"/><Relationship Id="rId37" Type="http://schemas.openxmlformats.org/officeDocument/2006/relationships/image" Target="../media/image74.pn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png"/><Relationship Id="rId28" Type="http://schemas.openxmlformats.org/officeDocument/2006/relationships/image" Target="../media/image62.svg"/><Relationship Id="rId36" Type="http://schemas.openxmlformats.org/officeDocument/2006/relationships/image" Target="../media/image73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31" Type="http://schemas.openxmlformats.org/officeDocument/2006/relationships/image" Target="../media/image68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67.png"/><Relationship Id="rId35" Type="http://schemas.openxmlformats.org/officeDocument/2006/relationships/image" Target="../media/image72.png"/><Relationship Id="rId8" Type="http://schemas.openxmlformats.org/officeDocument/2006/relationships/image" Target="../media/image42.png"/><Relationship Id="rId3" Type="http://schemas.openxmlformats.org/officeDocument/2006/relationships/image" Target="../media/image3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3.svg"/><Relationship Id="rId18" Type="http://schemas.openxmlformats.org/officeDocument/2006/relationships/image" Target="../media/image58.svg"/><Relationship Id="rId26" Type="http://schemas.openxmlformats.org/officeDocument/2006/relationships/image" Target="../media/image48.png"/><Relationship Id="rId3" Type="http://schemas.openxmlformats.org/officeDocument/2006/relationships/image" Target="../media/image37.svg"/><Relationship Id="rId21" Type="http://schemas.openxmlformats.org/officeDocument/2006/relationships/image" Target="../media/image61.png"/><Relationship Id="rId7" Type="http://schemas.openxmlformats.org/officeDocument/2006/relationships/image" Target="../media/image43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77.svg"/><Relationship Id="rId2" Type="http://schemas.openxmlformats.org/officeDocument/2006/relationships/image" Target="../media/image36.png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29" Type="http://schemas.openxmlformats.org/officeDocument/2006/relationships/image" Target="../media/image7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11" Type="http://schemas.openxmlformats.org/officeDocument/2006/relationships/image" Target="../media/image51.svg"/><Relationship Id="rId24" Type="http://schemas.openxmlformats.org/officeDocument/2006/relationships/image" Target="../media/image76.png"/><Relationship Id="rId32" Type="http://schemas.openxmlformats.org/officeDocument/2006/relationships/image" Target="../media/image35.png"/><Relationship Id="rId5" Type="http://schemas.openxmlformats.org/officeDocument/2006/relationships/image" Target="../media/image41.svg"/><Relationship Id="rId15" Type="http://schemas.openxmlformats.org/officeDocument/2006/relationships/image" Target="../media/image55.svg"/><Relationship Id="rId23" Type="http://schemas.openxmlformats.org/officeDocument/2006/relationships/image" Target="../media/image33.png"/><Relationship Id="rId28" Type="http://schemas.openxmlformats.org/officeDocument/2006/relationships/image" Target="../media/image78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81.svg"/><Relationship Id="rId4" Type="http://schemas.openxmlformats.org/officeDocument/2006/relationships/image" Target="../media/image40.png"/><Relationship Id="rId9" Type="http://schemas.openxmlformats.org/officeDocument/2006/relationships/image" Target="../media/image47.svg"/><Relationship Id="rId14" Type="http://schemas.openxmlformats.org/officeDocument/2006/relationships/image" Target="../media/image54.png"/><Relationship Id="rId22" Type="http://schemas.openxmlformats.org/officeDocument/2006/relationships/image" Target="../media/image62.svg"/><Relationship Id="rId27" Type="http://schemas.openxmlformats.org/officeDocument/2006/relationships/image" Target="../media/image49.svg"/><Relationship Id="rId30" Type="http://schemas.openxmlformats.org/officeDocument/2006/relationships/image" Target="../media/image8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Rectangle 7107" descr="preencoded.png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5240961" cy="2755385"/>
          </a:xfrm>
          <a:prstGeom prst="rect">
            <a:avLst/>
          </a:prstGeom>
        </p:spPr>
      </p:pic>
      <p:pic>
        <p:nvPicPr>
          <p:cNvPr id="64" name="Rectangle 7121" descr="preencoded.png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058650" y="0"/>
            <a:ext cx="3182311" cy="2753280"/>
          </a:xfrm>
          <a:prstGeom prst="rect">
            <a:avLst/>
          </a:prstGeom>
        </p:spPr>
      </p:pic>
      <p:pic>
        <p:nvPicPr>
          <p:cNvPr id="65" name="Mask group" descr="preencoded.png"/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15240961" cy="2755385"/>
          </a:xfrm>
          <a:prstGeom prst="rect">
            <a:avLst/>
          </a:prstGeom>
        </p:spPr>
      </p:pic>
      <p:pic>
        <p:nvPicPr>
          <p:cNvPr id="66" name="Rectangle 7108" descr="preencoded.png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0977" y="0"/>
            <a:ext cx="3667647" cy="1364669"/>
          </a:xfrm>
          <a:prstGeom prst="rect">
            <a:avLst/>
          </a:prstGeom>
        </p:spPr>
      </p:pic>
      <p:pic>
        <p:nvPicPr>
          <p:cNvPr id="67" name="Rectangle 7109" descr="preencoded.png"/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048362" y="1363041"/>
            <a:ext cx="2829258" cy="953488"/>
          </a:xfrm>
          <a:prstGeom prst="rect">
            <a:avLst/>
          </a:prstGeom>
        </p:spPr>
      </p:pic>
      <p:pic>
        <p:nvPicPr>
          <p:cNvPr id="68" name="Rectangle 7110" descr="preencoded.png"/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610458" y="620172"/>
            <a:ext cx="1314746" cy="848184"/>
          </a:xfrm>
          <a:prstGeom prst="rect">
            <a:avLst/>
          </a:prstGeom>
        </p:spPr>
      </p:pic>
      <p:pic>
        <p:nvPicPr>
          <p:cNvPr id="69" name="Rectangle 7118" descr="preencoded.png"/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0" y="1200839"/>
            <a:ext cx="771969" cy="754475"/>
          </a:xfrm>
          <a:prstGeom prst="rect">
            <a:avLst/>
          </a:prstGeom>
        </p:spPr>
      </p:pic>
      <p:pic>
        <p:nvPicPr>
          <p:cNvPr id="70" name="Rectangle 7113" descr="preencoded.png"/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972658" y="619470"/>
            <a:ext cx="2419023" cy="848473"/>
          </a:xfrm>
          <a:prstGeom prst="rect">
            <a:avLst/>
          </a:prstGeom>
        </p:spPr>
      </p:pic>
      <p:pic>
        <p:nvPicPr>
          <p:cNvPr id="71" name="Rectangle 7114" descr="preencoded.png"/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115675" y="391"/>
            <a:ext cx="943936" cy="2752889"/>
          </a:xfrm>
          <a:prstGeom prst="rect">
            <a:avLst/>
          </a:prstGeom>
        </p:spPr>
      </p:pic>
      <p:pic>
        <p:nvPicPr>
          <p:cNvPr id="72" name="Rectangle 7115" descr="preencoded.png"/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1706005" y="2095725"/>
            <a:ext cx="1296215" cy="689209"/>
          </a:xfrm>
          <a:prstGeom prst="rect">
            <a:avLst/>
          </a:prstGeom>
        </p:spPr>
      </p:pic>
      <p:pic>
        <p:nvPicPr>
          <p:cNvPr id="73" name="Rectangle 7116" descr="preencoded.png"/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3001881" y="1363041"/>
            <a:ext cx="943204" cy="761425"/>
          </a:xfrm>
          <a:prstGeom prst="rect">
            <a:avLst/>
          </a:prstGeom>
        </p:spPr>
      </p:pic>
      <p:pic>
        <p:nvPicPr>
          <p:cNvPr id="74" name="Rectangle 7117" descr="preencoded.png"/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3497033" y="618821"/>
            <a:ext cx="1743374" cy="857859"/>
          </a:xfrm>
          <a:prstGeom prst="rect">
            <a:avLst/>
          </a:prstGeom>
        </p:spPr>
      </p:pic>
      <p:pic>
        <p:nvPicPr>
          <p:cNvPr id="75" name="Rectangle 7111" descr="preencoded.png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7925056" y="1467761"/>
            <a:ext cx="1048046" cy="848091"/>
          </a:xfrm>
          <a:prstGeom prst="rect">
            <a:avLst/>
          </a:prstGeom>
        </p:spPr>
      </p:pic>
      <p:pic>
        <p:nvPicPr>
          <p:cNvPr id="76" name="Rectangle 7112" descr="preencoded.png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8927960" y="2175363"/>
            <a:ext cx="1047900" cy="609571"/>
          </a:xfrm>
          <a:prstGeom prst="rect">
            <a:avLst/>
          </a:prstGeom>
        </p:spPr>
      </p:pic>
      <p:pic>
        <p:nvPicPr>
          <p:cNvPr id="77" name="Vector" descr="preencoded.png"/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1038292" y="382661"/>
            <a:ext cx="2343363" cy="610418"/>
          </a:xfrm>
          <a:prstGeom prst="rect">
            <a:avLst/>
          </a:prstGeom>
        </p:spPr>
      </p:pic>
      <p:pic>
        <p:nvPicPr>
          <p:cNvPr id="78" name="Rectangle 7120" descr="preencoded.png"/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14764970" y="6991400"/>
            <a:ext cx="95284" cy="95284"/>
          </a:xfrm>
          <a:prstGeom prst="rect">
            <a:avLst/>
          </a:prstGeom>
        </p:spPr>
      </p:pic>
      <p:pic>
        <p:nvPicPr>
          <p:cNvPr id="79" name="Line 1616" descr="preencoded.png"/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391748" y="7027021"/>
            <a:ext cx="14382757" cy="24071"/>
          </a:xfrm>
          <a:prstGeom prst="rect">
            <a:avLst/>
          </a:prstGeom>
        </p:spPr>
      </p:pic>
      <p:sp>
        <p:nvSpPr>
          <p:cNvPr id="81" name="2025"/>
          <p:cNvSpPr/>
          <p:nvPr userDrawn="1"/>
        </p:nvSpPr>
        <p:spPr>
          <a:xfrm rot="21599400">
            <a:off x="12049125" y="7934391"/>
            <a:ext cx="2809935" cy="343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2091" dirty="0">
                <a:solidFill>
                  <a:srgbClr val="071108"/>
                </a:solidFill>
                <a:latin typeface="Onest Medium" pitchFamily="34" charset="0"/>
                <a:ea typeface="Onest Medium" pitchFamily="34" charset="-122"/>
                <a:cs typeface="Onest Medium" pitchFamily="34" charset="-120"/>
              </a:rPr>
              <a:t>Волгоград, 2025</a:t>
            </a:r>
            <a:endParaRPr lang="en-US" sz="2091" dirty="0"/>
          </a:p>
        </p:txBody>
      </p:sp>
      <p:pic>
        <p:nvPicPr>
          <p:cNvPr id="82" name="Рисунок 81"/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12228" r="13474" b="19142"/>
          <a:stretch/>
        </p:blipFill>
        <p:spPr>
          <a:xfrm>
            <a:off x="4143869" y="1495366"/>
            <a:ext cx="2566052" cy="710480"/>
          </a:xfrm>
          <a:prstGeom prst="rect">
            <a:avLst/>
          </a:prstGeom>
        </p:spPr>
      </p:pic>
      <p:sp>
        <p:nvSpPr>
          <p:cNvPr id="88" name="Текст 40"/>
          <p:cNvSpPr>
            <a:spLocks noGrp="1"/>
          </p:cNvSpPr>
          <p:nvPr>
            <p:ph type="body" sz="quarter" idx="17" hasCustomPrompt="1"/>
          </p:nvPr>
        </p:nvSpPr>
        <p:spPr>
          <a:xfrm>
            <a:off x="376481" y="3048536"/>
            <a:ext cx="12666879" cy="1752600"/>
          </a:xfrm>
        </p:spPr>
        <p:txBody>
          <a:bodyPr>
            <a:normAutofit/>
          </a:bodyPr>
          <a:lstStyle>
            <a:lvl1pPr marL="0" indent="0">
              <a:buNone/>
              <a:defRPr sz="6000" b="0" baseline="0">
                <a:latin typeface="Onest ExtraBold" pitchFamily="2" charset="0"/>
              </a:defRPr>
            </a:lvl1pPr>
          </a:lstStyle>
          <a:p>
            <a:pPr lvl="0"/>
            <a:r>
              <a:rPr lang="ru-RU" dirty="0">
                <a:latin typeface="Onest ExtraBold" pitchFamily="2" charset="0"/>
              </a:rPr>
              <a:t>НАЗВАНИЕ СТАРТАП-ПРОЕКТА</a:t>
            </a: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217" y="749824"/>
            <a:ext cx="1480353" cy="567005"/>
          </a:xfrm>
          <a:prstGeom prst="rect">
            <a:avLst/>
          </a:prstGeom>
        </p:spPr>
      </p:pic>
      <p:sp>
        <p:nvSpPr>
          <p:cNvPr id="26" name="Прямоугольник 25"/>
          <p:cNvSpPr/>
          <p:nvPr userDrawn="1"/>
        </p:nvSpPr>
        <p:spPr>
          <a:xfrm>
            <a:off x="10360354" y="757083"/>
            <a:ext cx="704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C5603"/>
                </a:solidFill>
                <a:latin typeface="Onest ExtraBold" panose="020B0604020202020204" charset="-52"/>
              </a:rPr>
              <a:t>[</a:t>
            </a:r>
            <a:r>
              <a:rPr lang="ru-RU" sz="1200" b="1" dirty="0">
                <a:solidFill>
                  <a:srgbClr val="FC5603"/>
                </a:solidFill>
                <a:latin typeface="Onest ExtraBold" panose="020B0604020202020204" charset="-52"/>
              </a:rPr>
              <a:t>2025</a:t>
            </a:r>
            <a:r>
              <a:rPr lang="en-US" sz="1200" b="1" dirty="0">
                <a:solidFill>
                  <a:srgbClr val="FC5603"/>
                </a:solidFill>
                <a:latin typeface="Onest ExtraBold" panose="020B0604020202020204" charset="-52"/>
              </a:rPr>
              <a:t>]</a:t>
            </a:r>
            <a:endParaRPr lang="ru-RU" sz="1200" dirty="0"/>
          </a:p>
        </p:txBody>
      </p:sp>
      <p:sp>
        <p:nvSpPr>
          <p:cNvPr id="28" name="default_name"/>
          <p:cNvSpPr/>
          <p:nvPr userDrawn="1"/>
        </p:nvSpPr>
        <p:spPr>
          <a:xfrm rot="-600">
            <a:off x="601914" y="7803007"/>
            <a:ext cx="5026785" cy="339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091" dirty="0">
                <a:solidFill>
                  <a:srgbClr val="071108"/>
                </a:solidFill>
                <a:latin typeface="Onest Medium" pitchFamily="34" charset="0"/>
                <a:ea typeface="Onest Medium" pitchFamily="34" charset="-122"/>
                <a:cs typeface="Onest Medium" pitchFamily="34" charset="-120"/>
              </a:rPr>
              <a:t>Демо-день</a:t>
            </a:r>
            <a:endParaRPr lang="en-US" sz="2091" dirty="0"/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56" y="1039351"/>
            <a:ext cx="1839829" cy="3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3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ля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1045082" y="592201"/>
            <a:ext cx="7471698" cy="498598"/>
          </a:xfrm>
          <a:noFill/>
          <a:ln/>
        </p:spPr>
        <p:txBody>
          <a:bodyPr wrap="square" lIns="0" tIns="0" rIns="0" bIns="0" rtlCol="0" anchor="t">
            <a:spAutoFit/>
          </a:bodyPr>
          <a:lstStyle>
            <a:lvl1pPr>
              <a:defRPr lang="ru-RU" sz="40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defRPr>
            </a:lvl1pPr>
          </a:lstStyle>
          <a:p>
            <a:pPr marL="0" lvl="0">
              <a:lnSpc>
                <a:spcPct val="80621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5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5907431" y="5091621"/>
            <a:ext cx="8073774" cy="216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5906930" y="1679065"/>
            <a:ext cx="8073774" cy="216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299" y="-2660"/>
            <a:ext cx="15242424" cy="8577820"/>
            <a:chOff x="299" y="-2660"/>
            <a:chExt cx="15242424" cy="8577820"/>
          </a:xfrm>
        </p:grpSpPr>
        <p:pic>
          <p:nvPicPr>
            <p:cNvPr id="87" name="Group 277132768" descr="preencoded.png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227" y="-2660"/>
              <a:ext cx="15241496" cy="8575160"/>
            </a:xfrm>
            <a:prstGeom prst="rect">
              <a:avLst/>
            </a:prstGeom>
          </p:spPr>
        </p:pic>
        <p:grpSp>
          <p:nvGrpSpPr>
            <p:cNvPr id="31" name="Группа 30"/>
            <p:cNvGrpSpPr/>
            <p:nvPr userDrawn="1"/>
          </p:nvGrpSpPr>
          <p:grpSpPr>
            <a:xfrm>
              <a:off x="299" y="130"/>
              <a:ext cx="15241197" cy="8575030"/>
              <a:chOff x="299" y="130"/>
              <a:chExt cx="15241197" cy="8575030"/>
            </a:xfrm>
          </p:grpSpPr>
          <p:grpSp>
            <p:nvGrpSpPr>
              <p:cNvPr id="32" name="Группа 31"/>
              <p:cNvGrpSpPr/>
              <p:nvPr userDrawn="1"/>
            </p:nvGrpSpPr>
            <p:grpSpPr>
              <a:xfrm>
                <a:off x="299" y="130"/>
                <a:ext cx="15241197" cy="8575030"/>
                <a:chOff x="299" y="130"/>
                <a:chExt cx="15241197" cy="8575030"/>
              </a:xfrm>
            </p:grpSpPr>
            <p:grpSp>
              <p:nvGrpSpPr>
                <p:cNvPr id="35" name="Группа 34"/>
                <p:cNvGrpSpPr/>
                <p:nvPr userDrawn="1"/>
              </p:nvGrpSpPr>
              <p:grpSpPr>
                <a:xfrm>
                  <a:off x="299" y="130"/>
                  <a:ext cx="15241197" cy="8575030"/>
                  <a:chOff x="299" y="130"/>
                  <a:chExt cx="15241197" cy="8575030"/>
                </a:xfrm>
              </p:grpSpPr>
              <p:pic>
                <p:nvPicPr>
                  <p:cNvPr id="37" name="Vector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14294069" y="380985"/>
                    <a:ext cx="565170" cy="495470"/>
                  </a:xfrm>
                  <a:prstGeom prst="rect">
                    <a:avLst/>
                  </a:prstGeom>
                </p:spPr>
              </p:pic>
              <p:pic>
                <p:nvPicPr>
                  <p:cNvPr id="40" name="Rectangle 7137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10382250" y="130"/>
                    <a:ext cx="2048008" cy="381716"/>
                  </a:xfrm>
                  <a:prstGeom prst="rect">
                    <a:avLst/>
                  </a:prstGeom>
                </p:spPr>
              </p:pic>
              <p:pic>
                <p:nvPicPr>
                  <p:cNvPr id="41" name="Rectangle 7138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/>
                </p:blipFill>
                <p:spPr>
                  <a:xfrm>
                    <a:off x="8181975" y="846"/>
                    <a:ext cx="1105033" cy="381388"/>
                  </a:xfrm>
                  <a:prstGeom prst="rect">
                    <a:avLst/>
                  </a:prstGeom>
                </p:spPr>
              </p:pic>
              <p:pic>
                <p:nvPicPr>
                  <p:cNvPr id="56" name="Rectangle 7139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0"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rcRect/>
                  <a:stretch/>
                </p:blipFill>
                <p:spPr>
                  <a:xfrm>
                    <a:off x="12696825" y="279"/>
                    <a:ext cx="476383" cy="381167"/>
                  </a:xfrm>
                  <a:prstGeom prst="rect">
                    <a:avLst/>
                  </a:prstGeom>
                </p:spPr>
              </p:pic>
              <p:pic>
                <p:nvPicPr>
                  <p:cNvPr id="57" name="Rectangle 7144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/>
                </p:blipFill>
                <p:spPr>
                  <a:xfrm>
                    <a:off x="299" y="1717094"/>
                    <a:ext cx="381193" cy="1104966"/>
                  </a:xfrm>
                  <a:prstGeom prst="rect">
                    <a:avLst/>
                  </a:prstGeom>
                </p:spPr>
              </p:pic>
              <p:pic>
                <p:nvPicPr>
                  <p:cNvPr id="60" name="Rectangle 7145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4"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rcRect/>
                  <a:stretch/>
                </p:blipFill>
                <p:spPr>
                  <a:xfrm>
                    <a:off x="1227" y="7032044"/>
                    <a:ext cx="381269" cy="1543116"/>
                  </a:xfrm>
                  <a:prstGeom prst="rect">
                    <a:avLst/>
                  </a:prstGeom>
                </p:spPr>
              </p:pic>
              <p:pic>
                <p:nvPicPr>
                  <p:cNvPr id="61" name="Rectangle 7146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/>
                </p:blipFill>
                <p:spPr>
                  <a:xfrm>
                    <a:off x="8516780" y="8192393"/>
                    <a:ext cx="1619317" cy="381284"/>
                  </a:xfrm>
                  <a:prstGeom prst="rect">
                    <a:avLst/>
                  </a:prstGeom>
                </p:spPr>
              </p:pic>
              <p:pic>
                <p:nvPicPr>
                  <p:cNvPr id="62" name="Rectangle 7147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8">
                    <a:extLs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rcRect/>
                  <a:stretch/>
                </p:blipFill>
                <p:spPr>
                  <a:xfrm>
                    <a:off x="5906930" y="8192719"/>
                    <a:ext cx="2343217" cy="381409"/>
                  </a:xfrm>
                  <a:prstGeom prst="rect">
                    <a:avLst/>
                  </a:prstGeom>
                </p:spPr>
              </p:pic>
              <p:pic>
                <p:nvPicPr>
                  <p:cNvPr id="63" name="Rectangle 7148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0">
                    <a:extLst>
                      <a:ext uri="{96DAC541-7B7A-43D3-8B79-37D633B846F1}">
                        <asvg:svgBlip xmlns:asvg="http://schemas.microsoft.com/office/drawing/2016/SVG/main" r:embed="rId21"/>
                      </a:ext>
                    </a:extLst>
                  </a:blip>
                  <a:srcRect/>
                  <a:stretch/>
                </p:blipFill>
                <p:spPr>
                  <a:xfrm>
                    <a:off x="4802030" y="8193239"/>
                    <a:ext cx="476317" cy="381084"/>
                  </a:xfrm>
                  <a:prstGeom prst="rect">
                    <a:avLst/>
                  </a:prstGeom>
                </p:spPr>
              </p:pic>
              <p:pic>
                <p:nvPicPr>
                  <p:cNvPr id="64" name="Rectangle 7149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0">
                    <a:extLst>
                      <a:ext uri="{96DAC541-7B7A-43D3-8B79-37D633B846F1}">
                        <asvg:svgBlip xmlns:asvg="http://schemas.microsoft.com/office/drawing/2016/SVG/main" r:embed="rId22"/>
                      </a:ext>
                    </a:extLst>
                  </a:blip>
                  <a:srcRect/>
                  <a:stretch/>
                </p:blipFill>
                <p:spPr>
                  <a:xfrm>
                    <a:off x="4059080" y="8383836"/>
                    <a:ext cx="476317" cy="190618"/>
                  </a:xfrm>
                  <a:prstGeom prst="rect">
                    <a:avLst/>
                  </a:prstGeom>
                </p:spPr>
              </p:pic>
              <p:pic>
                <p:nvPicPr>
                  <p:cNvPr id="65" name="Rectangle 7140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3">
                    <a:extLst>
                      <a:ext uri="{96DAC541-7B7A-43D3-8B79-37D633B846F1}">
                        <asvg:svgBlip xmlns:asvg="http://schemas.microsoft.com/office/drawing/2016/SVG/main" r:embed="rId24"/>
                      </a:ext>
                    </a:extLst>
                  </a:blip>
                  <a:srcRect/>
                  <a:stretch/>
                </p:blipFill>
                <p:spPr>
                  <a:xfrm>
                    <a:off x="14859998" y="5714999"/>
                    <a:ext cx="381291" cy="1666941"/>
                  </a:xfrm>
                  <a:prstGeom prst="rect">
                    <a:avLst/>
                  </a:prstGeom>
                </p:spPr>
              </p:pic>
              <p:pic>
                <p:nvPicPr>
                  <p:cNvPr id="66" name="Rectangle 7141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5">
                    <a:extLst>
                      <a:ext uri="{96DAC541-7B7A-43D3-8B79-37D633B846F1}">
                        <asvg:svgBlip xmlns:asvg="http://schemas.microsoft.com/office/drawing/2016/SVG/main" r:embed="rId26"/>
                      </a:ext>
                    </a:extLst>
                  </a:blip>
                  <a:srcRect/>
                  <a:stretch/>
                </p:blipFill>
                <p:spPr>
                  <a:xfrm>
                    <a:off x="14999205" y="3581399"/>
                    <a:ext cx="241613" cy="1104966"/>
                  </a:xfrm>
                  <a:prstGeom prst="rect">
                    <a:avLst/>
                  </a:prstGeom>
                </p:spPr>
              </p:pic>
              <p:pic>
                <p:nvPicPr>
                  <p:cNvPr id="67" name="Rectangle 7142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7">
                    <a:extLst>
                      <a:ext uri="{96DAC541-7B7A-43D3-8B79-37D633B846F1}">
                        <asvg:svgBlip xmlns:asvg="http://schemas.microsoft.com/office/drawing/2016/SVG/main" r:embed="rId28"/>
                      </a:ext>
                    </a:extLst>
                  </a:blip>
                  <a:srcRect/>
                  <a:stretch/>
                </p:blipFill>
                <p:spPr>
                  <a:xfrm>
                    <a:off x="14860413" y="8096249"/>
                    <a:ext cx="381083" cy="47631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Рисунок 35"/>
                <p:cNvPicPr>
                  <a:picLocks noChangeAspect="1"/>
                </p:cNvPicPr>
                <p:nvPr userDrawn="1"/>
              </p:nvPicPr>
              <p:blipFill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84" t="12228" r="13474" b="19142"/>
                <a:stretch/>
              </p:blipFill>
              <p:spPr>
                <a:xfrm>
                  <a:off x="9164155" y="465316"/>
                  <a:ext cx="2052000" cy="568149"/>
                </a:xfrm>
                <a:prstGeom prst="rect">
                  <a:avLst/>
                </a:prstGeom>
              </p:spPr>
            </p:pic>
          </p:grpSp>
          <p:sp>
            <p:nvSpPr>
              <p:cNvPr id="34" name="Прямоугольник 33"/>
              <p:cNvSpPr/>
              <p:nvPr userDrawn="1"/>
            </p:nvSpPr>
            <p:spPr>
              <a:xfrm>
                <a:off x="12644546" y="464005"/>
                <a:ext cx="70491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FC5603"/>
                    </a:solidFill>
                    <a:latin typeface="Onest ExtraBold" panose="020B0604020202020204" charset="-52"/>
                  </a:rPr>
                  <a:t>[</a:t>
                </a:r>
                <a:r>
                  <a:rPr lang="ru-RU" sz="1200" b="1" dirty="0">
                    <a:solidFill>
                      <a:srgbClr val="FC5603"/>
                    </a:solidFill>
                    <a:latin typeface="Onest ExtraBold" panose="020B0604020202020204" charset="-52"/>
                  </a:rPr>
                  <a:t>2025</a:t>
                </a:r>
                <a:r>
                  <a:rPr lang="en-US" sz="1200" b="1" dirty="0">
                    <a:solidFill>
                      <a:srgbClr val="FC5603"/>
                    </a:solidFill>
                    <a:latin typeface="Onest ExtraBold" panose="020B0604020202020204" charset="-52"/>
                  </a:rPr>
                  <a:t>]</a:t>
                </a:r>
                <a:endParaRPr lang="ru-RU" sz="1200" dirty="0"/>
              </a:p>
            </p:txBody>
          </p:sp>
        </p:grpSp>
        <p:pic>
          <p:nvPicPr>
            <p:cNvPr id="25" name="Рисунок 24"/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0977" y="724289"/>
              <a:ext cx="1839829" cy="315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00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оля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/>
          <p:cNvGrpSpPr/>
          <p:nvPr userDrawn="1"/>
        </p:nvGrpSpPr>
        <p:grpSpPr>
          <a:xfrm>
            <a:off x="299" y="-2660"/>
            <a:ext cx="15242424" cy="8577820"/>
            <a:chOff x="299" y="-2660"/>
            <a:chExt cx="15242424" cy="8577820"/>
          </a:xfrm>
        </p:grpSpPr>
        <p:pic>
          <p:nvPicPr>
            <p:cNvPr id="39" name="Group 277132768" descr="preencoded.png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227" y="-2660"/>
              <a:ext cx="15241496" cy="8575160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 userDrawn="1"/>
          </p:nvGrpSpPr>
          <p:grpSpPr>
            <a:xfrm>
              <a:off x="299" y="130"/>
              <a:ext cx="15241197" cy="8575030"/>
              <a:chOff x="299" y="130"/>
              <a:chExt cx="15241197" cy="8575030"/>
            </a:xfrm>
          </p:grpSpPr>
          <p:grpSp>
            <p:nvGrpSpPr>
              <p:cNvPr id="44" name="Группа 43"/>
              <p:cNvGrpSpPr/>
              <p:nvPr userDrawn="1"/>
            </p:nvGrpSpPr>
            <p:grpSpPr>
              <a:xfrm>
                <a:off x="299" y="130"/>
                <a:ext cx="15241197" cy="8575030"/>
                <a:chOff x="299" y="130"/>
                <a:chExt cx="15241197" cy="8575030"/>
              </a:xfrm>
            </p:grpSpPr>
            <p:grpSp>
              <p:nvGrpSpPr>
                <p:cNvPr id="46" name="Группа 45"/>
                <p:cNvGrpSpPr/>
                <p:nvPr userDrawn="1"/>
              </p:nvGrpSpPr>
              <p:grpSpPr>
                <a:xfrm>
                  <a:off x="299" y="130"/>
                  <a:ext cx="15241197" cy="8575030"/>
                  <a:chOff x="299" y="130"/>
                  <a:chExt cx="15241197" cy="8575030"/>
                </a:xfrm>
              </p:grpSpPr>
              <p:pic>
                <p:nvPicPr>
                  <p:cNvPr id="48" name="Vector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14294069" y="380985"/>
                    <a:ext cx="565170" cy="495470"/>
                  </a:xfrm>
                  <a:prstGeom prst="rect">
                    <a:avLst/>
                  </a:prstGeom>
                </p:spPr>
              </p:pic>
              <p:pic>
                <p:nvPicPr>
                  <p:cNvPr id="49" name="Rectangle 7137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10382250" y="130"/>
                    <a:ext cx="2048008" cy="381716"/>
                  </a:xfrm>
                  <a:prstGeom prst="rect">
                    <a:avLst/>
                  </a:prstGeom>
                </p:spPr>
              </p:pic>
              <p:pic>
                <p:nvPicPr>
                  <p:cNvPr id="50" name="Rectangle 7138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/>
                </p:blipFill>
                <p:spPr>
                  <a:xfrm>
                    <a:off x="8181975" y="846"/>
                    <a:ext cx="1105033" cy="381388"/>
                  </a:xfrm>
                  <a:prstGeom prst="rect">
                    <a:avLst/>
                  </a:prstGeom>
                </p:spPr>
              </p:pic>
              <p:pic>
                <p:nvPicPr>
                  <p:cNvPr id="51" name="Rectangle 7139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0"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rcRect/>
                  <a:stretch/>
                </p:blipFill>
                <p:spPr>
                  <a:xfrm>
                    <a:off x="12696825" y="279"/>
                    <a:ext cx="476383" cy="381167"/>
                  </a:xfrm>
                  <a:prstGeom prst="rect">
                    <a:avLst/>
                  </a:prstGeom>
                </p:spPr>
              </p:pic>
              <p:pic>
                <p:nvPicPr>
                  <p:cNvPr id="52" name="Rectangle 7144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/>
                </p:blipFill>
                <p:spPr>
                  <a:xfrm>
                    <a:off x="299" y="1717094"/>
                    <a:ext cx="381193" cy="1104966"/>
                  </a:xfrm>
                  <a:prstGeom prst="rect">
                    <a:avLst/>
                  </a:prstGeom>
                </p:spPr>
              </p:pic>
              <p:pic>
                <p:nvPicPr>
                  <p:cNvPr id="53" name="Rectangle 7145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4"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rcRect/>
                  <a:stretch/>
                </p:blipFill>
                <p:spPr>
                  <a:xfrm>
                    <a:off x="1227" y="7032044"/>
                    <a:ext cx="381269" cy="1543116"/>
                  </a:xfrm>
                  <a:prstGeom prst="rect">
                    <a:avLst/>
                  </a:prstGeom>
                </p:spPr>
              </p:pic>
              <p:pic>
                <p:nvPicPr>
                  <p:cNvPr id="54" name="Rectangle 7146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/>
                </p:blipFill>
                <p:spPr>
                  <a:xfrm>
                    <a:off x="8516780" y="8192393"/>
                    <a:ext cx="1619317" cy="381284"/>
                  </a:xfrm>
                  <a:prstGeom prst="rect">
                    <a:avLst/>
                  </a:prstGeom>
                </p:spPr>
              </p:pic>
              <p:pic>
                <p:nvPicPr>
                  <p:cNvPr id="55" name="Rectangle 7147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18">
                    <a:extLs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rcRect/>
                  <a:stretch/>
                </p:blipFill>
                <p:spPr>
                  <a:xfrm>
                    <a:off x="5906930" y="8192719"/>
                    <a:ext cx="2343217" cy="381409"/>
                  </a:xfrm>
                  <a:prstGeom prst="rect">
                    <a:avLst/>
                  </a:prstGeom>
                </p:spPr>
              </p:pic>
              <p:pic>
                <p:nvPicPr>
                  <p:cNvPr id="61" name="Rectangle 7148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0">
                    <a:extLst>
                      <a:ext uri="{96DAC541-7B7A-43D3-8B79-37D633B846F1}">
                        <asvg:svgBlip xmlns:asvg="http://schemas.microsoft.com/office/drawing/2016/SVG/main" r:embed="rId21"/>
                      </a:ext>
                    </a:extLst>
                  </a:blip>
                  <a:srcRect/>
                  <a:stretch/>
                </p:blipFill>
                <p:spPr>
                  <a:xfrm>
                    <a:off x="4802030" y="8193239"/>
                    <a:ext cx="476317" cy="381084"/>
                  </a:xfrm>
                  <a:prstGeom prst="rect">
                    <a:avLst/>
                  </a:prstGeom>
                </p:spPr>
              </p:pic>
              <p:pic>
                <p:nvPicPr>
                  <p:cNvPr id="62" name="Rectangle 7149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0">
                    <a:extLst>
                      <a:ext uri="{96DAC541-7B7A-43D3-8B79-37D633B846F1}">
                        <asvg:svgBlip xmlns:asvg="http://schemas.microsoft.com/office/drawing/2016/SVG/main" r:embed="rId22"/>
                      </a:ext>
                    </a:extLst>
                  </a:blip>
                  <a:srcRect/>
                  <a:stretch/>
                </p:blipFill>
                <p:spPr>
                  <a:xfrm>
                    <a:off x="4059080" y="8383836"/>
                    <a:ext cx="476317" cy="190618"/>
                  </a:xfrm>
                  <a:prstGeom prst="rect">
                    <a:avLst/>
                  </a:prstGeom>
                </p:spPr>
              </p:pic>
              <p:pic>
                <p:nvPicPr>
                  <p:cNvPr id="63" name="Rectangle 7140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3">
                    <a:extLst>
                      <a:ext uri="{96DAC541-7B7A-43D3-8B79-37D633B846F1}">
                        <asvg:svgBlip xmlns:asvg="http://schemas.microsoft.com/office/drawing/2016/SVG/main" r:embed="rId24"/>
                      </a:ext>
                    </a:extLst>
                  </a:blip>
                  <a:srcRect/>
                  <a:stretch/>
                </p:blipFill>
                <p:spPr>
                  <a:xfrm>
                    <a:off x="14859998" y="5714999"/>
                    <a:ext cx="381291" cy="1666941"/>
                  </a:xfrm>
                  <a:prstGeom prst="rect">
                    <a:avLst/>
                  </a:prstGeom>
                </p:spPr>
              </p:pic>
              <p:pic>
                <p:nvPicPr>
                  <p:cNvPr id="64" name="Rectangle 7141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5">
                    <a:extLst>
                      <a:ext uri="{96DAC541-7B7A-43D3-8B79-37D633B846F1}">
                        <asvg:svgBlip xmlns:asvg="http://schemas.microsoft.com/office/drawing/2016/SVG/main" r:embed="rId26"/>
                      </a:ext>
                    </a:extLst>
                  </a:blip>
                  <a:srcRect/>
                  <a:stretch/>
                </p:blipFill>
                <p:spPr>
                  <a:xfrm>
                    <a:off x="14999205" y="3581399"/>
                    <a:ext cx="241613" cy="1104966"/>
                  </a:xfrm>
                  <a:prstGeom prst="rect">
                    <a:avLst/>
                  </a:prstGeom>
                </p:spPr>
              </p:pic>
              <p:pic>
                <p:nvPicPr>
                  <p:cNvPr id="65" name="Rectangle 7142" descr="preencoded.png"/>
                  <p:cNvPicPr>
                    <a:picLocks noChangeAspect="1"/>
                  </p:cNvPicPr>
                  <p:nvPr userDrawn="1"/>
                </p:nvPicPr>
                <p:blipFill>
                  <a:blip r:embed="rId27">
                    <a:extLst>
                      <a:ext uri="{96DAC541-7B7A-43D3-8B79-37D633B846F1}">
                        <asvg:svgBlip xmlns:asvg="http://schemas.microsoft.com/office/drawing/2016/SVG/main" r:embed="rId28"/>
                      </a:ext>
                    </a:extLst>
                  </a:blip>
                  <a:srcRect/>
                  <a:stretch/>
                </p:blipFill>
                <p:spPr>
                  <a:xfrm>
                    <a:off x="14860413" y="8096249"/>
                    <a:ext cx="381083" cy="47631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7" name="Рисунок 46"/>
                <p:cNvPicPr>
                  <a:picLocks noChangeAspect="1"/>
                </p:cNvPicPr>
                <p:nvPr userDrawn="1"/>
              </p:nvPicPr>
              <p:blipFill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84" t="12228" r="13474" b="19142"/>
                <a:stretch/>
              </p:blipFill>
              <p:spPr>
                <a:xfrm>
                  <a:off x="9164155" y="465316"/>
                  <a:ext cx="2052000" cy="568149"/>
                </a:xfrm>
                <a:prstGeom prst="rect">
                  <a:avLst/>
                </a:prstGeom>
              </p:spPr>
            </p:pic>
          </p:grpSp>
          <p:sp>
            <p:nvSpPr>
              <p:cNvPr id="45" name="Прямоугольник 44"/>
              <p:cNvSpPr/>
              <p:nvPr userDrawn="1"/>
            </p:nvSpPr>
            <p:spPr>
              <a:xfrm>
                <a:off x="12644546" y="464005"/>
                <a:ext cx="70491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FC5603"/>
                    </a:solidFill>
                    <a:latin typeface="Onest ExtraBold" panose="020B0604020202020204" charset="-52"/>
                  </a:rPr>
                  <a:t>[</a:t>
                </a:r>
                <a:r>
                  <a:rPr lang="ru-RU" sz="1200" b="1" dirty="0">
                    <a:solidFill>
                      <a:srgbClr val="FC5603"/>
                    </a:solidFill>
                    <a:latin typeface="Onest ExtraBold" panose="020B0604020202020204" charset="-52"/>
                  </a:rPr>
                  <a:t>2025</a:t>
                </a:r>
                <a:r>
                  <a:rPr lang="en-US" sz="1200" b="1" dirty="0">
                    <a:solidFill>
                      <a:srgbClr val="FC5603"/>
                    </a:solidFill>
                    <a:latin typeface="Onest ExtraBold" panose="020B0604020202020204" charset="-52"/>
                  </a:rPr>
                  <a:t>]</a:t>
                </a:r>
                <a:endParaRPr lang="ru-RU" sz="1200" dirty="0"/>
              </a:p>
            </p:txBody>
          </p:sp>
        </p:grpSp>
        <p:pic>
          <p:nvPicPr>
            <p:cNvPr id="43" name="Рисунок 42"/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0977" y="724289"/>
              <a:ext cx="1839829" cy="315062"/>
            </a:xfrm>
            <a:prstGeom prst="rect">
              <a:avLst/>
            </a:prstGeom>
          </p:spPr>
        </p:pic>
      </p:grp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1045082" y="594000"/>
            <a:ext cx="7471698" cy="498598"/>
          </a:xfrm>
          <a:noFill/>
          <a:ln/>
        </p:spPr>
        <p:txBody>
          <a:bodyPr vert="horz" wrap="square" lIns="0" tIns="0" rIns="0" bIns="0" rtlCol="0" anchor="t">
            <a:spAutoFit/>
          </a:bodyPr>
          <a:lstStyle>
            <a:lvl1pPr>
              <a:defRPr lang="ru-RU" sz="40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defRPr>
            </a:lvl1pPr>
          </a:lstStyle>
          <a:p>
            <a:pPr marL="0" lvl="0">
              <a:lnSpc>
                <a:spcPct val="80621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5906930" y="5231587"/>
            <a:ext cx="8073774" cy="144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5907431" y="3455326"/>
            <a:ext cx="8073774" cy="144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5906930" y="1679065"/>
            <a:ext cx="8073774" cy="144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58613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оля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oup 277132768" descr="preencoded.png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7" y="-2660"/>
            <a:ext cx="15241496" cy="8575160"/>
          </a:xfrm>
          <a:prstGeom prst="rect">
            <a:avLst/>
          </a:prstGeom>
        </p:spPr>
      </p:pic>
      <p:grpSp>
        <p:nvGrpSpPr>
          <p:cNvPr id="24" name="Группа 23"/>
          <p:cNvGrpSpPr/>
          <p:nvPr userDrawn="1"/>
        </p:nvGrpSpPr>
        <p:grpSpPr>
          <a:xfrm>
            <a:off x="299" y="130"/>
            <a:ext cx="15241197" cy="8575030"/>
            <a:chOff x="299" y="130"/>
            <a:chExt cx="15241197" cy="8575030"/>
          </a:xfrm>
        </p:grpSpPr>
        <p:grpSp>
          <p:nvGrpSpPr>
            <p:cNvPr id="25" name="Группа 24"/>
            <p:cNvGrpSpPr/>
            <p:nvPr userDrawn="1"/>
          </p:nvGrpSpPr>
          <p:grpSpPr>
            <a:xfrm>
              <a:off x="299" y="130"/>
              <a:ext cx="15241197" cy="8575030"/>
              <a:chOff x="299" y="130"/>
              <a:chExt cx="15241197" cy="8575030"/>
            </a:xfrm>
          </p:grpSpPr>
          <p:grpSp>
            <p:nvGrpSpPr>
              <p:cNvPr id="28" name="Группа 27"/>
              <p:cNvGrpSpPr/>
              <p:nvPr userDrawn="1"/>
            </p:nvGrpSpPr>
            <p:grpSpPr>
              <a:xfrm>
                <a:off x="299" y="130"/>
                <a:ext cx="15241197" cy="8575030"/>
                <a:chOff x="299" y="130"/>
                <a:chExt cx="15241197" cy="8575030"/>
              </a:xfrm>
            </p:grpSpPr>
            <p:pic>
              <p:nvPicPr>
                <p:cNvPr id="30" name="Vector" descr="preencoded.png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14294069" y="380985"/>
                  <a:ext cx="565170" cy="495470"/>
                </a:xfrm>
                <a:prstGeom prst="rect">
                  <a:avLst/>
                </a:prstGeom>
              </p:spPr>
            </p:pic>
            <p:pic>
              <p:nvPicPr>
                <p:cNvPr id="31" name="Rectangle 7137" descr="preencoded.png"/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10382250" y="130"/>
                  <a:ext cx="2048008" cy="381716"/>
                </a:xfrm>
                <a:prstGeom prst="rect">
                  <a:avLst/>
                </a:prstGeom>
              </p:spPr>
            </p:pic>
            <p:pic>
              <p:nvPicPr>
                <p:cNvPr id="32" name="Rectangle 7138" descr="preencoded.png"/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8181975" y="846"/>
                  <a:ext cx="1105033" cy="381388"/>
                </a:xfrm>
                <a:prstGeom prst="rect">
                  <a:avLst/>
                </a:prstGeom>
              </p:spPr>
            </p:pic>
            <p:pic>
              <p:nvPicPr>
                <p:cNvPr id="33" name="Rectangle 7139" descr="preencoded.png"/>
                <p:cNvPicPr>
                  <a:picLocks noChangeAspect="1"/>
                </p:cNvPicPr>
                <p:nvPr userDrawn="1"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12696825" y="279"/>
                  <a:ext cx="476383" cy="381167"/>
                </a:xfrm>
                <a:prstGeom prst="rect">
                  <a:avLst/>
                </a:prstGeom>
              </p:spPr>
            </p:pic>
            <p:pic>
              <p:nvPicPr>
                <p:cNvPr id="34" name="Rectangle 7144" descr="preencoded.png"/>
                <p:cNvPicPr>
                  <a:picLocks noChangeAspect="1"/>
                </p:cNvPicPr>
                <p:nvPr userDrawn="1"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/>
              </p:blipFill>
              <p:spPr>
                <a:xfrm>
                  <a:off x="299" y="1717094"/>
                  <a:ext cx="381193" cy="1104966"/>
                </a:xfrm>
                <a:prstGeom prst="rect">
                  <a:avLst/>
                </a:prstGeom>
              </p:spPr>
            </p:pic>
            <p:pic>
              <p:nvPicPr>
                <p:cNvPr id="35" name="Rectangle 7145" descr="preencoded.png"/>
                <p:cNvPicPr>
                  <a:picLocks noChangeAspect="1"/>
                </p:cNvPicPr>
                <p:nvPr userDrawn="1"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/>
              </p:blipFill>
              <p:spPr>
                <a:xfrm>
                  <a:off x="1227" y="7032044"/>
                  <a:ext cx="381269" cy="1543116"/>
                </a:xfrm>
                <a:prstGeom prst="rect">
                  <a:avLst/>
                </a:prstGeom>
              </p:spPr>
            </p:pic>
            <p:pic>
              <p:nvPicPr>
                <p:cNvPr id="36" name="Rectangle 7146" descr="preencoded.png"/>
                <p:cNvPicPr>
                  <a:picLocks noChangeAspect="1"/>
                </p:cNvPicPr>
                <p:nvPr userDrawn="1"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/>
              </p:blipFill>
              <p:spPr>
                <a:xfrm>
                  <a:off x="8516780" y="8192393"/>
                  <a:ext cx="1619317" cy="381284"/>
                </a:xfrm>
                <a:prstGeom prst="rect">
                  <a:avLst/>
                </a:prstGeom>
              </p:spPr>
            </p:pic>
            <p:pic>
              <p:nvPicPr>
                <p:cNvPr id="37" name="Rectangle 7147" descr="preencoded.png"/>
                <p:cNvPicPr>
                  <a:picLocks noChangeAspect="1"/>
                </p:cNvPicPr>
                <p:nvPr userDrawn="1"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/>
                <a:stretch/>
              </p:blipFill>
              <p:spPr>
                <a:xfrm>
                  <a:off x="5906930" y="8192719"/>
                  <a:ext cx="2343217" cy="381409"/>
                </a:xfrm>
                <a:prstGeom prst="rect">
                  <a:avLst/>
                </a:prstGeom>
              </p:spPr>
            </p:pic>
            <p:pic>
              <p:nvPicPr>
                <p:cNvPr id="40" name="Rectangle 7148" descr="preencoded.png"/>
                <p:cNvPicPr>
                  <a:picLocks noChangeAspect="1"/>
                </p:cNvPicPr>
                <p:nvPr userDrawn="1"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/>
                <a:stretch/>
              </p:blipFill>
              <p:spPr>
                <a:xfrm>
                  <a:off x="4802030" y="8193239"/>
                  <a:ext cx="476317" cy="381084"/>
                </a:xfrm>
                <a:prstGeom prst="rect">
                  <a:avLst/>
                </a:prstGeom>
              </p:spPr>
            </p:pic>
            <p:pic>
              <p:nvPicPr>
                <p:cNvPr id="41" name="Rectangle 7149" descr="preencoded.png"/>
                <p:cNvPicPr>
                  <a:picLocks noChangeAspect="1"/>
                </p:cNvPicPr>
                <p:nvPr userDrawn="1"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rcRect/>
                <a:stretch/>
              </p:blipFill>
              <p:spPr>
                <a:xfrm>
                  <a:off x="4059080" y="8383836"/>
                  <a:ext cx="476317" cy="190618"/>
                </a:xfrm>
                <a:prstGeom prst="rect">
                  <a:avLst/>
                </a:prstGeom>
              </p:spPr>
            </p:pic>
            <p:pic>
              <p:nvPicPr>
                <p:cNvPr id="56" name="Rectangle 7140" descr="preencoded.png"/>
                <p:cNvPicPr>
                  <a:picLocks noChangeAspect="1"/>
                </p:cNvPicPr>
                <p:nvPr userDrawn="1"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rcRect/>
                <a:stretch/>
              </p:blipFill>
              <p:spPr>
                <a:xfrm>
                  <a:off x="14859998" y="5714999"/>
                  <a:ext cx="381291" cy="1666941"/>
                </a:xfrm>
                <a:prstGeom prst="rect">
                  <a:avLst/>
                </a:prstGeom>
              </p:spPr>
            </p:pic>
            <p:pic>
              <p:nvPicPr>
                <p:cNvPr id="57" name="Rectangle 7141" descr="preencoded.png"/>
                <p:cNvPicPr>
                  <a:picLocks noChangeAspect="1"/>
                </p:cNvPicPr>
                <p:nvPr userDrawn="1"/>
              </p:nvPicPr>
              <p:blipFill>
                <a:blip r:embed="rId25">
                  <a:extLs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rcRect/>
                <a:stretch/>
              </p:blipFill>
              <p:spPr>
                <a:xfrm>
                  <a:off x="14999205" y="3581399"/>
                  <a:ext cx="241613" cy="1104966"/>
                </a:xfrm>
                <a:prstGeom prst="rect">
                  <a:avLst/>
                </a:prstGeom>
              </p:spPr>
            </p:pic>
            <p:pic>
              <p:nvPicPr>
                <p:cNvPr id="60" name="Rectangle 7142" descr="preencoded.png"/>
                <p:cNvPicPr>
                  <a:picLocks noChangeAspect="1"/>
                </p:cNvPicPr>
                <p:nvPr userDrawn="1"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rcRect/>
                <a:stretch/>
              </p:blipFill>
              <p:spPr>
                <a:xfrm>
                  <a:off x="14860413" y="8096249"/>
                  <a:ext cx="381083" cy="476316"/>
                </a:xfrm>
                <a:prstGeom prst="rect">
                  <a:avLst/>
                </a:prstGeom>
              </p:spPr>
            </p:pic>
          </p:grpSp>
          <p:pic>
            <p:nvPicPr>
              <p:cNvPr id="29" name="Рисунок 28"/>
              <p:cNvPicPr>
                <a:picLocks noChangeAspect="1"/>
              </p:cNvPicPr>
              <p:nvPr userDrawn="1"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84" t="12228" r="13474" b="19142"/>
              <a:stretch/>
            </p:blipFill>
            <p:spPr>
              <a:xfrm>
                <a:off x="9164155" y="465316"/>
                <a:ext cx="2052000" cy="568149"/>
              </a:xfrm>
              <a:prstGeom prst="rect">
                <a:avLst/>
              </a:prstGeom>
            </p:spPr>
          </p:pic>
        </p:grpSp>
        <p:sp>
          <p:nvSpPr>
            <p:cNvPr id="27" name="Прямоугольник 26"/>
            <p:cNvSpPr/>
            <p:nvPr userDrawn="1"/>
          </p:nvSpPr>
          <p:spPr>
            <a:xfrm>
              <a:off x="12644546" y="464005"/>
              <a:ext cx="7049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[</a:t>
              </a:r>
              <a:r>
                <a:rPr lang="ru-RU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2025</a:t>
              </a:r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]</a:t>
              </a:r>
              <a:endParaRPr lang="ru-RU" sz="1200" dirty="0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1045082" y="594000"/>
            <a:ext cx="7471698" cy="498598"/>
          </a:xfrm>
          <a:noFill/>
          <a:ln/>
        </p:spPr>
        <p:txBody>
          <a:bodyPr vert="horz" wrap="square" lIns="0" tIns="0" rIns="0" bIns="0" rtlCol="0" anchor="t">
            <a:spAutoFit/>
          </a:bodyPr>
          <a:lstStyle>
            <a:lvl1pPr>
              <a:defRPr lang="ru-RU" sz="40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defRPr>
            </a:lvl1pPr>
          </a:lstStyle>
          <a:p>
            <a:pPr marL="0" lvl="0">
              <a:lnSpc>
                <a:spcPct val="80621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5907431" y="4630011"/>
            <a:ext cx="8073774" cy="108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5907431" y="3154538"/>
            <a:ext cx="8073774" cy="108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5906930" y="1679065"/>
            <a:ext cx="8073774" cy="108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907431" y="6105484"/>
            <a:ext cx="8073774" cy="108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977" y="724289"/>
            <a:ext cx="1839829" cy="3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4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оля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oup 277132768" descr="preencoded.png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7" y="-2660"/>
            <a:ext cx="15241496" cy="8575160"/>
          </a:xfrm>
          <a:prstGeom prst="rect">
            <a:avLst/>
          </a:prstGeom>
        </p:spPr>
      </p:pic>
      <p:grpSp>
        <p:nvGrpSpPr>
          <p:cNvPr id="24" name="Группа 23"/>
          <p:cNvGrpSpPr/>
          <p:nvPr userDrawn="1"/>
        </p:nvGrpSpPr>
        <p:grpSpPr>
          <a:xfrm>
            <a:off x="299" y="130"/>
            <a:ext cx="15241197" cy="8575030"/>
            <a:chOff x="299" y="130"/>
            <a:chExt cx="15241197" cy="8575030"/>
          </a:xfrm>
        </p:grpSpPr>
        <p:grpSp>
          <p:nvGrpSpPr>
            <p:cNvPr id="25" name="Группа 24"/>
            <p:cNvGrpSpPr/>
            <p:nvPr userDrawn="1"/>
          </p:nvGrpSpPr>
          <p:grpSpPr>
            <a:xfrm>
              <a:off x="299" y="130"/>
              <a:ext cx="15241197" cy="8575030"/>
              <a:chOff x="299" y="130"/>
              <a:chExt cx="15241197" cy="8575030"/>
            </a:xfrm>
          </p:grpSpPr>
          <p:grpSp>
            <p:nvGrpSpPr>
              <p:cNvPr id="28" name="Группа 27"/>
              <p:cNvGrpSpPr/>
              <p:nvPr userDrawn="1"/>
            </p:nvGrpSpPr>
            <p:grpSpPr>
              <a:xfrm>
                <a:off x="299" y="130"/>
                <a:ext cx="15241197" cy="8575030"/>
                <a:chOff x="299" y="130"/>
                <a:chExt cx="15241197" cy="8575030"/>
              </a:xfrm>
            </p:grpSpPr>
            <p:pic>
              <p:nvPicPr>
                <p:cNvPr id="30" name="Vector" descr="preencoded.png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14294069" y="380985"/>
                  <a:ext cx="565170" cy="495470"/>
                </a:xfrm>
                <a:prstGeom prst="rect">
                  <a:avLst/>
                </a:prstGeom>
              </p:spPr>
            </p:pic>
            <p:pic>
              <p:nvPicPr>
                <p:cNvPr id="31" name="Rectangle 7137" descr="preencoded.png"/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10382250" y="130"/>
                  <a:ext cx="2048008" cy="381716"/>
                </a:xfrm>
                <a:prstGeom prst="rect">
                  <a:avLst/>
                </a:prstGeom>
              </p:spPr>
            </p:pic>
            <p:pic>
              <p:nvPicPr>
                <p:cNvPr id="32" name="Rectangle 7138" descr="preencoded.png"/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8181975" y="846"/>
                  <a:ext cx="1105033" cy="381388"/>
                </a:xfrm>
                <a:prstGeom prst="rect">
                  <a:avLst/>
                </a:prstGeom>
              </p:spPr>
            </p:pic>
            <p:pic>
              <p:nvPicPr>
                <p:cNvPr id="33" name="Rectangle 7139" descr="preencoded.png"/>
                <p:cNvPicPr>
                  <a:picLocks noChangeAspect="1"/>
                </p:cNvPicPr>
                <p:nvPr userDrawn="1"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12696825" y="279"/>
                  <a:ext cx="476383" cy="381167"/>
                </a:xfrm>
                <a:prstGeom prst="rect">
                  <a:avLst/>
                </a:prstGeom>
              </p:spPr>
            </p:pic>
            <p:pic>
              <p:nvPicPr>
                <p:cNvPr id="34" name="Rectangle 7144" descr="preencoded.png"/>
                <p:cNvPicPr>
                  <a:picLocks noChangeAspect="1"/>
                </p:cNvPicPr>
                <p:nvPr userDrawn="1"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/>
              </p:blipFill>
              <p:spPr>
                <a:xfrm>
                  <a:off x="299" y="1717094"/>
                  <a:ext cx="381193" cy="1104966"/>
                </a:xfrm>
                <a:prstGeom prst="rect">
                  <a:avLst/>
                </a:prstGeom>
              </p:spPr>
            </p:pic>
            <p:pic>
              <p:nvPicPr>
                <p:cNvPr id="35" name="Rectangle 7145" descr="preencoded.png"/>
                <p:cNvPicPr>
                  <a:picLocks noChangeAspect="1"/>
                </p:cNvPicPr>
                <p:nvPr userDrawn="1"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/>
              </p:blipFill>
              <p:spPr>
                <a:xfrm>
                  <a:off x="1227" y="7032044"/>
                  <a:ext cx="381269" cy="1543116"/>
                </a:xfrm>
                <a:prstGeom prst="rect">
                  <a:avLst/>
                </a:prstGeom>
              </p:spPr>
            </p:pic>
            <p:pic>
              <p:nvPicPr>
                <p:cNvPr id="36" name="Rectangle 7146" descr="preencoded.png"/>
                <p:cNvPicPr>
                  <a:picLocks noChangeAspect="1"/>
                </p:cNvPicPr>
                <p:nvPr userDrawn="1"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/>
              </p:blipFill>
              <p:spPr>
                <a:xfrm>
                  <a:off x="8516780" y="8192393"/>
                  <a:ext cx="1619317" cy="381284"/>
                </a:xfrm>
                <a:prstGeom prst="rect">
                  <a:avLst/>
                </a:prstGeom>
              </p:spPr>
            </p:pic>
            <p:pic>
              <p:nvPicPr>
                <p:cNvPr id="37" name="Rectangle 7147" descr="preencoded.png"/>
                <p:cNvPicPr>
                  <a:picLocks noChangeAspect="1"/>
                </p:cNvPicPr>
                <p:nvPr userDrawn="1"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/>
                <a:stretch/>
              </p:blipFill>
              <p:spPr>
                <a:xfrm>
                  <a:off x="5906930" y="8192719"/>
                  <a:ext cx="2343217" cy="381409"/>
                </a:xfrm>
                <a:prstGeom prst="rect">
                  <a:avLst/>
                </a:prstGeom>
              </p:spPr>
            </p:pic>
            <p:pic>
              <p:nvPicPr>
                <p:cNvPr id="40" name="Rectangle 7148" descr="preencoded.png"/>
                <p:cNvPicPr>
                  <a:picLocks noChangeAspect="1"/>
                </p:cNvPicPr>
                <p:nvPr userDrawn="1"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/>
                <a:stretch/>
              </p:blipFill>
              <p:spPr>
                <a:xfrm>
                  <a:off x="4802030" y="8193239"/>
                  <a:ext cx="476317" cy="381084"/>
                </a:xfrm>
                <a:prstGeom prst="rect">
                  <a:avLst/>
                </a:prstGeom>
              </p:spPr>
            </p:pic>
            <p:pic>
              <p:nvPicPr>
                <p:cNvPr id="41" name="Rectangle 7149" descr="preencoded.png"/>
                <p:cNvPicPr>
                  <a:picLocks noChangeAspect="1"/>
                </p:cNvPicPr>
                <p:nvPr userDrawn="1"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rcRect/>
                <a:stretch/>
              </p:blipFill>
              <p:spPr>
                <a:xfrm>
                  <a:off x="4059080" y="8383836"/>
                  <a:ext cx="476317" cy="190618"/>
                </a:xfrm>
                <a:prstGeom prst="rect">
                  <a:avLst/>
                </a:prstGeom>
              </p:spPr>
            </p:pic>
            <p:pic>
              <p:nvPicPr>
                <p:cNvPr id="56" name="Rectangle 7140" descr="preencoded.png"/>
                <p:cNvPicPr>
                  <a:picLocks noChangeAspect="1"/>
                </p:cNvPicPr>
                <p:nvPr userDrawn="1"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rcRect/>
                <a:stretch/>
              </p:blipFill>
              <p:spPr>
                <a:xfrm>
                  <a:off x="14859998" y="5714999"/>
                  <a:ext cx="381291" cy="1666941"/>
                </a:xfrm>
                <a:prstGeom prst="rect">
                  <a:avLst/>
                </a:prstGeom>
              </p:spPr>
            </p:pic>
            <p:pic>
              <p:nvPicPr>
                <p:cNvPr id="57" name="Rectangle 7141" descr="preencoded.png"/>
                <p:cNvPicPr>
                  <a:picLocks noChangeAspect="1"/>
                </p:cNvPicPr>
                <p:nvPr userDrawn="1"/>
              </p:nvPicPr>
              <p:blipFill>
                <a:blip r:embed="rId25">
                  <a:extLs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rcRect/>
                <a:stretch/>
              </p:blipFill>
              <p:spPr>
                <a:xfrm>
                  <a:off x="14999205" y="3581399"/>
                  <a:ext cx="241613" cy="1104966"/>
                </a:xfrm>
                <a:prstGeom prst="rect">
                  <a:avLst/>
                </a:prstGeom>
              </p:spPr>
            </p:pic>
            <p:pic>
              <p:nvPicPr>
                <p:cNvPr id="61" name="Rectangle 7142" descr="preencoded.png"/>
                <p:cNvPicPr>
                  <a:picLocks noChangeAspect="1"/>
                </p:cNvPicPr>
                <p:nvPr userDrawn="1"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rcRect/>
                <a:stretch/>
              </p:blipFill>
              <p:spPr>
                <a:xfrm>
                  <a:off x="14860413" y="8096249"/>
                  <a:ext cx="381083" cy="476316"/>
                </a:xfrm>
                <a:prstGeom prst="rect">
                  <a:avLst/>
                </a:prstGeom>
              </p:spPr>
            </p:pic>
          </p:grpSp>
          <p:pic>
            <p:nvPicPr>
              <p:cNvPr id="29" name="Рисунок 28"/>
              <p:cNvPicPr>
                <a:picLocks noChangeAspect="1"/>
              </p:cNvPicPr>
              <p:nvPr userDrawn="1"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84" t="12228" r="13474" b="19142"/>
              <a:stretch/>
            </p:blipFill>
            <p:spPr>
              <a:xfrm>
                <a:off x="9164155" y="465316"/>
                <a:ext cx="2052000" cy="568149"/>
              </a:xfrm>
              <a:prstGeom prst="rect">
                <a:avLst/>
              </a:prstGeom>
            </p:spPr>
          </p:pic>
        </p:grpSp>
        <p:sp>
          <p:nvSpPr>
            <p:cNvPr id="27" name="Прямоугольник 26"/>
            <p:cNvSpPr/>
            <p:nvPr userDrawn="1"/>
          </p:nvSpPr>
          <p:spPr>
            <a:xfrm>
              <a:off x="12644546" y="464005"/>
              <a:ext cx="7049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[</a:t>
              </a:r>
              <a:r>
                <a:rPr lang="ru-RU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2025</a:t>
              </a:r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]</a:t>
              </a:r>
              <a:endParaRPr lang="ru-RU" sz="1200" dirty="0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1045082" y="594000"/>
            <a:ext cx="7471698" cy="498598"/>
          </a:xfrm>
          <a:noFill/>
          <a:ln/>
        </p:spPr>
        <p:txBody>
          <a:bodyPr vert="horz" wrap="square" lIns="0" tIns="0" rIns="0" bIns="0" rtlCol="0" anchor="t">
            <a:spAutoFit/>
          </a:bodyPr>
          <a:lstStyle>
            <a:lvl1pPr>
              <a:defRPr lang="ru-RU" sz="40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defRPr>
            </a:lvl1pPr>
          </a:lstStyle>
          <a:p>
            <a:pPr marL="0" lvl="0">
              <a:lnSpc>
                <a:spcPct val="80621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804164" y="4686365"/>
            <a:ext cx="2700000" cy="215343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772144" y="4686365"/>
            <a:ext cx="2700000" cy="215343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7740124" y="4686365"/>
            <a:ext cx="2700000" cy="215343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08104" y="4686365"/>
            <a:ext cx="2700000" cy="215343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977" y="724289"/>
            <a:ext cx="1839829" cy="3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53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поля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AE13B58-64CF-1093-039E-159F1161A25E}"/>
              </a:ext>
            </a:extLst>
          </p:cNvPr>
          <p:cNvCxnSpPr/>
          <p:nvPr userDrawn="1"/>
        </p:nvCxnSpPr>
        <p:spPr>
          <a:xfrm>
            <a:off x="471603" y="2867150"/>
            <a:ext cx="14148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Group 277132768" descr="preencoded.png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7" y="-2660"/>
            <a:ext cx="15241496" cy="8575160"/>
          </a:xfrm>
          <a:prstGeom prst="rect">
            <a:avLst/>
          </a:prstGeom>
        </p:spPr>
      </p:pic>
      <p:grpSp>
        <p:nvGrpSpPr>
          <p:cNvPr id="24" name="Группа 23"/>
          <p:cNvGrpSpPr/>
          <p:nvPr userDrawn="1"/>
        </p:nvGrpSpPr>
        <p:grpSpPr>
          <a:xfrm>
            <a:off x="299" y="130"/>
            <a:ext cx="15241197" cy="8575030"/>
            <a:chOff x="299" y="130"/>
            <a:chExt cx="15241197" cy="8575030"/>
          </a:xfrm>
        </p:grpSpPr>
        <p:grpSp>
          <p:nvGrpSpPr>
            <p:cNvPr id="25" name="Группа 24"/>
            <p:cNvGrpSpPr/>
            <p:nvPr userDrawn="1"/>
          </p:nvGrpSpPr>
          <p:grpSpPr>
            <a:xfrm>
              <a:off x="299" y="130"/>
              <a:ext cx="15241197" cy="8575030"/>
              <a:chOff x="299" y="130"/>
              <a:chExt cx="15241197" cy="8575030"/>
            </a:xfrm>
          </p:grpSpPr>
          <p:grpSp>
            <p:nvGrpSpPr>
              <p:cNvPr id="28" name="Группа 27"/>
              <p:cNvGrpSpPr/>
              <p:nvPr userDrawn="1"/>
            </p:nvGrpSpPr>
            <p:grpSpPr>
              <a:xfrm>
                <a:off x="299" y="130"/>
                <a:ext cx="15241197" cy="8575030"/>
                <a:chOff x="299" y="130"/>
                <a:chExt cx="15241197" cy="8575030"/>
              </a:xfrm>
            </p:grpSpPr>
            <p:pic>
              <p:nvPicPr>
                <p:cNvPr id="30" name="Vector" descr="preencoded.png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14294069" y="380985"/>
                  <a:ext cx="565170" cy="495470"/>
                </a:xfrm>
                <a:prstGeom prst="rect">
                  <a:avLst/>
                </a:prstGeom>
              </p:spPr>
            </p:pic>
            <p:pic>
              <p:nvPicPr>
                <p:cNvPr id="31" name="Rectangle 7137" descr="preencoded.png"/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10382250" y="130"/>
                  <a:ext cx="2048008" cy="381716"/>
                </a:xfrm>
                <a:prstGeom prst="rect">
                  <a:avLst/>
                </a:prstGeom>
              </p:spPr>
            </p:pic>
            <p:pic>
              <p:nvPicPr>
                <p:cNvPr id="32" name="Rectangle 7138" descr="preencoded.png"/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8181975" y="846"/>
                  <a:ext cx="1105033" cy="381388"/>
                </a:xfrm>
                <a:prstGeom prst="rect">
                  <a:avLst/>
                </a:prstGeom>
              </p:spPr>
            </p:pic>
            <p:pic>
              <p:nvPicPr>
                <p:cNvPr id="33" name="Rectangle 7139" descr="preencoded.png"/>
                <p:cNvPicPr>
                  <a:picLocks noChangeAspect="1"/>
                </p:cNvPicPr>
                <p:nvPr userDrawn="1"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12696825" y="279"/>
                  <a:ext cx="476383" cy="381167"/>
                </a:xfrm>
                <a:prstGeom prst="rect">
                  <a:avLst/>
                </a:prstGeom>
              </p:spPr>
            </p:pic>
            <p:pic>
              <p:nvPicPr>
                <p:cNvPr id="34" name="Rectangle 7144" descr="preencoded.png"/>
                <p:cNvPicPr>
                  <a:picLocks noChangeAspect="1"/>
                </p:cNvPicPr>
                <p:nvPr userDrawn="1"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/>
              </p:blipFill>
              <p:spPr>
                <a:xfrm>
                  <a:off x="299" y="1717094"/>
                  <a:ext cx="381193" cy="1104966"/>
                </a:xfrm>
                <a:prstGeom prst="rect">
                  <a:avLst/>
                </a:prstGeom>
              </p:spPr>
            </p:pic>
            <p:pic>
              <p:nvPicPr>
                <p:cNvPr id="35" name="Rectangle 7145" descr="preencoded.png"/>
                <p:cNvPicPr>
                  <a:picLocks noChangeAspect="1"/>
                </p:cNvPicPr>
                <p:nvPr userDrawn="1"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/>
              </p:blipFill>
              <p:spPr>
                <a:xfrm>
                  <a:off x="1227" y="7032044"/>
                  <a:ext cx="381269" cy="1543116"/>
                </a:xfrm>
                <a:prstGeom prst="rect">
                  <a:avLst/>
                </a:prstGeom>
              </p:spPr>
            </p:pic>
            <p:pic>
              <p:nvPicPr>
                <p:cNvPr id="36" name="Rectangle 7146" descr="preencoded.png"/>
                <p:cNvPicPr>
                  <a:picLocks noChangeAspect="1"/>
                </p:cNvPicPr>
                <p:nvPr userDrawn="1"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/>
              </p:blipFill>
              <p:spPr>
                <a:xfrm>
                  <a:off x="8516780" y="8192393"/>
                  <a:ext cx="1619317" cy="381284"/>
                </a:xfrm>
                <a:prstGeom prst="rect">
                  <a:avLst/>
                </a:prstGeom>
              </p:spPr>
            </p:pic>
            <p:pic>
              <p:nvPicPr>
                <p:cNvPr id="37" name="Rectangle 7147" descr="preencoded.png"/>
                <p:cNvPicPr>
                  <a:picLocks noChangeAspect="1"/>
                </p:cNvPicPr>
                <p:nvPr userDrawn="1"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/>
                <a:stretch/>
              </p:blipFill>
              <p:spPr>
                <a:xfrm>
                  <a:off x="5906930" y="8192719"/>
                  <a:ext cx="2343217" cy="381409"/>
                </a:xfrm>
                <a:prstGeom prst="rect">
                  <a:avLst/>
                </a:prstGeom>
              </p:spPr>
            </p:pic>
            <p:pic>
              <p:nvPicPr>
                <p:cNvPr id="40" name="Rectangle 7148" descr="preencoded.png"/>
                <p:cNvPicPr>
                  <a:picLocks noChangeAspect="1"/>
                </p:cNvPicPr>
                <p:nvPr userDrawn="1"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/>
                <a:stretch/>
              </p:blipFill>
              <p:spPr>
                <a:xfrm>
                  <a:off x="4802030" y="8193239"/>
                  <a:ext cx="476317" cy="381084"/>
                </a:xfrm>
                <a:prstGeom prst="rect">
                  <a:avLst/>
                </a:prstGeom>
              </p:spPr>
            </p:pic>
            <p:pic>
              <p:nvPicPr>
                <p:cNvPr id="41" name="Rectangle 7149" descr="preencoded.png"/>
                <p:cNvPicPr>
                  <a:picLocks noChangeAspect="1"/>
                </p:cNvPicPr>
                <p:nvPr userDrawn="1"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rcRect/>
                <a:stretch/>
              </p:blipFill>
              <p:spPr>
                <a:xfrm>
                  <a:off x="4059080" y="8383836"/>
                  <a:ext cx="476317" cy="190618"/>
                </a:xfrm>
                <a:prstGeom prst="rect">
                  <a:avLst/>
                </a:prstGeom>
              </p:spPr>
            </p:pic>
            <p:pic>
              <p:nvPicPr>
                <p:cNvPr id="56" name="Rectangle 7140" descr="preencoded.png"/>
                <p:cNvPicPr>
                  <a:picLocks noChangeAspect="1"/>
                </p:cNvPicPr>
                <p:nvPr userDrawn="1"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rcRect/>
                <a:stretch/>
              </p:blipFill>
              <p:spPr>
                <a:xfrm>
                  <a:off x="14859998" y="5714999"/>
                  <a:ext cx="381291" cy="1666941"/>
                </a:xfrm>
                <a:prstGeom prst="rect">
                  <a:avLst/>
                </a:prstGeom>
              </p:spPr>
            </p:pic>
            <p:pic>
              <p:nvPicPr>
                <p:cNvPr id="57" name="Rectangle 7141" descr="preencoded.png"/>
                <p:cNvPicPr>
                  <a:picLocks noChangeAspect="1"/>
                </p:cNvPicPr>
                <p:nvPr userDrawn="1"/>
              </p:nvPicPr>
              <p:blipFill>
                <a:blip r:embed="rId25">
                  <a:extLs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rcRect/>
                <a:stretch/>
              </p:blipFill>
              <p:spPr>
                <a:xfrm>
                  <a:off x="14999205" y="3581399"/>
                  <a:ext cx="241613" cy="1104966"/>
                </a:xfrm>
                <a:prstGeom prst="rect">
                  <a:avLst/>
                </a:prstGeom>
              </p:spPr>
            </p:pic>
            <p:pic>
              <p:nvPicPr>
                <p:cNvPr id="61" name="Rectangle 7142" descr="preencoded.png"/>
                <p:cNvPicPr>
                  <a:picLocks noChangeAspect="1"/>
                </p:cNvPicPr>
                <p:nvPr userDrawn="1"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rcRect/>
                <a:stretch/>
              </p:blipFill>
              <p:spPr>
                <a:xfrm>
                  <a:off x="14860413" y="8096249"/>
                  <a:ext cx="381083" cy="476316"/>
                </a:xfrm>
                <a:prstGeom prst="rect">
                  <a:avLst/>
                </a:prstGeom>
              </p:spPr>
            </p:pic>
          </p:grpSp>
          <p:pic>
            <p:nvPicPr>
              <p:cNvPr id="29" name="Рисунок 28"/>
              <p:cNvPicPr>
                <a:picLocks noChangeAspect="1"/>
              </p:cNvPicPr>
              <p:nvPr userDrawn="1"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84" t="12228" r="13474" b="19142"/>
              <a:stretch/>
            </p:blipFill>
            <p:spPr>
              <a:xfrm>
                <a:off x="9164155" y="465316"/>
                <a:ext cx="2052000" cy="568149"/>
              </a:xfrm>
              <a:prstGeom prst="rect">
                <a:avLst/>
              </a:prstGeom>
            </p:spPr>
          </p:pic>
        </p:grpSp>
        <p:sp>
          <p:nvSpPr>
            <p:cNvPr id="27" name="Прямоугольник 26"/>
            <p:cNvSpPr/>
            <p:nvPr userDrawn="1"/>
          </p:nvSpPr>
          <p:spPr>
            <a:xfrm>
              <a:off x="12644546" y="464005"/>
              <a:ext cx="7049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[</a:t>
              </a:r>
              <a:r>
                <a:rPr lang="ru-RU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2025</a:t>
              </a:r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]</a:t>
              </a:r>
              <a:endParaRPr lang="ru-RU" sz="1200" dirty="0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1045082" y="594000"/>
            <a:ext cx="7471698" cy="498598"/>
          </a:xfrm>
          <a:noFill/>
          <a:ln/>
        </p:spPr>
        <p:txBody>
          <a:bodyPr vert="horz" wrap="square" lIns="0" tIns="0" rIns="0" bIns="0" rtlCol="0" anchor="t">
            <a:spAutoFit/>
          </a:bodyPr>
          <a:lstStyle>
            <a:lvl1pPr>
              <a:defRPr lang="ru-RU" sz="40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defRPr>
            </a:lvl1pPr>
          </a:lstStyle>
          <a:p>
            <a:pPr marL="0" lvl="0">
              <a:lnSpc>
                <a:spcPct val="80621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34276" y="3124451"/>
            <a:ext cx="3168000" cy="4680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977" y="724289"/>
            <a:ext cx="1839829" cy="31506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AFF3A9-E572-EC8F-36C3-5693F887E383}"/>
              </a:ext>
            </a:extLst>
          </p:cNvPr>
          <p:cNvSpPr/>
          <p:nvPr userDrawn="1"/>
        </p:nvSpPr>
        <p:spPr>
          <a:xfrm>
            <a:off x="460966" y="1524000"/>
            <a:ext cx="14194466" cy="1085850"/>
          </a:xfrm>
          <a:prstGeom prst="rect">
            <a:avLst/>
          </a:prstGeom>
          <a:solidFill>
            <a:srgbClr val="F0EF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C1964BA-1F5E-B65E-EDE3-181D110C17BF}"/>
              </a:ext>
            </a:extLst>
          </p:cNvPr>
          <p:cNvGrpSpPr/>
          <p:nvPr userDrawn="1"/>
        </p:nvGrpSpPr>
        <p:grpSpPr>
          <a:xfrm>
            <a:off x="492663" y="2763078"/>
            <a:ext cx="209587" cy="209587"/>
            <a:chOff x="3849493" y="3277077"/>
            <a:chExt cx="209587" cy="209587"/>
          </a:xfrm>
        </p:grpSpPr>
        <p:pic>
          <p:nvPicPr>
            <p:cNvPr id="5" name="Rectangle 7158" descr="preencoded.png">
              <a:extLst>
                <a:ext uri="{FF2B5EF4-FFF2-40B4-BE49-F238E27FC236}">
                  <a16:creationId xmlns:a16="http://schemas.microsoft.com/office/drawing/2014/main" id="{DC7F167C-1E9E-C8AA-0F94-674C8067A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>
              <a:off x="3849493" y="3277077"/>
              <a:ext cx="209587" cy="209587"/>
            </a:xfrm>
            <a:prstGeom prst="rect">
              <a:avLst/>
            </a:prstGeom>
          </p:spPr>
        </p:pic>
        <p:pic>
          <p:nvPicPr>
            <p:cNvPr id="6" name="Rectangle 7159" descr="preencoded.png">
              <a:extLst>
                <a:ext uri="{FF2B5EF4-FFF2-40B4-BE49-F238E27FC236}">
                  <a16:creationId xmlns:a16="http://schemas.microsoft.com/office/drawing/2014/main" id="{E46EA4AC-9A0D-2438-EB68-FBB0708BA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p:blipFill>
          <p:spPr>
            <a:xfrm>
              <a:off x="3906653" y="3334236"/>
              <a:ext cx="95267" cy="95269"/>
            </a:xfrm>
            <a:prstGeom prst="rect">
              <a:avLst/>
            </a:prstGeom>
          </p:spPr>
        </p:pic>
      </p:grp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2B54DF9-70C6-EED4-A537-F697B5A6140B}"/>
              </a:ext>
            </a:extLst>
          </p:cNvPr>
          <p:cNvCxnSpPr>
            <a:cxnSpLocks/>
          </p:cNvCxnSpPr>
          <p:nvPr userDrawn="1"/>
        </p:nvCxnSpPr>
        <p:spPr>
          <a:xfrm>
            <a:off x="587932" y="1257791"/>
            <a:ext cx="0" cy="15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328A27F-82A5-6116-C269-B5FF270A21C5}"/>
              </a:ext>
            </a:extLst>
          </p:cNvPr>
          <p:cNvCxnSpPr/>
          <p:nvPr userDrawn="1"/>
        </p:nvCxnSpPr>
        <p:spPr>
          <a:xfrm>
            <a:off x="4152968" y="1254593"/>
            <a:ext cx="0" cy="15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148A4B5-A483-DBD7-F48E-948AE0EEE9DB}"/>
              </a:ext>
            </a:extLst>
          </p:cNvPr>
          <p:cNvCxnSpPr/>
          <p:nvPr userDrawn="1"/>
        </p:nvCxnSpPr>
        <p:spPr>
          <a:xfrm>
            <a:off x="7638571" y="1264118"/>
            <a:ext cx="0" cy="15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002C802-3E63-B32A-E55E-66CCD5FBFFA0}"/>
              </a:ext>
            </a:extLst>
          </p:cNvPr>
          <p:cNvCxnSpPr/>
          <p:nvPr userDrawn="1"/>
        </p:nvCxnSpPr>
        <p:spPr>
          <a:xfrm>
            <a:off x="11204584" y="1253895"/>
            <a:ext cx="0" cy="15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0031F18-F26A-C030-3726-C838C1A53B5C}"/>
              </a:ext>
            </a:extLst>
          </p:cNvPr>
          <p:cNvCxnSpPr/>
          <p:nvPr userDrawn="1"/>
        </p:nvCxnSpPr>
        <p:spPr>
          <a:xfrm>
            <a:off x="471603" y="1254593"/>
            <a:ext cx="14148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DC1DFFB-D766-A075-5595-E8550F782995}"/>
              </a:ext>
            </a:extLst>
          </p:cNvPr>
          <p:cNvGrpSpPr/>
          <p:nvPr userDrawn="1"/>
        </p:nvGrpSpPr>
        <p:grpSpPr>
          <a:xfrm>
            <a:off x="4057169" y="2763123"/>
            <a:ext cx="209587" cy="209587"/>
            <a:chOff x="3849493" y="3277077"/>
            <a:chExt cx="209587" cy="209587"/>
          </a:xfrm>
        </p:grpSpPr>
        <p:pic>
          <p:nvPicPr>
            <p:cNvPr id="26" name="Rectangle 7158" descr="preencoded.png">
              <a:extLst>
                <a:ext uri="{FF2B5EF4-FFF2-40B4-BE49-F238E27FC236}">
                  <a16:creationId xmlns:a16="http://schemas.microsoft.com/office/drawing/2014/main" id="{A3A78AE2-3178-C4DA-69A7-1EBCE8B0B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>
              <a:off x="3849493" y="3277077"/>
              <a:ext cx="209587" cy="209587"/>
            </a:xfrm>
            <a:prstGeom prst="rect">
              <a:avLst/>
            </a:prstGeom>
          </p:spPr>
        </p:pic>
        <p:pic>
          <p:nvPicPr>
            <p:cNvPr id="39" name="Rectangle 7159" descr="preencoded.png">
              <a:extLst>
                <a:ext uri="{FF2B5EF4-FFF2-40B4-BE49-F238E27FC236}">
                  <a16:creationId xmlns:a16="http://schemas.microsoft.com/office/drawing/2014/main" id="{E273EE7F-D6A4-DBAF-25D3-8242AF9EB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p:blipFill>
          <p:spPr>
            <a:xfrm>
              <a:off x="3906653" y="3334236"/>
              <a:ext cx="95267" cy="95269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066D2E3-8E40-9A58-B700-F7965570EDEF}"/>
              </a:ext>
            </a:extLst>
          </p:cNvPr>
          <p:cNvGrpSpPr/>
          <p:nvPr userDrawn="1"/>
        </p:nvGrpSpPr>
        <p:grpSpPr>
          <a:xfrm>
            <a:off x="7538703" y="2763347"/>
            <a:ext cx="209587" cy="209587"/>
            <a:chOff x="3849493" y="3277077"/>
            <a:chExt cx="209587" cy="209587"/>
          </a:xfrm>
        </p:grpSpPr>
        <p:pic>
          <p:nvPicPr>
            <p:cNvPr id="43" name="Rectangle 7158" descr="preencoded.png">
              <a:extLst>
                <a:ext uri="{FF2B5EF4-FFF2-40B4-BE49-F238E27FC236}">
                  <a16:creationId xmlns:a16="http://schemas.microsoft.com/office/drawing/2014/main" id="{F5A6E8B0-3DFA-A5FF-3B23-A3A8C2E230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>
              <a:off x="3849493" y="3277077"/>
              <a:ext cx="209587" cy="209587"/>
            </a:xfrm>
            <a:prstGeom prst="rect">
              <a:avLst/>
            </a:prstGeom>
          </p:spPr>
        </p:pic>
        <p:pic>
          <p:nvPicPr>
            <p:cNvPr id="44" name="Rectangle 7159" descr="preencoded.png">
              <a:extLst>
                <a:ext uri="{FF2B5EF4-FFF2-40B4-BE49-F238E27FC236}">
                  <a16:creationId xmlns:a16="http://schemas.microsoft.com/office/drawing/2014/main" id="{3485D0DD-50B5-6B4D-0E6D-119A16207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p:blipFill>
          <p:spPr>
            <a:xfrm>
              <a:off x="3906653" y="3334236"/>
              <a:ext cx="95267" cy="95269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76BEAA4-DA99-6FE2-44D9-07C22ACD6A7C}"/>
              </a:ext>
            </a:extLst>
          </p:cNvPr>
          <p:cNvGrpSpPr/>
          <p:nvPr userDrawn="1"/>
        </p:nvGrpSpPr>
        <p:grpSpPr>
          <a:xfrm>
            <a:off x="11116329" y="2762699"/>
            <a:ext cx="209587" cy="209587"/>
            <a:chOff x="3849493" y="3277077"/>
            <a:chExt cx="209587" cy="209587"/>
          </a:xfrm>
        </p:grpSpPr>
        <p:pic>
          <p:nvPicPr>
            <p:cNvPr id="46" name="Rectangle 7158" descr="preencoded.png">
              <a:extLst>
                <a:ext uri="{FF2B5EF4-FFF2-40B4-BE49-F238E27FC236}">
                  <a16:creationId xmlns:a16="http://schemas.microsoft.com/office/drawing/2014/main" id="{6AFF689F-A71D-7618-8DA6-0E7DEA83DB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>
              <a:off x="3849493" y="3277077"/>
              <a:ext cx="209587" cy="209587"/>
            </a:xfrm>
            <a:prstGeom prst="rect">
              <a:avLst/>
            </a:prstGeom>
          </p:spPr>
        </p:pic>
        <p:pic>
          <p:nvPicPr>
            <p:cNvPr id="47" name="Rectangle 7159" descr="preencoded.png">
              <a:extLst>
                <a:ext uri="{FF2B5EF4-FFF2-40B4-BE49-F238E27FC236}">
                  <a16:creationId xmlns:a16="http://schemas.microsoft.com/office/drawing/2014/main" id="{67ECC26F-B298-8F93-5E24-7D65215596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p:blipFill>
          <p:spPr>
            <a:xfrm>
              <a:off x="3906653" y="3334236"/>
              <a:ext cx="95267" cy="95269"/>
            </a:xfrm>
            <a:prstGeom prst="rect">
              <a:avLst/>
            </a:prstGeom>
          </p:spPr>
        </p:pic>
      </p:grpSp>
      <p:sp>
        <p:nvSpPr>
          <p:cNvPr id="48" name="Текст 6">
            <a:extLst>
              <a:ext uri="{FF2B5EF4-FFF2-40B4-BE49-F238E27FC236}">
                <a16:creationId xmlns:a16="http://schemas.microsoft.com/office/drawing/2014/main" id="{5871BEDC-5672-E032-9D52-7CB589369A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7238" y="3124867"/>
            <a:ext cx="3168000" cy="4679581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22885640-13AB-E364-7C7A-440260763E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60200" y="3124868"/>
            <a:ext cx="3168000" cy="467958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6">
            <a:extLst>
              <a:ext uri="{FF2B5EF4-FFF2-40B4-BE49-F238E27FC236}">
                <a16:creationId xmlns:a16="http://schemas.microsoft.com/office/drawing/2014/main" id="{36C1CA55-DF71-97FA-4521-E51B9CA06B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17645" y="3124867"/>
            <a:ext cx="3168000" cy="467957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65468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поля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oup 277132768" descr="preencoded.png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7" y="-2660"/>
            <a:ext cx="15241496" cy="8575160"/>
          </a:xfrm>
          <a:prstGeom prst="rect">
            <a:avLst/>
          </a:prstGeom>
        </p:spPr>
      </p:pic>
      <p:grpSp>
        <p:nvGrpSpPr>
          <p:cNvPr id="24" name="Группа 23"/>
          <p:cNvGrpSpPr/>
          <p:nvPr userDrawn="1"/>
        </p:nvGrpSpPr>
        <p:grpSpPr>
          <a:xfrm>
            <a:off x="299" y="130"/>
            <a:ext cx="15241197" cy="8575030"/>
            <a:chOff x="299" y="130"/>
            <a:chExt cx="15241197" cy="8575030"/>
          </a:xfrm>
        </p:grpSpPr>
        <p:grpSp>
          <p:nvGrpSpPr>
            <p:cNvPr id="25" name="Группа 24"/>
            <p:cNvGrpSpPr/>
            <p:nvPr userDrawn="1"/>
          </p:nvGrpSpPr>
          <p:grpSpPr>
            <a:xfrm>
              <a:off x="299" y="130"/>
              <a:ext cx="15241197" cy="8575030"/>
              <a:chOff x="299" y="130"/>
              <a:chExt cx="15241197" cy="8575030"/>
            </a:xfrm>
          </p:grpSpPr>
          <p:grpSp>
            <p:nvGrpSpPr>
              <p:cNvPr id="28" name="Группа 27"/>
              <p:cNvGrpSpPr/>
              <p:nvPr userDrawn="1"/>
            </p:nvGrpSpPr>
            <p:grpSpPr>
              <a:xfrm>
                <a:off x="299" y="130"/>
                <a:ext cx="15241197" cy="8575030"/>
                <a:chOff x="299" y="130"/>
                <a:chExt cx="15241197" cy="8575030"/>
              </a:xfrm>
            </p:grpSpPr>
            <p:pic>
              <p:nvPicPr>
                <p:cNvPr id="30" name="Vector" descr="preencoded.png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14294069" y="380985"/>
                  <a:ext cx="565170" cy="495470"/>
                </a:xfrm>
                <a:prstGeom prst="rect">
                  <a:avLst/>
                </a:prstGeom>
              </p:spPr>
            </p:pic>
            <p:pic>
              <p:nvPicPr>
                <p:cNvPr id="31" name="Rectangle 7137" descr="preencoded.png"/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10382250" y="130"/>
                  <a:ext cx="2048008" cy="381716"/>
                </a:xfrm>
                <a:prstGeom prst="rect">
                  <a:avLst/>
                </a:prstGeom>
              </p:spPr>
            </p:pic>
            <p:pic>
              <p:nvPicPr>
                <p:cNvPr id="32" name="Rectangle 7138" descr="preencoded.png"/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8181975" y="846"/>
                  <a:ext cx="1105033" cy="381388"/>
                </a:xfrm>
                <a:prstGeom prst="rect">
                  <a:avLst/>
                </a:prstGeom>
              </p:spPr>
            </p:pic>
            <p:pic>
              <p:nvPicPr>
                <p:cNvPr id="33" name="Rectangle 7139" descr="preencoded.png"/>
                <p:cNvPicPr>
                  <a:picLocks noChangeAspect="1"/>
                </p:cNvPicPr>
                <p:nvPr userDrawn="1"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12696825" y="279"/>
                  <a:ext cx="476383" cy="381167"/>
                </a:xfrm>
                <a:prstGeom prst="rect">
                  <a:avLst/>
                </a:prstGeom>
              </p:spPr>
            </p:pic>
            <p:pic>
              <p:nvPicPr>
                <p:cNvPr id="34" name="Rectangle 7144" descr="preencoded.png"/>
                <p:cNvPicPr>
                  <a:picLocks noChangeAspect="1"/>
                </p:cNvPicPr>
                <p:nvPr userDrawn="1"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/>
              </p:blipFill>
              <p:spPr>
                <a:xfrm>
                  <a:off x="299" y="1717094"/>
                  <a:ext cx="381193" cy="1104966"/>
                </a:xfrm>
                <a:prstGeom prst="rect">
                  <a:avLst/>
                </a:prstGeom>
              </p:spPr>
            </p:pic>
            <p:pic>
              <p:nvPicPr>
                <p:cNvPr id="35" name="Rectangle 7145" descr="preencoded.png"/>
                <p:cNvPicPr>
                  <a:picLocks noChangeAspect="1"/>
                </p:cNvPicPr>
                <p:nvPr userDrawn="1"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/>
              </p:blipFill>
              <p:spPr>
                <a:xfrm>
                  <a:off x="1227" y="7032044"/>
                  <a:ext cx="381269" cy="1543116"/>
                </a:xfrm>
                <a:prstGeom prst="rect">
                  <a:avLst/>
                </a:prstGeom>
              </p:spPr>
            </p:pic>
            <p:pic>
              <p:nvPicPr>
                <p:cNvPr id="36" name="Rectangle 7146" descr="preencoded.png"/>
                <p:cNvPicPr>
                  <a:picLocks noChangeAspect="1"/>
                </p:cNvPicPr>
                <p:nvPr userDrawn="1"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/>
              </p:blipFill>
              <p:spPr>
                <a:xfrm>
                  <a:off x="8516780" y="8192393"/>
                  <a:ext cx="1619317" cy="381284"/>
                </a:xfrm>
                <a:prstGeom prst="rect">
                  <a:avLst/>
                </a:prstGeom>
              </p:spPr>
            </p:pic>
            <p:pic>
              <p:nvPicPr>
                <p:cNvPr id="37" name="Rectangle 7147" descr="preencoded.png"/>
                <p:cNvPicPr>
                  <a:picLocks noChangeAspect="1"/>
                </p:cNvPicPr>
                <p:nvPr userDrawn="1"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/>
                <a:stretch/>
              </p:blipFill>
              <p:spPr>
                <a:xfrm>
                  <a:off x="5906930" y="8192719"/>
                  <a:ext cx="2343217" cy="381409"/>
                </a:xfrm>
                <a:prstGeom prst="rect">
                  <a:avLst/>
                </a:prstGeom>
              </p:spPr>
            </p:pic>
            <p:pic>
              <p:nvPicPr>
                <p:cNvPr id="40" name="Rectangle 7148" descr="preencoded.png"/>
                <p:cNvPicPr>
                  <a:picLocks noChangeAspect="1"/>
                </p:cNvPicPr>
                <p:nvPr userDrawn="1"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/>
                <a:stretch/>
              </p:blipFill>
              <p:spPr>
                <a:xfrm>
                  <a:off x="4802030" y="8193239"/>
                  <a:ext cx="476317" cy="381084"/>
                </a:xfrm>
                <a:prstGeom prst="rect">
                  <a:avLst/>
                </a:prstGeom>
              </p:spPr>
            </p:pic>
            <p:pic>
              <p:nvPicPr>
                <p:cNvPr id="41" name="Rectangle 7149" descr="preencoded.png"/>
                <p:cNvPicPr>
                  <a:picLocks noChangeAspect="1"/>
                </p:cNvPicPr>
                <p:nvPr userDrawn="1"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rcRect/>
                <a:stretch/>
              </p:blipFill>
              <p:spPr>
                <a:xfrm>
                  <a:off x="4059080" y="8383836"/>
                  <a:ext cx="476317" cy="190618"/>
                </a:xfrm>
                <a:prstGeom prst="rect">
                  <a:avLst/>
                </a:prstGeom>
              </p:spPr>
            </p:pic>
            <p:pic>
              <p:nvPicPr>
                <p:cNvPr id="56" name="Rectangle 7140" descr="preencoded.png"/>
                <p:cNvPicPr>
                  <a:picLocks noChangeAspect="1"/>
                </p:cNvPicPr>
                <p:nvPr userDrawn="1"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rcRect/>
                <a:stretch/>
              </p:blipFill>
              <p:spPr>
                <a:xfrm>
                  <a:off x="14859998" y="5714999"/>
                  <a:ext cx="381291" cy="1666941"/>
                </a:xfrm>
                <a:prstGeom prst="rect">
                  <a:avLst/>
                </a:prstGeom>
              </p:spPr>
            </p:pic>
            <p:pic>
              <p:nvPicPr>
                <p:cNvPr id="57" name="Rectangle 7141" descr="preencoded.png"/>
                <p:cNvPicPr>
                  <a:picLocks noChangeAspect="1"/>
                </p:cNvPicPr>
                <p:nvPr userDrawn="1"/>
              </p:nvPicPr>
              <p:blipFill>
                <a:blip r:embed="rId25">
                  <a:extLs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rcRect/>
                <a:stretch/>
              </p:blipFill>
              <p:spPr>
                <a:xfrm>
                  <a:off x="14999205" y="3581399"/>
                  <a:ext cx="241613" cy="1104966"/>
                </a:xfrm>
                <a:prstGeom prst="rect">
                  <a:avLst/>
                </a:prstGeom>
              </p:spPr>
            </p:pic>
            <p:pic>
              <p:nvPicPr>
                <p:cNvPr id="61" name="Rectangle 7142" descr="preencoded.png"/>
                <p:cNvPicPr>
                  <a:picLocks noChangeAspect="1"/>
                </p:cNvPicPr>
                <p:nvPr userDrawn="1"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rcRect/>
                <a:stretch/>
              </p:blipFill>
              <p:spPr>
                <a:xfrm>
                  <a:off x="14860413" y="8096249"/>
                  <a:ext cx="381083" cy="476316"/>
                </a:xfrm>
                <a:prstGeom prst="rect">
                  <a:avLst/>
                </a:prstGeom>
              </p:spPr>
            </p:pic>
          </p:grpSp>
          <p:pic>
            <p:nvPicPr>
              <p:cNvPr id="29" name="Рисунок 28"/>
              <p:cNvPicPr>
                <a:picLocks noChangeAspect="1"/>
              </p:cNvPicPr>
              <p:nvPr userDrawn="1"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84" t="12228" r="13474" b="19142"/>
              <a:stretch/>
            </p:blipFill>
            <p:spPr>
              <a:xfrm>
                <a:off x="9164155" y="465316"/>
                <a:ext cx="2052000" cy="568149"/>
              </a:xfrm>
              <a:prstGeom prst="rect">
                <a:avLst/>
              </a:prstGeom>
            </p:spPr>
          </p:pic>
        </p:grpSp>
        <p:sp>
          <p:nvSpPr>
            <p:cNvPr id="27" name="Прямоугольник 26"/>
            <p:cNvSpPr/>
            <p:nvPr userDrawn="1"/>
          </p:nvSpPr>
          <p:spPr>
            <a:xfrm>
              <a:off x="12644546" y="464005"/>
              <a:ext cx="7049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[</a:t>
              </a:r>
              <a:r>
                <a:rPr lang="ru-RU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2025</a:t>
              </a:r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]</a:t>
              </a:r>
              <a:endParaRPr lang="ru-RU" sz="1200" dirty="0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1045082" y="594000"/>
            <a:ext cx="7471698" cy="498598"/>
          </a:xfrm>
          <a:noFill/>
          <a:ln/>
        </p:spPr>
        <p:txBody>
          <a:bodyPr vert="horz" wrap="square" lIns="0" tIns="0" rIns="0" bIns="0" rtlCol="0" anchor="t">
            <a:spAutoFit/>
          </a:bodyPr>
          <a:lstStyle>
            <a:lvl1pPr>
              <a:defRPr lang="ru-RU" sz="40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defRPr>
            </a:lvl1pPr>
          </a:lstStyle>
          <a:p>
            <a:pPr marL="0" lvl="0">
              <a:lnSpc>
                <a:spcPct val="80621"/>
              </a:lnSpc>
            </a:pPr>
            <a:r>
              <a:rPr lang="ru-RU" dirty="0"/>
              <a:t>ОБРАЗЕЦ ЗАГОЛОВКА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61798539"/>
              </p:ext>
            </p:extLst>
          </p:nvPr>
        </p:nvGraphicFramePr>
        <p:xfrm>
          <a:off x="637671" y="1501440"/>
          <a:ext cx="13944602" cy="6398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4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32831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83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2831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C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 userDrawn="1"/>
        </p:nvSpPr>
        <p:spPr>
          <a:xfrm>
            <a:off x="693790" y="1527570"/>
            <a:ext cx="1347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Ключевые партнеры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444980" y="1523329"/>
            <a:ext cx="201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Ключевые виды деятельности</a:t>
            </a:r>
          </a:p>
        </p:txBody>
      </p:sp>
      <p:sp>
        <p:nvSpPr>
          <p:cNvPr id="42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65729" y="2112345"/>
            <a:ext cx="2556000" cy="354123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527761" y="2125361"/>
            <a:ext cx="2592000" cy="1404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6185181" y="1523329"/>
            <a:ext cx="1731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Ценностное предложение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9029609" y="1523329"/>
            <a:ext cx="218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Взаимоотношения</a:t>
            </a:r>
          </a:p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с клиентом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11805941" y="1499379"/>
            <a:ext cx="210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Потребительские сегменты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3412677" y="3645758"/>
            <a:ext cx="2218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Ключевые ресурсы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8989144" y="3639683"/>
            <a:ext cx="180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Каналы сбыта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637671" y="5807433"/>
            <a:ext cx="2395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Структура издержек</a:t>
            </a:r>
          </a:p>
        </p:txBody>
      </p:sp>
      <p:sp>
        <p:nvSpPr>
          <p:cNvPr id="50" name="TextBox 49"/>
          <p:cNvSpPr txBox="1"/>
          <p:nvPr userDrawn="1"/>
        </p:nvSpPr>
        <p:spPr>
          <a:xfrm>
            <a:off x="7654707" y="5814792"/>
            <a:ext cx="202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C3DB3"/>
                </a:solidFill>
                <a:latin typeface="Onest ExtraBold" panose="020B0604020202020204" charset="-52"/>
              </a:rPr>
              <a:t>Потоки доходов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1812" y="1575643"/>
            <a:ext cx="442566" cy="4545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7748" y="5822608"/>
            <a:ext cx="488393" cy="4827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67696" y="5810576"/>
            <a:ext cx="500463" cy="4346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4096963" y="1592911"/>
            <a:ext cx="401557" cy="4197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45571" y="1598212"/>
            <a:ext cx="449403" cy="4434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8476122" y="1596227"/>
            <a:ext cx="451113" cy="43394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 userDrawn="1"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0765" y="3721174"/>
            <a:ext cx="503613" cy="43394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078" y="3678681"/>
            <a:ext cx="604324" cy="55811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 userDrawn="1"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8837" y="1597010"/>
            <a:ext cx="546083" cy="415619"/>
          </a:xfrm>
          <a:prstGeom prst="rect">
            <a:avLst/>
          </a:prstGeom>
        </p:spPr>
      </p:pic>
      <p:sp>
        <p:nvSpPr>
          <p:cNvPr id="62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342164" y="2138045"/>
            <a:ext cx="2556000" cy="352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3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3518533" y="4166383"/>
            <a:ext cx="2592000" cy="15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4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9102974" y="2124445"/>
            <a:ext cx="2592000" cy="1404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9093746" y="4165467"/>
            <a:ext cx="2592000" cy="15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6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1898377" y="2132703"/>
            <a:ext cx="2556000" cy="352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7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755117" y="6142548"/>
            <a:ext cx="6732000" cy="165534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8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7736159" y="6150692"/>
            <a:ext cx="6732000" cy="165534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54" name="Рисунок 53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977" y="724289"/>
            <a:ext cx="1839829" cy="3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4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поля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 userDrawn="1">
            <p:ph type="title" hasCustomPrompt="1"/>
          </p:nvPr>
        </p:nvSpPr>
        <p:spPr>
          <a:xfrm>
            <a:off x="1045082" y="594000"/>
            <a:ext cx="7471698" cy="498598"/>
          </a:xfrm>
          <a:noFill/>
          <a:ln/>
        </p:spPr>
        <p:txBody>
          <a:bodyPr vert="horz" wrap="square" lIns="0" tIns="0" rIns="0" bIns="0" rtlCol="0" anchor="t">
            <a:spAutoFit/>
          </a:bodyPr>
          <a:lstStyle>
            <a:lvl1pPr>
              <a:defRPr lang="ru-RU" sz="40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defRPr>
            </a:lvl1pPr>
          </a:lstStyle>
          <a:p>
            <a:pPr marL="0" lvl="0">
              <a:lnSpc>
                <a:spcPct val="80621"/>
              </a:lnSpc>
            </a:pPr>
            <a:r>
              <a:rPr lang="ru-RU" dirty="0"/>
              <a:t>ОБРАЗЕЦ ЗАГОЛОВКА</a:t>
            </a: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299" y="-2660"/>
            <a:ext cx="15271013" cy="8619430"/>
            <a:chOff x="299" y="-2660"/>
            <a:chExt cx="15271013" cy="8619430"/>
          </a:xfrm>
        </p:grpSpPr>
        <p:pic>
          <p:nvPicPr>
            <p:cNvPr id="83" name="Group 277132768" descr="preencoded.png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227" y="-2660"/>
              <a:ext cx="15241496" cy="8575160"/>
            </a:xfrm>
            <a:prstGeom prst="rect">
              <a:avLst/>
            </a:prstGeom>
          </p:spPr>
        </p:pic>
        <p:pic>
          <p:nvPicPr>
            <p:cNvPr id="31" name="Rectangle 7137" descr="preencoded.png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382250" y="130"/>
              <a:ext cx="2048008" cy="381716"/>
            </a:xfrm>
            <a:prstGeom prst="rect">
              <a:avLst/>
            </a:prstGeom>
          </p:spPr>
        </p:pic>
        <p:pic>
          <p:nvPicPr>
            <p:cNvPr id="32" name="Rectangle 7138" descr="preencoded.png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181975" y="846"/>
              <a:ext cx="1105033" cy="381388"/>
            </a:xfrm>
            <a:prstGeom prst="rect">
              <a:avLst/>
            </a:prstGeom>
          </p:spPr>
        </p:pic>
        <p:pic>
          <p:nvPicPr>
            <p:cNvPr id="34" name="Rectangle 7144" descr="preencoded.png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99" y="1717094"/>
              <a:ext cx="381193" cy="1104966"/>
            </a:xfrm>
            <a:prstGeom prst="rect">
              <a:avLst/>
            </a:prstGeom>
          </p:spPr>
        </p:pic>
        <p:pic>
          <p:nvPicPr>
            <p:cNvPr id="36" name="Rectangle 7146" descr="preencoded.png"/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516780" y="8192393"/>
              <a:ext cx="1619317" cy="381284"/>
            </a:xfrm>
            <a:prstGeom prst="rect">
              <a:avLst/>
            </a:prstGeom>
          </p:spPr>
        </p:pic>
        <p:pic>
          <p:nvPicPr>
            <p:cNvPr id="37" name="Rectangle 7147" descr="preencoded.png"/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906930" y="8192719"/>
              <a:ext cx="2343217" cy="381409"/>
            </a:xfrm>
            <a:prstGeom prst="rect">
              <a:avLst/>
            </a:prstGeom>
          </p:spPr>
        </p:pic>
        <p:pic>
          <p:nvPicPr>
            <p:cNvPr id="40" name="Rectangle 7148" descr="preencoded.png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802030" y="8193239"/>
              <a:ext cx="476317" cy="381084"/>
            </a:xfrm>
            <a:prstGeom prst="rect">
              <a:avLst/>
            </a:prstGeom>
          </p:spPr>
        </p:pic>
        <p:pic>
          <p:nvPicPr>
            <p:cNvPr id="41" name="Rectangle 7149" descr="preencoded.png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4059080" y="8383836"/>
              <a:ext cx="476317" cy="190618"/>
            </a:xfrm>
            <a:prstGeom prst="rect">
              <a:avLst/>
            </a:prstGeom>
          </p:spPr>
        </p:pic>
        <p:pic>
          <p:nvPicPr>
            <p:cNvPr id="56" name="Rectangle 7140" descr="preencoded.png"/>
            <p:cNvPicPr>
              <a:picLocks noChangeAspect="1"/>
            </p:cNvPicPr>
            <p:nvPr userDrawn="1"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14859998" y="5714999"/>
              <a:ext cx="381291" cy="1666941"/>
            </a:xfrm>
            <a:prstGeom prst="rect">
              <a:avLst/>
            </a:prstGeom>
          </p:spPr>
        </p:pic>
        <p:pic>
          <p:nvPicPr>
            <p:cNvPr id="57" name="Rectangle 7141" descr="preencoded.png"/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14999205" y="3581399"/>
              <a:ext cx="241613" cy="1104966"/>
            </a:xfrm>
            <a:prstGeom prst="rect">
              <a:avLst/>
            </a:prstGeom>
          </p:spPr>
        </p:pic>
        <p:pic>
          <p:nvPicPr>
            <p:cNvPr id="61" name="Rectangle 7142" descr="preencoded.png"/>
            <p:cNvPicPr>
              <a:picLocks noChangeAspect="1"/>
            </p:cNvPicPr>
            <p:nvPr userDrawn="1"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14860413" y="8096249"/>
              <a:ext cx="381083" cy="476316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t="12228" r="13474" b="19142"/>
            <a:stretch/>
          </p:blipFill>
          <p:spPr>
            <a:xfrm>
              <a:off x="8947580" y="465316"/>
              <a:ext cx="2052000" cy="568149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 userDrawn="1"/>
          </p:nvSpPr>
          <p:spPr>
            <a:xfrm>
              <a:off x="12415938" y="464005"/>
              <a:ext cx="7049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[</a:t>
              </a:r>
              <a:r>
                <a:rPr lang="ru-RU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2025</a:t>
              </a:r>
              <a:r>
                <a:rPr lang="en-US" sz="1200" b="1" dirty="0">
                  <a:solidFill>
                    <a:srgbClr val="FC5603"/>
                  </a:solidFill>
                  <a:latin typeface="Onest ExtraBold" panose="020B0604020202020204" charset="-52"/>
                </a:rPr>
                <a:t>]</a:t>
              </a:r>
              <a:endParaRPr lang="ru-RU" sz="1200" dirty="0"/>
            </a:p>
          </p:txBody>
        </p:sp>
        <p:pic>
          <p:nvPicPr>
            <p:cNvPr id="96" name="Rectangle 7143" descr="preencoded.png"/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459" y="4357050"/>
              <a:ext cx="241613" cy="2157640"/>
            </a:xfrm>
            <a:prstGeom prst="rect">
              <a:avLst/>
            </a:prstGeom>
          </p:spPr>
        </p:pic>
        <p:pic>
          <p:nvPicPr>
            <p:cNvPr id="97" name="Rectangle 7145" descr="preencoded.png"/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381193" y="6770518"/>
              <a:ext cx="413565" cy="1803227"/>
            </a:xfrm>
            <a:prstGeom prst="rect">
              <a:avLst/>
            </a:prstGeom>
          </p:spPr>
        </p:pic>
        <p:pic>
          <p:nvPicPr>
            <p:cNvPr id="98" name="Rectangle 7124" descr="preencoded.png"/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p:blipFill>
          <p:spPr>
            <a:xfrm>
              <a:off x="928" y="6073871"/>
              <a:ext cx="1421472" cy="439573"/>
            </a:xfrm>
            <a:prstGeom prst="rect">
              <a:avLst/>
            </a:prstGeom>
          </p:spPr>
        </p:pic>
        <p:pic>
          <p:nvPicPr>
            <p:cNvPr id="99" name="Rectangle 7124" descr="preencoded.png"/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p:blipFill>
          <p:spPr>
            <a:xfrm rot="5400000">
              <a:off x="229667" y="6844153"/>
              <a:ext cx="1945888" cy="439573"/>
            </a:xfrm>
            <a:prstGeom prst="rect">
              <a:avLst/>
            </a:prstGeom>
          </p:spPr>
        </p:pic>
        <p:pic>
          <p:nvPicPr>
            <p:cNvPr id="101" name="Rectangle 7145" descr="preencoded.png"/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 rot="5400000">
              <a:off x="699331" y="7893706"/>
              <a:ext cx="404921" cy="1041207"/>
            </a:xfrm>
            <a:prstGeom prst="rect">
              <a:avLst/>
            </a:prstGeom>
          </p:spPr>
        </p:pic>
        <p:pic>
          <p:nvPicPr>
            <p:cNvPr id="102" name="Rectangle 7129" descr="preencoded.png"/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>
              <a:off x="1586519" y="8239200"/>
              <a:ext cx="401938" cy="327364"/>
            </a:xfrm>
            <a:prstGeom prst="rect">
              <a:avLst/>
            </a:prstGeom>
          </p:spPr>
        </p:pic>
        <p:pic>
          <p:nvPicPr>
            <p:cNvPr id="104" name="Rectangle 7124" descr="preencoded.png"/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p:blipFill>
          <p:spPr>
            <a:xfrm rot="16200000">
              <a:off x="12991336" y="939085"/>
              <a:ext cx="1878170" cy="439573"/>
            </a:xfrm>
            <a:prstGeom prst="rect">
              <a:avLst/>
            </a:prstGeom>
          </p:spPr>
        </p:pic>
        <p:pic>
          <p:nvPicPr>
            <p:cNvPr id="105" name="Rectangle 7124" descr="preencoded.png"/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p:blipFill>
          <p:spPr>
            <a:xfrm rot="16200000">
              <a:off x="13666969" y="1410839"/>
              <a:ext cx="1945888" cy="439573"/>
            </a:xfrm>
            <a:prstGeom prst="rect">
              <a:avLst/>
            </a:prstGeom>
          </p:spPr>
        </p:pic>
        <p:pic>
          <p:nvPicPr>
            <p:cNvPr id="106" name="Rectangle 7129" descr="preencoded.png"/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rot="10800000">
              <a:off x="13141353" y="-1"/>
              <a:ext cx="401938" cy="2097957"/>
            </a:xfrm>
            <a:prstGeom prst="rect">
              <a:avLst/>
            </a:prstGeom>
          </p:spPr>
        </p:pic>
        <p:pic>
          <p:nvPicPr>
            <p:cNvPr id="107" name="Rectangle 7145" descr="preencoded.png"/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 rot="16200000">
              <a:off x="14102629" y="1884209"/>
              <a:ext cx="365075" cy="1149065"/>
            </a:xfrm>
            <a:prstGeom prst="rect">
              <a:avLst/>
            </a:prstGeom>
          </p:spPr>
        </p:pic>
        <p:pic>
          <p:nvPicPr>
            <p:cNvPr id="108" name="Rectangle 7129" descr="preencoded.png"/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rot="10800000">
              <a:off x="13141352" y="2276205"/>
              <a:ext cx="401938" cy="365073"/>
            </a:xfrm>
            <a:prstGeom prst="rect">
              <a:avLst/>
            </a:prstGeom>
          </p:spPr>
        </p:pic>
        <p:pic>
          <p:nvPicPr>
            <p:cNvPr id="109" name="Rectangle 7124" descr="preencoded.png"/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p:blipFill>
          <p:spPr>
            <a:xfrm rot="10800000">
              <a:off x="13710633" y="-1"/>
              <a:ext cx="1560679" cy="439573"/>
            </a:xfrm>
            <a:prstGeom prst="rect">
              <a:avLst/>
            </a:prstGeom>
          </p:spPr>
        </p:pic>
        <p:pic>
          <p:nvPicPr>
            <p:cNvPr id="122" name="Rectangle 7129" descr="preencoded.png"/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>
              <a:off x="1586519" y="6073872"/>
              <a:ext cx="401938" cy="2002166"/>
            </a:xfrm>
            <a:prstGeom prst="rect">
              <a:avLst/>
            </a:prstGeom>
          </p:spPr>
        </p:pic>
      </p:grpSp>
      <p:sp>
        <p:nvSpPr>
          <p:cNvPr id="123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2520000" y="1260000"/>
            <a:ext cx="2160000" cy="2160000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Onest ExtraLight" pitchFamily="2" charset="0"/>
              </a:defRPr>
            </a:lvl1pPr>
          </a:lstStyle>
          <a:p>
            <a:r>
              <a:rPr lang="ru-RU" dirty="0">
                <a:latin typeface="Onest ExtraLight" pitchFamily="2" charset="0"/>
              </a:rPr>
              <a:t>РИСУНОК</a:t>
            </a:r>
            <a:endParaRPr lang="ru-RU" dirty="0"/>
          </a:p>
        </p:txBody>
      </p:sp>
      <p:sp>
        <p:nvSpPr>
          <p:cNvPr id="124" name="Рисунок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0000" y="1260000"/>
            <a:ext cx="2160000" cy="2160000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Onest ExtraLight" pitchFamily="2" charset="0"/>
              </a:defRPr>
            </a:lvl1pPr>
          </a:lstStyle>
          <a:p>
            <a:r>
              <a:rPr lang="ru-RU" dirty="0">
                <a:latin typeface="Onest ExtraLight" pitchFamily="2" charset="0"/>
              </a:rPr>
              <a:t>РИСУНОК</a:t>
            </a:r>
            <a:endParaRPr lang="ru-RU" dirty="0"/>
          </a:p>
        </p:txBody>
      </p:sp>
      <p:sp>
        <p:nvSpPr>
          <p:cNvPr id="125" name="Рисунок 3"/>
          <p:cNvSpPr>
            <a:spLocks noGrp="1"/>
          </p:cNvSpPr>
          <p:nvPr>
            <p:ph type="pic" sz="quarter" idx="12" hasCustomPrompt="1"/>
          </p:nvPr>
        </p:nvSpPr>
        <p:spPr>
          <a:xfrm>
            <a:off x="6300000" y="1260000"/>
            <a:ext cx="2160000" cy="2160000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Onest ExtraLight" pitchFamily="2" charset="0"/>
              </a:defRPr>
            </a:lvl1pPr>
          </a:lstStyle>
          <a:p>
            <a:r>
              <a:rPr lang="ru-RU" dirty="0">
                <a:latin typeface="Onest ExtraLight" pitchFamily="2" charset="0"/>
              </a:rPr>
              <a:t>РИСУНОК</a:t>
            </a:r>
            <a:endParaRPr lang="ru-RU" dirty="0"/>
          </a:p>
        </p:txBody>
      </p:sp>
      <p:sp>
        <p:nvSpPr>
          <p:cNvPr id="126" name="Рисунок 3"/>
          <p:cNvSpPr>
            <a:spLocks noGrp="1"/>
          </p:cNvSpPr>
          <p:nvPr>
            <p:ph type="pic" sz="quarter" idx="13" hasCustomPrompt="1"/>
          </p:nvPr>
        </p:nvSpPr>
        <p:spPr>
          <a:xfrm>
            <a:off x="10080000" y="4680000"/>
            <a:ext cx="2160000" cy="2160000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Onest ExtraLight" pitchFamily="2" charset="0"/>
              </a:defRPr>
            </a:lvl1pPr>
          </a:lstStyle>
          <a:p>
            <a:r>
              <a:rPr lang="ru-RU" dirty="0">
                <a:latin typeface="Onest ExtraLight" pitchFamily="2" charset="0"/>
              </a:rPr>
              <a:t>РИСУНОК</a:t>
            </a:r>
            <a:endParaRPr lang="ru-RU" dirty="0"/>
          </a:p>
        </p:txBody>
      </p:sp>
      <p:sp>
        <p:nvSpPr>
          <p:cNvPr id="127" name="Рисунок 3"/>
          <p:cNvSpPr>
            <a:spLocks noGrp="1"/>
          </p:cNvSpPr>
          <p:nvPr>
            <p:ph type="pic" sz="quarter" idx="14" hasCustomPrompt="1"/>
          </p:nvPr>
        </p:nvSpPr>
        <p:spPr>
          <a:xfrm>
            <a:off x="6300000" y="4680000"/>
            <a:ext cx="2160000" cy="2160000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Onest ExtraLight" pitchFamily="2" charset="0"/>
              </a:defRPr>
            </a:lvl1pPr>
          </a:lstStyle>
          <a:p>
            <a:r>
              <a:rPr lang="ru-RU" dirty="0">
                <a:latin typeface="Onest ExtraLight" pitchFamily="2" charset="0"/>
              </a:rPr>
              <a:t>РИСУНОК</a:t>
            </a:r>
            <a:endParaRPr lang="ru-RU" dirty="0"/>
          </a:p>
        </p:txBody>
      </p:sp>
      <p:sp>
        <p:nvSpPr>
          <p:cNvPr id="128" name="Рисунок 3"/>
          <p:cNvSpPr>
            <a:spLocks noGrp="1"/>
          </p:cNvSpPr>
          <p:nvPr>
            <p:ph type="pic" sz="quarter" idx="15" hasCustomPrompt="1"/>
          </p:nvPr>
        </p:nvSpPr>
        <p:spPr>
          <a:xfrm>
            <a:off x="2520000" y="4680000"/>
            <a:ext cx="2160000" cy="2160000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Onest ExtraLight" pitchFamily="2" charset="0"/>
              </a:defRPr>
            </a:lvl1pPr>
          </a:lstStyle>
          <a:p>
            <a:r>
              <a:rPr lang="ru-RU" dirty="0">
                <a:latin typeface="Onest ExtraLight" pitchFamily="2" charset="0"/>
              </a:rPr>
              <a:t>РИСУНОК</a:t>
            </a:r>
            <a:endParaRPr lang="ru-RU" dirty="0"/>
          </a:p>
        </p:txBody>
      </p:sp>
      <p:sp>
        <p:nvSpPr>
          <p:cNvPr id="129" name="Текст 7"/>
          <p:cNvSpPr>
            <a:spLocks noGrp="1"/>
          </p:cNvSpPr>
          <p:nvPr>
            <p:ph type="body" sz="quarter" idx="16"/>
          </p:nvPr>
        </p:nvSpPr>
        <p:spPr>
          <a:xfrm>
            <a:off x="2340000" y="3600000"/>
            <a:ext cx="2520000" cy="4311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30" name="Текст 7"/>
          <p:cNvSpPr>
            <a:spLocks noGrp="1"/>
          </p:cNvSpPr>
          <p:nvPr>
            <p:ph type="body" sz="quarter" idx="17"/>
          </p:nvPr>
        </p:nvSpPr>
        <p:spPr>
          <a:xfrm>
            <a:off x="9900000" y="3600000"/>
            <a:ext cx="2520000" cy="4311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31" name="Текст 7"/>
          <p:cNvSpPr>
            <a:spLocks noGrp="1"/>
          </p:cNvSpPr>
          <p:nvPr>
            <p:ph type="body" sz="quarter" idx="18"/>
          </p:nvPr>
        </p:nvSpPr>
        <p:spPr>
          <a:xfrm>
            <a:off x="6120000" y="3600000"/>
            <a:ext cx="2520000" cy="4311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32" name="Текст 7"/>
          <p:cNvSpPr>
            <a:spLocks noGrp="1"/>
          </p:cNvSpPr>
          <p:nvPr>
            <p:ph type="body" sz="quarter" idx="20"/>
          </p:nvPr>
        </p:nvSpPr>
        <p:spPr>
          <a:xfrm>
            <a:off x="6120000" y="7020000"/>
            <a:ext cx="2520000" cy="4311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33" name="Текст 7"/>
          <p:cNvSpPr>
            <a:spLocks noGrp="1"/>
          </p:cNvSpPr>
          <p:nvPr>
            <p:ph type="body" sz="quarter" idx="21"/>
          </p:nvPr>
        </p:nvSpPr>
        <p:spPr>
          <a:xfrm>
            <a:off x="9900000" y="7020000"/>
            <a:ext cx="2520000" cy="4311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34" name="Текст 7"/>
          <p:cNvSpPr>
            <a:spLocks noGrp="1"/>
          </p:cNvSpPr>
          <p:nvPr>
            <p:ph type="body" sz="quarter" idx="22"/>
          </p:nvPr>
        </p:nvSpPr>
        <p:spPr>
          <a:xfrm>
            <a:off x="2340000" y="7020000"/>
            <a:ext cx="2520000" cy="4311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ru-RU" dirty="0"/>
          </a:p>
        </p:txBody>
      </p:sp>
      <p:pic>
        <p:nvPicPr>
          <p:cNvPr id="43" name="Рисунок 42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71" y="724289"/>
            <a:ext cx="1839829" cy="3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5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457200"/>
            <a:ext cx="13144500" cy="1655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7750" y="2282825"/>
            <a:ext cx="13144500" cy="5438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47750" y="7945438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3507-C177-4B17-8A16-6929A2080C23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048250" y="7945438"/>
            <a:ext cx="51435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3250" y="7945438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F3529-812D-4F5A-A195-B193215A6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50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  <p:sldLayoutId id="2147483662" r:id="rId5"/>
    <p:sldLayoutId id="2147483670" r:id="rId6"/>
    <p:sldLayoutId id="2147483669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microsoft.com/office/2007/relationships/hdphoto" Target="../media/hdphoto1.wdp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b="1" dirty="0"/>
              <a:t>«</a:t>
            </a:r>
            <a:r>
              <a:rPr lang="ru-RU" b="1" dirty="0" err="1"/>
              <a:t>НейроНитка</a:t>
            </a:r>
            <a:r>
              <a:rPr lang="ru-RU" b="1" dirty="0"/>
              <a:t>»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FEAD07-CCEA-5EC3-4B6D-4D95320E95AF}"/>
              </a:ext>
            </a:extLst>
          </p:cNvPr>
          <p:cNvSpPr txBox="1"/>
          <p:nvPr/>
        </p:nvSpPr>
        <p:spPr>
          <a:xfrm>
            <a:off x="394855" y="6429737"/>
            <a:ext cx="7621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Onest" pitchFamily="2" charset="0"/>
              </a:rPr>
              <a:t>Лидер стартап-проекта: </a:t>
            </a:r>
            <a:r>
              <a:rPr lang="ru-RU" dirty="0">
                <a:latin typeface="Onest" pitchFamily="2" charset="0"/>
              </a:rPr>
              <a:t>Ловчев Роман Сергеевич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CF796-18BA-8675-62EB-5F6A2637E0C1}"/>
              </a:ext>
            </a:extLst>
          </p:cNvPr>
          <p:cNvSpPr txBox="1"/>
          <p:nvPr/>
        </p:nvSpPr>
        <p:spPr>
          <a:xfrm>
            <a:off x="394855" y="5651875"/>
            <a:ext cx="14223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Onest" panose="020B0604020202020204" charset="0"/>
              </a:rPr>
              <a:t>Технологическое направление стартап-проекта: </a:t>
            </a:r>
            <a:r>
              <a:rPr lang="ru-RU" dirty="0">
                <a:latin typeface="Onest" panose="020B0604020202020204" charset="0"/>
              </a:rPr>
              <a:t>Новые приборы и интеллектуальные производственные технологии</a:t>
            </a:r>
          </a:p>
          <a:p>
            <a:pPr lvl="0"/>
            <a:endParaRPr lang="ru-RU" dirty="0">
              <a:latin typeface="One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4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58AB6DC-4C3B-C5CD-9324-D402D96327FF}"/>
              </a:ext>
            </a:extLst>
          </p:cNvPr>
          <p:cNvSpPr/>
          <p:nvPr/>
        </p:nvSpPr>
        <p:spPr>
          <a:xfrm>
            <a:off x="654355" y="3027726"/>
            <a:ext cx="3312000" cy="4866208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CA6965-060A-C121-22A5-E32FF2ED32BB}"/>
              </a:ext>
            </a:extLst>
          </p:cNvPr>
          <p:cNvSpPr/>
          <p:nvPr/>
        </p:nvSpPr>
        <p:spPr>
          <a:xfrm>
            <a:off x="4222271" y="3027726"/>
            <a:ext cx="3312001" cy="486620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DA02BE4-FC53-D4EC-A8C7-6FBC144C0E19}"/>
              </a:ext>
            </a:extLst>
          </p:cNvPr>
          <p:cNvSpPr/>
          <p:nvPr/>
        </p:nvSpPr>
        <p:spPr>
          <a:xfrm>
            <a:off x="7785233" y="3027726"/>
            <a:ext cx="3312000" cy="4866208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194B9B0-8EE7-9705-77C6-A69748424E57}"/>
              </a:ext>
            </a:extLst>
          </p:cNvPr>
          <p:cNvSpPr/>
          <p:nvPr/>
        </p:nvSpPr>
        <p:spPr>
          <a:xfrm>
            <a:off x="11348194" y="3027726"/>
            <a:ext cx="3312001" cy="486620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AE29106-90CD-7F6B-BAE3-7E321485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82" y="594000"/>
            <a:ext cx="7925298" cy="562718"/>
          </a:xfrm>
        </p:spPr>
        <p:txBody>
          <a:bodyPr/>
          <a:lstStyle/>
          <a:p>
            <a:r>
              <a:rPr lang="ru-RU" dirty="0"/>
              <a:t>ДОРОЖНАЯ КАРТА ПРОЕКТА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C23A58A-84F4-EF3A-BDA1-1BF11FDB52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>
                <a:latin typeface="Onest" panose="020B0604020202020204" charset="0"/>
              </a:rPr>
              <a:t>Подготовка инвестиционного пакета: презентация для инвесторов, финансовая модель.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500" dirty="0">
                <a:latin typeface="Onest" panose="020B0604020202020204" charset="0"/>
              </a:rPr>
              <a:t>Выход на переговоры с частными инвесторами и индустриальными партнёрами для посевного финансирования.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D182D8E-5109-A0E9-79D9-1BCDC68D8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>
                <a:latin typeface="Onest" panose="020B0604020202020204" charset="0"/>
              </a:rPr>
              <a:t>Получение и освоение посевного финансирования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500" dirty="0">
                <a:latin typeface="Onest" panose="020B0604020202020204" charset="0"/>
              </a:rPr>
              <a:t>Масштабирование прототипа: </a:t>
            </a:r>
            <a:r>
              <a:rPr lang="ru-RU" sz="1600" dirty="0">
                <a:latin typeface="Onest" panose="020B0604020202020204" charset="0"/>
              </a:rPr>
              <a:t>улучшение конструкции и алгоритмов</a:t>
            </a:r>
            <a:r>
              <a:rPr lang="ru-RU" sz="1500" dirty="0">
                <a:latin typeface="Onest" panose="020B0604020202020204" charset="0"/>
              </a:rPr>
              <a:t>.</a:t>
            </a:r>
            <a:endParaRPr lang="en-US" sz="1500" dirty="0">
              <a:latin typeface="Onest" panose="020B0604020202020204" charset="0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>
                <a:latin typeface="Onest" panose="020B0604020202020204" charset="0"/>
              </a:rPr>
              <a:t>Сбор предсерийных образцов, внутренняя проверка</a:t>
            </a:r>
            <a:r>
              <a:rPr lang="ru-RU" sz="1500" dirty="0">
                <a:latin typeface="Onest" panose="020B0604020202020204" charset="0"/>
              </a:rPr>
              <a:t>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500" dirty="0">
                <a:latin typeface="Onest" panose="020B0604020202020204" charset="0"/>
              </a:rPr>
              <a:t>Передача предсерийных образцов партнёрам для пилотного тестирования.</a:t>
            </a:r>
            <a:endParaRPr lang="en-US" sz="1500" dirty="0">
              <a:latin typeface="Onest" panose="020B060402020202020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ru-RU" sz="1500" dirty="0">
              <a:latin typeface="Onest" panose="020B0604020202020204" charset="0"/>
            </a:endParaRP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98EA595-91FA-ECD3-20FB-6C5C5034AA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>
                <a:latin typeface="Onest" panose="020B0604020202020204" charset="0"/>
              </a:rPr>
              <a:t>Сбор обратной связи и выявление доработок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>
                <a:latin typeface="Onest" panose="020B0604020202020204" charset="0"/>
              </a:rPr>
              <a:t>Принятие решения: запуск мелкосерийного выпуска или доработка / поиск инвестиций.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3884D041-1CB3-96CE-01D4-A496391B7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600" dirty="0">
                <a:latin typeface="Onest" panose="020B0604020202020204" charset="0"/>
              </a:rPr>
              <a:t>Вариант 1: привлечение инвестиций для запуска мелкосерийного производства</a:t>
            </a:r>
            <a:r>
              <a:rPr lang="en-US" sz="1600" dirty="0">
                <a:latin typeface="Onest" panose="020B0604020202020204" charset="0"/>
              </a:rPr>
              <a:t>           </a:t>
            </a:r>
            <a:r>
              <a:rPr lang="ru-RU" sz="1600" dirty="0">
                <a:latin typeface="Onest" panose="020B0604020202020204" charset="0"/>
              </a:rPr>
              <a:t>(студенческий стартап).</a:t>
            </a:r>
            <a:endParaRPr lang="en-US" sz="1600" dirty="0">
              <a:latin typeface="Onest" panose="020B060402020202020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latin typeface="Onest" panose="020B0604020202020204" charset="0"/>
              </a:rPr>
              <a:t>Вариант 2: привлечение инвестиций или грантов для НИОКР (старт-1) промышленной версии продукта.</a:t>
            </a:r>
            <a:endParaRPr lang="en-US" sz="1600" dirty="0">
              <a:latin typeface="Onest" panose="020B060402020202020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latin typeface="Onest" panose="020B0604020202020204" charset="0"/>
              </a:rPr>
              <a:t>Итеративное улучшение технологии и подготовка к масштабированию, на основе результатов пилота и рынка.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50C0BB6-03CC-ABBE-1690-462C5625245B}"/>
              </a:ext>
            </a:extLst>
          </p:cNvPr>
          <p:cNvSpPr/>
          <p:nvPr/>
        </p:nvSpPr>
        <p:spPr>
          <a:xfrm>
            <a:off x="1255261" y="1739685"/>
            <a:ext cx="2126030" cy="7596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54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3</a:t>
            </a: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 </a:t>
            </a:r>
            <a:r>
              <a:rPr lang="ru-RU" sz="2800" dirty="0">
                <a:solidFill>
                  <a:srgbClr val="071108"/>
                </a:solidFill>
                <a:latin typeface="Onest SemiBold" pitchFamily="2" charset="0"/>
                <a:ea typeface="Onest ExtraBold"/>
                <a:cs typeface="Onest ExtraBold"/>
                <a:sym typeface="Onest ExtraBold"/>
              </a:rPr>
              <a:t>МЕСЯЦА</a:t>
            </a:r>
            <a:endParaRPr lang="ru-RU" sz="2200" dirty="0">
              <a:solidFill>
                <a:srgbClr val="071108"/>
              </a:solidFill>
              <a:latin typeface="Onest SemiBold" pitchFamily="2" charset="0"/>
              <a:ea typeface="Onest ExtraBold"/>
              <a:cs typeface="Onest ExtraBold"/>
              <a:sym typeface="Onest ExtraBold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0E1C130-2FF0-3409-354E-69A4A4B3C3B0}"/>
              </a:ext>
            </a:extLst>
          </p:cNvPr>
          <p:cNvSpPr/>
          <p:nvPr/>
        </p:nvSpPr>
        <p:spPr>
          <a:xfrm>
            <a:off x="4697747" y="1739684"/>
            <a:ext cx="2361048" cy="7596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54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6</a:t>
            </a: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 </a:t>
            </a:r>
            <a:r>
              <a:rPr lang="ru-RU" sz="2800" dirty="0">
                <a:solidFill>
                  <a:srgbClr val="071108"/>
                </a:solidFill>
                <a:latin typeface="Onest SemiBold" pitchFamily="2" charset="0"/>
                <a:ea typeface="Onest ExtraBold"/>
                <a:cs typeface="Onest ExtraBold"/>
                <a:sym typeface="Onest ExtraBold"/>
              </a:rPr>
              <a:t>МЕСЯЦЕВ</a:t>
            </a:r>
            <a:endParaRPr lang="ru-RU" sz="2200" dirty="0">
              <a:solidFill>
                <a:srgbClr val="071108"/>
              </a:solidFill>
              <a:latin typeface="Onest SemiBold" pitchFamily="2" charset="0"/>
              <a:ea typeface="Onest ExtraBold"/>
              <a:cs typeface="Onest ExtraBold"/>
              <a:sym typeface="Onest ExtraBold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1F76A7D-594F-C8E9-7913-497623047EA1}"/>
              </a:ext>
            </a:extLst>
          </p:cNvPr>
          <p:cNvSpPr/>
          <p:nvPr/>
        </p:nvSpPr>
        <p:spPr>
          <a:xfrm>
            <a:off x="8260709" y="1739685"/>
            <a:ext cx="2361048" cy="7596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54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9</a:t>
            </a: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 </a:t>
            </a:r>
            <a:r>
              <a:rPr lang="ru-RU" sz="2800" dirty="0">
                <a:solidFill>
                  <a:srgbClr val="071108"/>
                </a:solidFill>
                <a:latin typeface="Onest SemiBold" pitchFamily="2" charset="0"/>
                <a:ea typeface="Onest ExtraBold"/>
                <a:cs typeface="Onest ExtraBold"/>
                <a:sym typeface="Onest ExtraBold"/>
              </a:rPr>
              <a:t>МЕСЯЦЕВ</a:t>
            </a:r>
            <a:endParaRPr lang="ru-RU" sz="2200" dirty="0">
              <a:solidFill>
                <a:srgbClr val="071108"/>
              </a:solidFill>
              <a:latin typeface="Onest SemiBold" pitchFamily="2" charset="0"/>
              <a:ea typeface="Onest ExtraBold"/>
              <a:cs typeface="Onest ExtraBold"/>
              <a:sym typeface="Onest ExtraBold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312854F-3AEA-868E-8E5F-F0BF62C0E377}"/>
              </a:ext>
            </a:extLst>
          </p:cNvPr>
          <p:cNvSpPr/>
          <p:nvPr/>
        </p:nvSpPr>
        <p:spPr>
          <a:xfrm>
            <a:off x="11689603" y="1739685"/>
            <a:ext cx="2624084" cy="7596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54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12</a:t>
            </a: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 </a:t>
            </a:r>
            <a:r>
              <a:rPr lang="ru-RU" sz="2800" dirty="0">
                <a:solidFill>
                  <a:srgbClr val="071108"/>
                </a:solidFill>
                <a:latin typeface="Onest SemiBold" pitchFamily="2" charset="0"/>
                <a:ea typeface="Onest ExtraBold"/>
                <a:cs typeface="Onest ExtraBold"/>
                <a:sym typeface="Onest ExtraBold"/>
              </a:rPr>
              <a:t>МЕСЯЦЕВ</a:t>
            </a:r>
            <a:endParaRPr lang="ru-RU" sz="2200" dirty="0">
              <a:solidFill>
                <a:srgbClr val="071108"/>
              </a:solidFill>
              <a:latin typeface="Onest SemiBold" pitchFamily="2" charset="0"/>
              <a:ea typeface="Onest ExtraBold"/>
              <a:cs typeface="Onest ExtraBold"/>
              <a:sym typeface="Onest ExtraBold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BF1691-0B12-B348-759A-8382302C4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0" y="5725721"/>
            <a:ext cx="3090963" cy="450766"/>
          </a:xfrm>
          <a:prstGeom prst="rect">
            <a:avLst/>
          </a:prstGeom>
        </p:spPr>
      </p:pic>
      <p:pic>
        <p:nvPicPr>
          <p:cNvPr id="3085" name="Picture 13" descr="5D принтеры Stereotech">
            <a:extLst>
              <a:ext uri="{FF2B5EF4-FFF2-40B4-BE49-F238E27FC236}">
                <a16:creationId xmlns:a16="http://schemas.microsoft.com/office/drawing/2014/main" id="{8FB70E64-B5C5-DA15-CF27-85AD391C0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24" b="24520"/>
          <a:stretch>
            <a:fillRect/>
          </a:stretch>
        </p:blipFill>
        <p:spPr bwMode="auto">
          <a:xfrm>
            <a:off x="729847" y="6259552"/>
            <a:ext cx="3148969" cy="6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BB6AF55-FFE4-1309-7F00-8533AD650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456" y="7016513"/>
            <a:ext cx="1995751" cy="75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5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5082" y="594000"/>
            <a:ext cx="7471698" cy="562718"/>
          </a:xfrm>
        </p:spPr>
        <p:txBody>
          <a:bodyPr/>
          <a:lstStyle/>
          <a:p>
            <a:r>
              <a:rPr lang="ru-RU" dirty="0"/>
              <a:t>КОМАНДА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CBC966-0D7E-EFB6-9810-410789392C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767" t="34453" r="34660" b="16820"/>
          <a:stretch>
            <a:fillRect/>
          </a:stretch>
        </p:blipFill>
        <p:spPr>
          <a:xfrm>
            <a:off x="2520000" y="1260000"/>
            <a:ext cx="2160000" cy="2160000"/>
          </a:xfrm>
        </p:spPr>
      </p:pic>
      <p:pic>
        <p:nvPicPr>
          <p:cNvPr id="28" name="Рисунок 27" descr="Изображение выглядит как одежда, человек, сорочка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12924BE-A469-9B37-B927-CF4BB20407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9449" t="9088" b="-1396"/>
          <a:stretch>
            <a:fillRect/>
          </a:stretch>
        </p:blipFill>
        <p:spPr>
          <a:xfrm>
            <a:off x="10080000" y="1260000"/>
            <a:ext cx="2160000" cy="2160000"/>
          </a:xfr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061CDC4-EBD6-DCA9-5376-4992C7D070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6667" b="16667"/>
          <a:stretch>
            <a:fillRect/>
          </a:stretch>
        </p:blipFill>
        <p:spPr/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5FE70F4-3DC2-1DB4-97B7-E052FBCEDB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9389" b="34319"/>
          <a:stretch>
            <a:fillRect/>
          </a:stretch>
        </p:blipFill>
        <p:spPr>
          <a:xfrm>
            <a:off x="8101013" y="4646613"/>
            <a:ext cx="2159000" cy="2160587"/>
          </a:xfrm>
        </p:spPr>
      </p:pic>
      <p:pic>
        <p:nvPicPr>
          <p:cNvPr id="24" name="Рисунок 23" descr="Изображение выглядит как человек, одежда, в помещении, пальт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AD21739-E4E5-CD6E-ED6F-790E5CCEF1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/>
          <a:stretch>
            <a:fillRect/>
          </a:stretch>
        </p:blipFill>
        <p:spPr>
          <a:xfrm>
            <a:off x="4320664" y="4647323"/>
            <a:ext cx="2160000" cy="2160000"/>
          </a:xfrm>
        </p:spPr>
      </p:pic>
      <p:sp>
        <p:nvSpPr>
          <p:cNvPr id="14" name="Текст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>
                <a:latin typeface="Onest" panose="020B0604020202020204" charset="0"/>
              </a:rPr>
              <a:t>Ловчев Роман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err="1">
                <a:latin typeface="Onest" panose="020B0604020202020204" charset="0"/>
              </a:rPr>
              <a:t>Бабашев</a:t>
            </a:r>
            <a:r>
              <a:rPr lang="ru-RU" dirty="0">
                <a:latin typeface="Onest" panose="020B0604020202020204" charset="0"/>
              </a:rPr>
              <a:t> Али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>
                <a:latin typeface="Onest" panose="020B0604020202020204" charset="0"/>
              </a:rPr>
              <a:t>Родионова Арина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0"/>
          </p:nvPr>
        </p:nvSpPr>
        <p:spPr>
          <a:xfrm>
            <a:off x="7920664" y="6987323"/>
            <a:ext cx="2520000" cy="431126"/>
          </a:xfrm>
        </p:spPr>
        <p:txBody>
          <a:bodyPr/>
          <a:lstStyle/>
          <a:p>
            <a:r>
              <a:rPr lang="ru-RU" dirty="0">
                <a:latin typeface="Onest" panose="020B0604020202020204" charset="0"/>
              </a:rPr>
              <a:t>Ловчев Никита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22"/>
          </p:nvPr>
        </p:nvSpPr>
        <p:spPr>
          <a:xfrm>
            <a:off x="4140664" y="6987323"/>
            <a:ext cx="2520000" cy="431126"/>
          </a:xfrm>
        </p:spPr>
        <p:txBody>
          <a:bodyPr/>
          <a:lstStyle/>
          <a:p>
            <a:r>
              <a:rPr lang="ru-RU" dirty="0">
                <a:latin typeface="Onest" panose="020B0604020202020204" charset="0"/>
              </a:rPr>
              <a:t>Киркин Михаил</a:t>
            </a:r>
          </a:p>
        </p:txBody>
      </p:sp>
    </p:spTree>
    <p:extLst>
      <p:ext uri="{BB962C8B-B14F-4D97-AF65-F5344CB8AC3E}">
        <p14:creationId xmlns:p14="http://schemas.microsoft.com/office/powerpoint/2010/main" val="2049957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ED5B86F-A3EF-A447-19A5-C07ECFF1D30A}"/>
              </a:ext>
            </a:extLst>
          </p:cNvPr>
          <p:cNvSpPr/>
          <p:nvPr/>
        </p:nvSpPr>
        <p:spPr>
          <a:xfrm>
            <a:off x="4928610" y="1877552"/>
            <a:ext cx="9551075" cy="2053944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99B82EB-EF70-4C33-543D-150721579C57}"/>
              </a:ext>
            </a:extLst>
          </p:cNvPr>
          <p:cNvSpPr/>
          <p:nvPr/>
        </p:nvSpPr>
        <p:spPr>
          <a:xfrm>
            <a:off x="4928611" y="4286250"/>
            <a:ext cx="9551075" cy="356138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4A41401E-8B5D-7BCA-4926-185BA86E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82" y="592201"/>
            <a:ext cx="7471698" cy="1116716"/>
          </a:xfrm>
        </p:spPr>
        <p:txBody>
          <a:bodyPr/>
          <a:lstStyle/>
          <a:p>
            <a:r>
              <a:rPr lang="ru-RU" dirty="0"/>
              <a:t>КОНТАКТЫ КОМАНДЫ И ЗАПРОС НА ПОДДЕРЖКУ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AC58868-93EC-2E2E-01B0-6E51408B6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734" y="4379945"/>
            <a:ext cx="9354598" cy="33635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400" dirty="0">
                <a:latin typeface="Onest" panose="020B0604020202020204" charset="0"/>
              </a:rPr>
              <a:t>Мы ищем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latin typeface="Onest" panose="020B0604020202020204" charset="0"/>
              </a:rPr>
              <a:t>Посевное финансирование:</a:t>
            </a:r>
            <a:r>
              <a:rPr lang="ru-RU" dirty="0">
                <a:latin typeface="Onest" panose="020B0604020202020204" charset="0"/>
              </a:rPr>
              <a:t> 6 млн</a:t>
            </a:r>
            <a:r>
              <a:rPr lang="en-US" dirty="0">
                <a:latin typeface="Onest" panose="020B0604020202020204" charset="0"/>
              </a:rPr>
              <a:t>.</a:t>
            </a:r>
            <a:r>
              <a:rPr lang="ru-RU" dirty="0">
                <a:latin typeface="Onest" panose="020B0604020202020204" charset="0"/>
              </a:rPr>
              <a:t> ₽</a:t>
            </a:r>
            <a:br>
              <a:rPr lang="ru-RU" dirty="0">
                <a:latin typeface="Onest" panose="020B0604020202020204" charset="0"/>
              </a:rPr>
            </a:br>
            <a:r>
              <a:rPr lang="ru-RU" dirty="0">
                <a:latin typeface="Onest" panose="020B0604020202020204" charset="0"/>
              </a:rPr>
              <a:t>Для доведения прототипа до TRL 4–6: доработка конструкции, сборка предсерийных образцов, тестирование.</a:t>
            </a:r>
          </a:p>
          <a:p>
            <a:pPr lvl="0" eaLnBrk="0" fontAlgn="base" hangingPunct="0">
              <a:lnSpc>
                <a:spcPct val="110000"/>
              </a:lnSpc>
              <a:spcBef>
                <a:spcPts val="0"/>
              </a:spcBef>
            </a:pPr>
            <a:endParaRPr lang="en-US" altLang="ru-RU" b="1" dirty="0">
              <a:latin typeface="Onest" panose="020B0604020202020204" charset="0"/>
            </a:endParaRPr>
          </a:p>
          <a:p>
            <a:pPr lvl="0" eaLnBrk="0" fontAlgn="base" hangingPunct="0">
              <a:lnSpc>
                <a:spcPct val="110000"/>
              </a:lnSpc>
              <a:spcBef>
                <a:spcPts val="0"/>
              </a:spcBef>
            </a:pPr>
            <a:r>
              <a:rPr lang="ru-RU" altLang="ru-RU" b="1" dirty="0">
                <a:latin typeface="Onest" panose="020B0604020202020204" charset="0"/>
              </a:rPr>
              <a:t>Техническая / индустриальная поддержка:</a:t>
            </a:r>
            <a:r>
              <a:rPr lang="ru-RU" altLang="ru-RU" dirty="0">
                <a:latin typeface="Onest" panose="020B0604020202020204" charset="0"/>
              </a:rPr>
              <a:t> экспертиза и консультации для ускорения масштабирования.</a:t>
            </a:r>
          </a:p>
          <a:p>
            <a:pPr lvl="0" eaLnBrk="0" fontAlgn="base" hangingPunct="0">
              <a:lnSpc>
                <a:spcPct val="110000"/>
              </a:lnSpc>
              <a:spcBef>
                <a:spcPts val="0"/>
              </a:spcBef>
            </a:pPr>
            <a:endParaRPr lang="en-US" altLang="ru-RU" b="1" dirty="0">
              <a:latin typeface="Onest" panose="020B0604020202020204" charset="0"/>
            </a:endParaRPr>
          </a:p>
          <a:p>
            <a:pPr lvl="0" eaLnBrk="0" fontAlgn="base" hangingPunct="0">
              <a:lnSpc>
                <a:spcPct val="110000"/>
              </a:lnSpc>
              <a:spcBef>
                <a:spcPts val="0"/>
              </a:spcBef>
            </a:pPr>
            <a:r>
              <a:rPr lang="ru-RU" altLang="ru-RU" b="1" dirty="0">
                <a:latin typeface="Onest" panose="020B0604020202020204" charset="0"/>
              </a:rPr>
              <a:t>Пилотное внедрение:</a:t>
            </a:r>
            <a:r>
              <a:rPr lang="ru-RU" altLang="ru-RU" dirty="0">
                <a:latin typeface="Onest" panose="020B0604020202020204" charset="0"/>
              </a:rPr>
              <a:t> доступ к площадкам и партнёрам для тестов и обратной связи.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E5DF027-0A68-472C-9BF4-022D0BF02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2734" y="1955567"/>
            <a:ext cx="9354598" cy="1906648"/>
          </a:xfrm>
        </p:spPr>
        <p:txBody>
          <a:bodyPr>
            <a:normAutofit/>
          </a:bodyPr>
          <a:lstStyle/>
          <a:p>
            <a:r>
              <a:rPr lang="ru-RU" dirty="0"/>
              <a:t>Лидер: Ловчев Роман</a:t>
            </a:r>
          </a:p>
          <a:p>
            <a:r>
              <a:rPr lang="en-US" dirty="0"/>
              <a:t>Telegram: @repellok</a:t>
            </a:r>
          </a:p>
          <a:p>
            <a:r>
              <a:rPr lang="ru-RU" dirty="0"/>
              <a:t>ВК: </a:t>
            </a:r>
            <a:r>
              <a:rPr lang="en-US" dirty="0"/>
              <a:t>@4realkoll </a:t>
            </a:r>
            <a:endParaRPr lang="ru-RU" dirty="0"/>
          </a:p>
          <a:p>
            <a:r>
              <a:rPr lang="ru-RU" dirty="0"/>
              <a:t>Телефон: +79376969243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5970BA-68A8-0204-0DF0-F37A18044334}"/>
              </a:ext>
            </a:extLst>
          </p:cNvPr>
          <p:cNvSpPr/>
          <p:nvPr/>
        </p:nvSpPr>
        <p:spPr>
          <a:xfrm>
            <a:off x="1382399" y="4291657"/>
            <a:ext cx="3569602" cy="3079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Запрос</a:t>
            </a:r>
            <a:endParaRPr lang="ru-RU" sz="180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D654CE7E-3E2D-E32C-3852-0D5964F8B1C4}"/>
              </a:ext>
            </a:extLst>
          </p:cNvPr>
          <p:cNvSpPr>
            <a:spLocks noChangeAspect="1"/>
          </p:cNvSpPr>
          <p:nvPr/>
        </p:nvSpPr>
        <p:spPr>
          <a:xfrm>
            <a:off x="950400" y="4317782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B2B00CE-F8B0-10B2-776D-6C0756BEFFCC}"/>
              </a:ext>
            </a:extLst>
          </p:cNvPr>
          <p:cNvSpPr/>
          <p:nvPr/>
        </p:nvSpPr>
        <p:spPr>
          <a:xfrm>
            <a:off x="1382399" y="1877552"/>
            <a:ext cx="3546211" cy="3095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Контакт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9FE7F2B-45F1-89D1-E6CF-E29F444504F7}"/>
              </a:ext>
            </a:extLst>
          </p:cNvPr>
          <p:cNvSpPr>
            <a:spLocks noChangeAspect="1"/>
          </p:cNvSpPr>
          <p:nvPr/>
        </p:nvSpPr>
        <p:spPr>
          <a:xfrm>
            <a:off x="950400" y="1891824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D6BCB6-C301-6A4E-B999-931E809AC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159" y="2063671"/>
            <a:ext cx="1634041" cy="17572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18707-3696-EAE8-EA19-5D0FBE8B0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63"/>
          <a:stretch>
            <a:fillRect/>
          </a:stretch>
        </p:blipFill>
        <p:spPr>
          <a:xfrm>
            <a:off x="9704147" y="2063671"/>
            <a:ext cx="1634041" cy="15545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7D7FA1-86E4-26A1-88D6-038E70448756}"/>
              </a:ext>
            </a:extLst>
          </p:cNvPr>
          <p:cNvSpPr txBox="1"/>
          <p:nvPr/>
        </p:nvSpPr>
        <p:spPr>
          <a:xfrm>
            <a:off x="8488904" y="1501918"/>
            <a:ext cx="43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TG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249D2-A4DA-8150-E053-091F60140EB8}"/>
              </a:ext>
            </a:extLst>
          </p:cNvPr>
          <p:cNvSpPr txBox="1"/>
          <p:nvPr/>
        </p:nvSpPr>
        <p:spPr>
          <a:xfrm>
            <a:off x="10303126" y="148206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992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5082" y="594000"/>
            <a:ext cx="7471698" cy="562718"/>
          </a:xfrm>
        </p:spPr>
        <p:txBody>
          <a:bodyPr/>
          <a:lstStyle/>
          <a:p>
            <a:r>
              <a:rPr lang="ru-RU" dirty="0"/>
              <a:t>АННОТАЦИЯ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52002" y="4597028"/>
            <a:ext cx="9551075" cy="1432545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52002" y="6240042"/>
            <a:ext cx="9551075" cy="18310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2002" y="3044701"/>
            <a:ext cx="9551075" cy="127392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0"/>
          </p:nvPr>
        </p:nvSpPr>
        <p:spPr>
          <a:xfrm>
            <a:off x="5043443" y="4695326"/>
            <a:ext cx="9360000" cy="1260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latin typeface="Onest" panose="020B0604020202020204" charset="0"/>
              </a:rPr>
              <a:t>Рынки НТИ: </a:t>
            </a:r>
            <a:r>
              <a:rPr lang="ru-RU" sz="1600" dirty="0" err="1">
                <a:latin typeface="Onest" panose="020B0604020202020204" charset="0"/>
              </a:rPr>
              <a:t>TechNet</a:t>
            </a:r>
            <a:r>
              <a:rPr lang="ru-RU" sz="1600" dirty="0">
                <a:latin typeface="Onest" panose="020B0604020202020204" charset="0"/>
              </a:rPr>
              <a:t> 2.0, Нейронет.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latin typeface="Onest" panose="020B0604020202020204" charset="0"/>
              </a:rPr>
              <a:t>Технологии сенсорики и технологии искусственного интеллекта.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latin typeface="Onest" panose="020B0604020202020204" charset="0"/>
              </a:rPr>
              <a:t>Технологии создания отечественных средств производства и научного приборостроения.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1"/>
          </p:nvPr>
        </p:nvSpPr>
        <p:spPr>
          <a:xfrm>
            <a:off x="5056506" y="3132712"/>
            <a:ext cx="9360000" cy="1116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Onest" panose="020B0604020202020204" charset="0"/>
              </a:rPr>
              <a:t>Снизить производственный брак в 3D-печати на 30%+ за счет автоматизации контроля ключевых параметров филамента.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52002" y="1384121"/>
            <a:ext cx="9551075" cy="1327247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2"/>
          </p:nvPr>
        </p:nvSpPr>
        <p:spPr>
          <a:xfrm>
            <a:off x="5043443" y="1516214"/>
            <a:ext cx="9360000" cy="1116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Onest" panose="020B0604020202020204" charset="0"/>
              </a:rPr>
              <a:t>Разработка программно-аппаратного комплекса автоматического анализа качества филамента в 3D-печати на основе машинного зрения.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3"/>
          </p:nvPr>
        </p:nvSpPr>
        <p:spPr>
          <a:xfrm>
            <a:off x="5043442" y="6337234"/>
            <a:ext cx="9360000" cy="16560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latin typeface="Onest" panose="020B0604020202020204" charset="0"/>
              </a:rPr>
              <a:t>Прибор "Нейронитка": </a:t>
            </a:r>
            <a:r>
              <a:rPr lang="ru-RU" sz="1600" dirty="0">
                <a:latin typeface="Onest" panose="020B0604020202020204" charset="0"/>
              </a:rPr>
              <a:t>Автономный или для встройки в линию.</a:t>
            </a:r>
            <a:endParaRPr lang="en-US" sz="1600" dirty="0">
              <a:latin typeface="Onest" panose="020B060402020202020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latin typeface="Onest" panose="020B0604020202020204" charset="0"/>
              </a:rPr>
              <a:t>Анализ в реальном времени: </a:t>
            </a:r>
            <a:r>
              <a:rPr lang="ru-RU" sz="1600" dirty="0">
                <a:latin typeface="Onest" panose="020B0604020202020204" charset="0"/>
              </a:rPr>
              <a:t>Контроль диаметра с точность до 0.02мм, а так же внутренних дефектов.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latin typeface="Onest" panose="020B0604020202020204" charset="0"/>
              </a:rPr>
              <a:t>Цифровой результат:</a:t>
            </a:r>
            <a:r>
              <a:rPr lang="ru-RU" sz="1600" dirty="0">
                <a:latin typeface="Onest" panose="020B0604020202020204" charset="0"/>
              </a:rPr>
              <a:t> Автоматический "Паспорт качества" в цифровом виде для каждой катушки.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82399" y="1402989"/>
            <a:ext cx="3546211" cy="3046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Тема/идея</a:t>
            </a:r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950400" y="1417261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82400" y="3069966"/>
            <a:ext cx="3569600" cy="3095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Цель </a:t>
            </a:r>
            <a:r>
              <a:rPr lang="ru-RU" sz="2200" dirty="0" err="1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стартап</a:t>
            </a: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-проекта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382399" y="4638891"/>
            <a:ext cx="3569602" cy="6093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Рынок НТИ / сквозные/</a:t>
            </a:r>
          </a:p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критические технологии</a:t>
            </a:r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950400" y="3069966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23" name="Овал 22"/>
          <p:cNvSpPr>
            <a:spLocks noChangeAspect="1"/>
          </p:cNvSpPr>
          <p:nvPr/>
        </p:nvSpPr>
        <p:spPr>
          <a:xfrm>
            <a:off x="950400" y="4665016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69700" y="6277191"/>
            <a:ext cx="3582300" cy="3046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Ожидаемые результаты</a:t>
            </a:r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937700" y="6303316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3025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928612" y="1384121"/>
            <a:ext cx="9574466" cy="1395573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28611" y="3006666"/>
            <a:ext cx="9551075" cy="17700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28610" y="5107655"/>
            <a:ext cx="9551075" cy="2573048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5082" y="594000"/>
            <a:ext cx="7471698" cy="562718"/>
          </a:xfrm>
        </p:spPr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5044781" y="5231589"/>
            <a:ext cx="9324360" cy="23318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latin typeface="Onest" panose="020B0604020202020204" charset="0"/>
              </a:rPr>
              <a:t>Проект решает ключевую проблему отрасли аддитивных технологий — отсутствие доступного инструмента контроля качества филамента. В Волгоградской области это поможет </a:t>
            </a:r>
            <a:r>
              <a:rPr lang="ru-RU" b="1" dirty="0">
                <a:latin typeface="Onest" panose="020B0604020202020204" charset="0"/>
              </a:rPr>
              <a:t>производителям филамента</a:t>
            </a:r>
            <a:r>
              <a:rPr lang="ru-RU" dirty="0">
                <a:latin typeface="Onest" panose="020B0604020202020204" charset="0"/>
              </a:rPr>
              <a:t> повысить рентабельность, автоматически отсеивая брак до его отгрузки клиенту, а </a:t>
            </a:r>
            <a:r>
              <a:rPr lang="ru-RU" b="1" dirty="0">
                <a:latin typeface="Onest" panose="020B0604020202020204" charset="0"/>
              </a:rPr>
              <a:t>сервисам 3D-печати</a:t>
            </a:r>
            <a:r>
              <a:rPr lang="ru-RU" dirty="0">
                <a:latin typeface="Onest" panose="020B0604020202020204" charset="0"/>
              </a:rPr>
              <a:t> — сократить издержки, выявляя некачественный материал до начала печати и предотвращая срывы заказов.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1"/>
          </p:nvPr>
        </p:nvSpPr>
        <p:spPr>
          <a:xfrm>
            <a:off x="5044780" y="3104839"/>
            <a:ext cx="9324361" cy="16718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latin typeface="Onest" panose="020B0604020202020204" charset="0"/>
              </a:rPr>
              <a:t>Разработка отечественного комплекса для анализа филамента создает конкурентоспособную альтернативу импортному оборудованию. Использование собственных алгоритмов и аппаратной платформы снижает зависимость от зарубежных решений и укрепляет технологический суверенитет России в области аддитивных технологий.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2"/>
          </p:nvPr>
        </p:nvSpPr>
        <p:spPr>
          <a:xfrm>
            <a:off x="5044781" y="1483783"/>
            <a:ext cx="9324361" cy="118102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1800" dirty="0">
                <a:latin typeface="Onest" panose="020B0604020202020204" charset="0"/>
              </a:rPr>
              <a:t>Проект напрямую снижает производственные издержки в аддитивных технологиях за счет автоматизации контроля качества филамента. Это позволяет минимизировать финансовые потери от брака, повысить рентабельность производителей и стимулировать развитие отечественного рынка 3D-печати.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82399" y="1402990"/>
            <a:ext cx="3435667" cy="918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Социально-экономическая  значимость для страны</a:t>
            </a:r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950400" y="1417261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82400" y="3069966"/>
            <a:ext cx="3546210" cy="918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Влияние на технологический суверенитет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82400" y="5146891"/>
            <a:ext cx="3435666" cy="918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Для решения задач отрасли/региона/ организации</a:t>
            </a:r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950400" y="3069966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950400" y="5173016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522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5082" y="594000"/>
            <a:ext cx="7471698" cy="562718"/>
          </a:xfrm>
        </p:spPr>
        <p:txBody>
          <a:bodyPr/>
          <a:lstStyle/>
          <a:p>
            <a:r>
              <a:rPr lang="ru-RU" dirty="0"/>
              <a:t>ЦЕЛЕВАЯ АУДИТОРИЯ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52002" y="1384121"/>
            <a:ext cx="9551075" cy="1538122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2002" y="3044702"/>
            <a:ext cx="9551075" cy="87008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52002" y="4062508"/>
            <a:ext cx="9551075" cy="2581372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52002" y="6771146"/>
            <a:ext cx="9551075" cy="129992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0"/>
          </p:nvPr>
        </p:nvSpPr>
        <p:spPr>
          <a:xfrm>
            <a:off x="5043443" y="4151250"/>
            <a:ext cx="9360000" cy="24372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50" b="1" dirty="0">
                <a:latin typeface="Onest" panose="020B0604020202020204" charset="0"/>
              </a:rPr>
              <a:t>«ПК НИТ»</a:t>
            </a:r>
            <a:r>
              <a:rPr lang="ru-RU" sz="1750" dirty="0">
                <a:latin typeface="Onest" panose="020B0604020202020204" charset="0"/>
              </a:rPr>
              <a:t> – массовый производитель филамента в Волгоградской области.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50" b="1" dirty="0">
                <a:latin typeface="Onest" panose="020B0604020202020204" charset="0"/>
              </a:rPr>
              <a:t>Проблема:</a:t>
            </a:r>
            <a:r>
              <a:rPr lang="ru-RU" sz="1750" dirty="0">
                <a:latin typeface="Onest" panose="020B0604020202020204" charset="0"/>
              </a:rPr>
              <a:t> 20% брака уходит клиентам → возвраты, убытки, потеря репутации.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50" b="1" dirty="0">
                <a:latin typeface="Onest" panose="020B0604020202020204" charset="0"/>
              </a:rPr>
              <a:t>Задача:</a:t>
            </a:r>
            <a:r>
              <a:rPr lang="ru-RU" sz="1750" dirty="0">
                <a:latin typeface="Onest" panose="020B0604020202020204" charset="0"/>
              </a:rPr>
              <a:t> Гарантировать качество каждой катушки и подтвердить его документально.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750" b="1" dirty="0">
              <a:latin typeface="Onest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50" b="1" dirty="0">
                <a:latin typeface="Onest" panose="020B0604020202020204" charset="0"/>
              </a:rPr>
              <a:t>Представитель сервисов </a:t>
            </a:r>
            <a:r>
              <a:rPr lang="ru-RU" sz="1750" dirty="0">
                <a:latin typeface="Onest" panose="020B0604020202020204" charset="0"/>
              </a:rPr>
              <a:t>–сервисный центр в России, выполняющий коммерческие заказы на печать прототипов и мелкосерийных изделий.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50" b="1" dirty="0">
                <a:latin typeface="Onest" panose="020B0604020202020204" charset="0"/>
              </a:rPr>
              <a:t>Проблема:</a:t>
            </a:r>
            <a:r>
              <a:rPr lang="ru-RU" sz="1750" dirty="0">
                <a:latin typeface="Onest" panose="020B0604020202020204" charset="0"/>
              </a:rPr>
              <a:t> Скрытый брак в филаменте ведёт к срыву печати, потерям времени и мат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50" b="1" dirty="0">
                <a:latin typeface="Onest" panose="020B0604020202020204" charset="0"/>
              </a:rPr>
              <a:t>Задача:</a:t>
            </a:r>
            <a:r>
              <a:rPr lang="ru-RU" sz="1750" dirty="0">
                <a:latin typeface="Onest" panose="020B0604020202020204" charset="0"/>
              </a:rPr>
              <a:t> Контролировать качество материала перед печатью, чтобы гарантировать выполнение заказов.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1"/>
          </p:nvPr>
        </p:nvSpPr>
        <p:spPr>
          <a:xfrm>
            <a:off x="5056506" y="3132712"/>
            <a:ext cx="9360000" cy="7820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>
                <a:latin typeface="Onest" panose="020B0604020202020204" charset="0"/>
              </a:rPr>
              <a:t>Основные:</a:t>
            </a:r>
            <a:r>
              <a:rPr lang="ru-RU" sz="1800" dirty="0">
                <a:latin typeface="Onest" panose="020B0604020202020204" charset="0"/>
              </a:rPr>
              <a:t> Производители филамента, Сервисы 3D-печати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latin typeface="Onest" panose="020B0604020202020204" charset="0"/>
              </a:rPr>
              <a:t>Стратегические:</a:t>
            </a:r>
            <a:r>
              <a:rPr lang="ru-RU" sz="1800" dirty="0">
                <a:latin typeface="Onest" panose="020B0604020202020204" charset="0"/>
              </a:rPr>
              <a:t> Производители 3D-принтеров</a:t>
            </a:r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2"/>
          </p:nvPr>
        </p:nvSpPr>
        <p:spPr>
          <a:xfrm>
            <a:off x="5043443" y="1446299"/>
            <a:ext cx="5201629" cy="147594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Onest" panose="020B0604020202020204" charset="0"/>
              </a:rPr>
              <a:t>Производители филамента </a:t>
            </a:r>
            <a:r>
              <a:rPr lang="ru-RU" sz="1800" dirty="0">
                <a:latin typeface="Onest" panose="020B0604020202020204" charset="0"/>
              </a:rPr>
              <a:t>(средний и крупный бизнес, Россия и СНГ).</a:t>
            </a:r>
            <a:endParaRPr lang="en-US" sz="1800" dirty="0">
              <a:latin typeface="Onest" panose="020B060402020202020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Onest" panose="020B0604020202020204" charset="0"/>
              </a:rPr>
              <a:t>Сервисы 3D-печати / ЦАП </a:t>
            </a:r>
            <a:r>
              <a:rPr lang="ru-RU" sz="1800" dirty="0">
                <a:latin typeface="Onest" panose="020B0604020202020204" charset="0"/>
              </a:rPr>
              <a:t>(средний и крупный бизнес, Россия и СНГ).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3"/>
          </p:nvPr>
        </p:nvSpPr>
        <p:spPr>
          <a:xfrm>
            <a:off x="5043442" y="6771146"/>
            <a:ext cx="9360000" cy="11726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>
                <a:latin typeface="Onest" panose="020B0604020202020204" charset="0"/>
              </a:rPr>
              <a:t>Для производителей:</a:t>
            </a:r>
            <a:r>
              <a:rPr lang="ru-RU" sz="1800" dirty="0">
                <a:latin typeface="Onest" panose="020B0604020202020204" charset="0"/>
              </a:rPr>
              <a:t> Автоматически отсеивает брак </a:t>
            </a:r>
            <a:r>
              <a:rPr lang="ru-RU" sz="1800" b="1" dirty="0">
                <a:latin typeface="Onest" panose="020B0604020202020204" charset="0"/>
              </a:rPr>
              <a:t>до отгрузки</a:t>
            </a:r>
            <a:r>
              <a:rPr lang="ru-RU" sz="1800" dirty="0">
                <a:latin typeface="Onest" panose="020B0604020202020204" charset="0"/>
              </a:rPr>
              <a:t>, повышая рентабельность.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latin typeface="Onest" panose="020B0604020202020204" charset="0"/>
              </a:rPr>
              <a:t>Для сервисов печати:</a:t>
            </a:r>
            <a:r>
              <a:rPr lang="ru-RU" sz="1800" dirty="0">
                <a:latin typeface="Onest" panose="020B0604020202020204" charset="0"/>
              </a:rPr>
              <a:t> Выявляет брак </a:t>
            </a:r>
            <a:r>
              <a:rPr lang="ru-RU" sz="1800" b="1" dirty="0">
                <a:latin typeface="Onest" panose="020B0604020202020204" charset="0"/>
              </a:rPr>
              <a:t>до печати</a:t>
            </a:r>
            <a:r>
              <a:rPr lang="ru-RU" sz="1800" dirty="0">
                <a:latin typeface="Onest" panose="020B0604020202020204" charset="0"/>
              </a:rPr>
              <a:t>, предотвращая срывы заказов и потери материалов.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82399" y="1402989"/>
            <a:ext cx="3208651" cy="6142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Потенциальные целевые аудитории</a:t>
            </a:r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950400" y="1417261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82400" y="3069966"/>
            <a:ext cx="3569600" cy="918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Выбранный потребительский сегмент / сегменты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382400" y="4121463"/>
            <a:ext cx="3569602" cy="918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Описание представителей целевого сегмента</a:t>
            </a:r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950400" y="3069966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69700" y="6870318"/>
            <a:ext cx="3582300" cy="918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Какую проблему (часть проблемы) ЦА решает продукт?</a:t>
            </a:r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937700" y="6896443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E30065-90E8-68F6-7561-5E312EBCBBD2}"/>
              </a:ext>
            </a:extLst>
          </p:cNvPr>
          <p:cNvSpPr txBox="1"/>
          <p:nvPr/>
        </p:nvSpPr>
        <p:spPr>
          <a:xfrm>
            <a:off x="10268465" y="1446300"/>
            <a:ext cx="4234612" cy="107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>
                <a:latin typeface="Onest" panose="020B0604020202020204" charset="0"/>
              </a:rPr>
              <a:t>Образовательные учреждения </a:t>
            </a:r>
            <a:r>
              <a:rPr lang="ru-RU" sz="1800" dirty="0">
                <a:latin typeface="Onest" panose="020B0604020202020204" charset="0"/>
              </a:rPr>
              <a:t>(вузы, колледжи).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latin typeface="Onest" panose="020B0604020202020204" charset="0"/>
              </a:rPr>
              <a:t>Производители 3D-принтеров.</a:t>
            </a:r>
            <a:endParaRPr lang="ru-RU" sz="1050" b="1" dirty="0">
              <a:latin typeface="Onest" panose="020B060402020202020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6E7470F-410D-40FD-0726-F89B7F5724B2}"/>
              </a:ext>
            </a:extLst>
          </p:cNvPr>
          <p:cNvSpPr>
            <a:spLocks noChangeAspect="1"/>
          </p:cNvSpPr>
          <p:nvPr/>
        </p:nvSpPr>
        <p:spPr>
          <a:xfrm>
            <a:off x="937700" y="4151250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08962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5082" y="594000"/>
            <a:ext cx="7471698" cy="562718"/>
          </a:xfrm>
        </p:spPr>
        <p:txBody>
          <a:bodyPr/>
          <a:lstStyle/>
          <a:p>
            <a:r>
              <a:rPr lang="ru-RU" dirty="0"/>
              <a:t>ПРОДУКТ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52002" y="1384122"/>
            <a:ext cx="9551075" cy="633074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2002" y="2651159"/>
            <a:ext cx="9551075" cy="161493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52002" y="4906497"/>
            <a:ext cx="9551075" cy="1278404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64702" y="6749106"/>
            <a:ext cx="9551075" cy="123789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0"/>
          </p:nvPr>
        </p:nvSpPr>
        <p:spPr>
          <a:xfrm>
            <a:off x="5043443" y="5004793"/>
            <a:ext cx="9360000" cy="118010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800" dirty="0">
                <a:latin typeface="Onest" panose="020B0604020202020204" charset="0"/>
              </a:rPr>
              <a:t>Производство филамента (выходной контроль качества)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latin typeface="Onest" panose="020B0604020202020204" charset="0"/>
              </a:rPr>
              <a:t>Сервисы 3D-печати (входной контроль материалов)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latin typeface="Onest" panose="020B0604020202020204" charset="0"/>
              </a:rPr>
              <a:t>Лабораторные исследования и сертификация.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1"/>
          </p:nvPr>
        </p:nvSpPr>
        <p:spPr>
          <a:xfrm>
            <a:off x="5056506" y="2739171"/>
            <a:ext cx="9360000" cy="15269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Onest" panose="020B0604020202020204" charset="0"/>
              </a:rPr>
              <a:t>Аппаратно-программный комплекс для автоматического анализа геометрии и структуры </a:t>
            </a:r>
            <a:r>
              <a:rPr lang="en-US" sz="1800" b="1" dirty="0">
                <a:latin typeface="Onest" panose="020B0604020202020204" charset="0"/>
              </a:rPr>
              <a:t>3D-</a:t>
            </a:r>
            <a:r>
              <a:rPr lang="ru-RU" sz="1800" b="1" dirty="0">
                <a:latin typeface="Onest" panose="020B0604020202020204" charset="0"/>
              </a:rPr>
              <a:t>филамента.</a:t>
            </a:r>
            <a:r>
              <a:rPr lang="ru-RU" sz="1800" dirty="0">
                <a:latin typeface="Onest" panose="020B0604020202020204" charset="0"/>
              </a:rPr>
              <a:t> Выявляет дефекты (пустоты, неравномерность диаметра, овальность) и формирует цифровой паспорт качества. Этот паспорт служит основой для сертификации сырья и предоставляет потребителю четкую информацию о состоянии материала перед его использованием или отгрузкой.</a:t>
            </a:r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2"/>
          </p:nvPr>
        </p:nvSpPr>
        <p:spPr>
          <a:xfrm>
            <a:off x="5043443" y="1516215"/>
            <a:ext cx="9360000" cy="500982"/>
          </a:xfrm>
        </p:spPr>
        <p:txBody>
          <a:bodyPr>
            <a:normAutofit/>
          </a:bodyPr>
          <a:lstStyle/>
          <a:p>
            <a:r>
              <a:rPr lang="ru-RU" dirty="0">
                <a:latin typeface="Onest" panose="020B0604020202020204" charset="0"/>
              </a:rPr>
              <a:t>Система автоматизированного контроля качества 3D-филамента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3"/>
          </p:nvPr>
        </p:nvSpPr>
        <p:spPr>
          <a:xfrm>
            <a:off x="5056142" y="6882279"/>
            <a:ext cx="9360000" cy="11047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Onest" panose="020B0604020202020204" charset="0"/>
              </a:rPr>
              <a:t>Уровень готовности: TRL 3-4. Работающий лабораторный макет. Доказана базовая функциональность замера диаметра. Команда и процессы сформированы для перехода к созданию интегрального прототипа.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82399" y="1402989"/>
            <a:ext cx="3546211" cy="6142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Наименование / тип продукта</a:t>
            </a:r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950400" y="1417261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82400" y="2725177"/>
            <a:ext cx="3569600" cy="3095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Описание</a:t>
            </a:r>
            <a:endParaRPr lang="ru-RU" sz="2200" dirty="0">
              <a:solidFill>
                <a:srgbClr val="071108"/>
              </a:solidFill>
              <a:latin typeface="Onest ExtraBold" pitchFamily="34" charset="0"/>
              <a:ea typeface="Onest ExtraBold" pitchFamily="34" charset="-122"/>
              <a:cs typeface="Onest ExtraBold" pitchFamily="34" charset="-12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82399" y="4880286"/>
            <a:ext cx="3569602" cy="6126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Области применения продукта</a:t>
            </a:r>
            <a:endParaRPr lang="ru-RU" sz="1800" dirty="0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950400" y="2725177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23" name="Овал 22"/>
          <p:cNvSpPr>
            <a:spLocks noChangeAspect="1"/>
          </p:cNvSpPr>
          <p:nvPr/>
        </p:nvSpPr>
        <p:spPr>
          <a:xfrm>
            <a:off x="950400" y="5003001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82400" y="6769746"/>
            <a:ext cx="3582300" cy="6126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Уровень готовности продукта </a:t>
            </a:r>
            <a:endParaRPr lang="ru-RU" sz="1800" dirty="0"/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950400" y="6795871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7001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5082" y="594000"/>
            <a:ext cx="7471698" cy="562718"/>
          </a:xfrm>
        </p:spPr>
        <p:txBody>
          <a:bodyPr/>
          <a:lstStyle/>
          <a:p>
            <a:r>
              <a:rPr lang="ru-RU" dirty="0"/>
              <a:t>ПРЕИМУЩЕСТВА РЕШЕНИЯ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35902" y="1187169"/>
            <a:ext cx="10594646" cy="1181021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35903" y="2500223"/>
            <a:ext cx="10570698" cy="300965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35902" y="5727408"/>
            <a:ext cx="10570697" cy="2417785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4262511" y="5817159"/>
            <a:ext cx="10106630" cy="22500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Onest" panose="020B0604020202020204" charset="0"/>
              </a:rPr>
              <a:t>Универсальность:</a:t>
            </a:r>
            <a:r>
              <a:rPr lang="ru-RU" dirty="0">
                <a:latin typeface="Onest" panose="020B0604020202020204" charset="0"/>
              </a:rPr>
              <a:t> Работает с любым филаментом — своим производственным, входящим от поставщиков или для сертификации. Независим от бренда линии.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100" dirty="0">
              <a:latin typeface="Onest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Onest" panose="020B0604020202020204" charset="0"/>
              </a:rPr>
              <a:t>Полная диагностика: </a:t>
            </a:r>
            <a:r>
              <a:rPr lang="ru-RU" dirty="0">
                <a:latin typeface="Onest" panose="020B0604020202020204" charset="0"/>
              </a:rPr>
              <a:t>Единственное решение на рынке, которое выявляет скрытые внутренние дефекты, а не только внешние параметры.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100" b="1" dirty="0">
              <a:latin typeface="Onest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Onest" panose="020B0604020202020204" charset="0"/>
              </a:rPr>
              <a:t>Локальность и адаптация: </a:t>
            </a:r>
            <a:r>
              <a:rPr lang="ru-RU" dirty="0">
                <a:latin typeface="Onest" panose="020B0604020202020204" charset="0"/>
              </a:rPr>
              <a:t>Полная поддержка, адаптация под стандарты и требования рынка РФ/СНГ. Решаем проблему здесь и сейчас.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1"/>
          </p:nvPr>
        </p:nvSpPr>
        <p:spPr>
          <a:xfrm>
            <a:off x="4262511" y="2612463"/>
            <a:ext cx="10329789" cy="2831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Onest" panose="020B0604020202020204" charset="0"/>
              </a:rPr>
              <a:t>Не привязан к линии:</a:t>
            </a:r>
            <a:r>
              <a:rPr lang="ru-RU" dirty="0">
                <a:latin typeface="Onest" panose="020B0604020202020204" charset="0"/>
              </a:rPr>
              <a:t> Наше решение — это </a:t>
            </a:r>
            <a:r>
              <a:rPr lang="ru-RU" b="1" dirty="0">
                <a:latin typeface="Onest" panose="020B0604020202020204" charset="0"/>
              </a:rPr>
              <a:t>отдельный модуль</a:t>
            </a:r>
            <a:r>
              <a:rPr lang="ru-RU" dirty="0">
                <a:latin typeface="Onest" panose="020B0604020202020204" charset="0"/>
              </a:rPr>
              <a:t>, который можно интегрировать в любую существующую линию или использовать для входного контроля.</a:t>
            </a:r>
            <a:endParaRPr lang="en-US" dirty="0">
              <a:latin typeface="Onest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100" dirty="0">
              <a:latin typeface="Onest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Onest" panose="020B0604020202020204" charset="0"/>
              </a:rPr>
              <a:t>Глубина анализа:</a:t>
            </a:r>
            <a:r>
              <a:rPr lang="ru-RU" dirty="0">
                <a:latin typeface="Onest" panose="020B0604020202020204" charset="0"/>
              </a:rPr>
              <a:t> Мы проверяем </a:t>
            </a:r>
            <a:r>
              <a:rPr lang="ru-RU" b="1" dirty="0">
                <a:latin typeface="Onest" panose="020B0604020202020204" charset="0"/>
              </a:rPr>
              <a:t>внутреннюю структуру</a:t>
            </a:r>
            <a:r>
              <a:rPr lang="ru-RU" dirty="0">
                <a:latin typeface="Onest" panose="020B0604020202020204" charset="0"/>
              </a:rPr>
              <a:t>, а не только внешнюю геометрию, что критично для предотвращения скрытого брака.</a:t>
            </a:r>
            <a:endParaRPr lang="en-US" dirty="0">
              <a:latin typeface="Onest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100" dirty="0">
              <a:latin typeface="Onest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Onest" panose="020B0604020202020204" charset="0"/>
              </a:rPr>
              <a:t>Фокус на контроль, а не на производство:</a:t>
            </a:r>
            <a:r>
              <a:rPr lang="ru-RU" dirty="0">
                <a:latin typeface="Onest" panose="020B0604020202020204" charset="0"/>
              </a:rPr>
              <a:t> </a:t>
            </a:r>
            <a:r>
              <a:rPr lang="ru-RU" b="1" dirty="0">
                <a:latin typeface="Onest" panose="020B0604020202020204" charset="0"/>
              </a:rPr>
              <a:t>«Нейронитка»</a:t>
            </a:r>
            <a:r>
              <a:rPr lang="ru-RU" dirty="0">
                <a:latin typeface="Onest" panose="020B0604020202020204" charset="0"/>
              </a:rPr>
              <a:t> это специализированный инструмент для </a:t>
            </a:r>
            <a:r>
              <a:rPr lang="ru-RU" b="1" dirty="0">
                <a:latin typeface="Onest" panose="020B0604020202020204" charset="0"/>
              </a:rPr>
              <a:t>гарантии качества</a:t>
            </a:r>
            <a:r>
              <a:rPr lang="en-US" b="1" dirty="0">
                <a:latin typeface="Onest" panose="020B0604020202020204" charset="0"/>
              </a:rPr>
              <a:t> </a:t>
            </a:r>
            <a:r>
              <a:rPr lang="ru-RU" b="1" dirty="0">
                <a:latin typeface="Onest" panose="020B0604020202020204" charset="0"/>
              </a:rPr>
              <a:t>с подтверждением (основы для добровольной сертификации)</a:t>
            </a:r>
            <a:endParaRPr lang="ru-RU" dirty="0">
              <a:latin typeface="Onest" panose="020B0604020202020204" charset="0"/>
            </a:endParaRP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2"/>
          </p:nvPr>
        </p:nvSpPr>
        <p:spPr>
          <a:xfrm>
            <a:off x="4262511" y="1286831"/>
            <a:ext cx="10106631" cy="118102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Onest" panose="020B0604020202020204" charset="0"/>
              </a:rPr>
              <a:t> 3devo (</a:t>
            </a:r>
            <a:r>
              <a:rPr lang="ru-RU" dirty="0">
                <a:latin typeface="Onest" panose="020B0604020202020204" charset="0"/>
              </a:rPr>
              <a:t>Нидерланды), </a:t>
            </a:r>
            <a:r>
              <a:rPr lang="en-US" dirty="0">
                <a:latin typeface="Onest" panose="020B0604020202020204" charset="0"/>
              </a:rPr>
              <a:t>          </a:t>
            </a:r>
            <a:r>
              <a:rPr lang="en-US" dirty="0" err="1">
                <a:latin typeface="Onest" panose="020B0604020202020204" charset="0"/>
              </a:rPr>
              <a:t>Filabot</a:t>
            </a:r>
            <a:r>
              <a:rPr lang="en-US" dirty="0">
                <a:latin typeface="Onest" panose="020B0604020202020204" charset="0"/>
              </a:rPr>
              <a:t> (</a:t>
            </a:r>
            <a:r>
              <a:rPr lang="ru-RU" dirty="0">
                <a:latin typeface="Onest" panose="020B0604020202020204" charset="0"/>
              </a:rPr>
              <a:t>США), </a:t>
            </a:r>
            <a:r>
              <a:rPr lang="en-US" dirty="0">
                <a:latin typeface="Onest" panose="020B0604020202020204" charset="0"/>
              </a:rPr>
              <a:t>                 </a:t>
            </a:r>
            <a:r>
              <a:rPr lang="en-US" dirty="0" err="1">
                <a:latin typeface="Onest" panose="020B0604020202020204" charset="0"/>
              </a:rPr>
              <a:t>Filastruder</a:t>
            </a:r>
            <a:r>
              <a:rPr lang="en-US" dirty="0">
                <a:latin typeface="Onest" panose="020B0604020202020204" charset="0"/>
              </a:rPr>
              <a:t> (</a:t>
            </a:r>
            <a:r>
              <a:rPr lang="ru-RU" dirty="0">
                <a:latin typeface="Onest" panose="020B0604020202020204" charset="0"/>
              </a:rPr>
              <a:t>США).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82400" y="1206037"/>
            <a:ext cx="1768764" cy="6142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Продукты - аналоги</a:t>
            </a:r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950400" y="1220309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82400" y="2563523"/>
            <a:ext cx="2612825" cy="12236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Отличия продукта проекта от продуктов - аналогов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82400" y="5766645"/>
            <a:ext cx="3435666" cy="918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Ключевые конкурентные преимущества</a:t>
            </a:r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950400" y="2563523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950400" y="5792770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pic>
        <p:nvPicPr>
          <p:cNvPr id="1028" name="Picture 4" descr="3devo Logo Borderless - Dark Mode">
            <a:extLst>
              <a:ext uri="{FF2B5EF4-FFF2-40B4-BE49-F238E27FC236}">
                <a16:creationId xmlns:a16="http://schemas.microsoft.com/office/drawing/2014/main" id="{748DA905-CE81-22E8-D514-56A88157F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16" y="1650247"/>
            <a:ext cx="1905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FA6EFE4-F56E-A74B-929B-20CED848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133" y="1670051"/>
            <a:ext cx="1724368" cy="49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46EA9BA-5865-16B9-9AC9-1E82012F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147" y="1601396"/>
            <a:ext cx="2806102" cy="57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282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5082" y="594000"/>
            <a:ext cx="7471698" cy="562718"/>
          </a:xfrm>
        </p:spPr>
        <p:txBody>
          <a:bodyPr/>
          <a:lstStyle/>
          <a:p>
            <a:r>
              <a:rPr lang="ru-RU" dirty="0"/>
              <a:t>БИЗНЕС-МОДЕЛЬ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698938" y="2112345"/>
            <a:ext cx="2689076" cy="3541231"/>
          </a:xfrm>
          <a:solidFill>
            <a:schemeClr val="bg1"/>
          </a:solidFill>
        </p:spPr>
        <p:txBody>
          <a:bodyPr/>
          <a:lstStyle/>
          <a:p>
            <a:pPr indent="2667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Производители компонентов (</a:t>
            </a:r>
            <a:r>
              <a:rPr lang="ru-RU" dirty="0" err="1">
                <a:latin typeface="Onest" panose="020B0604020202020204" charset="0"/>
              </a:rPr>
              <a:t>OpenMV</a:t>
            </a:r>
            <a:r>
              <a:rPr lang="ru-RU" dirty="0">
                <a:latin typeface="Onest" panose="020B0604020202020204" charset="0"/>
              </a:rPr>
              <a:t>)</a:t>
            </a:r>
          </a:p>
          <a:p>
            <a:pPr indent="2667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Аутсорсинговые сборочные производства</a:t>
            </a:r>
          </a:p>
          <a:p>
            <a:pPr indent="2667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Производители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Onest" panose="020B0604020202020204" charset="0"/>
              </a:rPr>
              <a:t>3D-принтеров (OEM-партнеры)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3440398" y="2125361"/>
            <a:ext cx="2763140" cy="140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indent="2667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R&amp;D (компьютерное зрение, алгоритмы)</a:t>
            </a:r>
          </a:p>
          <a:p>
            <a:pPr indent="2667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Сборка и тестирование приборов</a:t>
            </a:r>
          </a:p>
          <a:p>
            <a:pPr indent="2667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Прямые продажи и интеграция решений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6238430" y="2138045"/>
            <a:ext cx="2726108" cy="354033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latin typeface="Onest" panose="020B0604020202020204" charset="0"/>
              </a:rPr>
              <a:t>Наш продукт </a:t>
            </a:r>
            <a:r>
              <a:rPr lang="ru-RU" sz="1400" b="1" dirty="0">
                <a:latin typeface="Onest" panose="020B0604020202020204" charset="0"/>
              </a:rPr>
              <a:t>помогает</a:t>
            </a:r>
            <a:r>
              <a:rPr lang="ru-RU" sz="1400" dirty="0">
                <a:latin typeface="Onest" panose="020B0604020202020204" charset="0"/>
              </a:rPr>
              <a:t> производителям филамента и сервисам печати </a:t>
            </a:r>
            <a:r>
              <a:rPr lang="ru-RU" sz="1400" b="1" dirty="0">
                <a:latin typeface="Onest" panose="020B0604020202020204" charset="0"/>
              </a:rPr>
              <a:t>бороться с потерями из-за брака</a:t>
            </a:r>
            <a:r>
              <a:rPr lang="ru-RU" sz="1400" dirty="0">
                <a:latin typeface="Onest" panose="020B0604020202020204" charset="0"/>
              </a:rPr>
              <a:t>: он </a:t>
            </a:r>
            <a:r>
              <a:rPr lang="ru-RU" sz="1400" b="1" dirty="0">
                <a:latin typeface="Onest" panose="020B0604020202020204" charset="0"/>
              </a:rPr>
              <a:t>автоматизированно анализирует материал </a:t>
            </a:r>
            <a:r>
              <a:rPr lang="ru-RU" sz="1400" dirty="0">
                <a:latin typeface="Onest" panose="020B0604020202020204" charset="0"/>
              </a:rPr>
              <a:t>и </a:t>
            </a:r>
            <a:r>
              <a:rPr lang="ru-RU" sz="1400" b="1" dirty="0">
                <a:latin typeface="Onest" panose="020B0604020202020204" charset="0"/>
              </a:rPr>
              <a:t>формирует цифровой паспорт качества </a:t>
            </a:r>
            <a:r>
              <a:rPr lang="ru-RU" sz="1400" dirty="0">
                <a:latin typeface="Onest" panose="020B0604020202020204" charset="0"/>
              </a:rPr>
              <a:t>для каждой катушки, что </a:t>
            </a:r>
            <a:r>
              <a:rPr lang="ru-RU" sz="1400" b="1" dirty="0">
                <a:latin typeface="Onest" panose="020B0604020202020204" charset="0"/>
              </a:rPr>
              <a:t>позволяет</a:t>
            </a:r>
            <a:r>
              <a:rPr lang="ru-RU" sz="1400" dirty="0">
                <a:latin typeface="Onest" panose="020B0604020202020204" charset="0"/>
              </a:rPr>
              <a:t> </a:t>
            </a:r>
            <a:r>
              <a:rPr lang="ru-RU" sz="1400" b="1" dirty="0">
                <a:latin typeface="Onest" panose="020B0604020202020204" charset="0"/>
              </a:rPr>
              <a:t>снизить брак на 30%</a:t>
            </a:r>
            <a:r>
              <a:rPr lang="ru-RU" sz="1400" dirty="0">
                <a:latin typeface="Onest" panose="020B0604020202020204" charset="0"/>
              </a:rPr>
              <a:t> и предотвратить срывы заказов, </a:t>
            </a:r>
            <a:r>
              <a:rPr lang="ru-RU" sz="1400" b="1" dirty="0">
                <a:latin typeface="Onest" panose="020B0604020202020204" charset="0"/>
              </a:rPr>
              <a:t>выявляя дефекты до отгрузки или печати.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3440398" y="4166383"/>
            <a:ext cx="2726107" cy="1512000"/>
          </a:xfrm>
          <a:solidFill>
            <a:schemeClr val="bg1"/>
          </a:solidFill>
        </p:spPr>
        <p:txBody>
          <a:bodyPr>
            <a:noAutofit/>
          </a:bodyPr>
          <a:lstStyle/>
          <a:p>
            <a:pPr indent="2667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dirty="0">
                <a:latin typeface="Onest" panose="020B0604020202020204" charset="0"/>
              </a:rPr>
              <a:t>Команда разработчиков</a:t>
            </a:r>
          </a:p>
          <a:p>
            <a:pPr indent="2667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dirty="0">
                <a:latin typeface="Onest" panose="020B0604020202020204" charset="0"/>
              </a:rPr>
              <a:t>Собственные алгоритмы анализа</a:t>
            </a:r>
          </a:p>
          <a:p>
            <a:pPr indent="2667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dirty="0">
                <a:latin typeface="Onest" panose="020B0604020202020204" charset="0"/>
              </a:rPr>
              <a:t>Аппаратная платформа </a:t>
            </a:r>
            <a:r>
              <a:rPr lang="ru-RU" sz="1400" dirty="0" err="1">
                <a:latin typeface="Onest" panose="020B0604020202020204" charset="0"/>
              </a:rPr>
              <a:t>OpenMV</a:t>
            </a:r>
            <a:endParaRPr lang="ru-RU" sz="1400" dirty="0">
              <a:latin typeface="Onest" panose="020B0604020202020204" charset="0"/>
            </a:endParaRPr>
          </a:p>
          <a:p>
            <a:pPr indent="2667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dirty="0">
                <a:latin typeface="Onest" panose="020B0604020202020204" charset="0"/>
              </a:rPr>
              <a:t>Конструкция корпуса и освещения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9036463" y="2124445"/>
            <a:ext cx="2726108" cy="140400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indent="3556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50" dirty="0">
                <a:latin typeface="Onest" panose="020B0604020202020204" charset="0"/>
              </a:rPr>
              <a:t>Прямые продажи для крупных заказчиков</a:t>
            </a:r>
          </a:p>
          <a:p>
            <a:pPr indent="3556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50" dirty="0">
                <a:latin typeface="Onest" panose="020B0604020202020204" charset="0"/>
              </a:rPr>
              <a:t>Техническая поддержка и интеграция</a:t>
            </a:r>
          </a:p>
          <a:p>
            <a:pPr indent="3556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50" dirty="0">
                <a:latin typeface="Onest" panose="020B0604020202020204" charset="0"/>
              </a:rPr>
              <a:t>Сервисное обслуживание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6"/>
          </p:nvPr>
        </p:nvSpPr>
        <p:spPr>
          <a:xfrm>
            <a:off x="11814954" y="2132703"/>
            <a:ext cx="2726108" cy="352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indent="355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Производители филамента (B2B)</a:t>
            </a:r>
          </a:p>
          <a:p>
            <a:pPr indent="355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Сервисы 3D-печати (B2B</a:t>
            </a:r>
            <a:r>
              <a:rPr lang="en-US" dirty="0">
                <a:latin typeface="Onest" panose="020B0604020202020204" charset="0"/>
              </a:rPr>
              <a:t>, B2C</a:t>
            </a:r>
            <a:r>
              <a:rPr lang="ru-RU" dirty="0">
                <a:latin typeface="Onest" panose="020B0604020202020204" charset="0"/>
              </a:rPr>
              <a:t>)</a:t>
            </a:r>
          </a:p>
          <a:p>
            <a:pPr indent="355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Образовательные учреждения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7"/>
          </p:nvPr>
        </p:nvSpPr>
        <p:spPr>
          <a:xfrm>
            <a:off x="755117" y="6142548"/>
            <a:ext cx="3183837" cy="165534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latin typeface="Onest" panose="020B0604020202020204" charset="0"/>
              </a:rPr>
              <a:t>Постоянные траты</a:t>
            </a:r>
          </a:p>
          <a:p>
            <a:pPr indent="2667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Аренда офиса/лаборатории</a:t>
            </a:r>
          </a:p>
          <a:p>
            <a:pPr indent="2667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Зарплатный фонд</a:t>
            </a:r>
          </a:p>
          <a:p>
            <a:pPr indent="2667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Маркетинг и продвижение</a:t>
            </a:r>
          </a:p>
          <a:p>
            <a:pPr indent="2667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НИОКР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2A6332-BDA7-32F0-BE1D-C09357FAA9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36463" y="3898900"/>
            <a:ext cx="2726108" cy="177856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indent="2667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dirty="0">
                <a:latin typeface="Onest" panose="020B0604020202020204" charset="0"/>
              </a:rPr>
              <a:t>Прямые продажи производителям</a:t>
            </a:r>
          </a:p>
          <a:p>
            <a:pPr indent="2667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dirty="0">
                <a:latin typeface="Onest" panose="020B0604020202020204" charset="0"/>
              </a:rPr>
              <a:t>Онлайн-продажи (коробочная версия)</a:t>
            </a:r>
          </a:p>
          <a:p>
            <a:pPr indent="2667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dirty="0">
                <a:latin typeface="Onest" panose="020B0604020202020204" charset="0"/>
              </a:rPr>
              <a:t>Дилерская сеть в регионах</a:t>
            </a:r>
          </a:p>
          <a:p>
            <a:pPr indent="2667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dirty="0">
                <a:latin typeface="Onest" panose="020B0604020202020204" charset="0"/>
              </a:rPr>
              <a:t>OEM-поставки производителям принтеров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8E243F-CE29-4C17-3852-A2345B9F8B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22377" y="6360324"/>
            <a:ext cx="6732000" cy="1404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Продажа приборов (стандартная/промышленная версии)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Подписка на обновления ПО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Сервисное обслуживание и интеграция</a:t>
            </a:r>
          </a:p>
        </p:txBody>
      </p:sp>
      <p:sp>
        <p:nvSpPr>
          <p:cNvPr id="2" name="Текст 14">
            <a:extLst>
              <a:ext uri="{FF2B5EF4-FFF2-40B4-BE49-F238E27FC236}">
                <a16:creationId xmlns:a16="http://schemas.microsoft.com/office/drawing/2014/main" id="{A333C168-9510-5AAF-CCA3-82676F475F35}"/>
              </a:ext>
            </a:extLst>
          </p:cNvPr>
          <p:cNvSpPr txBox="1">
            <a:spLocks/>
          </p:cNvSpPr>
          <p:nvPr/>
        </p:nvSpPr>
        <p:spPr>
          <a:xfrm>
            <a:off x="4091354" y="6142548"/>
            <a:ext cx="3183837" cy="16553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Onest" panose="020B0604020202020204" charset="0"/>
              </a:rPr>
              <a:t>Непостоянные траты </a:t>
            </a:r>
          </a:p>
          <a:p>
            <a:pPr indent="2667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Закупка комплектующих</a:t>
            </a:r>
          </a:p>
          <a:p>
            <a:pPr indent="2667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Сборка и предпродажная подготовка</a:t>
            </a:r>
          </a:p>
          <a:p>
            <a:pPr indent="266700">
              <a:buFont typeface="+mj-lt"/>
              <a:buAutoNum type="arabicPeriod"/>
            </a:pPr>
            <a:r>
              <a:rPr lang="ru-RU" dirty="0">
                <a:latin typeface="Onest" panose="020B0604020202020204" charset="0"/>
              </a:rPr>
              <a:t>Логистика</a:t>
            </a:r>
          </a:p>
        </p:txBody>
      </p:sp>
    </p:spTree>
    <p:extLst>
      <p:ext uri="{BB962C8B-B14F-4D97-AF65-F5344CB8AC3E}">
        <p14:creationId xmlns:p14="http://schemas.microsoft.com/office/powerpoint/2010/main" val="24508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5082" y="594000"/>
            <a:ext cx="7471698" cy="562718"/>
          </a:xfrm>
        </p:spPr>
        <p:txBody>
          <a:bodyPr/>
          <a:lstStyle/>
          <a:p>
            <a:r>
              <a:rPr lang="ru-RU" dirty="0"/>
              <a:t>АНАЛИЗ РЫНКА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10050" y="1254891"/>
            <a:ext cx="10482646" cy="2421759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11807" y="3823515"/>
            <a:ext cx="10480889" cy="294639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11806" y="6916777"/>
            <a:ext cx="10480889" cy="1240175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1"/>
          </p:nvPr>
        </p:nvSpPr>
        <p:spPr>
          <a:xfrm>
            <a:off x="4344990" y="3912500"/>
            <a:ext cx="10024151" cy="28574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Onest" panose="020B0604020202020204" charset="0"/>
              </a:rPr>
              <a:t>Российский рынок аддитивных технологий — </a:t>
            </a:r>
            <a:r>
              <a:rPr lang="ru-RU" b="1" dirty="0">
                <a:latin typeface="Onest" panose="020B0604020202020204" charset="0"/>
              </a:rPr>
              <a:t>6,5–12 млрд руб./год </a:t>
            </a:r>
            <a:r>
              <a:rPr lang="ru-RU" sz="1800" dirty="0">
                <a:latin typeface="Onest" panose="020B0604020202020204" charset="0"/>
              </a:rPr>
              <a:t>(2023–2024).</a:t>
            </a:r>
            <a:endParaRPr lang="ru-RU" dirty="0">
              <a:latin typeface="Onest" panose="020B060402020202020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Onest" panose="020B0604020202020204" charset="0"/>
              </a:rPr>
              <a:t>Целевая аудитория:</a:t>
            </a:r>
            <a:endParaRPr lang="en-US" dirty="0">
              <a:latin typeface="Onest" panose="020B06040202020202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>
                <a:latin typeface="Onest" panose="020B0604020202020204" charset="0"/>
              </a:rPr>
              <a:t>25+</a:t>
            </a:r>
            <a:r>
              <a:rPr lang="ru-RU" dirty="0">
                <a:latin typeface="Onest" panose="020B0604020202020204" charset="0"/>
              </a:rPr>
              <a:t> производителей филамента, рост производства в 45% каждый год</a:t>
            </a:r>
            <a:endParaRPr lang="en-US" dirty="0">
              <a:latin typeface="Onest" panose="020B06040202020202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>
                <a:latin typeface="Onest" panose="020B0604020202020204" charset="0"/>
              </a:rPr>
              <a:t>300+</a:t>
            </a:r>
            <a:r>
              <a:rPr lang="ru-RU" dirty="0">
                <a:latin typeface="Onest" panose="020B0604020202020204" charset="0"/>
              </a:rPr>
              <a:t> сервисов печати, рост 30-35% в год</a:t>
            </a:r>
            <a:endParaRPr lang="en-US" dirty="0">
              <a:latin typeface="Onest" panose="020B060402020202020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Onest" panose="020B0604020202020204" charset="0"/>
              </a:rPr>
              <a:t>Переход промышленности на серийную 3D-печать увеличивает потребность в входном контроле материала.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2"/>
          </p:nvPr>
        </p:nvSpPr>
        <p:spPr>
          <a:xfrm>
            <a:off x="4211807" y="1350141"/>
            <a:ext cx="10480888" cy="2326509"/>
          </a:xfrm>
        </p:spPr>
        <p:txBody>
          <a:bodyPr>
            <a:noAutofit/>
          </a:bodyPr>
          <a:lstStyle/>
          <a:p>
            <a:pPr marL="361950" lvl="0" indent="-3619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50000"/>
              <a:buFontTx/>
              <a:buChar char="•"/>
            </a:pPr>
            <a:r>
              <a:rPr lang="ru-RU" altLang="ru-RU" sz="1920" dirty="0">
                <a:latin typeface="Onest" panose="020B0604020202020204" charset="0"/>
              </a:rPr>
              <a:t>Рынок аддитивных технологий в РФ растёт </a:t>
            </a:r>
            <a:r>
              <a:rPr lang="ru-RU" altLang="ru-RU" sz="1920" b="1" dirty="0">
                <a:latin typeface="Onest" panose="020B0604020202020204" charset="0"/>
              </a:rPr>
              <a:t>20–25% в год.</a:t>
            </a:r>
          </a:p>
          <a:p>
            <a:pPr marL="361950" lvl="0" indent="-3619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50000"/>
              <a:buFontTx/>
              <a:buChar char="•"/>
            </a:pPr>
            <a:r>
              <a:rPr lang="ru-RU" altLang="ru-RU" sz="1920" b="1" dirty="0">
                <a:latin typeface="Onest" panose="020B0604020202020204" charset="0"/>
              </a:rPr>
              <a:t>FDM/FFF </a:t>
            </a:r>
            <a:r>
              <a:rPr lang="ru-RU" altLang="ru-RU" sz="1920" dirty="0">
                <a:latin typeface="Onest" panose="020B0604020202020204" charset="0"/>
              </a:rPr>
              <a:t>— </a:t>
            </a:r>
            <a:r>
              <a:rPr lang="ru-RU" altLang="ru-RU" sz="1920" b="1" dirty="0">
                <a:latin typeface="Onest" panose="020B0604020202020204" charset="0"/>
              </a:rPr>
              <a:t>≈70% </a:t>
            </a:r>
            <a:r>
              <a:rPr lang="ru-RU" altLang="ru-RU" sz="1920" dirty="0">
                <a:latin typeface="Onest" panose="020B0604020202020204" charset="0"/>
              </a:rPr>
              <a:t>рынка оборудования и расходников.</a:t>
            </a:r>
          </a:p>
          <a:p>
            <a:pPr marL="361950" lvl="0" indent="-3619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50000"/>
              <a:buFontTx/>
              <a:buChar char="•"/>
            </a:pPr>
            <a:r>
              <a:rPr lang="ru-RU" altLang="ru-RU" sz="1920" b="1" dirty="0">
                <a:latin typeface="Onest" panose="020B0604020202020204" charset="0"/>
              </a:rPr>
              <a:t>До 30% брака </a:t>
            </a:r>
            <a:r>
              <a:rPr lang="ru-RU" altLang="ru-RU" sz="1920" dirty="0">
                <a:latin typeface="Onest" panose="020B0604020202020204" charset="0"/>
              </a:rPr>
              <a:t>в FDM-печати связано с нестабильным филаментом.</a:t>
            </a:r>
          </a:p>
          <a:p>
            <a:pPr marL="361950" lvl="0" indent="-3619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50000"/>
              <a:buFontTx/>
              <a:buChar char="•"/>
            </a:pPr>
            <a:r>
              <a:rPr lang="ru-RU" altLang="ru-RU" sz="1920" dirty="0">
                <a:latin typeface="Onest" panose="020B0604020202020204" charset="0"/>
              </a:rPr>
              <a:t>У производителей есть базовые системы контроля диаметра, </a:t>
            </a:r>
            <a:r>
              <a:rPr lang="ru-RU" altLang="ru-RU" sz="1920" b="1" dirty="0">
                <a:latin typeface="Onest" panose="020B0604020202020204" charset="0"/>
              </a:rPr>
              <a:t>но они не выявляют большинство дефектов</a:t>
            </a:r>
            <a:r>
              <a:rPr lang="ru-RU" altLang="ru-RU" sz="1920" dirty="0">
                <a:latin typeface="Onest" panose="020B0604020202020204" charset="0"/>
              </a:rPr>
              <a:t> (пузыри, включения, овальность, переменный шаг подачи).</a:t>
            </a:r>
          </a:p>
          <a:p>
            <a:pPr marL="361950" lvl="0" indent="-3619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50000"/>
              <a:buFontTx/>
              <a:buChar char="•"/>
            </a:pPr>
            <a:r>
              <a:rPr lang="ru-RU" altLang="ru-RU" sz="1920" b="1" dirty="0">
                <a:latin typeface="Onest" panose="020B0604020202020204" charset="0"/>
              </a:rPr>
              <a:t>Филамент не сертифицируется</a:t>
            </a:r>
            <a:r>
              <a:rPr lang="ru-RU" altLang="ru-RU" sz="1920" dirty="0">
                <a:latin typeface="Onest" panose="020B0604020202020204" charset="0"/>
              </a:rPr>
              <a:t>, нет единых стандартов качества.</a:t>
            </a:r>
          </a:p>
          <a:p>
            <a:pPr marL="361950" lvl="0" indent="-3619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50000"/>
              <a:buFontTx/>
              <a:buChar char="•"/>
            </a:pPr>
            <a:r>
              <a:rPr lang="ru-RU" altLang="ru-RU" sz="1920" dirty="0">
                <a:latin typeface="Onest" panose="020B0604020202020204" charset="0"/>
              </a:rPr>
              <a:t>Наблюдается дефицит измерительного и высокоточного оборудования.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82399" y="1402990"/>
            <a:ext cx="2332351" cy="6142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Текущая ситуация</a:t>
            </a:r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950400" y="1417261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82400" y="4506703"/>
            <a:ext cx="1837050" cy="6142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Рыночный потенциал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82400" y="6933926"/>
            <a:ext cx="2675250" cy="6093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Возможности для масштабирования</a:t>
            </a:r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950400" y="4506703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950400" y="6960051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6772B80-273C-A1AC-4AFE-9074FE25616E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344991" y="7005762"/>
            <a:ext cx="103477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nest" panose="020B0604020202020204" charset="0"/>
              </a:rPr>
              <a:t>Продукт-линейка: персональная / профессиональная / промышленная версия.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nest" panose="020B0604020202020204" charset="0"/>
              </a:rPr>
              <a:t>OEM-встраивание в линии → выход на 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nest" panose="020B0604020202020204" charset="0"/>
              </a:rPr>
              <a:t>массовый B2B сегмент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nest" panose="020B0604020202020204" charset="0"/>
              </a:rPr>
              <a:t>.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nest" panose="020B0604020202020204" charset="0"/>
              </a:rPr>
              <a:t>Расширение на рынок СНГ (+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nest" panose="020B0604020202020204" charset="0"/>
              </a:rPr>
              <a:t>10–15%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nest" panose="020B0604020202020204" charset="0"/>
              </a:rPr>
              <a:t> к ёмкости).</a:t>
            </a:r>
          </a:p>
        </p:txBody>
      </p:sp>
    </p:spTree>
    <p:extLst>
      <p:ext uri="{BB962C8B-B14F-4D97-AF65-F5344CB8AC3E}">
        <p14:creationId xmlns:p14="http://schemas.microsoft.com/office/powerpoint/2010/main" val="241969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3914851" y="1384121"/>
            <a:ext cx="10810797" cy="2206431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14851" y="3692467"/>
            <a:ext cx="10810798" cy="110813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14851" y="4955254"/>
            <a:ext cx="10810798" cy="3541046"/>
          </a:xfrm>
          <a:prstGeom prst="rect">
            <a:avLst/>
          </a:prstGeom>
          <a:solidFill>
            <a:schemeClr val="bg1"/>
          </a:solidFill>
          <a:ln w="38100">
            <a:solidFill>
              <a:srgbClr val="FC56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5082" y="594000"/>
            <a:ext cx="7471698" cy="562718"/>
          </a:xfrm>
        </p:spPr>
        <p:txBody>
          <a:bodyPr/>
          <a:lstStyle/>
          <a:p>
            <a:r>
              <a:rPr lang="ru-RU" dirty="0"/>
              <a:t>РЕАЛИЗУЕМОСТЬ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1"/>
          </p:nvPr>
        </p:nvSpPr>
        <p:spPr>
          <a:xfrm>
            <a:off x="4114800" y="3733489"/>
            <a:ext cx="10610849" cy="1009961"/>
          </a:xfrm>
        </p:spPr>
        <p:txBody>
          <a:bodyPr>
            <a:noAutofit/>
          </a:bodyPr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100" dirty="0">
                <a:latin typeface="Onest" panose="020B0604020202020204" charset="0"/>
              </a:rPr>
              <a:t>Продажа оборудования двух типов (стандартная и промышленная версии).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100" dirty="0">
                <a:latin typeface="Onest" panose="020B0604020202020204" charset="0"/>
              </a:rPr>
              <a:t>Подписка на ПО и обновления алгоритмов (рекуррентная выручка).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100" dirty="0">
                <a:latin typeface="Onest" panose="020B0604020202020204" charset="0"/>
              </a:rPr>
              <a:t>Интеграция в производственные линии и сервисные контракты.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2"/>
          </p:nvPr>
        </p:nvSpPr>
        <p:spPr>
          <a:xfrm>
            <a:off x="4114800" y="1483782"/>
            <a:ext cx="10610849" cy="220643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latin typeface="Onest" panose="020B0604020202020204" charset="0"/>
              </a:rPr>
              <a:t>Основные ресурсы — команда и её компетенции в электронике, CV, механической разработке устройства и прототипировании.</a:t>
            </a:r>
            <a:endParaRPr lang="en-US" sz="2100" dirty="0">
              <a:latin typeface="Onest" panose="020B060402020202020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latin typeface="Onest" panose="020B0604020202020204" charset="0"/>
              </a:rPr>
              <a:t>Быстрые итерации разработки и собственные алгоритмы анализа дефектов, не доступные лазерным датчикам.</a:t>
            </a:r>
            <a:endParaRPr lang="en-US" sz="2100" dirty="0">
              <a:latin typeface="Onest" panose="020B060402020202020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dirty="0">
                <a:latin typeface="Onest" panose="020B0604020202020204" charset="0"/>
              </a:rPr>
              <a:t>Модульная архитектура: стандартная и промышленная версии прибора, возможность OEM-встройки.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82399" y="1402990"/>
            <a:ext cx="2237101" cy="918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 pitchFamily="34" charset="0"/>
                <a:ea typeface="Onest ExtraBold" pitchFamily="34" charset="-122"/>
                <a:cs typeface="Onest ExtraBold" pitchFamily="34" charset="-120"/>
              </a:rPr>
              <a:t>Уникальные преимущества / ресурсы</a:t>
            </a:r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950400" y="1417261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82400" y="3755765"/>
            <a:ext cx="2237100" cy="6142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Источники доходов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82400" y="4994490"/>
            <a:ext cx="2370450" cy="6142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200" dirty="0">
                <a:solidFill>
                  <a:srgbClr val="071108"/>
                </a:solidFill>
                <a:latin typeface="Onest ExtraBold"/>
                <a:ea typeface="Onest ExtraBold"/>
                <a:cs typeface="Onest ExtraBold"/>
                <a:sym typeface="Onest ExtraBold"/>
              </a:rPr>
              <a:t>Рентабельность бизнеса</a:t>
            </a:r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950400" y="3755766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950400" y="5020616"/>
            <a:ext cx="270000" cy="270000"/>
          </a:xfrm>
          <a:prstGeom prst="ellipse">
            <a:avLst/>
          </a:prstGeom>
          <a:solidFill>
            <a:srgbClr val="FC5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Onest ExtraBold" panose="020B0604020202020204" charset="-52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CBAC398C-D16E-5BED-B158-FE7C452BA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49431"/>
              </p:ext>
            </p:extLst>
          </p:nvPr>
        </p:nvGraphicFramePr>
        <p:xfrm>
          <a:off x="4081499" y="5013682"/>
          <a:ext cx="10644149" cy="3394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857">
                  <a:extLst>
                    <a:ext uri="{9D8B030D-6E8A-4147-A177-3AD203B41FA5}">
                      <a16:colId xmlns:a16="http://schemas.microsoft.com/office/drawing/2014/main" val="524765827"/>
                    </a:ext>
                  </a:extLst>
                </a:gridCol>
                <a:gridCol w="3242200">
                  <a:extLst>
                    <a:ext uri="{9D8B030D-6E8A-4147-A177-3AD203B41FA5}">
                      <a16:colId xmlns:a16="http://schemas.microsoft.com/office/drawing/2014/main" val="2971060475"/>
                    </a:ext>
                  </a:extLst>
                </a:gridCol>
                <a:gridCol w="3697092">
                  <a:extLst>
                    <a:ext uri="{9D8B030D-6E8A-4147-A177-3AD203B41FA5}">
                      <a16:colId xmlns:a16="http://schemas.microsoft.com/office/drawing/2014/main" val="1989895537"/>
                    </a:ext>
                  </a:extLst>
                </a:gridCol>
              </a:tblGrid>
              <a:tr h="3927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Версия / Параметр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Автономная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Промышленная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292211"/>
                  </a:ext>
                </a:extLst>
              </a:tr>
              <a:tr h="856369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Предполагаемая себестоимость (комплектующие + сборка + камера + разработка амортизация)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~ 80 000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~ 700 000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700438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Цена продажи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От 150 000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От 1 200 000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226874"/>
                  </a:ext>
                </a:extLst>
              </a:tr>
              <a:tr h="40800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Прибыль с продажи 1-го прибора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≈ 70 000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≈ 500 000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934093"/>
                  </a:ext>
                </a:extLst>
              </a:tr>
              <a:tr h="60263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Подписка/сервис (год)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4 000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/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мес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 → 48 000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100 000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/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мес</a:t>
                      </a: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 → 1 200 000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(если есть подписка/сервис)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972813"/>
                  </a:ext>
                </a:extLst>
              </a:tr>
              <a:tr h="71749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Годовой доход от подписок 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(при 10 клиентов)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~ 500 000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~ 1 200 000 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руб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Onest" panose="020B0604020202020204" charset="0"/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Onest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541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520967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</TotalTime>
  <Words>1462</Words>
  <Application>Microsoft Office PowerPoint</Application>
  <PresentationFormat>Произвольный</PresentationFormat>
  <Paragraphs>190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Onest SemiBold</vt:lpstr>
      <vt:lpstr>Calibri Light</vt:lpstr>
      <vt:lpstr>Onest</vt:lpstr>
      <vt:lpstr>Calibri</vt:lpstr>
      <vt:lpstr>Arial</vt:lpstr>
      <vt:lpstr>Onest ExtraLight</vt:lpstr>
      <vt:lpstr>Onest Medium</vt:lpstr>
      <vt:lpstr>Onest ExtraBold</vt:lpstr>
      <vt:lpstr>Специальное оформление</vt:lpstr>
      <vt:lpstr>Презентация PowerPoint</vt:lpstr>
      <vt:lpstr>АННОТАЦИЯ</vt:lpstr>
      <vt:lpstr>АКТУАЛЬНОСТЬ</vt:lpstr>
      <vt:lpstr>ЦЕЛЕВАЯ АУДИТОРИЯ</vt:lpstr>
      <vt:lpstr>ПРОДУКТ</vt:lpstr>
      <vt:lpstr>ПРЕИМУЩЕСТВА РЕШЕНИЯ</vt:lpstr>
      <vt:lpstr>БИЗНЕС-МОДЕЛЬ</vt:lpstr>
      <vt:lpstr>АНАЛИЗ РЫНКА</vt:lpstr>
      <vt:lpstr>РЕАЛИЗУЕМОСТЬ</vt:lpstr>
      <vt:lpstr>ДОРОЖНАЯ КАРТА ПРОЕКТА</vt:lpstr>
      <vt:lpstr>КОМАНДА ПРОЕКТА</vt:lpstr>
      <vt:lpstr>КОНТАКТЫ КОМАНДЫ И ЗАПРОС НА ПОДДЕРЖКУ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Roman Lovchev</cp:lastModifiedBy>
  <cp:revision>88</cp:revision>
  <dcterms:created xsi:type="dcterms:W3CDTF">2025-08-13T15:05:18Z</dcterms:created>
  <dcterms:modified xsi:type="dcterms:W3CDTF">2025-12-02T13:42:13Z</dcterms:modified>
</cp:coreProperties>
</file>