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0" r:id="rId2"/>
    <p:sldId id="286" r:id="rId3"/>
    <p:sldId id="314" r:id="rId4"/>
    <p:sldId id="325" r:id="rId5"/>
    <p:sldId id="317" r:id="rId6"/>
    <p:sldId id="322" r:id="rId7"/>
    <p:sldId id="323" r:id="rId8"/>
    <p:sldId id="324" r:id="rId9"/>
    <p:sldId id="321" r:id="rId10"/>
    <p:sldId id="269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638" userDrawn="1">
          <p15:clr>
            <a:srgbClr val="A4A3A4"/>
          </p15:clr>
        </p15:guide>
        <p15:guide id="3" orient="horz" pos="32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164BCF"/>
    <a:srgbClr val="9F00FF"/>
    <a:srgbClr val="FCAF17"/>
    <a:srgbClr val="B5D8E1"/>
    <a:srgbClr val="FBB3C1"/>
    <a:srgbClr val="FD493D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54" autoAdjust="0"/>
    <p:restoredTop sz="94684"/>
  </p:normalViewPr>
  <p:slideViewPr>
    <p:cSldViewPr snapToGrid="0" snapToObjects="1" showGuides="1">
      <p:cViewPr varScale="1">
        <p:scale>
          <a:sx n="111" d="100"/>
          <a:sy n="111" d="100"/>
        </p:scale>
        <p:origin x="168" y="174"/>
      </p:cViewPr>
      <p:guideLst>
        <p:guide orient="horz" pos="2137"/>
        <p:guide pos="2638"/>
        <p:guide orient="horz" pos="322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427952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AAAF7D5-0AAD-F516-2637-2B7BD91574B6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AA05902B-5110-6397-09AB-B912AE3DAAF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E1AB876-BB9B-1D80-BD23-2F37FA6B156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50C1C87-1470-2EB1-A662-603CF1CE566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748E82D-7E63-268A-E446-F9B95813B3D6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2D34D26-DE8C-8BE5-41FC-6609A3B2F54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9" name="Группа 8"/>
          <p:cNvGrpSpPr/>
          <p:nvPr userDrawn="1"/>
        </p:nvGrpSpPr>
        <p:grpSpPr>
          <a:xfrm>
            <a:off x="8483872" y="434716"/>
            <a:ext cx="3028473" cy="601829"/>
            <a:chOff x="7349104" y="1735038"/>
            <a:chExt cx="3028473" cy="601829"/>
          </a:xfrm>
        </p:grpSpPr>
        <p:sp>
          <p:nvSpPr>
            <p:cNvPr id="11" name="Текст 2"/>
            <p:cNvSpPr txBox="1"/>
            <p:nvPr/>
          </p:nvSpPr>
          <p:spPr>
            <a:xfrm>
              <a:off x="8061583" y="1735038"/>
              <a:ext cx="2315994" cy="6001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anchor="t" anchorCtr="0">
              <a:spAutoFit/>
            </a:bodyPr>
            <a:lstStyle/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164BCF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ИЖЕВСКИЙ ГОСУДАРСТВЕННЫЙ 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164BCF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ТЕХНИЧЕСКИЙ УНИВЕРСИТЕТ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164BCF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имени М.Т. КАЛАШНИКОВА</a:t>
              </a:r>
              <a:endParaRPr sz="1100" dirty="0">
                <a:solidFill>
                  <a:srgbClr val="164BCF"/>
                </a:solidFill>
                <a:latin typeface="Gilroy-ExtraBold"/>
                <a:ea typeface="Gilroy-ExtraBold"/>
                <a:cs typeface="Gilroy-ExtraBold"/>
                <a:sym typeface="Gilroy-ExtraBold"/>
              </a:endParaRP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9104" y="1739267"/>
              <a:ext cx="597600" cy="59760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AAAF7D5-0AAD-F516-2637-2B7BD91574B6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AA05902B-5110-6397-09AB-B912AE3DAAF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E1AB876-BB9B-1D80-BD23-2F37FA6B156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50C1C87-1470-2EB1-A662-603CF1CE566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748E82D-7E63-268A-E446-F9B95813B3D6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2D34D26-DE8C-8BE5-41FC-6609A3B2F54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9" name="Рисунок 8" descr="Изображение выглядит как Шрифт, Графика, текст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079DBB1A-552E-2C27-078C-3E578E591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6901" y="421149"/>
            <a:ext cx="1771933" cy="579096"/>
          </a:xfrm>
          <a:prstGeom prst="rect">
            <a:avLst/>
          </a:prstGeom>
        </p:spPr>
      </p:pic>
      <p:pic>
        <p:nvPicPr>
          <p:cNvPr id="10" name="Рисунок 9" descr="Изображение выглядит как мультфильм, Вымышленный персонаж, фантастика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BEE4B5EE-3153-4547-F04C-B495873ADC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248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77034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7668242-C7D8-F7AA-F92C-B26D284C9122}"/>
              </a:ext>
            </a:extLst>
          </p:cNvPr>
          <p:cNvSpPr/>
          <p:nvPr userDrawn="1"/>
        </p:nvSpPr>
        <p:spPr>
          <a:xfrm>
            <a:off x="7224765" y="0"/>
            <a:ext cx="4967235" cy="6858000"/>
          </a:xfrm>
          <a:prstGeom prst="rect">
            <a:avLst/>
          </a:prstGeom>
          <a:solidFill>
            <a:schemeClr val="accent2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AAAF7D5-0AAD-F516-2637-2B7BD91574B6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AA05902B-5110-6397-09AB-B912AE3DAAF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E1AB876-BB9B-1D80-BD23-2F37FA6B156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50C1C87-1470-2EB1-A662-603CF1CE566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748E82D-7E63-268A-E446-F9B95813B3D6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2D34D26-DE8C-8BE5-41FC-6609A3B2F54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1" name="Рисунок 10" descr="Изображение выглядит как мультфильм, Вымышленный персонаж, красный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C2FCFAFD-D284-D4BC-9FD3-97CDC418C1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728" y="1115366"/>
            <a:ext cx="7244272" cy="5742633"/>
          </a:xfrm>
          <a:prstGeom prst="rect">
            <a:avLst/>
          </a:prstGeom>
        </p:spPr>
      </p:pic>
      <p:grpSp>
        <p:nvGrpSpPr>
          <p:cNvPr id="18" name="Группа 17"/>
          <p:cNvGrpSpPr/>
          <p:nvPr userDrawn="1"/>
        </p:nvGrpSpPr>
        <p:grpSpPr>
          <a:xfrm>
            <a:off x="8337223" y="434716"/>
            <a:ext cx="3028473" cy="600160"/>
            <a:chOff x="9083013" y="932782"/>
            <a:chExt cx="3028473" cy="600160"/>
          </a:xfrm>
        </p:grpSpPr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3013" y="937011"/>
              <a:ext cx="595931" cy="595931"/>
            </a:xfrm>
            <a:prstGeom prst="rect">
              <a:avLst/>
            </a:prstGeom>
          </p:spPr>
        </p:pic>
        <p:sp>
          <p:nvSpPr>
            <p:cNvPr id="20" name="Текст 2"/>
            <p:cNvSpPr txBox="1"/>
            <p:nvPr/>
          </p:nvSpPr>
          <p:spPr>
            <a:xfrm>
              <a:off x="9795492" y="932782"/>
              <a:ext cx="2315994" cy="6001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anchor="t" anchorCtr="0">
              <a:spAutoFit/>
            </a:bodyPr>
            <a:lstStyle/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chemeClr val="bg1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ИЖЕВСКИЙ ГОСУДАРСТВЕННЫЙ 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chemeClr val="bg1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ТЕХНИЧЕСКИЙ УНИВЕРСИТЕТ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chemeClr val="bg1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имени М.Т. КАЛАШНИКОВА</a:t>
              </a:r>
              <a:endParaRPr sz="1100" dirty="0">
                <a:solidFill>
                  <a:schemeClr val="bg1"/>
                </a:solidFill>
                <a:latin typeface="Gilroy-ExtraBold"/>
                <a:ea typeface="Gilroy-ExtraBold"/>
                <a:cs typeface="Gilroy-ExtraBold"/>
                <a:sym typeface="Gilroy-Extra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872001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7668242-C7D8-F7AA-F92C-B26D284C9122}"/>
              </a:ext>
            </a:extLst>
          </p:cNvPr>
          <p:cNvSpPr/>
          <p:nvPr userDrawn="1"/>
        </p:nvSpPr>
        <p:spPr>
          <a:xfrm>
            <a:off x="7186080" y="0"/>
            <a:ext cx="4967235" cy="6858000"/>
          </a:xfrm>
          <a:prstGeom prst="rect">
            <a:avLst/>
          </a:prstGeom>
          <a:solidFill>
            <a:srgbClr val="FD493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AAAF7D5-0AAD-F516-2637-2B7BD91574B6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AA05902B-5110-6397-09AB-B912AE3DAAF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E1AB876-BB9B-1D80-BD23-2F37FA6B156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50C1C87-1470-2EB1-A662-603CF1CE566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748E82D-7E63-268A-E446-F9B95813B3D6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2D34D26-DE8C-8BE5-41FC-6609A3B2F54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2" name="Рисунок 11" descr="Изображение выглядит как одежда, мультфильм, шляпа, Вымышленный персонаж&#10;&#10;Автоматически созданное описание">
            <a:extLst>
              <a:ext uri="{FF2B5EF4-FFF2-40B4-BE49-F238E27FC236}">
                <a16:creationId xmlns:a16="http://schemas.microsoft.com/office/drawing/2014/main" id="{B3B35D3D-4ACE-88DC-DEA3-4BDF0FC3E5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5"/>
          <a:stretch/>
        </p:blipFill>
        <p:spPr>
          <a:xfrm>
            <a:off x="5114239" y="789576"/>
            <a:ext cx="9110916" cy="6068423"/>
          </a:xfrm>
          <a:prstGeom prst="rect">
            <a:avLst/>
          </a:prstGeom>
        </p:spPr>
      </p:pic>
      <p:grpSp>
        <p:nvGrpSpPr>
          <p:cNvPr id="15" name="Группа 14"/>
          <p:cNvGrpSpPr/>
          <p:nvPr userDrawn="1"/>
        </p:nvGrpSpPr>
        <p:grpSpPr>
          <a:xfrm>
            <a:off x="8337223" y="434716"/>
            <a:ext cx="3028473" cy="600160"/>
            <a:chOff x="9083013" y="932782"/>
            <a:chExt cx="3028473" cy="600160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3013" y="937011"/>
              <a:ext cx="595931" cy="595931"/>
            </a:xfrm>
            <a:prstGeom prst="rect">
              <a:avLst/>
            </a:prstGeom>
          </p:spPr>
        </p:pic>
        <p:sp>
          <p:nvSpPr>
            <p:cNvPr id="17" name="Текст 2"/>
            <p:cNvSpPr txBox="1"/>
            <p:nvPr/>
          </p:nvSpPr>
          <p:spPr>
            <a:xfrm>
              <a:off x="9795492" y="932782"/>
              <a:ext cx="2315994" cy="6001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anchor="t" anchorCtr="0">
              <a:spAutoFit/>
            </a:bodyPr>
            <a:lstStyle/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chemeClr val="bg1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ИЖЕВСКИЙ ГОСУДАРСТВЕННЫЙ 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chemeClr val="bg1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ТЕХНИЧЕСКИЙ УНИВЕРСИТЕТ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chemeClr val="bg1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имени М.Т. КАЛАШНИКОВА</a:t>
              </a:r>
              <a:endParaRPr sz="1100" dirty="0">
                <a:solidFill>
                  <a:schemeClr val="bg1"/>
                </a:solidFill>
                <a:latin typeface="Gilroy-ExtraBold"/>
                <a:ea typeface="Gilroy-ExtraBold"/>
                <a:cs typeface="Gilroy-ExtraBold"/>
                <a:sym typeface="Gilroy-Extra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7910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7668242-C7D8-F7AA-F92C-B26D284C9122}"/>
              </a:ext>
            </a:extLst>
          </p:cNvPr>
          <p:cNvSpPr/>
          <p:nvPr userDrawn="1"/>
        </p:nvSpPr>
        <p:spPr>
          <a:xfrm>
            <a:off x="8728335" y="0"/>
            <a:ext cx="3466515" cy="6858000"/>
          </a:xfrm>
          <a:prstGeom prst="rect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AAAF7D5-0AAD-F516-2637-2B7BD91574B6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AA05902B-5110-6397-09AB-B912AE3DAAF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E1AB876-BB9B-1D80-BD23-2F37FA6B156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50C1C87-1470-2EB1-A662-603CF1CE566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748E82D-7E63-268A-E446-F9B95813B3D6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2D34D26-DE8C-8BE5-41FC-6609A3B2F54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1" name="Рисунок 10" descr="Изображение выглядит как рисунок, зарисовка, мультфильм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CFCCC3E8-41FB-B6B4-67C9-8C3EE03436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4"/>
          <a:stretch/>
        </p:blipFill>
        <p:spPr>
          <a:xfrm>
            <a:off x="6504709" y="1288471"/>
            <a:ext cx="5891251" cy="6858001"/>
          </a:xfrm>
          <a:prstGeom prst="rect">
            <a:avLst/>
          </a:prstGeom>
        </p:spPr>
      </p:pic>
      <p:grpSp>
        <p:nvGrpSpPr>
          <p:cNvPr id="13" name="Группа 12"/>
          <p:cNvGrpSpPr/>
          <p:nvPr userDrawn="1"/>
        </p:nvGrpSpPr>
        <p:grpSpPr>
          <a:xfrm>
            <a:off x="8993536" y="434716"/>
            <a:ext cx="3028473" cy="600160"/>
            <a:chOff x="9083013" y="932782"/>
            <a:chExt cx="3028473" cy="600160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3013" y="937011"/>
              <a:ext cx="595931" cy="595931"/>
            </a:xfrm>
            <a:prstGeom prst="rect">
              <a:avLst/>
            </a:prstGeom>
          </p:spPr>
        </p:pic>
        <p:sp>
          <p:nvSpPr>
            <p:cNvPr id="15" name="Текст 2"/>
            <p:cNvSpPr txBox="1"/>
            <p:nvPr/>
          </p:nvSpPr>
          <p:spPr>
            <a:xfrm>
              <a:off x="9795492" y="932782"/>
              <a:ext cx="2315994" cy="6001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anchor="t" anchorCtr="0">
              <a:spAutoFit/>
            </a:bodyPr>
            <a:lstStyle/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chemeClr val="bg1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ИЖЕВСКИЙ ГОСУДАРСТВЕННЫЙ 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chemeClr val="bg1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ТЕХНИЧЕСКИЙ УНИВЕРСИТЕТ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chemeClr val="bg1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имени М.Т. КАЛАШНИКОВА</a:t>
              </a:r>
              <a:endParaRPr sz="1100" dirty="0">
                <a:solidFill>
                  <a:schemeClr val="bg1"/>
                </a:solidFill>
                <a:latin typeface="Gilroy-ExtraBold"/>
                <a:ea typeface="Gilroy-ExtraBold"/>
                <a:cs typeface="Gilroy-ExtraBold"/>
                <a:sym typeface="Gilroy-Extra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201264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AAAF7D5-0AAD-F516-2637-2B7BD91574B6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AA05902B-5110-6397-09AB-B912AE3DAAF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E1AB876-BB9B-1D80-BD23-2F37FA6B156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50C1C87-1470-2EB1-A662-603CF1CE566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748E82D-7E63-268A-E446-F9B95813B3D6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2D34D26-DE8C-8BE5-41FC-6609A3B2F54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 descr="Изображение выглядит как мультфильм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7EAE4ED7-5FC0-0113-0459-5E77FE53C0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0818"/>
            <a:ext cx="5606980" cy="3963885"/>
          </a:xfrm>
          <a:prstGeom prst="rect">
            <a:avLst/>
          </a:prstGeom>
        </p:spPr>
      </p:pic>
      <p:grpSp>
        <p:nvGrpSpPr>
          <p:cNvPr id="10" name="Группа 9"/>
          <p:cNvGrpSpPr/>
          <p:nvPr userDrawn="1"/>
        </p:nvGrpSpPr>
        <p:grpSpPr>
          <a:xfrm>
            <a:off x="8483872" y="434716"/>
            <a:ext cx="3028473" cy="601829"/>
            <a:chOff x="7349104" y="1735038"/>
            <a:chExt cx="3028473" cy="601829"/>
          </a:xfrm>
        </p:grpSpPr>
        <p:sp>
          <p:nvSpPr>
            <p:cNvPr id="11" name="Текст 2"/>
            <p:cNvSpPr txBox="1"/>
            <p:nvPr/>
          </p:nvSpPr>
          <p:spPr>
            <a:xfrm>
              <a:off x="8061583" y="1735038"/>
              <a:ext cx="2315994" cy="6001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anchor="t" anchorCtr="0">
              <a:spAutoFit/>
            </a:bodyPr>
            <a:lstStyle/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164BCF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ИЖЕВСКИЙ ГОСУДАРСТВЕННЫЙ 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164BCF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ТЕХНИЧЕСКИЙ УНИВЕРСИТЕТ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164BCF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имени М.Т. КАЛАШНИКОВА</a:t>
              </a:r>
              <a:endParaRPr sz="1100" dirty="0">
                <a:solidFill>
                  <a:srgbClr val="164BCF"/>
                </a:solidFill>
                <a:latin typeface="Gilroy-ExtraBold"/>
                <a:ea typeface="Gilroy-ExtraBold"/>
                <a:cs typeface="Gilroy-ExtraBold"/>
                <a:sym typeface="Gilroy-ExtraBold"/>
              </a:endParaRP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9104" y="1739267"/>
              <a:ext cx="597600" cy="597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3606192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0074264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8" r:id="rId10"/>
    <p:sldLayoutId id="2147483653" r:id="rId11"/>
    <p:sldLayoutId id="2147483654" r:id="rId12"/>
    <p:sldLayoutId id="2147483655" r:id="rId13"/>
    <p:sldLayoutId id="2147483656" r:id="rId14"/>
    <p:sldLayoutId id="2147483657" r:id="rId15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5802489" y="2345381"/>
            <a:ext cx="6422173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5803346" y="-2"/>
            <a:ext cx="6421317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5801316" y="5359336"/>
            <a:ext cx="6421319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92200" y="1056246"/>
            <a:ext cx="5046874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85000" lnSpcReduction="2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Разработка автоматизированной системы для создания виртуальных машин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/>
              <a:t>Лидер: Скрябина Дарья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/>
              <a:t>Наставник: Ардашев Дмитрий Васильевич</a:t>
            </a:r>
            <a:endParaRPr sz="7100"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885" y="363448"/>
            <a:ext cx="2267740" cy="17332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4E9F4B6-1F0B-6883-48CC-7F39A03E5A3A}"/>
              </a:ext>
            </a:extLst>
          </p:cNvPr>
          <p:cNvSpPr txBox="1"/>
          <p:nvPr/>
        </p:nvSpPr>
        <p:spPr>
          <a:xfrm>
            <a:off x="5801316" y="3003298"/>
            <a:ext cx="2743201" cy="10064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877822">
              <a:lnSpc>
                <a:spcPct val="90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200" dirty="0">
                <a:solidFill>
                  <a:schemeClr val="bg1"/>
                </a:solidFill>
                <a:latin typeface="Gilroy-ExtraBold"/>
              </a:rPr>
              <a:t>Акселерационная </a:t>
            </a:r>
          </a:p>
          <a:p>
            <a:pPr defTabSz="877822">
              <a:lnSpc>
                <a:spcPct val="90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200" dirty="0">
                <a:solidFill>
                  <a:schemeClr val="bg1"/>
                </a:solidFill>
                <a:latin typeface="Gilroy-ExtraBold"/>
              </a:rPr>
              <a:t>программа </a:t>
            </a:r>
            <a:br>
              <a:rPr lang="ru-RU" sz="2200" dirty="0">
                <a:solidFill>
                  <a:schemeClr val="bg1"/>
                </a:solidFill>
                <a:latin typeface="Gilroy-ExtraBold"/>
              </a:rPr>
            </a:br>
            <a:r>
              <a:rPr lang="en-US" sz="2200" dirty="0">
                <a:solidFill>
                  <a:schemeClr val="bg1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«IZHEVSK DYNAMICS»</a:t>
            </a:r>
            <a:endParaRPr lang="ru-RU" sz="2200" dirty="0">
              <a:solidFill>
                <a:schemeClr val="bg1"/>
              </a:solidFill>
              <a:latin typeface="Gilroy-ExtraBold"/>
              <a:ea typeface="Gilroy-ExtraBold"/>
              <a:cs typeface="Gilroy-ExtraBold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9083013" y="932782"/>
            <a:ext cx="3028473" cy="600160"/>
            <a:chOff x="9083013" y="932782"/>
            <a:chExt cx="3028473" cy="60016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3013" y="937011"/>
              <a:ext cx="595931" cy="595931"/>
            </a:xfrm>
            <a:prstGeom prst="rect">
              <a:avLst/>
            </a:prstGeom>
          </p:spPr>
        </p:pic>
        <p:sp>
          <p:nvSpPr>
            <p:cNvPr id="14" name="Текст 2"/>
            <p:cNvSpPr txBox="1"/>
            <p:nvPr/>
          </p:nvSpPr>
          <p:spPr>
            <a:xfrm>
              <a:off x="9795492" y="932782"/>
              <a:ext cx="2315994" cy="6001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anchor="t" anchorCtr="0">
              <a:spAutoFit/>
            </a:bodyPr>
            <a:lstStyle/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chemeClr val="bg1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ИЖЕВСКИЙ ГОСУДАРСТВЕННЫЙ 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chemeClr val="bg1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ТЕХНИЧЕСКИЙ УНИВЕРСИТЕТ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chemeClr val="bg1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имени М.Т. КАЛАШНИКОВА</a:t>
              </a:r>
              <a:endParaRPr sz="1100" dirty="0">
                <a:solidFill>
                  <a:schemeClr val="bg1"/>
                </a:solidFill>
                <a:latin typeface="Gilroy-ExtraBold"/>
                <a:ea typeface="Gilroy-ExtraBold"/>
                <a:cs typeface="Gilroy-ExtraBold"/>
                <a:sym typeface="Gilroy-Extra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">
            <a:extLst>
              <a:ext uri="{FF2B5EF4-FFF2-40B4-BE49-F238E27FC236}">
                <a16:creationId xmlns:a16="http://schemas.microsoft.com/office/drawing/2014/main" id="{AE60B692-7523-5642-B6D7-C2457B6A3D18}"/>
              </a:ext>
            </a:extLst>
          </p:cNvPr>
          <p:cNvSpPr txBox="1"/>
          <p:nvPr/>
        </p:nvSpPr>
        <p:spPr>
          <a:xfrm>
            <a:off x="2268478" y="523525"/>
            <a:ext cx="6518934" cy="593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Проблема и целевая аудитория</a:t>
            </a:r>
            <a:endParaRPr lang="ru-RU" sz="32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113725-EDDB-BD70-2490-34890B3CD2B8}"/>
              </a:ext>
            </a:extLst>
          </p:cNvPr>
          <p:cNvSpPr txBox="1"/>
          <p:nvPr/>
        </p:nvSpPr>
        <p:spPr>
          <a:xfrm>
            <a:off x="562708" y="1661746"/>
            <a:ext cx="10419236" cy="41549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-Light"/>
                <a:ea typeface="Karla"/>
              </a:rPr>
              <a:t>Проблема: </a:t>
            </a:r>
            <a:r>
              <a:rPr lang="ru-RU" sz="2400" spc="-1" dirty="0">
                <a:latin typeface="Gilroy-Light"/>
                <a:ea typeface="Karla"/>
              </a:rPr>
              <a:t>отсутствие доступной системы создания учебной виртуальной инфраструктуры </a:t>
            </a:r>
            <a:r>
              <a:rPr lang="ru-RU" sz="2400" u="sng" spc="-1" dirty="0">
                <a:latin typeface="Gilroy-Light"/>
                <a:ea typeface="Karla"/>
              </a:rPr>
              <a:t>на базе открытого ПО</a:t>
            </a:r>
            <a:r>
              <a:rPr lang="ru-RU" sz="2400" spc="-1" dirty="0">
                <a:latin typeface="Gilroy-Bold"/>
                <a:ea typeface="Karla"/>
              </a:rPr>
              <a:t>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spc="-1" dirty="0">
              <a:latin typeface="Gilroy-Bold"/>
              <a:ea typeface="Karla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spc="-1" dirty="0">
                <a:latin typeface="Gilroy-Light"/>
                <a:ea typeface="Karla"/>
              </a:rPr>
              <a:t>Целевой аудиторией </a:t>
            </a:r>
            <a:r>
              <a:rPr lang="ru-RU" sz="2400" spc="-1" dirty="0">
                <a:latin typeface="Gilroy-Light"/>
                <a:ea typeface="Karla"/>
              </a:rPr>
              <a:t>проекта являются студенты и преподаватели направления информационной безопасности.</a:t>
            </a:r>
            <a:endParaRPr lang="ru-RU" sz="24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/>
              <a:t>Анализ мнения респондентов: </a:t>
            </a:r>
            <a:r>
              <a:rPr lang="ru-RU" sz="2400" dirty="0"/>
              <a:t>80</a:t>
            </a:r>
            <a:r>
              <a:rPr lang="en-US" sz="2400" dirty="0"/>
              <a:t>% </a:t>
            </a:r>
            <a:r>
              <a:rPr lang="ru-RU" sz="2400" dirty="0"/>
              <a:t>респондентов были бы рады работать с подобной системой, так как это упростит обучение студентов и даст им возможность попрактиковаться с виртуальными машинами, что даст очень полезный опыт в сфере информационной безопасности.</a:t>
            </a:r>
            <a:endParaRPr lang="ru-RU" sz="2400" i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">
            <a:extLst>
              <a:ext uri="{FF2B5EF4-FFF2-40B4-BE49-F238E27FC236}">
                <a16:creationId xmlns:a16="http://schemas.microsoft.com/office/drawing/2014/main" id="{AE60B692-7523-5642-B6D7-C2457B6A3D18}"/>
              </a:ext>
            </a:extLst>
          </p:cNvPr>
          <p:cNvSpPr txBox="1"/>
          <p:nvPr/>
        </p:nvSpPr>
        <p:spPr>
          <a:xfrm>
            <a:off x="2154178" y="502657"/>
            <a:ext cx="6518934" cy="593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Описание продукта</a:t>
            </a:r>
            <a:endParaRPr lang="ru-RU" sz="32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113725-EDDB-BD70-2490-34890B3CD2B8}"/>
              </a:ext>
            </a:extLst>
          </p:cNvPr>
          <p:cNvSpPr txBox="1"/>
          <p:nvPr/>
        </p:nvSpPr>
        <p:spPr>
          <a:xfrm>
            <a:off x="567819" y="1305494"/>
            <a:ext cx="10896089" cy="48936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-Light"/>
                <a:cs typeface="Times New Roman" panose="02020603050405020304" pitchFamily="18" charset="0"/>
              </a:rPr>
              <a:t>Мы создаем </a:t>
            </a:r>
            <a:r>
              <a:rPr lang="ru-RU" sz="2400" dirty="0">
                <a:solidFill>
                  <a:schemeClr val="tx1"/>
                </a:solidFill>
                <a:latin typeface="Gilroy-Light"/>
                <a:cs typeface="Times New Roman" panose="02020603050405020304" pitchFamily="18" charset="0"/>
              </a:rPr>
              <a:t>автоматизированную систему развёртывания </a:t>
            </a:r>
            <a:r>
              <a:rPr lang="ru-RU" sz="2400" dirty="0" smtClean="0">
                <a:solidFill>
                  <a:schemeClr val="tx1"/>
                </a:solidFill>
                <a:latin typeface="Gilroy-Light"/>
                <a:cs typeface="Times New Roman" panose="02020603050405020304" pitchFamily="18" charset="0"/>
              </a:rPr>
              <a:t>виртуальных </a:t>
            </a:r>
            <a:r>
              <a:rPr lang="ru-RU" sz="2400" dirty="0">
                <a:solidFill>
                  <a:schemeClr val="tx1"/>
                </a:solidFill>
                <a:latin typeface="Gilroy-Light"/>
                <a:cs typeface="Times New Roman" panose="02020603050405020304" pitchFamily="18" charset="0"/>
              </a:rPr>
              <a:t>машин на базе открытого </a:t>
            </a:r>
            <a:r>
              <a:rPr lang="ru-RU" sz="2400" dirty="0" smtClean="0">
                <a:solidFill>
                  <a:schemeClr val="tx1"/>
                </a:solidFill>
                <a:latin typeface="Gilroy-Light"/>
                <a:cs typeface="Times New Roman" panose="02020603050405020304" pitchFamily="18" charset="0"/>
              </a:rPr>
              <a:t>ПО с необходимой учебной конфигурацией </a:t>
            </a:r>
            <a:r>
              <a:rPr lang="ru-RU" sz="2400" dirty="0">
                <a:solidFill>
                  <a:schemeClr val="tx1"/>
                </a:solidFill>
                <a:latin typeface="Gilroy-Light"/>
                <a:cs typeface="Times New Roman" panose="02020603050405020304" pitchFamily="18" charset="0"/>
              </a:rPr>
              <a:t>для обучения студентов и </a:t>
            </a:r>
            <a:r>
              <a:rPr lang="ru-RU" sz="2400" dirty="0" smtClean="0">
                <a:solidFill>
                  <a:schemeClr val="tx1"/>
                </a:solidFill>
                <a:latin typeface="Gilroy-Light"/>
                <a:cs typeface="Times New Roman" panose="02020603050405020304" pitchFamily="18" charset="0"/>
              </a:rPr>
              <a:t>повышения квалификации </a:t>
            </a:r>
            <a:r>
              <a:rPr lang="ru-RU" sz="2400" dirty="0">
                <a:solidFill>
                  <a:schemeClr val="tx1"/>
                </a:solidFill>
                <a:latin typeface="Gilroy-Light"/>
                <a:cs typeface="Times New Roman" panose="02020603050405020304" pitchFamily="18" charset="0"/>
              </a:rPr>
              <a:t>в области защиты информации.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dirty="0">
              <a:solidFill>
                <a:schemeClr val="tx1"/>
              </a:solidFill>
              <a:latin typeface="Gilroy-Light"/>
              <a:cs typeface="Times New Roman" panose="02020603050405020304" pitchFamily="18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u="sng" dirty="0">
                <a:solidFill>
                  <a:schemeClr val="tx1"/>
                </a:solidFill>
                <a:latin typeface="Gilroy-Light"/>
                <a:cs typeface="Times New Roman" panose="02020603050405020304" pitchFamily="18" charset="0"/>
              </a:rPr>
              <a:t>Особенности системы: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2400" dirty="0">
                <a:latin typeface="Gilroy-Light"/>
              </a:rPr>
              <a:t>Снижение затрат на оборудование и специализированное программное обеспечение;</a:t>
            </a:r>
            <a:endParaRPr lang="ru-RU" sz="2000" dirty="0">
              <a:latin typeface="Gilroy-Light"/>
            </a:endParaRP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2400" dirty="0">
                <a:latin typeface="Gilroy-Light"/>
              </a:rPr>
              <a:t>Повышение эффективности создания лабораторных комплексов для изучения </a:t>
            </a:r>
            <a:r>
              <a:rPr lang="en-US" sz="2400" dirty="0">
                <a:latin typeface="Gilroy-Light"/>
              </a:rPr>
              <a:t>IT</a:t>
            </a:r>
            <a:r>
              <a:rPr lang="ru-RU" sz="2400" dirty="0">
                <a:latin typeface="Gilroy-Light"/>
              </a:rPr>
              <a:t>-технологий.</a:t>
            </a:r>
            <a:endParaRPr lang="ru-RU" sz="2000" dirty="0">
              <a:latin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>
              <a:latin typeface="Gilroy-Light"/>
              <a:cs typeface="Times New Roman" panose="02020603050405020304" pitchFamily="18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800" b="0" i="1" u="none" strike="noStrike" dirty="0">
              <a:solidFill>
                <a:srgbClr val="666666"/>
              </a:solidFill>
              <a:effectLst/>
              <a:latin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800" b="0" i="1" u="none" strike="noStrike" dirty="0">
              <a:solidFill>
                <a:srgbClr val="666666"/>
              </a:solidFill>
              <a:effectLst/>
              <a:latin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latin typeface="Gilroy-Light"/>
            </a:endParaRPr>
          </a:p>
        </p:txBody>
      </p:sp>
    </p:spTree>
    <p:extLst>
      <p:ext uri="{BB962C8B-B14F-4D97-AF65-F5344CB8AC3E}">
        <p14:creationId xmlns:p14="http://schemas.microsoft.com/office/powerpoint/2010/main" val="334128669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">
            <a:extLst>
              <a:ext uri="{FF2B5EF4-FFF2-40B4-BE49-F238E27FC236}">
                <a16:creationId xmlns:a16="http://schemas.microsoft.com/office/drawing/2014/main" id="{AE60B692-7523-5642-B6D7-C2457B6A3D18}"/>
              </a:ext>
            </a:extLst>
          </p:cNvPr>
          <p:cNvSpPr txBox="1"/>
          <p:nvPr/>
        </p:nvSpPr>
        <p:spPr>
          <a:xfrm>
            <a:off x="2214563" y="176255"/>
            <a:ext cx="6518934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>
              <a:spcAft>
                <a:spcPts val="800"/>
              </a:spcAft>
            </a:pPr>
            <a:r>
              <a:rPr lang="en-US" sz="3200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LeanCanvas</a:t>
            </a:r>
            <a:r>
              <a:rPr lang="ru-RU" sz="32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ценностное предложение</a:t>
            </a:r>
            <a:endParaRPr lang="ru-RU" sz="28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113725-EDDB-BD70-2490-34890B3CD2B8}"/>
              </a:ext>
            </a:extLst>
          </p:cNvPr>
          <p:cNvSpPr txBox="1"/>
          <p:nvPr/>
        </p:nvSpPr>
        <p:spPr>
          <a:xfrm>
            <a:off x="571563" y="1607419"/>
            <a:ext cx="10896089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>
              <a:latin typeface="Gilroy-Light"/>
              <a:cs typeface="Times New Roman" panose="02020603050405020304" pitchFamily="18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800" b="0" i="1" u="none" strike="noStrike" dirty="0">
              <a:solidFill>
                <a:srgbClr val="666666"/>
              </a:solidFill>
              <a:effectLst/>
              <a:latin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800" b="0" i="1" u="none" strike="noStrike" dirty="0">
              <a:solidFill>
                <a:srgbClr val="666666"/>
              </a:solidFill>
              <a:effectLst/>
              <a:latin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latin typeface="Gilroy-Light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821338"/>
              </p:ext>
            </p:extLst>
          </p:nvPr>
        </p:nvGraphicFramePr>
        <p:xfrm>
          <a:off x="571562" y="1423358"/>
          <a:ext cx="10896090" cy="32129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79218">
                  <a:extLst>
                    <a:ext uri="{9D8B030D-6E8A-4147-A177-3AD203B41FA5}">
                      <a16:colId xmlns:a16="http://schemas.microsoft.com/office/drawing/2014/main" val="2779619340"/>
                    </a:ext>
                  </a:extLst>
                </a:gridCol>
                <a:gridCol w="2179218">
                  <a:extLst>
                    <a:ext uri="{9D8B030D-6E8A-4147-A177-3AD203B41FA5}">
                      <a16:colId xmlns:a16="http://schemas.microsoft.com/office/drawing/2014/main" val="218922849"/>
                    </a:ext>
                  </a:extLst>
                </a:gridCol>
                <a:gridCol w="2179218">
                  <a:extLst>
                    <a:ext uri="{9D8B030D-6E8A-4147-A177-3AD203B41FA5}">
                      <a16:colId xmlns:a16="http://schemas.microsoft.com/office/drawing/2014/main" val="1433108371"/>
                    </a:ext>
                  </a:extLst>
                </a:gridCol>
                <a:gridCol w="2179218">
                  <a:extLst>
                    <a:ext uri="{9D8B030D-6E8A-4147-A177-3AD203B41FA5}">
                      <a16:colId xmlns:a16="http://schemas.microsoft.com/office/drawing/2014/main" val="235304134"/>
                    </a:ext>
                  </a:extLst>
                </a:gridCol>
                <a:gridCol w="2179218">
                  <a:extLst>
                    <a:ext uri="{9D8B030D-6E8A-4147-A177-3AD203B41FA5}">
                      <a16:colId xmlns:a16="http://schemas.microsoft.com/office/drawing/2014/main" val="2640412273"/>
                    </a:ext>
                  </a:extLst>
                </a:gridCol>
              </a:tblGrid>
              <a:tr h="1511036">
                <a:tc rowSpan="2"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latin typeface="+mn-lt"/>
                        </a:rPr>
                        <a:t>Проблема</a:t>
                      </a:r>
                      <a:endParaRPr lang="ru-RU" b="0" dirty="0" smtClean="0">
                        <a:latin typeface="+mn-lt"/>
                      </a:endParaRP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200" spc="-1" dirty="0" smtClean="0">
                          <a:latin typeface="+mn-lt"/>
                          <a:ea typeface="Karla"/>
                        </a:rPr>
                        <a:t>Сложность и </a:t>
                      </a:r>
                      <a:r>
                        <a:rPr lang="ru-RU" sz="1200" spc="-1" dirty="0" err="1" smtClean="0">
                          <a:latin typeface="+mn-lt"/>
                          <a:ea typeface="Karla"/>
                        </a:rPr>
                        <a:t>времязатратность</a:t>
                      </a:r>
                      <a:r>
                        <a:rPr lang="ru-RU" sz="1200" spc="-1" dirty="0" smtClean="0">
                          <a:latin typeface="+mn-lt"/>
                          <a:ea typeface="Karla"/>
                        </a:rPr>
                        <a:t> развертывая виртуальных машин, создания дистрибутивов;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200" spc="-1" dirty="0" smtClean="0">
                          <a:latin typeface="+mn-lt"/>
                          <a:ea typeface="Karla"/>
                        </a:rPr>
                        <a:t>Отсутствие доступных систем управления учебной виртуальной инфраструктурой; 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200" spc="-1" dirty="0" smtClean="0">
                          <a:latin typeface="+mn-lt"/>
                          <a:ea typeface="Karla"/>
                        </a:rPr>
                        <a:t>Использование лицензированного программного обеспечения.</a:t>
                      </a:r>
                      <a:endParaRPr lang="ru-RU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latin typeface="+mn-lt"/>
                        </a:rPr>
                        <a:t>Решение</a:t>
                      </a:r>
                    </a:p>
                    <a:p>
                      <a:pPr algn="l"/>
                      <a:r>
                        <a:rPr lang="ru-RU" sz="1200" dirty="0" smtClean="0">
                          <a:latin typeface="+mn-lt"/>
                          <a:sym typeface="Gilroy-Light"/>
                        </a:rPr>
                        <a:t>Автоматизированная система создания виртуальных машин, позволяющая создавать и развертывать виртуальные машины с необходимым для учебы открытым ПО.</a:t>
                      </a:r>
                      <a:endParaRPr lang="ru-RU" b="1" dirty="0">
                        <a:latin typeface="+mn-lt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latin typeface="+mn-lt"/>
                        </a:rPr>
                        <a:t>Ценностное</a:t>
                      </a:r>
                      <a:r>
                        <a:rPr lang="ru-RU" b="1" baseline="0" dirty="0" smtClean="0">
                          <a:latin typeface="+mn-lt"/>
                        </a:rPr>
                        <a:t> предложение</a:t>
                      </a:r>
                      <a:endParaRPr lang="ru-RU" b="1" dirty="0" smtClean="0">
                        <a:latin typeface="+mn-lt"/>
                      </a:endParaRP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ru-RU" b="0" dirty="0" smtClean="0">
                          <a:latin typeface="+mn-lt"/>
                        </a:rPr>
                        <a:t>Снижение времени создания дистрибутивов и развертывания </a:t>
                      </a:r>
                      <a:r>
                        <a:rPr lang="ru-RU" b="0" dirty="0" err="1" smtClean="0">
                          <a:latin typeface="+mn-lt"/>
                        </a:rPr>
                        <a:t>репозиториев</a:t>
                      </a:r>
                      <a:r>
                        <a:rPr lang="ru-RU" b="0" dirty="0" smtClean="0">
                          <a:latin typeface="+mn-lt"/>
                        </a:rPr>
                        <a:t> виртуальных машин; 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ru-RU" b="0" dirty="0" smtClean="0">
                          <a:latin typeface="+mn-lt"/>
                        </a:rPr>
                        <a:t>Использование доступного ПО в создании учебной виртуальной инфраструктуры;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ru-RU" b="0" dirty="0" smtClean="0">
                          <a:latin typeface="+mn-lt"/>
                        </a:rPr>
                        <a:t>Упрощение управления виртуальными машинами.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latin typeface="+mn-lt"/>
                        </a:rPr>
                        <a:t>Нерыночное</a:t>
                      </a:r>
                      <a:r>
                        <a:rPr lang="ru-RU" dirty="0" smtClean="0">
                          <a:latin typeface="+mn-lt"/>
                        </a:rPr>
                        <a:t> </a:t>
                      </a:r>
                      <a:r>
                        <a:rPr lang="ru-RU" b="1" dirty="0" smtClean="0">
                          <a:latin typeface="+mn-lt"/>
                        </a:rPr>
                        <a:t>конкурентное</a:t>
                      </a:r>
                      <a:r>
                        <a:rPr lang="ru-RU" baseline="0" dirty="0" smtClean="0">
                          <a:latin typeface="+mn-lt"/>
                        </a:rPr>
                        <a:t> </a:t>
                      </a:r>
                      <a:r>
                        <a:rPr lang="ru-RU" b="1" baseline="0" dirty="0" smtClean="0">
                          <a:latin typeface="+mn-lt"/>
                        </a:rPr>
                        <a:t>преимущество</a:t>
                      </a:r>
                    </a:p>
                    <a:p>
                      <a:pPr algn="l"/>
                      <a:r>
                        <a:rPr lang="ru-RU" b="0" dirty="0" smtClean="0">
                          <a:latin typeface="+mn-lt"/>
                        </a:rPr>
                        <a:t>Простота и доступность системы.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latin typeface="+mn-lt"/>
                        </a:rPr>
                        <a:t>Сегменты</a:t>
                      </a:r>
                      <a:r>
                        <a:rPr lang="ru-RU" dirty="0" smtClean="0">
                          <a:latin typeface="+mn-lt"/>
                        </a:rPr>
                        <a:t> </a:t>
                      </a:r>
                      <a:r>
                        <a:rPr lang="ru-RU" b="1" dirty="0" smtClean="0">
                          <a:latin typeface="+mn-lt"/>
                        </a:rPr>
                        <a:t>клиентов</a:t>
                      </a:r>
                      <a:r>
                        <a:rPr lang="ru-RU" baseline="0" dirty="0" smtClean="0">
                          <a:latin typeface="+mn-lt"/>
                        </a:rPr>
                        <a:t> (</a:t>
                      </a:r>
                      <a:r>
                        <a:rPr lang="ru-RU" b="1" baseline="0" dirty="0" err="1" smtClean="0">
                          <a:latin typeface="+mn-lt"/>
                        </a:rPr>
                        <a:t>постребителей</a:t>
                      </a:r>
                      <a:r>
                        <a:rPr lang="ru-RU" baseline="0" dirty="0" smtClean="0">
                          <a:latin typeface="+mn-lt"/>
                        </a:rPr>
                        <a:t>)</a:t>
                      </a:r>
                    </a:p>
                    <a:p>
                      <a:pPr algn="l"/>
                      <a:r>
                        <a:rPr lang="ru-RU" sz="1200" spc="-1" dirty="0" smtClean="0">
                          <a:latin typeface="+mn-lt"/>
                          <a:ea typeface="Karla"/>
                        </a:rPr>
                        <a:t>Студенты и преподаватели направления информационной безопасности.</a:t>
                      </a:r>
                      <a:endParaRPr lang="ru-RU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01515"/>
                  </a:ext>
                </a:extLst>
              </a:tr>
              <a:tr h="165846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latin typeface="+mn-lt"/>
                        </a:rPr>
                        <a:t>Ключевые</a:t>
                      </a:r>
                      <a:r>
                        <a:rPr lang="ru-RU" dirty="0" smtClean="0">
                          <a:latin typeface="+mn-lt"/>
                        </a:rPr>
                        <a:t> </a:t>
                      </a:r>
                      <a:r>
                        <a:rPr lang="ru-RU" b="1" dirty="0" smtClean="0">
                          <a:latin typeface="+mn-lt"/>
                        </a:rPr>
                        <a:t>метрики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ru-RU" b="0" dirty="0" smtClean="0">
                          <a:latin typeface="+mn-lt"/>
                        </a:rPr>
                        <a:t>Использование открытого</a:t>
                      </a:r>
                      <a:r>
                        <a:rPr lang="ru-RU" b="0" baseline="0" dirty="0" smtClean="0">
                          <a:latin typeface="+mn-lt"/>
                        </a:rPr>
                        <a:t> ПО;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ru-RU" b="0" baseline="0" dirty="0" smtClean="0">
                          <a:latin typeface="+mn-lt"/>
                        </a:rPr>
                        <a:t>Ценовая доступность;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ru-RU" b="0" baseline="0" dirty="0" smtClean="0">
                          <a:latin typeface="+mn-lt"/>
                        </a:rPr>
                        <a:t>Повышение эффективности обучения.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latin typeface="+mn-lt"/>
                        </a:rPr>
                        <a:t>Каналы</a:t>
                      </a:r>
                    </a:p>
                    <a:p>
                      <a:pPr algn="l"/>
                      <a:r>
                        <a:rPr lang="ru-RU" sz="1200" dirty="0" smtClean="0">
                          <a:latin typeface="+mn-lt"/>
                        </a:rPr>
                        <a:t>Продукт будет продвигаться через онлайн-платформы, активного участия команды в образовательных выставках и конференциях.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499120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6747824"/>
              </p:ext>
            </p:extLst>
          </p:nvPr>
        </p:nvGraphicFramePr>
        <p:xfrm>
          <a:off x="571559" y="4592862"/>
          <a:ext cx="10896092" cy="17044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8046">
                  <a:extLst>
                    <a:ext uri="{9D8B030D-6E8A-4147-A177-3AD203B41FA5}">
                      <a16:colId xmlns:a16="http://schemas.microsoft.com/office/drawing/2014/main" val="1948363750"/>
                    </a:ext>
                  </a:extLst>
                </a:gridCol>
                <a:gridCol w="5448046">
                  <a:extLst>
                    <a:ext uri="{9D8B030D-6E8A-4147-A177-3AD203B41FA5}">
                      <a16:colId xmlns:a16="http://schemas.microsoft.com/office/drawing/2014/main" val="680446897"/>
                    </a:ext>
                  </a:extLst>
                </a:gridCol>
              </a:tblGrid>
              <a:tr h="1704421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/>
                        <a:t>Структура</a:t>
                      </a:r>
                      <a:r>
                        <a:rPr lang="ru-RU" dirty="0" smtClean="0"/>
                        <a:t> </a:t>
                      </a:r>
                      <a:r>
                        <a:rPr lang="ru-RU" b="1" dirty="0" smtClean="0"/>
                        <a:t>расходов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ru-RU" b="0" dirty="0" smtClean="0"/>
                        <a:t>Разработка — создание и поддержка системы;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ru-RU" b="0" dirty="0" smtClean="0"/>
                        <a:t>Инфраструктура — покупка компьютеров для тестирования;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ru-RU" b="0" dirty="0" smtClean="0"/>
                        <a:t>Маркетинг — продвижение и привлечение клиентов.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/>
                        <a:t>Потоки</a:t>
                      </a:r>
                      <a:r>
                        <a:rPr lang="ru-RU" dirty="0" smtClean="0"/>
                        <a:t> </a:t>
                      </a:r>
                      <a:r>
                        <a:rPr lang="ru-RU" b="1" dirty="0" smtClean="0"/>
                        <a:t>выручки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ru-RU" b="0" dirty="0" smtClean="0"/>
                        <a:t>Основной источник — продажа лицензий образовательным учреждениям (ежегодная или одноразовая плата);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ru-RU" b="0" dirty="0" smtClean="0"/>
                        <a:t>Дополнительный доход — техническая поддержка и обновления системы.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0658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384925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">
            <a:extLst>
              <a:ext uri="{FF2B5EF4-FFF2-40B4-BE49-F238E27FC236}">
                <a16:creationId xmlns:a16="http://schemas.microsoft.com/office/drawing/2014/main" id="{AE60B692-7523-5642-B6D7-C2457B6A3D18}"/>
              </a:ext>
            </a:extLst>
          </p:cNvPr>
          <p:cNvSpPr txBox="1"/>
          <p:nvPr/>
        </p:nvSpPr>
        <p:spPr>
          <a:xfrm>
            <a:off x="1872824" y="594594"/>
            <a:ext cx="6518934" cy="593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MVP</a:t>
            </a:r>
            <a:endParaRPr lang="ru-RU" sz="28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113725-EDDB-BD70-2490-34890B3CD2B8}"/>
              </a:ext>
            </a:extLst>
          </p:cNvPr>
          <p:cNvSpPr txBox="1"/>
          <p:nvPr/>
        </p:nvSpPr>
        <p:spPr>
          <a:xfrm>
            <a:off x="560536" y="1237815"/>
            <a:ext cx="11053766" cy="28931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000" dirty="0" smtClean="0">
                <a:latin typeface="Gilroy-Light"/>
              </a:rPr>
              <a:t>MVP </a:t>
            </a:r>
            <a:r>
              <a:rPr lang="ru-RU" sz="2000" dirty="0" smtClean="0">
                <a:latin typeface="Gilroy-Light"/>
              </a:rPr>
              <a:t>представляет собой </a:t>
            </a:r>
            <a:r>
              <a:rPr lang="ru-RU" sz="2000" u="sng" dirty="0" smtClean="0">
                <a:latin typeface="Gilroy-Light"/>
              </a:rPr>
              <a:t>техническо</a:t>
            </a:r>
            <a:r>
              <a:rPr lang="ru-RU" sz="2000" u="sng" dirty="0">
                <a:latin typeface="Gilroy-Light"/>
              </a:rPr>
              <a:t>е</a:t>
            </a:r>
            <a:r>
              <a:rPr lang="ru-RU" sz="2000" u="sng" dirty="0" smtClean="0">
                <a:latin typeface="Gilroy-Light"/>
              </a:rPr>
              <a:t> решение</a:t>
            </a:r>
            <a:r>
              <a:rPr lang="ru-RU" sz="2000" dirty="0" smtClean="0">
                <a:latin typeface="Gilroy-Light"/>
              </a:rPr>
              <a:t>, </a:t>
            </a:r>
            <a:r>
              <a:rPr lang="ru-RU" sz="2000" dirty="0">
                <a:latin typeface="Gilroy-Light"/>
              </a:rPr>
              <a:t>которое позволит автоматизировать процесс развертывания учебных виртуальных машин с предустановленным </a:t>
            </a:r>
            <a:r>
              <a:rPr lang="ru-RU" sz="2000" dirty="0" smtClean="0">
                <a:latin typeface="Gilroy-Light"/>
              </a:rPr>
              <a:t>ПО, </a:t>
            </a:r>
            <a:r>
              <a:rPr lang="ru-RU" sz="2000" dirty="0">
                <a:latin typeface="Gilroy-Light"/>
              </a:rPr>
              <a:t>необходимым для проведения учебных занятий в области информационных технологий и защиты информации</a:t>
            </a:r>
            <a:r>
              <a:rPr lang="ru-RU" sz="2000" dirty="0" smtClean="0">
                <a:latin typeface="Gilroy-Light"/>
              </a:rPr>
              <a:t>.</a:t>
            </a:r>
          </a:p>
          <a:p>
            <a:r>
              <a:rPr lang="ru-RU" sz="2000" dirty="0" smtClean="0">
                <a:latin typeface="Gilroy-Light"/>
              </a:rPr>
              <a:t>Функции, реализованные в </a:t>
            </a:r>
            <a:r>
              <a:rPr lang="en-US" sz="2000" dirty="0" smtClean="0">
                <a:latin typeface="Gilroy-Light"/>
              </a:rPr>
              <a:t>MVP</a:t>
            </a:r>
            <a:r>
              <a:rPr lang="ru-RU" sz="2000" dirty="0" smtClean="0">
                <a:latin typeface="Gilroy-Light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Gilroy-Light"/>
              </a:rPr>
              <a:t>Автоматическое создание виртуальных машин с готовой конфигурацией;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Gilroy-Light"/>
              </a:rPr>
              <a:t>Доступ </a:t>
            </a:r>
            <a:r>
              <a:rPr lang="ru-RU" sz="2000" dirty="0" smtClean="0">
                <a:latin typeface="Gilroy-Light"/>
              </a:rPr>
              <a:t>машин к общему серверу.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Gilroy-Light"/>
            </a:endParaRPr>
          </a:p>
          <a:p>
            <a:endParaRPr lang="ru-RU" sz="2400" dirty="0">
              <a:effectLst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698" y="3544828"/>
            <a:ext cx="5006627" cy="251704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411" y="3556865"/>
            <a:ext cx="3953563" cy="266162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872824" y="6047766"/>
            <a:ext cx="39661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Gilroy-Light"/>
              </a:rPr>
              <a:t>Рис.1 – Файлы с сервера, а также созданные</a:t>
            </a:r>
          </a:p>
          <a:p>
            <a:r>
              <a:rPr lang="ru-RU" sz="1400" dirty="0" smtClean="0">
                <a:latin typeface="Gilroy-Light"/>
              </a:rPr>
              <a:t>ВМ по нашему техническому решению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676686" y="6155487"/>
            <a:ext cx="35846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Gilroy-Light"/>
              </a:rPr>
              <a:t>Рис. 2 – Файл скрипта конфигурации ВМ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00987730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">
            <a:extLst>
              <a:ext uri="{FF2B5EF4-FFF2-40B4-BE49-F238E27FC236}">
                <a16:creationId xmlns:a16="http://schemas.microsoft.com/office/drawing/2014/main" id="{AE60B692-7523-5642-B6D7-C2457B6A3D18}"/>
              </a:ext>
            </a:extLst>
          </p:cNvPr>
          <p:cNvSpPr txBox="1"/>
          <p:nvPr/>
        </p:nvSpPr>
        <p:spPr>
          <a:xfrm>
            <a:off x="1149532" y="281956"/>
            <a:ext cx="8581063" cy="1222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>
              <a:spcAft>
                <a:spcPts val="800"/>
              </a:spcAft>
            </a:pPr>
            <a:r>
              <a:rPr lang="ru-RU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Маркетинг и продвижение </a:t>
            </a:r>
            <a:endParaRPr lang="ru-RU" sz="32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32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инновационного продукта</a:t>
            </a:r>
            <a:endParaRPr lang="ru-RU" sz="32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3E2838-BBB7-4119-A5D5-2EB88FB1A4BE}"/>
              </a:ext>
            </a:extLst>
          </p:cNvPr>
          <p:cNvSpPr txBox="1"/>
          <p:nvPr/>
        </p:nvSpPr>
        <p:spPr>
          <a:xfrm>
            <a:off x="571563" y="1655480"/>
            <a:ext cx="10896089" cy="30469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smtClean="0">
                <a:latin typeface="Gilroy-Light"/>
              </a:rPr>
              <a:t>Продукт </a:t>
            </a:r>
            <a:r>
              <a:rPr lang="ru-RU" sz="2400" dirty="0">
                <a:latin typeface="Gilroy-Light"/>
              </a:rPr>
              <a:t>будет продвигаться через </a:t>
            </a:r>
            <a:r>
              <a:rPr lang="ru-RU" sz="2400" dirty="0" smtClean="0">
                <a:latin typeface="Gilroy-Light"/>
              </a:rPr>
              <a:t>онлайн-платформы, такие как: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smtClean="0">
                <a:latin typeface="Gilroy-Light"/>
              </a:rPr>
              <a:t>Собственный веб-сайт, </a:t>
            </a:r>
            <a:r>
              <a:rPr lang="ru-RU" sz="2400" dirty="0" smtClean="0">
                <a:latin typeface="Gilroy-Light"/>
              </a:rPr>
              <a:t>где можно будет узнать </a:t>
            </a:r>
            <a:r>
              <a:rPr lang="ru-RU" sz="2400" dirty="0" smtClean="0">
                <a:latin typeface="Gilroy-Light"/>
              </a:rPr>
              <a:t>информацию о </a:t>
            </a:r>
            <a:r>
              <a:rPr lang="ru-RU" sz="2400" dirty="0" smtClean="0">
                <a:latin typeface="Gilroy-Light"/>
              </a:rPr>
              <a:t>продукте, способах </a:t>
            </a:r>
            <a:r>
              <a:rPr lang="ru-RU" sz="2400" dirty="0" smtClean="0">
                <a:latin typeface="Gilroy-Light"/>
              </a:rPr>
              <a:t>покупки лицензии, </a:t>
            </a:r>
            <a:r>
              <a:rPr lang="ru-RU" sz="2400" dirty="0" smtClean="0">
                <a:latin typeface="Gilroy-Light"/>
              </a:rPr>
              <a:t>новости </a:t>
            </a:r>
            <a:r>
              <a:rPr lang="ru-RU" sz="2400" dirty="0" smtClean="0">
                <a:latin typeface="Gilroy-Light"/>
              </a:rPr>
              <a:t>разработки </a:t>
            </a:r>
            <a:r>
              <a:rPr lang="ru-RU" sz="2400" dirty="0" smtClean="0">
                <a:latin typeface="Gilroy-Light"/>
              </a:rPr>
              <a:t>и т.д.;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smtClean="0">
                <a:latin typeface="Gilroy-Light"/>
              </a:rPr>
              <a:t>Группа во </a:t>
            </a:r>
            <a:r>
              <a:rPr lang="ru-RU" sz="2400" dirty="0" err="1" smtClean="0">
                <a:latin typeface="Gilroy-Light"/>
              </a:rPr>
              <a:t>ВКонтакте</a:t>
            </a:r>
            <a:r>
              <a:rPr lang="ru-RU" sz="2400" dirty="0" smtClean="0">
                <a:latin typeface="Gilroy-Light"/>
              </a:rPr>
              <a:t> и канал в </a:t>
            </a:r>
            <a:r>
              <a:rPr lang="en-US" sz="2400" dirty="0" smtClean="0">
                <a:latin typeface="Gilroy-Light"/>
              </a:rPr>
              <a:t>Telegram</a:t>
            </a:r>
            <a:r>
              <a:rPr lang="ru-RU" sz="2400" dirty="0" smtClean="0">
                <a:latin typeface="Gilroy-Light"/>
              </a:rPr>
              <a:t>, где наша команда будет держать связь с аудиторией.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dirty="0">
              <a:latin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smtClean="0">
                <a:latin typeface="Gilroy-Light"/>
              </a:rPr>
              <a:t>Также продукт будет продвигаться по средством выступления на выставках и </a:t>
            </a:r>
            <a:r>
              <a:rPr lang="ru-RU" sz="2400" dirty="0" smtClean="0">
                <a:latin typeface="Gilroy-Light"/>
              </a:rPr>
              <a:t>конференциях, связанных с </a:t>
            </a:r>
            <a:r>
              <a:rPr lang="en-US" sz="2400" dirty="0" smtClean="0">
                <a:latin typeface="Gilroy-Light"/>
              </a:rPr>
              <a:t>IT-</a:t>
            </a:r>
            <a:r>
              <a:rPr lang="ru-RU" sz="2400" dirty="0" smtClean="0">
                <a:latin typeface="Gilroy-Light"/>
              </a:rPr>
              <a:t>технологиями.</a:t>
            </a:r>
            <a:endParaRPr lang="ru-RU" sz="2400" dirty="0" smtClean="0">
              <a:latin typeface="Gilroy-Light"/>
            </a:endParaRPr>
          </a:p>
        </p:txBody>
      </p:sp>
    </p:spTree>
    <p:extLst>
      <p:ext uri="{BB962C8B-B14F-4D97-AF65-F5344CB8AC3E}">
        <p14:creationId xmlns:p14="http://schemas.microsoft.com/office/powerpoint/2010/main" val="39299712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">
            <a:extLst>
              <a:ext uri="{FF2B5EF4-FFF2-40B4-BE49-F238E27FC236}">
                <a16:creationId xmlns:a16="http://schemas.microsoft.com/office/drawing/2014/main" id="{AE60B692-7523-5642-B6D7-C2457B6A3D18}"/>
              </a:ext>
            </a:extLst>
          </p:cNvPr>
          <p:cNvSpPr txBox="1"/>
          <p:nvPr/>
        </p:nvSpPr>
        <p:spPr>
          <a:xfrm>
            <a:off x="2443495" y="446691"/>
            <a:ext cx="6518934" cy="593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Финансы и </a:t>
            </a:r>
            <a:r>
              <a:rPr lang="en-US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Unit-</a:t>
            </a:r>
            <a:r>
              <a:rPr lang="ru-RU" sz="32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экономика</a:t>
            </a:r>
            <a:endParaRPr lang="ru-RU" sz="32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113725-EDDB-BD70-2490-34890B3CD2B8}"/>
              </a:ext>
            </a:extLst>
          </p:cNvPr>
          <p:cNvSpPr txBox="1"/>
          <p:nvPr/>
        </p:nvSpPr>
        <p:spPr>
          <a:xfrm>
            <a:off x="571563" y="1039991"/>
            <a:ext cx="10896089" cy="5401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>
                <a:latin typeface="Gilroy-Light"/>
                <a:cs typeface="Times New Roman" panose="02020603050405020304" pitchFamily="18" charset="0"/>
              </a:rPr>
              <a:t>Доходы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500" dirty="0">
                <a:latin typeface="Gilroy-Light"/>
                <a:cs typeface="Times New Roman" panose="02020603050405020304" pitchFamily="18" charset="0"/>
              </a:rPr>
              <a:t>Основной источник — продажа лицензий образовательным учреждениям (ежегодная или одноразовая плата</a:t>
            </a:r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) (Стоимость одной </a:t>
            </a:r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лицензии </a:t>
            </a:r>
            <a:r>
              <a:rPr lang="en-US" sz="1500" dirty="0" smtClean="0">
                <a:latin typeface="Gilroy-Light"/>
                <a:cs typeface="Times New Roman" panose="02020603050405020304" pitchFamily="18" charset="0"/>
              </a:rPr>
              <a:t>~</a:t>
            </a:r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100 </a:t>
            </a:r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тыс. р</a:t>
            </a:r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. </a:t>
            </a:r>
            <a:r>
              <a:rPr lang="ru-RU" sz="1500" dirty="0" err="1" smtClean="0">
                <a:latin typeface="Gilroy-Light"/>
                <a:cs typeface="Times New Roman" panose="02020603050405020304" pitchFamily="18" charset="0"/>
              </a:rPr>
              <a:t>единоразово</a:t>
            </a:r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 </a:t>
            </a:r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или </a:t>
            </a:r>
            <a:r>
              <a:rPr lang="en-US" sz="1500" dirty="0" smtClean="0">
                <a:latin typeface="Gilroy-Light"/>
                <a:cs typeface="Times New Roman" panose="02020603050405020304" pitchFamily="18" charset="0"/>
              </a:rPr>
              <a:t>~</a:t>
            </a:r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15</a:t>
            </a:r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 </a:t>
            </a:r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тыс. р. </a:t>
            </a:r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раз в </a:t>
            </a:r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год).</a:t>
            </a:r>
            <a:endParaRPr lang="ru-RU" sz="1500" dirty="0">
              <a:latin typeface="Gilroy-Light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500" dirty="0">
                <a:latin typeface="Gilroy-Light"/>
                <a:cs typeface="Times New Roman" panose="02020603050405020304" pitchFamily="18" charset="0"/>
              </a:rPr>
              <a:t>Дополнительный доход — техническая поддержка и обновления </a:t>
            </a:r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системы </a:t>
            </a:r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(</a:t>
            </a:r>
            <a:r>
              <a:rPr lang="en-US" sz="1500" dirty="0" smtClean="0">
                <a:latin typeface="Gilroy-Light"/>
                <a:cs typeface="Times New Roman" panose="02020603050405020304" pitchFamily="18" charset="0"/>
              </a:rPr>
              <a:t>~</a:t>
            </a:r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10 </a:t>
            </a:r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тыс. р. в год).</a:t>
            </a:r>
            <a:endParaRPr lang="ru-RU" sz="1500" dirty="0">
              <a:latin typeface="Gilroy-Light"/>
              <a:cs typeface="Times New Roman" panose="02020603050405020304" pitchFamily="18" charset="0"/>
            </a:endParaRPr>
          </a:p>
          <a:p>
            <a:r>
              <a:rPr lang="ru-RU" sz="1500" dirty="0">
                <a:latin typeface="Gilroy-Light"/>
                <a:cs typeface="Times New Roman" panose="02020603050405020304" pitchFamily="18" charset="0"/>
              </a:rPr>
              <a:t>Доход зависит от числа клиентов и успешности маркетинга.</a:t>
            </a:r>
            <a:endParaRPr lang="en-US" sz="1500" dirty="0">
              <a:latin typeface="Gilroy-Light"/>
              <a:cs typeface="Times New Roman" panose="02020603050405020304" pitchFamily="18" charset="0"/>
            </a:endParaRPr>
          </a:p>
          <a:p>
            <a:endParaRPr lang="ru-RU" sz="1500" dirty="0">
              <a:latin typeface="Gilroy-Light"/>
              <a:cs typeface="Times New Roman" panose="02020603050405020304" pitchFamily="18" charset="0"/>
            </a:endParaRPr>
          </a:p>
          <a:p>
            <a:r>
              <a:rPr lang="ru-RU" sz="1500" b="1" dirty="0">
                <a:latin typeface="Gilroy-Light"/>
                <a:cs typeface="Times New Roman" panose="02020603050405020304" pitchFamily="18" charset="0"/>
              </a:rPr>
              <a:t>Расходы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500" b="1" dirty="0">
                <a:latin typeface="Gilroy-Light"/>
                <a:cs typeface="Times New Roman" panose="02020603050405020304" pitchFamily="18" charset="0"/>
              </a:rPr>
              <a:t>Разработка</a:t>
            </a:r>
            <a:r>
              <a:rPr lang="ru-RU" sz="1500" dirty="0">
                <a:latin typeface="Gilroy-Light"/>
                <a:cs typeface="Times New Roman" panose="02020603050405020304" pitchFamily="18" charset="0"/>
              </a:rPr>
              <a:t> — создание и поддержка </a:t>
            </a:r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системы </a:t>
            </a:r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(</a:t>
            </a:r>
            <a:r>
              <a:rPr lang="en-US" sz="1500" dirty="0" smtClean="0">
                <a:latin typeface="Gilroy-Light"/>
                <a:cs typeface="Times New Roman" panose="02020603050405020304" pitchFamily="18" charset="0"/>
              </a:rPr>
              <a:t>~</a:t>
            </a:r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30 </a:t>
            </a:r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тыс. р.).</a:t>
            </a:r>
            <a:endParaRPr lang="ru-RU" sz="1500" dirty="0">
              <a:latin typeface="Gilroy-Light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500" b="1" dirty="0">
                <a:latin typeface="Gilroy-Light"/>
                <a:cs typeface="Times New Roman" panose="02020603050405020304" pitchFamily="18" charset="0"/>
              </a:rPr>
              <a:t>Инфраструктура</a:t>
            </a:r>
            <a:r>
              <a:rPr lang="ru-RU" sz="1500" dirty="0">
                <a:latin typeface="Gilroy-Light"/>
                <a:cs typeface="Times New Roman" panose="02020603050405020304" pitchFamily="18" charset="0"/>
              </a:rPr>
              <a:t> — </a:t>
            </a:r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покупка компьютеров для тестирования </a:t>
            </a:r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(</a:t>
            </a:r>
            <a:r>
              <a:rPr lang="en-US" sz="1500" dirty="0" smtClean="0">
                <a:latin typeface="Gilroy-Light"/>
                <a:cs typeface="Times New Roman" panose="02020603050405020304" pitchFamily="18" charset="0"/>
              </a:rPr>
              <a:t>~</a:t>
            </a:r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100 </a:t>
            </a:r>
            <a:r>
              <a:rPr lang="ru-RU" sz="1500" dirty="0">
                <a:latin typeface="Gilroy-Light"/>
                <a:cs typeface="Times New Roman" panose="02020603050405020304" pitchFamily="18" charset="0"/>
              </a:rPr>
              <a:t>тыс. </a:t>
            </a:r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р.).</a:t>
            </a:r>
            <a:endParaRPr lang="ru-RU" sz="1500" dirty="0">
              <a:latin typeface="Gilroy-Light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500" b="1" dirty="0">
                <a:latin typeface="Gilroy-Light"/>
                <a:cs typeface="Times New Roman" panose="02020603050405020304" pitchFamily="18" charset="0"/>
              </a:rPr>
              <a:t>Маркетинг</a:t>
            </a:r>
            <a:r>
              <a:rPr lang="ru-RU" sz="1500" dirty="0">
                <a:latin typeface="Gilroy-Light"/>
                <a:cs typeface="Times New Roman" panose="02020603050405020304" pitchFamily="18" charset="0"/>
              </a:rPr>
              <a:t> — продвижение и привлечение </a:t>
            </a:r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клиентов </a:t>
            </a:r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(</a:t>
            </a:r>
            <a:r>
              <a:rPr lang="en-US" sz="1500" dirty="0" smtClean="0">
                <a:latin typeface="Gilroy-Light"/>
                <a:cs typeface="Times New Roman" panose="02020603050405020304" pitchFamily="18" charset="0"/>
              </a:rPr>
              <a:t>~</a:t>
            </a:r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100 </a:t>
            </a:r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тыс. р.).</a:t>
            </a:r>
            <a:endParaRPr lang="ru-RU" sz="1500" dirty="0">
              <a:latin typeface="Gilroy-Light"/>
              <a:cs typeface="Times New Roman" panose="02020603050405020304" pitchFamily="18" charset="0"/>
            </a:endParaRPr>
          </a:p>
          <a:p>
            <a:endParaRPr lang="ru-RU" sz="1500" dirty="0">
              <a:latin typeface="Gilroy-Light"/>
              <a:cs typeface="Times New Roman" panose="02020603050405020304" pitchFamily="18" charset="0"/>
            </a:endParaRPr>
          </a:p>
          <a:p>
            <a:r>
              <a:rPr lang="ru-RU" sz="1500" b="1" dirty="0">
                <a:latin typeface="Gilroy-Light"/>
                <a:cs typeface="Times New Roman" panose="02020603050405020304" pitchFamily="18" charset="0"/>
              </a:rPr>
              <a:t>Точка безубыточности</a:t>
            </a:r>
          </a:p>
          <a:p>
            <a:r>
              <a:rPr lang="ru-RU" sz="1500" dirty="0">
                <a:latin typeface="Gilroy-Light"/>
                <a:cs typeface="Times New Roman" panose="02020603050405020304" pitchFamily="18" charset="0"/>
              </a:rPr>
              <a:t>Точка безубыточности наступает, когда доходы от лицензий начинают покрывать расходы на разработку, маркетинг и операционные затраты. Это зависит от скорости привлечения клиентов</a:t>
            </a:r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.</a:t>
            </a:r>
          </a:p>
          <a:p>
            <a:r>
              <a:rPr lang="ru-RU" sz="1500" dirty="0" smtClean="0">
                <a:latin typeface="Gilroy-Light"/>
                <a:cs typeface="Times New Roman" panose="02020603050405020304" pitchFamily="18" charset="0"/>
              </a:rPr>
              <a:t>Точка безубыточности наступит, когда хотя бы 3 организации приобретут лицензии.</a:t>
            </a:r>
            <a:endParaRPr lang="en-US" sz="1500" dirty="0">
              <a:latin typeface="Gilroy-Light"/>
              <a:cs typeface="Times New Roman" panose="02020603050405020304" pitchFamily="18" charset="0"/>
            </a:endParaRPr>
          </a:p>
          <a:p>
            <a:endParaRPr lang="ru-RU" sz="1500" dirty="0">
              <a:latin typeface="Gilroy-Light"/>
              <a:cs typeface="Times New Roman" panose="02020603050405020304" pitchFamily="18" charset="0"/>
            </a:endParaRPr>
          </a:p>
          <a:p>
            <a:r>
              <a:rPr lang="ru-RU" sz="1500" b="1" dirty="0">
                <a:latin typeface="Gilroy-Light"/>
                <a:cs typeface="Times New Roman" panose="02020603050405020304" pitchFamily="18" charset="0"/>
              </a:rPr>
              <a:t>Структура доходов и расходов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500" b="1" dirty="0">
                <a:latin typeface="Gilroy-Light"/>
                <a:cs typeface="Times New Roman" panose="02020603050405020304" pitchFamily="18" charset="0"/>
              </a:rPr>
              <a:t>Доходы</a:t>
            </a:r>
            <a:r>
              <a:rPr lang="ru-RU" sz="1500" dirty="0">
                <a:latin typeface="Gilroy-Light"/>
                <a:cs typeface="Times New Roman" panose="02020603050405020304" pitchFamily="18" charset="0"/>
              </a:rPr>
              <a:t>: от продаж лицензий и поддержки.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500" b="1" dirty="0">
                <a:latin typeface="Gilroy-Light"/>
                <a:cs typeface="Times New Roman" panose="02020603050405020304" pitchFamily="18" charset="0"/>
              </a:rPr>
              <a:t>Расходы</a:t>
            </a:r>
            <a:r>
              <a:rPr lang="ru-RU" sz="1500" dirty="0">
                <a:latin typeface="Gilroy-Light"/>
                <a:cs typeface="Times New Roman" panose="02020603050405020304" pitchFamily="18" charset="0"/>
              </a:rPr>
              <a:t>: разработка, маркетинг, инфраструктура, административные расходы.</a:t>
            </a:r>
            <a:endParaRPr lang="en-US" sz="1500" dirty="0">
              <a:latin typeface="Gilroy-Light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ru-RU" sz="1500" dirty="0">
              <a:latin typeface="Gilroy-Light"/>
              <a:cs typeface="Times New Roman" panose="02020603050405020304" pitchFamily="18" charset="0"/>
            </a:endParaRPr>
          </a:p>
          <a:p>
            <a:r>
              <a:rPr lang="ru-RU" sz="1500" b="1" dirty="0">
                <a:latin typeface="Gilroy-Light"/>
                <a:cs typeface="Times New Roman" panose="02020603050405020304" pitchFamily="18" charset="0"/>
              </a:rPr>
              <a:t>Риски и возможности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500" b="1" dirty="0">
                <a:latin typeface="Gilroy-Light"/>
                <a:cs typeface="Times New Roman" panose="02020603050405020304" pitchFamily="18" charset="0"/>
              </a:rPr>
              <a:t>Риски</a:t>
            </a:r>
            <a:r>
              <a:rPr lang="ru-RU" sz="1500" dirty="0">
                <a:latin typeface="Gilroy-Light"/>
                <a:cs typeface="Times New Roman" panose="02020603050405020304" pitchFamily="18" charset="0"/>
              </a:rPr>
              <a:t>: конкуренция, высокие затраты на маркетинг, технические проблемы.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500" b="1" dirty="0">
                <a:latin typeface="Gilroy-Light"/>
                <a:cs typeface="Times New Roman" panose="02020603050405020304" pitchFamily="18" charset="0"/>
              </a:rPr>
              <a:t>Возможности</a:t>
            </a:r>
            <a:r>
              <a:rPr lang="ru-RU" sz="1500" dirty="0">
                <a:latin typeface="Gilroy-Light"/>
                <a:cs typeface="Times New Roman" panose="02020603050405020304" pitchFamily="18" charset="0"/>
              </a:rPr>
              <a:t>: расширение на международный рынок, добавление новых функций, увеличение числа клиентов.</a:t>
            </a:r>
          </a:p>
        </p:txBody>
      </p:sp>
    </p:spTree>
    <p:extLst>
      <p:ext uri="{BB962C8B-B14F-4D97-AF65-F5344CB8AC3E}">
        <p14:creationId xmlns:p14="http://schemas.microsoft.com/office/powerpoint/2010/main" val="345708885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">
            <a:extLst>
              <a:ext uri="{FF2B5EF4-FFF2-40B4-BE49-F238E27FC236}">
                <a16:creationId xmlns:a16="http://schemas.microsoft.com/office/drawing/2014/main" id="{AE60B692-7523-5642-B6D7-C2457B6A3D18}"/>
              </a:ext>
            </a:extLst>
          </p:cNvPr>
          <p:cNvSpPr txBox="1"/>
          <p:nvPr/>
        </p:nvSpPr>
        <p:spPr>
          <a:xfrm>
            <a:off x="2173574" y="287399"/>
            <a:ext cx="6518934" cy="1222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>
              <a:spcAft>
                <a:spcPts val="800"/>
              </a:spcAft>
            </a:pPr>
            <a:r>
              <a:rPr lang="ru-RU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Дорожная карта </a:t>
            </a:r>
            <a:r>
              <a:rPr lang="ru-RU" sz="32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развития </a:t>
            </a:r>
            <a:endParaRPr lang="ru-RU" sz="32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32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проекта </a:t>
            </a:r>
            <a:r>
              <a:rPr lang="ru-RU" sz="32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продукта </a:t>
            </a:r>
            <a:endParaRPr lang="ru-RU" sz="32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Блок-схема: узел 3"/>
          <p:cNvSpPr/>
          <p:nvPr/>
        </p:nvSpPr>
        <p:spPr>
          <a:xfrm>
            <a:off x="1259174" y="2987141"/>
            <a:ext cx="914400" cy="908858"/>
          </a:xfrm>
          <a:prstGeom prst="flowChartConnector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spc="0" normalizeH="0" baseline="0" dirty="0">
                <a:ln>
                  <a:noFill/>
                </a:ln>
                <a:solidFill>
                  <a:srgbClr val="164BC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</a:t>
            </a:r>
          </a:p>
        </p:txBody>
      </p:sp>
      <p:sp>
        <p:nvSpPr>
          <p:cNvPr id="6" name="Блок-схема: узел 5"/>
          <p:cNvSpPr/>
          <p:nvPr/>
        </p:nvSpPr>
        <p:spPr>
          <a:xfrm>
            <a:off x="3369846" y="2987141"/>
            <a:ext cx="914400" cy="908858"/>
          </a:xfrm>
          <a:prstGeom prst="flowChartConnector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600" dirty="0">
                <a:solidFill>
                  <a:srgbClr val="164BCF"/>
                </a:solidFill>
              </a:rPr>
              <a:t>2</a:t>
            </a:r>
            <a:endParaRPr kumimoji="0" lang="ru-RU" sz="3600" b="0" i="0" u="none" strike="noStrike" cap="none" spc="0" normalizeH="0" baseline="0" dirty="0">
              <a:ln>
                <a:noFill/>
              </a:ln>
              <a:solidFill>
                <a:srgbClr val="164BC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5480518" y="2987141"/>
            <a:ext cx="914400" cy="908858"/>
          </a:xfrm>
          <a:prstGeom prst="flowChartConnector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600" dirty="0">
                <a:solidFill>
                  <a:srgbClr val="164BCF"/>
                </a:solidFill>
              </a:rPr>
              <a:t>3</a:t>
            </a:r>
            <a:endParaRPr kumimoji="0" lang="ru-RU" sz="3600" b="0" i="0" u="none" strike="noStrike" cap="none" spc="0" normalizeH="0" baseline="0" dirty="0">
              <a:ln>
                <a:noFill/>
              </a:ln>
              <a:solidFill>
                <a:srgbClr val="164BC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cxnSp>
        <p:nvCxnSpPr>
          <p:cNvPr id="9" name="Прямая соединительная линия 8"/>
          <p:cNvCxnSpPr>
            <a:stCxn id="4" idx="6"/>
            <a:endCxn id="6" idx="2"/>
          </p:cNvCxnSpPr>
          <p:nvPr/>
        </p:nvCxnSpPr>
        <p:spPr>
          <a:xfrm>
            <a:off x="2173574" y="3441570"/>
            <a:ext cx="1196272" cy="0"/>
          </a:xfrm>
          <a:prstGeom prst="line">
            <a:avLst/>
          </a:prstGeom>
          <a:noFill/>
          <a:ln w="508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TextBox 13"/>
          <p:cNvSpPr txBox="1"/>
          <p:nvPr/>
        </p:nvSpPr>
        <p:spPr>
          <a:xfrm>
            <a:off x="592112" y="4098934"/>
            <a:ext cx="224852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itchFamily="34" charset="0"/>
                <a:cs typeface="Arial" pitchFamily="34" charset="0"/>
                <a:sym typeface="Helvetica"/>
              </a:rPr>
              <a:t>Разработка</a:t>
            </a:r>
            <a:r>
              <a:rPr kumimoji="0" lang="ru-RU" sz="18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itchFamily="34" charset="0"/>
                <a:cs typeface="Arial" pitchFamily="34" charset="0"/>
                <a:sym typeface="Helvetica"/>
              </a:rPr>
              <a:t> ТЗ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itchFamily="34" charset="0"/>
              <a:cs typeface="Arial" pitchFamily="34" charset="0"/>
              <a:sym typeface="Helvetic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44728" y="4098934"/>
            <a:ext cx="1964636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itchFamily="34" charset="0"/>
                <a:cs typeface="Arial" pitchFamily="34" charset="0"/>
                <a:sym typeface="Helvetica"/>
              </a:rPr>
              <a:t>Разработка </a:t>
            </a:r>
            <a:r>
              <a:rPr kumimoji="0" lang="en-US" sz="1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itchFamily="34" charset="0"/>
                <a:cs typeface="Arial" pitchFamily="34" charset="0"/>
                <a:sym typeface="Helvetica"/>
              </a:rPr>
              <a:t>MVP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itchFamily="34" charset="0"/>
              <a:cs typeface="Arial" pitchFamily="34" charset="0"/>
              <a:sym typeface="Helvetic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43001" y="4098934"/>
            <a:ext cx="2389433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Реализация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основной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функциональности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cxnSp>
        <p:nvCxnSpPr>
          <p:cNvPr id="20" name="Прямая соединительная линия 19"/>
          <p:cNvCxnSpPr>
            <a:stCxn id="4" idx="4"/>
            <a:endCxn id="14" idx="0"/>
          </p:cNvCxnSpPr>
          <p:nvPr/>
        </p:nvCxnSpPr>
        <p:spPr>
          <a:xfrm>
            <a:off x="1716374" y="3895999"/>
            <a:ext cx="0" cy="202935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oval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0" name="Прямая соединительная линия 29"/>
          <p:cNvCxnSpPr>
            <a:stCxn id="6" idx="4"/>
            <a:endCxn id="15" idx="0"/>
          </p:cNvCxnSpPr>
          <p:nvPr/>
        </p:nvCxnSpPr>
        <p:spPr>
          <a:xfrm>
            <a:off x="3827046" y="3895999"/>
            <a:ext cx="0" cy="202935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oval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7" name="Прямая соединительная линия 36"/>
          <p:cNvCxnSpPr>
            <a:stCxn id="7" idx="4"/>
            <a:endCxn id="16" idx="0"/>
          </p:cNvCxnSpPr>
          <p:nvPr/>
        </p:nvCxnSpPr>
        <p:spPr>
          <a:xfrm>
            <a:off x="5937718" y="3895999"/>
            <a:ext cx="0" cy="202935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oval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2" name="Блок-схема: узел 71"/>
          <p:cNvSpPr/>
          <p:nvPr/>
        </p:nvSpPr>
        <p:spPr>
          <a:xfrm>
            <a:off x="7591190" y="2987141"/>
            <a:ext cx="914400" cy="908858"/>
          </a:xfrm>
          <a:prstGeom prst="flowChartConnector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600" dirty="0">
                <a:solidFill>
                  <a:srgbClr val="164BCF"/>
                </a:solidFill>
              </a:rPr>
              <a:t>4</a:t>
            </a:r>
            <a:endParaRPr kumimoji="0" lang="ru-RU" sz="3600" b="0" i="0" u="none" strike="noStrike" cap="none" spc="0" normalizeH="0" baseline="0" dirty="0">
              <a:ln>
                <a:noFill/>
              </a:ln>
              <a:solidFill>
                <a:srgbClr val="164BC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cxnSp>
        <p:nvCxnSpPr>
          <p:cNvPr id="74" name="Прямая соединительная линия 73"/>
          <p:cNvCxnSpPr>
            <a:stCxn id="7" idx="2"/>
            <a:endCxn id="6" idx="6"/>
          </p:cNvCxnSpPr>
          <p:nvPr/>
        </p:nvCxnSpPr>
        <p:spPr>
          <a:xfrm flipH="1">
            <a:off x="4284246" y="3441570"/>
            <a:ext cx="1196272" cy="0"/>
          </a:xfrm>
          <a:prstGeom prst="line">
            <a:avLst/>
          </a:prstGeom>
          <a:noFill/>
          <a:ln w="508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8" name="TextBox 77"/>
          <p:cNvSpPr txBox="1"/>
          <p:nvPr/>
        </p:nvSpPr>
        <p:spPr>
          <a:xfrm>
            <a:off x="6820299" y="4145098"/>
            <a:ext cx="2488819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Тестирование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/>
              <a:t>и </a:t>
            </a:r>
            <a:r>
              <a:rPr lang="ru-RU" b="1" dirty="0" smtClean="0"/>
              <a:t>документирование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cxnSp>
        <p:nvCxnSpPr>
          <p:cNvPr id="79" name="Прямая соединительная линия 78"/>
          <p:cNvCxnSpPr/>
          <p:nvPr/>
        </p:nvCxnSpPr>
        <p:spPr>
          <a:xfrm>
            <a:off x="8064708" y="3895999"/>
            <a:ext cx="0" cy="202935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oval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1" name="TextBox 80"/>
          <p:cNvSpPr txBox="1"/>
          <p:nvPr/>
        </p:nvSpPr>
        <p:spPr>
          <a:xfrm>
            <a:off x="7132434" y="2340814"/>
            <a:ext cx="1772276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Февраль 2025-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Март</a:t>
            </a:r>
            <a:r>
              <a:rPr kumimoji="0" lang="ru-RU" sz="18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2025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960180" y="2480657"/>
            <a:ext cx="173373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Ноябрь</a:t>
            </a:r>
            <a:r>
              <a:rPr kumimoji="0" lang="ru-RU" sz="18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2024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082838" y="2340814"/>
            <a:ext cx="1709758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 smtClean="0"/>
              <a:t>Декабрь 2024-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Январь</a:t>
            </a:r>
            <a:r>
              <a:rPr kumimoji="0" lang="ru-RU" sz="18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2025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896760" y="2480657"/>
            <a:ext cx="1639227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Октябрь 2024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>
            <a:off x="4284246" y="3441570"/>
            <a:ext cx="1196272" cy="0"/>
          </a:xfrm>
          <a:prstGeom prst="line">
            <a:avLst/>
          </a:prstGeom>
          <a:noFill/>
          <a:ln w="508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6394918" y="3441570"/>
            <a:ext cx="1196272" cy="0"/>
          </a:xfrm>
          <a:prstGeom prst="line">
            <a:avLst/>
          </a:prstGeom>
          <a:noFill/>
          <a:ln w="508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8481275" y="3441570"/>
            <a:ext cx="1196272" cy="0"/>
          </a:xfrm>
          <a:prstGeom prst="line">
            <a:avLst/>
          </a:prstGeom>
          <a:noFill/>
          <a:ln w="508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6" name="Блок-схема: узел 45"/>
          <p:cNvSpPr/>
          <p:nvPr/>
        </p:nvSpPr>
        <p:spPr>
          <a:xfrm>
            <a:off x="9677547" y="2987141"/>
            <a:ext cx="914400" cy="908858"/>
          </a:xfrm>
          <a:prstGeom prst="flowChartConnector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600" dirty="0">
                <a:solidFill>
                  <a:srgbClr val="164BCF"/>
                </a:solidFill>
              </a:rPr>
              <a:t>5</a:t>
            </a:r>
            <a:endParaRPr kumimoji="0" lang="ru-RU" sz="3600" b="0" i="0" u="none" strike="noStrike" cap="none" spc="0" normalizeH="0" baseline="0" dirty="0">
              <a:ln>
                <a:noFill/>
              </a:ln>
              <a:solidFill>
                <a:srgbClr val="164BC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9054335" y="2340810"/>
            <a:ext cx="22479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Апрель 2025-Июнь 2025</a:t>
            </a:r>
            <a:endParaRPr lang="ru-RU" b="1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8904710" y="4145098"/>
            <a:ext cx="263143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Внедрение </a:t>
            </a:r>
          </a:p>
          <a:p>
            <a:pPr algn="ctr"/>
            <a:r>
              <a:rPr lang="ru-RU" b="1" dirty="0" smtClean="0"/>
              <a:t>и </a:t>
            </a:r>
          </a:p>
          <a:p>
            <a:pPr algn="ctr"/>
            <a:r>
              <a:rPr lang="ru-RU" b="1" dirty="0" smtClean="0"/>
              <a:t>развертывание</a:t>
            </a:r>
            <a:endParaRPr lang="ru-RU" b="1" dirty="0"/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>
            <a:off x="10178321" y="3895999"/>
            <a:ext cx="0" cy="202935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oval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44696917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">
            <a:extLst>
              <a:ext uri="{FF2B5EF4-FFF2-40B4-BE49-F238E27FC236}">
                <a16:creationId xmlns:a16="http://schemas.microsoft.com/office/drawing/2014/main" id="{AE60B692-7523-5642-B6D7-C2457B6A3D18}"/>
              </a:ext>
            </a:extLst>
          </p:cNvPr>
          <p:cNvSpPr txBox="1"/>
          <p:nvPr/>
        </p:nvSpPr>
        <p:spPr>
          <a:xfrm>
            <a:off x="1749733" y="443748"/>
            <a:ext cx="6518934" cy="580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Команда проекта</a:t>
            </a:r>
          </a:p>
        </p:txBody>
      </p:sp>
      <p:pic>
        <p:nvPicPr>
          <p:cNvPr id="1026" name="Picture 2" descr="https://sun9-79.userapi.com/impg/l-UD9dI8HP30TiPhwzhSh-EOh5xjiy56WpqViw/R_FcxR3J7-8.jpg?size=960x1280&amp;quality=95&amp;sign=b907d40edade9bf0b7d7e911307a6167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93" y="1018379"/>
            <a:ext cx="1562556" cy="208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56936" y="1288764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spc="-1" dirty="0">
                <a:latin typeface="Gilroy-Light"/>
                <a:ea typeface="Arial"/>
              </a:rPr>
              <a:t>Илья</a:t>
            </a:r>
            <a:r>
              <a:rPr lang="ru-RU" sz="1400" spc="-1" dirty="0">
                <a:latin typeface="Gilroy-Light"/>
                <a:ea typeface="Arial"/>
              </a:rPr>
              <a:t> – разработчик, </a:t>
            </a:r>
            <a:r>
              <a:rPr lang="ru-RU" sz="1400" spc="-1" dirty="0" smtClean="0">
                <a:latin typeface="Gilroy-Light"/>
                <a:ea typeface="Arial"/>
              </a:rPr>
              <a:t>создает установочные пакеты</a:t>
            </a:r>
            <a:endParaRPr lang="ru-RU" sz="1400" dirty="0"/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2200849" y="1468707"/>
            <a:ext cx="456087" cy="0"/>
          </a:xfrm>
          <a:prstGeom prst="straightConnector1">
            <a:avLst/>
          </a:prstGeom>
          <a:noFill/>
          <a:ln w="25400" cap="flat">
            <a:solidFill>
              <a:srgbClr val="8F00FF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AutoShape 4" descr="blob:https://web.telegram.org/2c18577a-0cc0-4124-a49e-b1d5c525b1c8"/>
          <p:cNvSpPr>
            <a:spLocks noChangeAspect="1" noChangeArrowheads="1"/>
          </p:cNvSpPr>
          <p:nvPr/>
        </p:nvSpPr>
        <p:spPr bwMode="auto">
          <a:xfrm>
            <a:off x="4704400" y="3797808"/>
            <a:ext cx="1903434" cy="190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blob:https://web.telegram.org/2c18577a-0cc0-4124-a49e-b1d5c525b1c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4" name="Picture 10" descr="https://sun9-25.userapi.com/impg/e8hTWYaY7nvBews70U6FnnaMpKp--VkWvUFu3Q/IbSPGlV5joM.jpg?size=1280x1254&amp;quality=95&amp;sign=3f7bee5ec82379c93802e34a0254a461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912" y="2358920"/>
            <a:ext cx="2368326" cy="232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337758" y="1912677"/>
            <a:ext cx="35940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" dirty="0">
                <a:latin typeface="Gilroy-Light"/>
                <a:ea typeface="Arial"/>
              </a:rPr>
              <a:t>Дарья</a:t>
            </a:r>
            <a:r>
              <a:rPr lang="ru-RU" sz="1400" spc="-1" dirty="0">
                <a:latin typeface="Gilroy-Light"/>
                <a:ea typeface="Arial"/>
              </a:rPr>
              <a:t> – лидер проекта, пишет </a:t>
            </a:r>
            <a:r>
              <a:rPr lang="ru-RU" sz="1400" spc="-1" dirty="0" smtClean="0">
                <a:latin typeface="Gilroy-Light"/>
                <a:ea typeface="Arial"/>
              </a:rPr>
              <a:t>скрипты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711181" y="1943317"/>
            <a:ext cx="48654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" dirty="0">
                <a:latin typeface="Gilroy-Light"/>
                <a:ea typeface="Arial"/>
              </a:rPr>
              <a:t>Дмитрий</a:t>
            </a:r>
            <a:r>
              <a:rPr lang="ru-RU" sz="1400" spc="-1" dirty="0">
                <a:latin typeface="Gilroy-Light"/>
                <a:ea typeface="Arial"/>
              </a:rPr>
              <a:t> </a:t>
            </a:r>
            <a:r>
              <a:rPr lang="ru-RU" sz="1400" spc="-1" dirty="0" smtClean="0">
                <a:latin typeface="Gilroy-Light"/>
                <a:ea typeface="Arial"/>
              </a:rPr>
              <a:t>– разработчик</a:t>
            </a:r>
            <a:r>
              <a:rPr lang="ru-RU" sz="1400" spc="-1" dirty="0">
                <a:latin typeface="Gilroy-Light"/>
                <a:ea typeface="Arial"/>
              </a:rPr>
              <a:t>, создает методы настройки </a:t>
            </a:r>
            <a:r>
              <a:rPr lang="ru-RU" sz="1400" spc="-1" dirty="0" smtClean="0">
                <a:latin typeface="Gilroy-Light"/>
                <a:ea typeface="Arial"/>
              </a:rPr>
              <a:t>ВМ</a:t>
            </a:r>
            <a:endParaRPr lang="ru-RU" sz="1400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2725948" y="2220454"/>
            <a:ext cx="1302348" cy="797971"/>
          </a:xfrm>
          <a:prstGeom prst="straightConnector1">
            <a:avLst/>
          </a:prstGeom>
          <a:noFill/>
          <a:ln w="25400" cap="flat">
            <a:solidFill>
              <a:srgbClr val="8F00FF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6452558" y="2251094"/>
            <a:ext cx="690116" cy="802657"/>
          </a:xfrm>
          <a:prstGeom prst="straightConnector1">
            <a:avLst/>
          </a:prstGeom>
          <a:noFill/>
          <a:ln w="25400" cap="flat">
            <a:solidFill>
              <a:srgbClr val="8F00FF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040" y="2639636"/>
            <a:ext cx="1983356" cy="1983356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7565366" y="5479992"/>
            <a:ext cx="62426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" dirty="0" smtClean="0">
                <a:latin typeface="Gilroy-Light"/>
                <a:ea typeface="Arial"/>
              </a:rPr>
              <a:t>Андрей </a:t>
            </a:r>
            <a:r>
              <a:rPr lang="ru-RU" sz="1400" spc="-1" dirty="0" smtClean="0">
                <a:latin typeface="Gilroy-Light"/>
                <a:ea typeface="Arial"/>
              </a:rPr>
              <a:t>– </a:t>
            </a:r>
            <a:r>
              <a:rPr lang="ru-RU" sz="1400" spc="-1" dirty="0">
                <a:latin typeface="Gilroy-Light"/>
                <a:ea typeface="Arial"/>
              </a:rPr>
              <a:t>разработчик, </a:t>
            </a:r>
            <a:r>
              <a:rPr lang="ru-RU" sz="1400" spc="-1" dirty="0" smtClean="0">
                <a:latin typeface="Gilroy-Light"/>
                <a:ea typeface="Arial"/>
              </a:rPr>
              <a:t>создает индивидуальные </a:t>
            </a:r>
          </a:p>
          <a:p>
            <a:r>
              <a:rPr lang="ru-RU" sz="1400" spc="-1" dirty="0" err="1" smtClean="0">
                <a:latin typeface="Gilroy-Light"/>
                <a:ea typeface="Arial"/>
              </a:rPr>
              <a:t>репозитории</a:t>
            </a:r>
            <a:r>
              <a:rPr lang="ru-RU" sz="1400" spc="-1" dirty="0" smtClean="0">
                <a:latin typeface="Gilroy-Light"/>
                <a:ea typeface="Arial"/>
              </a:rPr>
              <a:t> ПО</a:t>
            </a:r>
            <a:endParaRPr lang="ru-RU" sz="1400" dirty="0"/>
          </a:p>
        </p:txBody>
      </p:sp>
      <p:cxnSp>
        <p:nvCxnSpPr>
          <p:cNvPr id="29" name="Прямая со стрелкой 28"/>
          <p:cNvCxnSpPr/>
          <p:nvPr/>
        </p:nvCxnSpPr>
        <p:spPr>
          <a:xfrm flipV="1">
            <a:off x="8305301" y="4622993"/>
            <a:ext cx="1294335" cy="856999"/>
          </a:xfrm>
          <a:prstGeom prst="straightConnector1">
            <a:avLst/>
          </a:prstGeom>
          <a:noFill/>
          <a:ln w="25400" cap="flat">
            <a:solidFill>
              <a:srgbClr val="8F00FF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036" name="Picture 12" descr="https://sun9-59.userapi.com/impg/PSYQIaWXQhq-iLH4y8yCpUtdWdWx0q650TS50w/8aex6IoOxdU.jpg?size=314x374&amp;quality=95&amp;sign=f103a0c9c5e353a269d647e2c5fbf81c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729" y="4179508"/>
            <a:ext cx="1833716" cy="218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3559834" y="5178028"/>
            <a:ext cx="74647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" dirty="0">
                <a:latin typeface="Gilroy-Light"/>
                <a:ea typeface="Arial"/>
              </a:rPr>
              <a:t>Никита</a:t>
            </a:r>
            <a:r>
              <a:rPr lang="ru-RU" sz="1400" spc="-1" dirty="0">
                <a:latin typeface="Gilroy-Light"/>
                <a:ea typeface="Arial"/>
              </a:rPr>
              <a:t> – разработчик, создает </a:t>
            </a:r>
            <a:r>
              <a:rPr lang="ru-RU" sz="1400" spc="-1" dirty="0" smtClean="0">
                <a:latin typeface="Gilroy-Light"/>
                <a:ea typeface="Arial"/>
              </a:rPr>
              <a:t>способ</a:t>
            </a:r>
          </a:p>
          <a:p>
            <a:r>
              <a:rPr lang="ru-RU" sz="1400" spc="-1" dirty="0" smtClean="0">
                <a:latin typeface="Gilroy-Light"/>
                <a:ea typeface="Arial"/>
              </a:rPr>
              <a:t>развёртывания ВМ </a:t>
            </a:r>
            <a:r>
              <a:rPr lang="ru-RU" sz="1400" spc="-1" dirty="0">
                <a:latin typeface="Gilroy-Light"/>
                <a:ea typeface="Arial"/>
              </a:rPr>
              <a:t>в гипервизоре</a:t>
            </a:r>
            <a:endParaRPr lang="ru-RU" sz="1400" dirty="0"/>
          </a:p>
        </p:txBody>
      </p:sp>
      <p:cxnSp>
        <p:nvCxnSpPr>
          <p:cNvPr id="45" name="Прямая со стрелкой 44"/>
          <p:cNvCxnSpPr/>
          <p:nvPr/>
        </p:nvCxnSpPr>
        <p:spPr>
          <a:xfrm flipH="1">
            <a:off x="3048445" y="5354837"/>
            <a:ext cx="525099" cy="0"/>
          </a:xfrm>
          <a:prstGeom prst="straightConnector1">
            <a:avLst/>
          </a:prstGeom>
          <a:noFill/>
          <a:ln w="25400" cap="flat">
            <a:solidFill>
              <a:srgbClr val="8F00FF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00736515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print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 cstate="print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237392" y="995119"/>
            <a:ext cx="5733313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>
                <a:solidFill>
                  <a:srgbClr val="C00000"/>
                </a:solidFill>
              </a:rPr>
              <a:t>СПАСИБО</a:t>
            </a:r>
            <a:r>
              <a:rPr lang="ru-RU" sz="6900" dirty="0">
                <a:solidFill>
                  <a:srgbClr val="C00000"/>
                </a:solidFill>
              </a:rPr>
              <a:t> за внимание</a:t>
            </a:r>
            <a:r>
              <a:rPr dirty="0">
                <a:solidFill>
                  <a:srgbClr val="C00000"/>
                </a:solidFill>
              </a:rPr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>
                <a:solidFill>
                  <a:srgbClr val="C00000"/>
                </a:solidFill>
              </a:rPr>
              <a:t>КОНТАКТЫ</a:t>
            </a:r>
            <a:r>
              <a:rPr lang="ru-RU" dirty="0">
                <a:solidFill>
                  <a:srgbClr val="C00000"/>
                </a:solidFill>
              </a:rPr>
              <a:t>:</a:t>
            </a:r>
            <a:endParaRPr dirty="0">
              <a:solidFill>
                <a:srgbClr val="C00000"/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+7(919)900-93-81</a:t>
            </a: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FDE673F-DFF5-7DF0-458D-477E4E6357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885" y="38594"/>
            <a:ext cx="2267740" cy="1733241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8779231" y="527341"/>
            <a:ext cx="3028473" cy="600160"/>
            <a:chOff x="9083013" y="932782"/>
            <a:chExt cx="3028473" cy="600160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3013" y="937011"/>
              <a:ext cx="595931" cy="595931"/>
            </a:xfrm>
            <a:prstGeom prst="rect">
              <a:avLst/>
            </a:prstGeom>
          </p:spPr>
        </p:pic>
        <p:sp>
          <p:nvSpPr>
            <p:cNvPr id="14" name="Текст 2"/>
            <p:cNvSpPr txBox="1"/>
            <p:nvPr/>
          </p:nvSpPr>
          <p:spPr>
            <a:xfrm>
              <a:off x="9795492" y="932782"/>
              <a:ext cx="2315994" cy="6001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anchor="t" anchorCtr="0">
              <a:spAutoFit/>
            </a:bodyPr>
            <a:lstStyle/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chemeClr val="bg1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ИЖЕВСКИЙ ГОСУДАРСТВЕННЫЙ 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chemeClr val="bg1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ТЕХНИЧЕСКИЙ УНИВЕРСИТЕТ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chemeClr val="bg1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имени М.Т. КАЛАШНИКОВА</a:t>
              </a:r>
              <a:endParaRPr sz="1100" dirty="0">
                <a:solidFill>
                  <a:schemeClr val="bg1"/>
                </a:solidFill>
                <a:latin typeface="Gilroy-ExtraBold"/>
                <a:ea typeface="Gilroy-ExtraBold"/>
                <a:cs typeface="Gilroy-ExtraBold"/>
                <a:sym typeface="Gilroy-ExtraBold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4E9F4B6-1F0B-6883-48CC-7F39A03E5A3A}"/>
              </a:ext>
            </a:extLst>
          </p:cNvPr>
          <p:cNvSpPr txBox="1"/>
          <p:nvPr/>
        </p:nvSpPr>
        <p:spPr>
          <a:xfrm>
            <a:off x="6216016" y="2690481"/>
            <a:ext cx="2345364" cy="12649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877822">
              <a:lnSpc>
                <a:spcPct val="90000"/>
              </a:lnSpc>
              <a:spcBef>
                <a:spcPts val="600"/>
              </a:spcBef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700" dirty="0">
                <a:solidFill>
                  <a:schemeClr val="bg1"/>
                </a:solidFill>
                <a:latin typeface="Gilroy-ExtraBold"/>
              </a:rPr>
              <a:t>Акселерационная </a:t>
            </a:r>
          </a:p>
          <a:p>
            <a:pPr defTabSz="877822">
              <a:lnSpc>
                <a:spcPct val="90000"/>
              </a:lnSpc>
              <a:spcBef>
                <a:spcPts val="600"/>
              </a:spcBef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700" dirty="0">
                <a:solidFill>
                  <a:schemeClr val="bg1"/>
                </a:solidFill>
                <a:latin typeface="Gilroy-ExtraBold"/>
              </a:rPr>
              <a:t>Программа</a:t>
            </a:r>
          </a:p>
          <a:p>
            <a:pPr defTabSz="877822">
              <a:lnSpc>
                <a:spcPct val="90000"/>
              </a:lnSpc>
              <a:spcBef>
                <a:spcPts val="600"/>
              </a:spcBef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1700" dirty="0">
                <a:solidFill>
                  <a:schemeClr val="bg1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«IZHEVSK</a:t>
            </a:r>
            <a:endParaRPr lang="ru-RU" sz="1700" dirty="0">
              <a:solidFill>
                <a:schemeClr val="bg1"/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90000"/>
              </a:lnSpc>
              <a:spcBef>
                <a:spcPts val="600"/>
              </a:spcBef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1700" dirty="0">
                <a:solidFill>
                  <a:schemeClr val="bg1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DYNAMICS»</a:t>
            </a:r>
            <a:endParaRPr lang="ru-RU" sz="1700" dirty="0">
              <a:solidFill>
                <a:schemeClr val="bg1"/>
              </a:solidFill>
              <a:latin typeface="Gilroy-ExtraBold"/>
              <a:ea typeface="Gilroy-ExtraBold"/>
              <a:cs typeface="Gilroy-ExtraBold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3792</TotalTime>
  <Words>763</Words>
  <Application>Microsoft Office PowerPoint</Application>
  <PresentationFormat>Широкоэкранный</PresentationFormat>
  <Paragraphs>136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2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Karla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Дарья</cp:lastModifiedBy>
  <cp:revision>88</cp:revision>
  <dcterms:modified xsi:type="dcterms:W3CDTF">2024-11-29T15:14:12Z</dcterms:modified>
</cp:coreProperties>
</file>