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online-com-ua-Blur-ufN9hzl9JBPc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0"/>
            <a:ext cx="12211685" cy="6857365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177925" y="4244975"/>
            <a:ext cx="3015615" cy="375920"/>
            <a:chOff x="1268" y="6621"/>
            <a:chExt cx="4749" cy="592"/>
          </a:xfrm>
        </p:grpSpPr>
        <p:sp>
          <p:nvSpPr>
            <p:cNvPr id="17" name="Rounded Rectangle 16"/>
            <p:cNvSpPr/>
            <p:nvPr/>
          </p:nvSpPr>
          <p:spPr>
            <a:xfrm>
              <a:off x="1268" y="6621"/>
              <a:ext cx="1808" cy="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520" y="6621"/>
              <a:ext cx="1389" cy="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5353" y="6621"/>
              <a:ext cx="664" cy="5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</p:grpSp>
      <p:sp>
        <p:nvSpPr>
          <p:cNvPr id="5" name="Text Box 4"/>
          <p:cNvSpPr txBox="1"/>
          <p:nvPr/>
        </p:nvSpPr>
        <p:spPr>
          <a:xfrm>
            <a:off x="1177925" y="2311400"/>
            <a:ext cx="10017760" cy="1783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ru-RU" sz="11000" b="1">
                <a:solidFill>
                  <a:schemeClr val="bg1"/>
                </a:solidFill>
                <a:latin typeface="Segoe UI Black" panose="020B0A02040204020203" charset="0"/>
                <a:cs typeface="Segoe UI Black" panose="020B0A02040204020203" charset="0"/>
              </a:rPr>
              <a:t>TeamGeather</a:t>
            </a:r>
            <a:endParaRPr lang="en-US" altLang="ru-RU" sz="11000" b="1">
              <a:solidFill>
                <a:schemeClr val="bg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 flipH="1">
            <a:off x="8883650" y="1935480"/>
            <a:ext cx="3015615" cy="375920"/>
            <a:chOff x="1268" y="6621"/>
            <a:chExt cx="4749" cy="592"/>
          </a:xfrm>
        </p:grpSpPr>
        <p:sp>
          <p:nvSpPr>
            <p:cNvPr id="22" name="Rounded Rectangle 21"/>
            <p:cNvSpPr/>
            <p:nvPr/>
          </p:nvSpPr>
          <p:spPr>
            <a:xfrm>
              <a:off x="1268" y="6621"/>
              <a:ext cx="1808" cy="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3520" y="6621"/>
              <a:ext cx="1389" cy="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5353" y="6621"/>
              <a:ext cx="664" cy="5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Content Placeholder 6" descr="imgonline-com-ua-Blur-ufN9hzl9JBPcL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1350645" y="4794885"/>
            <a:ext cx="393763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 b="1">
                <a:solidFill>
                  <a:schemeClr val="bg1"/>
                </a:solidFill>
              </a:rPr>
              <a:t>Отсутствие специализированных альтернатив </a:t>
            </a:r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12" name="Text Box 11"/>
          <p:cNvSpPr txBox="1"/>
          <p:nvPr/>
        </p:nvSpPr>
        <p:spPr>
          <a:xfrm>
            <a:off x="7743825" y="4816475"/>
            <a:ext cx="325691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 b="1">
                <a:solidFill>
                  <a:schemeClr val="bg1"/>
                </a:solidFill>
              </a:rPr>
              <a:t>Найти подходящих партнеров может быть трудно</a:t>
            </a:r>
            <a:endParaRPr lang="en-US" sz="2800" b="1">
              <a:solidFill>
                <a:schemeClr val="bg1"/>
              </a:solidFill>
            </a:endParaRPr>
          </a:p>
        </p:txBody>
      </p:sp>
      <p:pic>
        <p:nvPicPr>
          <p:cNvPr id="2" name="Picture 1" descr="free-icon-issue-62065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85" y="0"/>
            <a:ext cx="2093595" cy="209359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463675" y="693420"/>
            <a:ext cx="51409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ru-RU" altLang="en-US" sz="4000" b="1">
                <a:solidFill>
                  <a:schemeClr val="bg1"/>
                </a:solidFill>
                <a:latin typeface="Segoe UI Black" panose="020B0A02040204020203" charset="0"/>
                <a:cs typeface="Segoe UI Black" panose="020B0A02040204020203" charset="0"/>
              </a:rPr>
              <a:t>Проблема</a:t>
            </a:r>
            <a:endParaRPr lang="ru-RU" altLang="en-US" sz="4000" b="1">
              <a:solidFill>
                <a:schemeClr val="bg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pic>
        <p:nvPicPr>
          <p:cNvPr id="3" name="Picture 2" descr="free-icon-arrows-43946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180" y="3067050"/>
            <a:ext cx="1727835" cy="172783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2496820" y="3107690"/>
            <a:ext cx="1645920" cy="1645920"/>
            <a:chOff x="8832" y="3209"/>
            <a:chExt cx="2592" cy="259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8832" y="3264"/>
              <a:ext cx="2592" cy="2416"/>
            </a:xfrm>
            <a:prstGeom prst="line">
              <a:avLst/>
            </a:prstGeom>
            <a:ln w="47625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8832" y="3297"/>
              <a:ext cx="2592" cy="2416"/>
            </a:xfrm>
            <a:prstGeom prst="line">
              <a:avLst/>
            </a:prstGeom>
            <a:ln w="47625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 descr="free-icon-partner-56634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8365" y="3067050"/>
            <a:ext cx="1728000" cy="172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Content Placeholder 6" descr="imgonline-com-ua-Blur-ufN9hzl9JBPcL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635" y="0"/>
            <a:ext cx="12192635" cy="6858000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945515" y="3392805"/>
            <a:ext cx="787273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 b="1">
                <a:solidFill>
                  <a:schemeClr val="bg1"/>
                </a:solidFill>
              </a:rPr>
              <a:t>Существующие платформы часто не предоставляют удобных инструментов для поиска и взаимодействия с потенциальными партнерами</a:t>
            </a:r>
            <a:endParaRPr lang="en-US" sz="2800" b="1">
              <a:solidFill>
                <a:schemeClr val="bg1"/>
              </a:solidFill>
            </a:endParaRPr>
          </a:p>
        </p:txBody>
      </p:sp>
      <p:pic>
        <p:nvPicPr>
          <p:cNvPr id="2" name="Picture 1" descr="free-icon-unique-37150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95200" cy="209520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420495" y="1214755"/>
            <a:ext cx="55264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ru-RU" altLang="en-US" sz="4000" b="1">
                <a:solidFill>
                  <a:schemeClr val="bg1"/>
                </a:solidFill>
                <a:latin typeface="Segoe UI Black" panose="020B0A02040204020203" charset="0"/>
                <a:cs typeface="Segoe UI Black" panose="020B0A02040204020203" charset="0"/>
              </a:rPr>
              <a:t>Уникальность</a:t>
            </a:r>
            <a:endParaRPr lang="ru-RU" altLang="en-US" sz="4000" b="1">
              <a:solidFill>
                <a:schemeClr val="bg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65480" y="5399405"/>
            <a:ext cx="3015615" cy="375920"/>
            <a:chOff x="1268" y="6621"/>
            <a:chExt cx="4749" cy="592"/>
          </a:xfrm>
        </p:grpSpPr>
        <p:sp>
          <p:nvSpPr>
            <p:cNvPr id="17" name="Rounded Rectangle 16"/>
            <p:cNvSpPr/>
            <p:nvPr/>
          </p:nvSpPr>
          <p:spPr>
            <a:xfrm>
              <a:off x="1268" y="6621"/>
              <a:ext cx="1808" cy="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520" y="6621"/>
              <a:ext cx="1389" cy="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5353" y="6621"/>
              <a:ext cx="664" cy="5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 flipH="1">
            <a:off x="7232650" y="2916555"/>
            <a:ext cx="3015615" cy="375920"/>
            <a:chOff x="1268" y="6621"/>
            <a:chExt cx="4749" cy="592"/>
          </a:xfrm>
        </p:grpSpPr>
        <p:sp>
          <p:nvSpPr>
            <p:cNvPr id="22" name="Rounded Rectangle 21"/>
            <p:cNvSpPr/>
            <p:nvPr/>
          </p:nvSpPr>
          <p:spPr>
            <a:xfrm>
              <a:off x="1268" y="6621"/>
              <a:ext cx="1808" cy="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3520" y="6621"/>
              <a:ext cx="1389" cy="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5353" y="6621"/>
              <a:ext cx="664" cy="5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7" name="Content Placeholder 6" descr="imgonline-com-ua-Blur-ufN9hzl9JBPcL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-11430" y="0"/>
            <a:ext cx="12214225" cy="6858635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4635" y="2095500"/>
            <a:ext cx="3749675" cy="2023110"/>
          </a:xfrm>
          <a:prstGeom prst="rect">
            <a:avLst/>
          </a:prstGeom>
          <a:ln w="47625">
            <a:solidFill>
              <a:schemeClr val="bg1"/>
            </a:solidFill>
          </a:ln>
        </p:spPr>
      </p:pic>
      <p:cxnSp>
        <p:nvCxnSpPr>
          <p:cNvPr id="6" name="Curved Connector 5"/>
          <p:cNvCxnSpPr>
            <a:stCxn id="4" idx="3"/>
            <a:endCxn id="8" idx="1"/>
          </p:cNvCxnSpPr>
          <p:nvPr/>
        </p:nvCxnSpPr>
        <p:spPr>
          <a:xfrm flipV="1">
            <a:off x="4004310" y="1310640"/>
            <a:ext cx="3895090" cy="1796415"/>
          </a:xfrm>
          <a:prstGeom prst="curved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400" y="302895"/>
            <a:ext cx="3750310" cy="2015490"/>
          </a:xfrm>
          <a:prstGeom prst="rect">
            <a:avLst/>
          </a:prstGeom>
          <a:ln w="47625">
            <a:solidFill>
              <a:schemeClr val="bg1"/>
            </a:solidFill>
          </a:ln>
        </p:spPr>
      </p:pic>
      <p:cxnSp>
        <p:nvCxnSpPr>
          <p:cNvPr id="10" name="Curved Connector 9"/>
          <p:cNvCxnSpPr>
            <a:stCxn id="4" idx="3"/>
            <a:endCxn id="11" idx="1"/>
          </p:cNvCxnSpPr>
          <p:nvPr/>
        </p:nvCxnSpPr>
        <p:spPr>
          <a:xfrm>
            <a:off x="4004310" y="3107055"/>
            <a:ext cx="4017010" cy="891540"/>
          </a:xfrm>
          <a:prstGeom prst="curved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1320" y="2987040"/>
            <a:ext cx="3745865" cy="2023110"/>
          </a:xfrm>
          <a:prstGeom prst="rect">
            <a:avLst/>
          </a:prstGeom>
          <a:ln w="47625">
            <a:solidFill>
              <a:schemeClr val="bg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8970" y="4142740"/>
            <a:ext cx="2954020" cy="2557780"/>
          </a:xfrm>
          <a:prstGeom prst="rect">
            <a:avLst/>
          </a:prstGeom>
          <a:ln w="47625">
            <a:solidFill>
              <a:schemeClr val="bg1"/>
            </a:solidFill>
          </a:ln>
        </p:spPr>
      </p:pic>
      <p:cxnSp>
        <p:nvCxnSpPr>
          <p:cNvPr id="13" name="Curved Connector 12"/>
          <p:cNvCxnSpPr>
            <a:stCxn id="4" idx="3"/>
            <a:endCxn id="12" idx="0"/>
          </p:cNvCxnSpPr>
          <p:nvPr/>
        </p:nvCxnSpPr>
        <p:spPr>
          <a:xfrm>
            <a:off x="4004310" y="3107055"/>
            <a:ext cx="1931670" cy="1035685"/>
          </a:xfrm>
          <a:prstGeom prst="curvedConnector2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635" y="4848225"/>
            <a:ext cx="3749675" cy="2011680"/>
          </a:xfrm>
          <a:prstGeom prst="rect">
            <a:avLst/>
          </a:prstGeom>
          <a:ln w="47625">
            <a:solidFill>
              <a:schemeClr val="bg1"/>
            </a:solidFill>
          </a:ln>
        </p:spPr>
      </p:pic>
      <p:cxnSp>
        <p:nvCxnSpPr>
          <p:cNvPr id="15" name="Curved Connector 14"/>
          <p:cNvCxnSpPr>
            <a:stCxn id="4" idx="3"/>
            <a:endCxn id="14" idx="0"/>
          </p:cNvCxnSpPr>
          <p:nvPr/>
        </p:nvCxnSpPr>
        <p:spPr>
          <a:xfrm flipH="1">
            <a:off x="2129790" y="3107055"/>
            <a:ext cx="1874520" cy="1741170"/>
          </a:xfrm>
          <a:prstGeom prst="curvedConnector4">
            <a:avLst>
              <a:gd name="adj1" fmla="val -12703"/>
              <a:gd name="adj2" fmla="val 79066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400" y="292735"/>
            <a:ext cx="3750310" cy="2015490"/>
          </a:xfrm>
          <a:prstGeom prst="rect">
            <a:avLst/>
          </a:prstGeom>
          <a:ln w="47625">
            <a:solidFill>
              <a:schemeClr val="bg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1320" y="2976880"/>
            <a:ext cx="3745865" cy="2023110"/>
          </a:xfrm>
          <a:prstGeom prst="rect">
            <a:avLst/>
          </a:prstGeom>
          <a:ln w="47625">
            <a:solidFill>
              <a:schemeClr val="bg1"/>
            </a:solidFill>
          </a:ln>
        </p:spPr>
      </p:pic>
      <p:pic>
        <p:nvPicPr>
          <p:cNvPr id="2" name="Picture 1" descr="free-icon-prototype-20484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2095200" cy="209520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548130" y="675005"/>
            <a:ext cx="43878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ru-RU" altLang="en-US" sz="4000" b="1">
                <a:solidFill>
                  <a:schemeClr val="bg1"/>
                </a:solidFill>
                <a:latin typeface="Segoe UI Black" panose="020B0A02040204020203" charset="0"/>
                <a:cs typeface="Segoe UI Black" panose="020B0A02040204020203" charset="0"/>
              </a:rPr>
              <a:t>Прототип</a:t>
            </a:r>
            <a:endParaRPr lang="ru-RU" altLang="en-US" sz="4000" b="1">
              <a:solidFill>
                <a:schemeClr val="bg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 flipH="1">
            <a:off x="8751570" y="6184265"/>
            <a:ext cx="3015615" cy="375920"/>
            <a:chOff x="1268" y="6621"/>
            <a:chExt cx="4749" cy="592"/>
          </a:xfrm>
        </p:grpSpPr>
        <p:sp>
          <p:nvSpPr>
            <p:cNvPr id="22" name="Rounded Rectangle 21"/>
            <p:cNvSpPr/>
            <p:nvPr/>
          </p:nvSpPr>
          <p:spPr>
            <a:xfrm>
              <a:off x="1268" y="6621"/>
              <a:ext cx="1808" cy="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3520" y="6621"/>
              <a:ext cx="1389" cy="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5353" y="6621"/>
              <a:ext cx="664" cy="5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Content Placeholder 6" descr="imgonline-com-ua-Blur-ufN9hzl9JBPcL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35" y="0"/>
            <a:ext cx="12214225" cy="6858635"/>
          </a:xfrm>
          <a:prstGeom prst="rect">
            <a:avLst/>
          </a:prstGeom>
        </p:spPr>
      </p:pic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43205" y="2182495"/>
            <a:ext cx="3749675" cy="2023110"/>
          </a:xfrm>
          <a:prstGeom prst="rect">
            <a:avLst/>
          </a:prstGeom>
          <a:ln w="47625">
            <a:solidFill>
              <a:schemeClr val="bg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845" y="2190115"/>
            <a:ext cx="3750310" cy="2015490"/>
          </a:xfrm>
          <a:prstGeom prst="rect">
            <a:avLst/>
          </a:prstGeom>
          <a:ln w="47625">
            <a:solidFill>
              <a:schemeClr val="bg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9120" y="2182495"/>
            <a:ext cx="3745865" cy="2023110"/>
          </a:xfrm>
          <a:prstGeom prst="rect">
            <a:avLst/>
          </a:prstGeom>
          <a:ln w="47625">
            <a:solidFill>
              <a:schemeClr val="bg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205" y="4616450"/>
            <a:ext cx="3749675" cy="2011680"/>
          </a:xfrm>
          <a:prstGeom prst="rect">
            <a:avLst/>
          </a:prstGeom>
          <a:ln w="47625">
            <a:solidFill>
              <a:schemeClr val="bg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0845" y="4624070"/>
            <a:ext cx="3750310" cy="2040890"/>
          </a:xfrm>
          <a:prstGeom prst="rect">
            <a:avLst/>
          </a:prstGeom>
          <a:ln w="47625">
            <a:solidFill>
              <a:schemeClr val="bg1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5" y="4634230"/>
            <a:ext cx="3724910" cy="2007235"/>
          </a:xfrm>
          <a:prstGeom prst="rect">
            <a:avLst/>
          </a:prstGeom>
          <a:ln w="47625">
            <a:solidFill>
              <a:schemeClr val="bg1"/>
            </a:solidFill>
          </a:ln>
        </p:spPr>
      </p:pic>
      <p:pic>
        <p:nvPicPr>
          <p:cNvPr id="12" name="Picture 11" descr="free-icon-design-88188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" y="0"/>
            <a:ext cx="2095200" cy="209520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548130" y="694690"/>
            <a:ext cx="28600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ru-RU" sz="4000" b="1">
                <a:solidFill>
                  <a:schemeClr val="bg1"/>
                </a:solidFill>
                <a:latin typeface="Segoe UI Black" panose="020B0A02040204020203" charset="0"/>
                <a:cs typeface="Segoe UI Black" panose="020B0A02040204020203" charset="0"/>
              </a:rPr>
              <a:t>UX/UI</a:t>
            </a:r>
            <a:endParaRPr lang="en-US" altLang="ru-RU" sz="4000" b="1">
              <a:solidFill>
                <a:schemeClr val="bg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8723630" y="694690"/>
            <a:ext cx="3015615" cy="375920"/>
            <a:chOff x="1268" y="6621"/>
            <a:chExt cx="4749" cy="592"/>
          </a:xfrm>
        </p:grpSpPr>
        <p:sp>
          <p:nvSpPr>
            <p:cNvPr id="25" name="Rounded Rectangle 24"/>
            <p:cNvSpPr/>
            <p:nvPr/>
          </p:nvSpPr>
          <p:spPr>
            <a:xfrm>
              <a:off x="1268" y="6621"/>
              <a:ext cx="1808" cy="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3520" y="6621"/>
              <a:ext cx="1389" cy="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5353" y="6621"/>
              <a:ext cx="664" cy="5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Content Placeholder 6" descr="imgonline-com-ua-Blur-ufN9hzl9JBPcL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35" y="0"/>
            <a:ext cx="12214225" cy="6858635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1447165" y="5084445"/>
            <a:ext cx="37407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4400" b="1">
                <a:solidFill>
                  <a:schemeClr val="bg1"/>
                </a:solidFill>
              </a:rPr>
              <a:t>Подписки</a:t>
            </a:r>
            <a:endParaRPr lang="ru-RU" altLang="en-US" sz="4400" b="1">
              <a:solidFill>
                <a:schemeClr val="bg1"/>
              </a:solidFill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878320" y="5084445"/>
            <a:ext cx="37407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4400" b="1">
                <a:solidFill>
                  <a:schemeClr val="bg1"/>
                </a:solidFill>
              </a:rPr>
              <a:t>Партнёрство</a:t>
            </a:r>
            <a:endParaRPr lang="ru-RU" altLang="en-US" sz="4400" b="1">
              <a:solidFill>
                <a:schemeClr val="bg1"/>
              </a:solidFill>
            </a:endParaRPr>
          </a:p>
        </p:txBody>
      </p:sp>
      <p:pic>
        <p:nvPicPr>
          <p:cNvPr id="2" name="Picture 1" descr="free-icon-ruble-59516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0"/>
            <a:ext cx="2095200" cy="209520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1333500" y="1017905"/>
            <a:ext cx="57232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ru-RU" altLang="ru-RU" sz="4000" b="1">
                <a:solidFill>
                  <a:schemeClr val="bg1"/>
                </a:solidFill>
                <a:latin typeface="Segoe UI Black" panose="020B0A02040204020203" charset="0"/>
                <a:cs typeface="Segoe UI Black" panose="020B0A02040204020203" charset="0"/>
              </a:rPr>
              <a:t>Монетизация</a:t>
            </a:r>
            <a:endParaRPr lang="ru-RU" altLang="ru-RU" sz="4000" b="1">
              <a:solidFill>
                <a:schemeClr val="bg1"/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pic>
        <p:nvPicPr>
          <p:cNvPr id="3" name="Picture 2" descr="free-icon-subscribe-42649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640" y="3356610"/>
            <a:ext cx="1728000" cy="1728000"/>
          </a:xfrm>
          <a:prstGeom prst="rect">
            <a:avLst/>
          </a:prstGeom>
        </p:spPr>
      </p:pic>
      <p:pic>
        <p:nvPicPr>
          <p:cNvPr id="4" name="Picture 3" descr="free-icon-team-17593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795" y="3356610"/>
            <a:ext cx="1728000" cy="172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</Words>
  <Application>WPS Presentation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Arial</vt:lpstr>
      <vt:lpstr>SimSun</vt:lpstr>
      <vt:lpstr>Wingdings</vt:lpstr>
      <vt:lpstr>Segoe UI Black</vt:lpstr>
      <vt:lpstr>Microsoft YaHei</vt:lpstr>
      <vt:lpstr>Arial Unicode MS</vt:lpstr>
      <vt:lpstr>Calibri Light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endie</cp:lastModifiedBy>
  <cp:revision>3</cp:revision>
  <dcterms:created xsi:type="dcterms:W3CDTF">2023-10-15T15:59:00Z</dcterms:created>
  <dcterms:modified xsi:type="dcterms:W3CDTF">2023-10-21T16:03:11Z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BE2A2770BA9D48B69AE52332020A3D0F</vt:lpwstr>
  </property>
  <property fmtid="{D5CDD505-2E9C-101B-9397-08002B2CF9AE}" pid="3" name="KSOProductBuildVer">
    <vt:lpwstr>1033-11.2.0.11225</vt:lpwstr>
  </property>
</Properties>
</file>