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F6E6E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‹#›</a:t>
            </a:fld>
            <a:endParaRPr spc="-1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04077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F6E6E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‹#›</a:t>
            </a:fld>
            <a:endParaRPr spc="-1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538204" y="6528816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4">
                <a:moveTo>
                  <a:pt x="0" y="0"/>
                </a:moveTo>
                <a:lnTo>
                  <a:pt x="0" y="108000"/>
                </a:lnTo>
              </a:path>
            </a:pathLst>
          </a:custGeom>
          <a:ln w="9525">
            <a:solidFill>
              <a:srgbClr val="6F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04077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66952" y="1231519"/>
            <a:ext cx="4285615" cy="4083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F6E6E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‹#›</a:t>
            </a:fld>
            <a:endParaRPr spc="-1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04077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F6E6E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‹#›</a:t>
            </a:fld>
            <a:endParaRPr spc="-1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F6E6E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‹#›</a:t>
            </a:fld>
            <a:endParaRPr spc="-1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82524" y="1011936"/>
            <a:ext cx="11414125" cy="0"/>
          </a:xfrm>
          <a:custGeom>
            <a:avLst/>
            <a:gdLst/>
            <a:ahLst/>
            <a:cxnLst/>
            <a:rect l="l" t="t" r="r" b="b"/>
            <a:pathLst>
              <a:path w="11414125">
                <a:moveTo>
                  <a:pt x="0" y="0"/>
                </a:moveTo>
                <a:lnTo>
                  <a:pt x="11413744" y="0"/>
                </a:lnTo>
              </a:path>
            </a:pathLst>
          </a:custGeom>
          <a:ln w="12700">
            <a:solidFill>
              <a:srgbClr val="0040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538204" y="6528816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4">
                <a:moveTo>
                  <a:pt x="0" y="0"/>
                </a:moveTo>
                <a:lnTo>
                  <a:pt x="0" y="108000"/>
                </a:lnTo>
              </a:path>
            </a:pathLst>
          </a:custGeom>
          <a:ln w="9525">
            <a:solidFill>
              <a:srgbClr val="6F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3001" y="199136"/>
            <a:ext cx="11505996" cy="7448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04077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873" y="1836547"/>
            <a:ext cx="11275060" cy="3361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547095" y="6478389"/>
            <a:ext cx="911225" cy="200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6F6E6E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92814" y="6478389"/>
            <a:ext cx="216534" cy="200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‹#›</a:t>
            </a:fld>
            <a:endParaRPr spc="-1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jp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8982" y="369188"/>
            <a:ext cx="1059307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60" dirty="0">
                <a:latin typeface="Microsoft Sans Serif"/>
                <a:cs typeface="Microsoft Sans Serif"/>
              </a:rPr>
              <a:t>УФИМСКИЙ</a:t>
            </a:r>
            <a:r>
              <a:rPr sz="2200" spc="6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ГОСУДАРСТВЕННЫЙ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35" dirty="0">
                <a:latin typeface="Microsoft Sans Serif"/>
                <a:cs typeface="Microsoft Sans Serif"/>
              </a:rPr>
              <a:t>НЕФТЯНОЙ</a:t>
            </a:r>
            <a:r>
              <a:rPr sz="2200" spc="5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ТЕХНИЧЕСКИЙ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УНИВЕРСИТЕТ</a:t>
            </a:r>
            <a:endParaRPr sz="2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77364" y="925448"/>
            <a:ext cx="8637905" cy="3159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404040"/>
                </a:solidFill>
                <a:latin typeface="Microsoft Sans Serif"/>
                <a:cs typeface="Microsoft Sans Serif"/>
              </a:rPr>
              <a:t>Технологический</a:t>
            </a:r>
            <a:r>
              <a:rPr sz="1800" spc="3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Microsoft Sans Serif"/>
                <a:cs typeface="Microsoft Sans Serif"/>
              </a:rPr>
              <a:t>факультет</a:t>
            </a:r>
            <a:endParaRPr sz="1800" dirty="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spc="-30" dirty="0">
                <a:solidFill>
                  <a:srgbClr val="404040"/>
                </a:solidFill>
                <a:latin typeface="Microsoft Sans Serif"/>
                <a:cs typeface="Microsoft Sans Serif"/>
              </a:rPr>
              <a:t>Кафедра</a:t>
            </a:r>
            <a:r>
              <a:rPr sz="1800" spc="3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Microsoft Sans Serif"/>
                <a:cs typeface="Microsoft Sans Serif"/>
              </a:rPr>
              <a:t>«Газохимия</a:t>
            </a:r>
            <a:r>
              <a:rPr sz="1800" spc="4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04040"/>
                </a:solidFill>
                <a:latin typeface="Microsoft Sans Serif"/>
                <a:cs typeface="Microsoft Sans Serif"/>
              </a:rPr>
              <a:t>и</a:t>
            </a:r>
            <a:r>
              <a:rPr sz="1800" spc="2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моделирование</a:t>
            </a:r>
            <a:r>
              <a:rPr sz="1800" spc="35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Microsoft Sans Serif"/>
                <a:cs typeface="Microsoft Sans Serif"/>
              </a:rPr>
              <a:t>химико-технологических</a:t>
            </a:r>
            <a:r>
              <a:rPr sz="1800" spc="35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процессов»</a:t>
            </a: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50" dirty="0">
              <a:latin typeface="Microsoft Sans Serif"/>
              <a:cs typeface="Microsoft Sans Serif"/>
            </a:endParaRPr>
          </a:p>
          <a:p>
            <a:pPr marL="1043940" marR="1040130" algn="ctr">
              <a:lnSpc>
                <a:spcPts val="2590"/>
              </a:lnSpc>
            </a:pPr>
            <a:br>
              <a:rPr lang="ru-RU" sz="2400" dirty="0">
                <a:solidFill>
                  <a:srgbClr val="003B7A"/>
                </a:solidFill>
                <a:latin typeface="Arial Black"/>
                <a:cs typeface="Arial Black"/>
              </a:rPr>
            </a:br>
            <a:r>
              <a:rPr lang="ru-RU" sz="2400" dirty="0">
                <a:solidFill>
                  <a:srgbClr val="003B7A"/>
                </a:solidFill>
                <a:latin typeface="Arial Black"/>
                <a:cs typeface="Arial Black"/>
              </a:rPr>
              <a:t>ИМПОРТОЗАМЕЩЕНИЕ КАТАЛИЗАТОРА ПРОЦЕССА ОКСИХЛОРИРОВАНИЯ ЭТИЛЕНА</a:t>
            </a:r>
            <a:endParaRPr lang="ru-RU" sz="1800" spc="30" dirty="0">
              <a:solidFill>
                <a:srgbClr val="40404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2050"/>
              </a:lnSpc>
              <a:spcBef>
                <a:spcPts val="2215"/>
              </a:spcBef>
            </a:pPr>
            <a:br>
              <a:rPr lang="ru-RU" sz="1800" spc="30" dirty="0">
                <a:solidFill>
                  <a:srgbClr val="404040"/>
                </a:solidFill>
                <a:latin typeface="Microsoft Sans Serif"/>
                <a:cs typeface="Microsoft Sans Serif"/>
              </a:rPr>
            </a:br>
            <a:r>
              <a:rPr lang="ru-RU" sz="1800" spc="30" dirty="0">
                <a:solidFill>
                  <a:srgbClr val="404040"/>
                </a:solidFill>
                <a:latin typeface="Microsoft Sans Serif"/>
                <a:cs typeface="Microsoft Sans Serif"/>
              </a:rPr>
              <a:t>СТАРТАП</a:t>
            </a:r>
            <a:endParaRPr lang="ru-RU" sz="18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02994" y="4521200"/>
            <a:ext cx="306324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Выполнил:</a:t>
            </a:r>
            <a:r>
              <a:rPr sz="1800" spc="-2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ст.гр. БТГ-</a:t>
            </a:r>
            <a:r>
              <a:rPr lang="ru-RU" sz="18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20</a:t>
            </a:r>
            <a:r>
              <a:rPr sz="18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-01</a:t>
            </a:r>
            <a:br>
              <a:rPr lang="ru-RU" sz="1800" spc="-5" dirty="0">
                <a:solidFill>
                  <a:srgbClr val="404040"/>
                </a:solidFill>
                <a:latin typeface="Microsoft Sans Serif"/>
                <a:cs typeface="Microsoft Sans Serif"/>
              </a:rPr>
            </a:br>
            <a:r>
              <a:rPr lang="ru-RU" sz="18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                         МТК31-22-01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02994" y="5343855"/>
            <a:ext cx="30327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404040"/>
                </a:solidFill>
                <a:latin typeface="Microsoft Sans Serif"/>
                <a:cs typeface="Microsoft Sans Serif"/>
              </a:rPr>
              <a:t>Руководитель:</a:t>
            </a:r>
            <a:r>
              <a:rPr sz="180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 err="1">
                <a:solidFill>
                  <a:srgbClr val="404040"/>
                </a:solidFill>
                <a:latin typeface="Microsoft Sans Serif"/>
                <a:cs typeface="Microsoft Sans Serif"/>
              </a:rPr>
              <a:t>к.н.х</a:t>
            </a:r>
            <a:r>
              <a:rPr lang="ru-RU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., доцент кафедры ГМХТП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60975" y="4521200"/>
            <a:ext cx="2380615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lang="ru-RU" sz="1900" dirty="0">
                <a:latin typeface="Microsoft Sans Serif"/>
                <a:cs typeface="Microsoft Sans Serif"/>
              </a:rPr>
              <a:t>Г.Ф. Караева</a:t>
            </a:r>
            <a:br>
              <a:rPr lang="ru-RU" sz="1900" dirty="0">
                <a:latin typeface="Microsoft Sans Serif"/>
                <a:cs typeface="Microsoft Sans Serif"/>
              </a:rPr>
            </a:br>
            <a:r>
              <a:rPr lang="ru-RU" sz="1900" dirty="0">
                <a:latin typeface="Microsoft Sans Serif"/>
                <a:cs typeface="Microsoft Sans Serif"/>
              </a:rPr>
              <a:t>И. </a:t>
            </a:r>
            <a:r>
              <a:rPr lang="ru-RU" sz="1900" dirty="0" err="1">
                <a:latin typeface="Microsoft Sans Serif"/>
                <a:cs typeface="Microsoft Sans Serif"/>
              </a:rPr>
              <a:t>Мирсаяпова</a:t>
            </a:r>
            <a:br>
              <a:rPr lang="ru-RU" sz="1900" dirty="0">
                <a:latin typeface="Microsoft Sans Serif"/>
                <a:cs typeface="Microsoft Sans Serif"/>
              </a:rPr>
            </a:br>
            <a:endParaRPr lang="ru-RU" sz="19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lang="ru-RU" sz="1900" dirty="0">
                <a:latin typeface="Microsoft Sans Serif"/>
                <a:cs typeface="Microsoft Sans Serif"/>
              </a:rPr>
              <a:t>С.Р. Хафизова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68441" y="6465823"/>
            <a:ext cx="1057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Уфа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2023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0433" y="451485"/>
            <a:ext cx="23717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90" dirty="0"/>
              <a:t>Ц</a:t>
            </a:r>
            <a:r>
              <a:rPr spc="-365" dirty="0"/>
              <a:t>Е</a:t>
            </a:r>
            <a:r>
              <a:rPr spc="-425" dirty="0"/>
              <a:t>Л</a:t>
            </a:r>
            <a:r>
              <a:rPr spc="-430" dirty="0"/>
              <a:t>И</a:t>
            </a:r>
            <a:r>
              <a:rPr spc="-85" dirty="0"/>
              <a:t> </a:t>
            </a:r>
            <a:r>
              <a:rPr spc="-375" dirty="0"/>
              <a:t>И</a:t>
            </a:r>
            <a:r>
              <a:rPr spc="-110" dirty="0"/>
              <a:t> </a:t>
            </a:r>
            <a:r>
              <a:rPr spc="-434" dirty="0"/>
              <a:t>ЗАД</a:t>
            </a:r>
            <a:r>
              <a:rPr spc="-430" dirty="0"/>
              <a:t>А</a:t>
            </a:r>
            <a:r>
              <a:rPr spc="-385" dirty="0"/>
              <a:t>ЧИ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2</a:t>
            </a:fld>
            <a:endParaRPr spc="-125" dirty="0"/>
          </a:p>
        </p:txBody>
      </p:sp>
      <p:sp>
        <p:nvSpPr>
          <p:cNvPr id="3" name="object 3"/>
          <p:cNvSpPr txBox="1"/>
          <p:nvPr/>
        </p:nvSpPr>
        <p:spPr>
          <a:xfrm>
            <a:off x="399694" y="1534159"/>
            <a:ext cx="9587865" cy="3935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lr>
                <a:srgbClr val="004077"/>
              </a:buClr>
              <a:buFont typeface="Wingdings"/>
              <a:buChar char=""/>
              <a:tabLst>
                <a:tab pos="185420" algn="l"/>
              </a:tabLst>
            </a:pPr>
            <a:r>
              <a:rPr sz="18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Пр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8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е</a:t>
            </a:r>
            <a:r>
              <a:rPr sz="18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8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800" spc="-5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800" spc="-250" dirty="0">
                <a:solidFill>
                  <a:srgbClr val="3B3B3B"/>
                </a:solidFill>
                <a:latin typeface="Microsoft Sans Serif"/>
                <a:cs typeface="Microsoft Sans Serif"/>
              </a:rPr>
              <a:t>м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пор</a:t>
            </a:r>
            <a:r>
              <a:rPr sz="18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8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8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з</a:t>
            </a:r>
            <a:r>
              <a:rPr sz="18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аме</a:t>
            </a:r>
            <a:r>
              <a:rPr sz="1800" spc="-290" dirty="0">
                <a:solidFill>
                  <a:srgbClr val="3B3B3B"/>
                </a:solidFill>
                <a:latin typeface="Microsoft Sans Serif"/>
                <a:cs typeface="Microsoft Sans Serif"/>
              </a:rPr>
              <a:t>щ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ени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е</a:t>
            </a:r>
            <a:r>
              <a:rPr sz="1800" spc="-3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</a:t>
            </a:r>
            <a:r>
              <a:rPr sz="18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8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л</a:t>
            </a:r>
            <a:r>
              <a:rPr sz="18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8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з</a:t>
            </a:r>
            <a:r>
              <a:rPr sz="1800" spc="-22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8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р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800" spc="-2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про</a:t>
            </a:r>
            <a:r>
              <a:rPr sz="18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ц</a:t>
            </a:r>
            <a:r>
              <a:rPr sz="18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ес</a:t>
            </a:r>
            <a:r>
              <a:rPr sz="18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800" spc="-4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240" dirty="0">
                <a:solidFill>
                  <a:srgbClr val="3B3B3B"/>
                </a:solidFill>
                <a:latin typeface="Microsoft Sans Serif"/>
                <a:cs typeface="Microsoft Sans Serif"/>
              </a:rPr>
              <a:t>ОХЭ</a:t>
            </a:r>
            <a:endParaRPr sz="1800">
              <a:latin typeface="Microsoft Sans Serif"/>
              <a:cs typeface="Microsoft Sans Serif"/>
            </a:endParaRPr>
          </a:p>
          <a:p>
            <a:pPr marL="184785" indent="-172720">
              <a:lnSpc>
                <a:spcPct val="100000"/>
              </a:lnSpc>
              <a:buClr>
                <a:srgbClr val="004077"/>
              </a:buClr>
              <a:buFont typeface="Wingdings"/>
              <a:buChar char=""/>
              <a:tabLst>
                <a:tab pos="185420" algn="l"/>
              </a:tabLst>
            </a:pPr>
            <a:r>
              <a:rPr sz="18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Построить</a:t>
            </a:r>
            <a:r>
              <a:rPr sz="1800" spc="-5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800" spc="-5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ввести</a:t>
            </a:r>
            <a:r>
              <a:rPr sz="1800" spc="-5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r>
              <a:rPr sz="18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эксплуатацию</a:t>
            </a:r>
            <a:r>
              <a:rPr sz="1800" spc="-4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лабораторную</a:t>
            </a:r>
            <a:r>
              <a:rPr sz="180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установку</a:t>
            </a:r>
            <a:r>
              <a:rPr sz="1800" spc="-5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по</a:t>
            </a:r>
            <a:r>
              <a:rPr sz="18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производству</a:t>
            </a:r>
            <a:r>
              <a:rPr sz="1800" spc="-3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катализатора</a:t>
            </a:r>
            <a:endParaRPr sz="1800">
              <a:latin typeface="Microsoft Sans Serif"/>
              <a:cs typeface="Microsoft Sans Serif"/>
            </a:endParaRPr>
          </a:p>
          <a:p>
            <a:pPr marL="184785" indent="-172720">
              <a:lnSpc>
                <a:spcPct val="100000"/>
              </a:lnSpc>
              <a:buClr>
                <a:srgbClr val="004077"/>
              </a:buClr>
              <a:buFont typeface="Wingdings"/>
              <a:buChar char=""/>
              <a:tabLst>
                <a:tab pos="185420" algn="l"/>
              </a:tabLst>
            </a:pP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Разработать</a:t>
            </a:r>
            <a:r>
              <a:rPr sz="1800" spc="-1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эффективный</a:t>
            </a:r>
            <a:r>
              <a:rPr sz="1800" spc="-5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способ</a:t>
            </a:r>
            <a:r>
              <a:rPr sz="1800" spc="-5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получения</a:t>
            </a:r>
            <a:r>
              <a:rPr sz="18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катализатора</a:t>
            </a:r>
            <a:endParaRPr sz="1800">
              <a:latin typeface="Microsoft Sans Serif"/>
              <a:cs typeface="Microsoft Sans Serif"/>
            </a:endParaRPr>
          </a:p>
          <a:p>
            <a:pPr marL="184785" indent="-172720">
              <a:lnSpc>
                <a:spcPct val="100000"/>
              </a:lnSpc>
              <a:buClr>
                <a:srgbClr val="004077"/>
              </a:buClr>
              <a:buFont typeface="Wingdings"/>
              <a:buChar char=""/>
              <a:tabLst>
                <a:tab pos="185420" algn="l"/>
              </a:tabLst>
            </a:pP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Получить</a:t>
            </a:r>
            <a:r>
              <a:rPr sz="18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патент</a:t>
            </a:r>
            <a:r>
              <a:rPr sz="1800" spc="-5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на</a:t>
            </a:r>
            <a:r>
              <a:rPr sz="18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состав</a:t>
            </a:r>
            <a:r>
              <a:rPr sz="18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800" spc="-5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способ</a:t>
            </a:r>
            <a:r>
              <a:rPr sz="18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получения</a:t>
            </a:r>
            <a:r>
              <a:rPr sz="1800" spc="-6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катализатора</a:t>
            </a:r>
            <a:endParaRPr sz="1800">
              <a:latin typeface="Microsoft Sans Serif"/>
              <a:cs typeface="Microsoft Sans Serif"/>
            </a:endParaRPr>
          </a:p>
          <a:p>
            <a:pPr marL="184785" indent="-172720">
              <a:lnSpc>
                <a:spcPct val="100000"/>
              </a:lnSpc>
              <a:buClr>
                <a:srgbClr val="004077"/>
              </a:buClr>
              <a:buFont typeface="Wingdings"/>
              <a:buChar char=""/>
              <a:tabLst>
                <a:tab pos="185420" algn="l"/>
              </a:tabLst>
            </a:pPr>
            <a:r>
              <a:rPr sz="18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Рассчитать</a:t>
            </a:r>
            <a:r>
              <a:rPr sz="1800" spc="-3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технико-экономические</a:t>
            </a:r>
            <a:r>
              <a:rPr sz="1800" spc="-3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показатели</a:t>
            </a:r>
            <a:r>
              <a:rPr sz="1800" spc="-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производства</a:t>
            </a:r>
            <a:r>
              <a:rPr sz="1800" spc="-2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катализатора</a:t>
            </a:r>
            <a:endParaRPr sz="1800">
              <a:latin typeface="Microsoft Sans Serif"/>
              <a:cs typeface="Microsoft Sans Serif"/>
            </a:endParaRPr>
          </a:p>
          <a:p>
            <a:pPr marL="184785" indent="-172720">
              <a:lnSpc>
                <a:spcPct val="100000"/>
              </a:lnSpc>
              <a:buClr>
                <a:srgbClr val="004077"/>
              </a:buClr>
              <a:buFont typeface="Wingdings"/>
              <a:buChar char=""/>
              <a:tabLst>
                <a:tab pos="185420" algn="l"/>
              </a:tabLst>
            </a:pPr>
            <a:r>
              <a:rPr sz="18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8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сс</a:t>
            </a:r>
            <a:r>
              <a:rPr sz="18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мотр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е</a:t>
            </a:r>
            <a:r>
              <a:rPr sz="18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8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ь</a:t>
            </a:r>
            <a:r>
              <a:rPr sz="1800" spc="-4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р</a:t>
            </a:r>
            <a:r>
              <a:rPr sz="1800" spc="-225" dirty="0">
                <a:solidFill>
                  <a:srgbClr val="3B3B3B"/>
                </a:solidFill>
                <a:latin typeface="Microsoft Sans Serif"/>
                <a:cs typeface="Microsoft Sans Serif"/>
              </a:rPr>
              <a:t>ы</a:t>
            </a:r>
            <a:r>
              <a:rPr sz="18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нки</a:t>
            </a:r>
            <a:r>
              <a:rPr sz="1800" spc="-5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б</a:t>
            </a:r>
            <a:r>
              <a:rPr sz="18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ы</a:t>
            </a:r>
            <a:r>
              <a:rPr sz="18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800" spc="-4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проду</a:t>
            </a:r>
            <a:r>
              <a:rPr sz="18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к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ц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ии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Clr>
                <a:srgbClr val="004077"/>
              </a:buClr>
              <a:buFont typeface="Wingdings"/>
              <a:buChar char=""/>
            </a:pP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Clr>
                <a:srgbClr val="004077"/>
              </a:buClr>
              <a:buFont typeface="Wingdings"/>
              <a:buChar char=""/>
            </a:pP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4077"/>
              </a:buClr>
              <a:buFont typeface="Wingdings"/>
              <a:buChar char=""/>
            </a:pPr>
            <a:endParaRPr sz="2000">
              <a:latin typeface="Microsoft Sans Serif"/>
              <a:cs typeface="Microsoft Sans Serif"/>
            </a:endParaRPr>
          </a:p>
          <a:p>
            <a:pPr marL="57785">
              <a:lnSpc>
                <a:spcPct val="100000"/>
              </a:lnSpc>
            </a:pPr>
            <a:r>
              <a:rPr sz="2800" spc="-450" dirty="0">
                <a:solidFill>
                  <a:srgbClr val="004077"/>
                </a:solidFill>
                <a:latin typeface="Microsoft Sans Serif"/>
                <a:cs typeface="Microsoft Sans Serif"/>
              </a:rPr>
              <a:t>ОЖИД</a:t>
            </a:r>
            <a:r>
              <a:rPr sz="2800" spc="-385" dirty="0">
                <a:solidFill>
                  <a:srgbClr val="004077"/>
                </a:solidFill>
                <a:latin typeface="Microsoft Sans Serif"/>
                <a:cs typeface="Microsoft Sans Serif"/>
              </a:rPr>
              <a:t>А</a:t>
            </a:r>
            <a:r>
              <a:rPr sz="2800" spc="-345" dirty="0">
                <a:solidFill>
                  <a:srgbClr val="004077"/>
                </a:solidFill>
                <a:latin typeface="Microsoft Sans Serif"/>
                <a:cs typeface="Microsoft Sans Serif"/>
              </a:rPr>
              <a:t>ЕМ</a:t>
            </a:r>
            <a:r>
              <a:rPr sz="2800" spc="-400" dirty="0">
                <a:solidFill>
                  <a:srgbClr val="004077"/>
                </a:solidFill>
                <a:latin typeface="Microsoft Sans Serif"/>
                <a:cs typeface="Microsoft Sans Serif"/>
              </a:rPr>
              <a:t>Ы</a:t>
            </a:r>
            <a:r>
              <a:rPr sz="2800" spc="-340" dirty="0">
                <a:solidFill>
                  <a:srgbClr val="004077"/>
                </a:solidFill>
                <a:latin typeface="Microsoft Sans Serif"/>
                <a:cs typeface="Microsoft Sans Serif"/>
              </a:rPr>
              <a:t>Е</a:t>
            </a:r>
            <a:r>
              <a:rPr sz="2800" spc="-60" dirty="0">
                <a:solidFill>
                  <a:srgbClr val="004077"/>
                </a:solidFill>
                <a:latin typeface="Microsoft Sans Serif"/>
                <a:cs typeface="Microsoft Sans Serif"/>
              </a:rPr>
              <a:t> </a:t>
            </a:r>
            <a:r>
              <a:rPr sz="2800" spc="-340" dirty="0">
                <a:solidFill>
                  <a:srgbClr val="004077"/>
                </a:solidFill>
                <a:latin typeface="Microsoft Sans Serif"/>
                <a:cs typeface="Microsoft Sans Serif"/>
              </a:rPr>
              <a:t>Р</a:t>
            </a:r>
            <a:r>
              <a:rPr sz="2800" spc="-355" dirty="0">
                <a:solidFill>
                  <a:srgbClr val="004077"/>
                </a:solidFill>
                <a:latin typeface="Microsoft Sans Serif"/>
                <a:cs typeface="Microsoft Sans Serif"/>
              </a:rPr>
              <a:t>Е</a:t>
            </a:r>
            <a:r>
              <a:rPr sz="2800" spc="-370" dirty="0">
                <a:solidFill>
                  <a:srgbClr val="004077"/>
                </a:solidFill>
                <a:latin typeface="Microsoft Sans Serif"/>
                <a:cs typeface="Microsoft Sans Serif"/>
              </a:rPr>
              <a:t>З</a:t>
            </a:r>
            <a:r>
              <a:rPr sz="2800" spc="-380" dirty="0">
                <a:solidFill>
                  <a:srgbClr val="004077"/>
                </a:solidFill>
                <a:latin typeface="Microsoft Sans Serif"/>
                <a:cs typeface="Microsoft Sans Serif"/>
              </a:rPr>
              <a:t>У</a:t>
            </a:r>
            <a:r>
              <a:rPr sz="2800" spc="-355" dirty="0">
                <a:solidFill>
                  <a:srgbClr val="004077"/>
                </a:solidFill>
                <a:latin typeface="Microsoft Sans Serif"/>
                <a:cs typeface="Microsoft Sans Serif"/>
              </a:rPr>
              <a:t>ЛЬТАТЫ</a:t>
            </a:r>
            <a:endParaRPr sz="2800">
              <a:latin typeface="Microsoft Sans Serif"/>
              <a:cs typeface="Microsoft Sans Serif"/>
            </a:endParaRPr>
          </a:p>
          <a:p>
            <a:pPr marL="247015" lvl="1" indent="-173355">
              <a:lnSpc>
                <a:spcPct val="100000"/>
              </a:lnSpc>
              <a:spcBef>
                <a:spcPts val="1155"/>
              </a:spcBef>
              <a:buClr>
                <a:srgbClr val="004077"/>
              </a:buClr>
              <a:buFont typeface="Wingdings"/>
              <a:buChar char=""/>
              <a:tabLst>
                <a:tab pos="247650" algn="l"/>
              </a:tabLst>
            </a:pPr>
            <a:r>
              <a:rPr sz="18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Закрыть</a:t>
            </a:r>
            <a:r>
              <a:rPr sz="1800" spc="-4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потребность</a:t>
            </a:r>
            <a:r>
              <a:rPr sz="1800" spc="-1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r>
              <a:rPr sz="18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катализаторе</a:t>
            </a:r>
            <a:r>
              <a:rPr sz="1800" spc="-2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процесса</a:t>
            </a:r>
            <a:r>
              <a:rPr sz="1800" spc="-3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оксихлорирования</a:t>
            </a:r>
            <a:r>
              <a:rPr sz="1800" spc="-2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этилена</a:t>
            </a:r>
            <a:r>
              <a:rPr sz="18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для</a:t>
            </a:r>
            <a:r>
              <a:rPr sz="18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заводов</a:t>
            </a:r>
            <a:r>
              <a:rPr sz="1800" spc="-3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245" dirty="0">
                <a:solidFill>
                  <a:srgbClr val="3B3B3B"/>
                </a:solidFill>
                <a:latin typeface="Microsoft Sans Serif"/>
                <a:cs typeface="Microsoft Sans Serif"/>
              </a:rPr>
              <a:t>ОАО</a:t>
            </a:r>
            <a:endParaRPr sz="1800">
              <a:latin typeface="Microsoft Sans Serif"/>
              <a:cs typeface="Microsoft Sans Serif"/>
            </a:endParaRPr>
          </a:p>
          <a:p>
            <a:pPr marL="247015">
              <a:lnSpc>
                <a:spcPct val="100000"/>
              </a:lnSpc>
            </a:pP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«Саянскхимпласт»,</a:t>
            </a:r>
            <a:r>
              <a:rPr sz="1800" spc="-6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235" dirty="0">
                <a:solidFill>
                  <a:srgbClr val="333333"/>
                </a:solidFill>
                <a:latin typeface="Microsoft Sans Serif"/>
                <a:cs typeface="Microsoft Sans Serif"/>
              </a:rPr>
              <a:t>АО</a:t>
            </a:r>
            <a:r>
              <a:rPr sz="1800" spc="-5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210" dirty="0">
                <a:solidFill>
                  <a:srgbClr val="333333"/>
                </a:solidFill>
                <a:latin typeface="Microsoft Sans Serif"/>
                <a:cs typeface="Microsoft Sans Serif"/>
              </a:rPr>
              <a:t>«Башкирская</a:t>
            </a:r>
            <a:r>
              <a:rPr sz="1800" spc="-4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33333"/>
                </a:solidFill>
                <a:latin typeface="Microsoft Sans Serif"/>
                <a:cs typeface="Microsoft Sans Serif"/>
              </a:rPr>
              <a:t>содовая</a:t>
            </a:r>
            <a:r>
              <a:rPr sz="1800" spc="-1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333333"/>
                </a:solidFill>
                <a:latin typeface="Microsoft Sans Serif"/>
                <a:cs typeface="Microsoft Sans Serif"/>
              </a:rPr>
              <a:t>компания»,</a:t>
            </a:r>
            <a:r>
              <a:rPr sz="1800" spc="-5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245" dirty="0">
                <a:solidFill>
                  <a:srgbClr val="3B3B3B"/>
                </a:solidFill>
                <a:latin typeface="Microsoft Sans Serif"/>
                <a:cs typeface="Microsoft Sans Serif"/>
              </a:rPr>
              <a:t>ОАО</a:t>
            </a:r>
            <a:r>
              <a:rPr sz="1800" spc="-5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«Сибур-Нефтехим»</a:t>
            </a:r>
            <a:endParaRPr sz="1800">
              <a:latin typeface="Microsoft Sans Serif"/>
              <a:cs typeface="Microsoft Sans Serif"/>
            </a:endParaRPr>
          </a:p>
          <a:p>
            <a:pPr marL="247015" lvl="1" indent="-173355">
              <a:lnSpc>
                <a:spcPct val="100000"/>
              </a:lnSpc>
              <a:spcBef>
                <a:spcPts val="5"/>
              </a:spcBef>
              <a:buClr>
                <a:srgbClr val="004077"/>
              </a:buClr>
              <a:buFont typeface="Wingdings"/>
              <a:buChar char=""/>
              <a:tabLst>
                <a:tab pos="247650" algn="l"/>
              </a:tabLst>
            </a:pP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Нарастить</a:t>
            </a:r>
            <a:r>
              <a:rPr sz="1800" spc="-4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объемы</a:t>
            </a:r>
            <a:r>
              <a:rPr sz="1800" spc="-3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производства</a:t>
            </a:r>
            <a:r>
              <a:rPr sz="1800" spc="-1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катализатора</a:t>
            </a:r>
            <a:r>
              <a:rPr sz="1800" spc="1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оксихлорирования</a:t>
            </a:r>
            <a:r>
              <a:rPr sz="1800" spc="-2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этилена</a:t>
            </a:r>
            <a:r>
              <a:rPr sz="1800" spc="-6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для</a:t>
            </a:r>
            <a:r>
              <a:rPr sz="18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выхода</a:t>
            </a:r>
            <a:r>
              <a:rPr sz="1800" spc="-3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на</a:t>
            </a:r>
            <a:r>
              <a:rPr sz="1800" spc="-6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мировой</a:t>
            </a:r>
            <a:r>
              <a:rPr sz="1800" spc="-3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рынок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2524" y="1011936"/>
            <a:ext cx="11414125" cy="0"/>
          </a:xfrm>
          <a:custGeom>
            <a:avLst/>
            <a:gdLst/>
            <a:ahLst/>
            <a:cxnLst/>
            <a:rect l="l" t="t" r="r" b="b"/>
            <a:pathLst>
              <a:path w="11414125">
                <a:moveTo>
                  <a:pt x="0" y="0"/>
                </a:moveTo>
                <a:lnTo>
                  <a:pt x="11413744" y="0"/>
                </a:lnTo>
              </a:path>
            </a:pathLst>
          </a:custGeom>
          <a:ln w="12700">
            <a:solidFill>
              <a:srgbClr val="0040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38204" y="6528816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4">
                <a:moveTo>
                  <a:pt x="0" y="0"/>
                </a:moveTo>
                <a:lnTo>
                  <a:pt x="0" y="108000"/>
                </a:lnTo>
              </a:path>
            </a:pathLst>
          </a:custGeom>
          <a:ln w="9525">
            <a:solidFill>
              <a:srgbClr val="6F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59935" y="3589401"/>
            <a:ext cx="1515745" cy="699770"/>
          </a:xfrm>
          <a:custGeom>
            <a:avLst/>
            <a:gdLst/>
            <a:ahLst/>
            <a:cxnLst/>
            <a:rect l="l" t="t" r="r" b="b"/>
            <a:pathLst>
              <a:path w="1515745" h="699770">
                <a:moveTo>
                  <a:pt x="53466" y="630047"/>
                </a:moveTo>
                <a:lnTo>
                  <a:pt x="0" y="696341"/>
                </a:lnTo>
                <a:lnTo>
                  <a:pt x="85089" y="699388"/>
                </a:lnTo>
                <a:lnTo>
                  <a:pt x="74317" y="675767"/>
                </a:lnTo>
                <a:lnTo>
                  <a:pt x="60451" y="675767"/>
                </a:lnTo>
                <a:lnTo>
                  <a:pt x="55117" y="664210"/>
                </a:lnTo>
                <a:lnTo>
                  <a:pt x="66646" y="658947"/>
                </a:lnTo>
                <a:lnTo>
                  <a:pt x="53466" y="630047"/>
                </a:lnTo>
                <a:close/>
              </a:path>
              <a:path w="1515745" h="699770">
                <a:moveTo>
                  <a:pt x="66646" y="658947"/>
                </a:moveTo>
                <a:lnTo>
                  <a:pt x="55117" y="664210"/>
                </a:lnTo>
                <a:lnTo>
                  <a:pt x="60451" y="675767"/>
                </a:lnTo>
                <a:lnTo>
                  <a:pt x="71927" y="670527"/>
                </a:lnTo>
                <a:lnTo>
                  <a:pt x="66646" y="658947"/>
                </a:lnTo>
                <a:close/>
              </a:path>
              <a:path w="1515745" h="699770">
                <a:moveTo>
                  <a:pt x="71927" y="670527"/>
                </a:moveTo>
                <a:lnTo>
                  <a:pt x="60451" y="675767"/>
                </a:lnTo>
                <a:lnTo>
                  <a:pt x="74317" y="675767"/>
                </a:lnTo>
                <a:lnTo>
                  <a:pt x="71927" y="670527"/>
                </a:lnTo>
                <a:close/>
              </a:path>
              <a:path w="1515745" h="699770">
                <a:moveTo>
                  <a:pt x="1510156" y="0"/>
                </a:moveTo>
                <a:lnTo>
                  <a:pt x="66646" y="658947"/>
                </a:lnTo>
                <a:lnTo>
                  <a:pt x="71927" y="670527"/>
                </a:lnTo>
                <a:lnTo>
                  <a:pt x="1515364" y="11429"/>
                </a:lnTo>
                <a:lnTo>
                  <a:pt x="1510156" y="0"/>
                </a:lnTo>
                <a:close/>
              </a:path>
            </a:pathLst>
          </a:custGeom>
          <a:solidFill>
            <a:srgbClr val="003E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490206" y="4415154"/>
            <a:ext cx="971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solidFill>
                  <a:srgbClr val="3B3B3B"/>
                </a:solidFill>
                <a:latin typeface="Microsoft Sans Serif"/>
                <a:cs typeface="Microsoft Sans Serif"/>
              </a:rPr>
              <a:t>Бе</a:t>
            </a:r>
            <a:r>
              <a:rPr sz="2400" spc="-240" dirty="0">
                <a:solidFill>
                  <a:srgbClr val="3B3B3B"/>
                </a:solidFill>
                <a:latin typeface="Microsoft Sans Serif"/>
                <a:cs typeface="Microsoft Sans Serif"/>
              </a:rPr>
              <a:t>л</a:t>
            </a:r>
            <a:r>
              <a:rPr sz="2400" spc="-235" dirty="0">
                <a:solidFill>
                  <a:srgbClr val="3B3B3B"/>
                </a:solidFill>
                <a:latin typeface="Microsoft Sans Serif"/>
                <a:cs typeface="Microsoft Sans Serif"/>
              </a:rPr>
              <a:t>ьгия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83051" y="4387342"/>
            <a:ext cx="1162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75" dirty="0">
                <a:solidFill>
                  <a:srgbClr val="3B3B3B"/>
                </a:solidFill>
                <a:latin typeface="Microsoft Sans Serif"/>
                <a:cs typeface="Microsoft Sans Serif"/>
              </a:rPr>
              <a:t>Герман</a:t>
            </a:r>
            <a:r>
              <a:rPr sz="2400" spc="-254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2400" spc="-235" dirty="0">
                <a:solidFill>
                  <a:srgbClr val="3B3B3B"/>
                </a:solidFill>
                <a:latin typeface="Microsoft Sans Serif"/>
                <a:cs typeface="Microsoft Sans Serif"/>
              </a:rPr>
              <a:t>я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27828" y="4730092"/>
            <a:ext cx="3274060" cy="151257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R="248920" algn="ctr">
              <a:lnSpc>
                <a:spcPct val="100000"/>
              </a:lnSpc>
              <a:spcBef>
                <a:spcPts val="910"/>
              </a:spcBef>
            </a:pPr>
            <a:r>
              <a:rPr sz="4200" spc="-420" dirty="0">
                <a:solidFill>
                  <a:srgbClr val="3B3B3B"/>
                </a:solidFill>
                <a:latin typeface="Microsoft Sans Serif"/>
                <a:cs typeface="Microsoft Sans Serif"/>
              </a:rPr>
              <a:t>5</a:t>
            </a:r>
            <a:r>
              <a:rPr sz="4200" spc="-415" dirty="0">
                <a:solidFill>
                  <a:srgbClr val="3B3B3B"/>
                </a:solidFill>
                <a:latin typeface="Microsoft Sans Serif"/>
                <a:cs typeface="Microsoft Sans Serif"/>
              </a:rPr>
              <a:t>0</a:t>
            </a:r>
            <a:r>
              <a:rPr sz="4200" spc="-14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3050" spc="-250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endParaRPr sz="305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815"/>
              </a:spcBef>
            </a:pPr>
            <a:r>
              <a:rPr sz="4200" spc="-670" dirty="0">
                <a:solidFill>
                  <a:srgbClr val="3B3B3B"/>
                </a:solidFill>
                <a:latin typeface="Microsoft Sans Serif"/>
                <a:cs typeface="Microsoft Sans Serif"/>
              </a:rPr>
              <a:t>1</a:t>
            </a:r>
            <a:r>
              <a:rPr sz="4200" spc="-420" dirty="0">
                <a:solidFill>
                  <a:srgbClr val="3B3B3B"/>
                </a:solidFill>
                <a:latin typeface="Microsoft Sans Serif"/>
                <a:cs typeface="Microsoft Sans Serif"/>
              </a:rPr>
              <a:t>10</a:t>
            </a:r>
            <a:r>
              <a:rPr sz="4200" spc="-415" dirty="0">
                <a:solidFill>
                  <a:srgbClr val="3B3B3B"/>
                </a:solidFill>
                <a:latin typeface="Microsoft Sans Serif"/>
                <a:cs typeface="Microsoft Sans Serif"/>
              </a:rPr>
              <a:t>0</a:t>
            </a:r>
            <a:r>
              <a:rPr sz="4200" spc="-13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3050" spc="-229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3050" spc="-350" dirty="0">
                <a:solidFill>
                  <a:srgbClr val="3B3B3B"/>
                </a:solidFill>
                <a:latin typeface="Microsoft Sans Serif"/>
                <a:cs typeface="Microsoft Sans Serif"/>
              </a:rPr>
              <a:t>ы</a:t>
            </a:r>
            <a:r>
              <a:rPr sz="3050" spc="-275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305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.</a:t>
            </a:r>
            <a:r>
              <a:rPr sz="3050" spc="-10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3050" spc="-295" dirty="0">
                <a:solidFill>
                  <a:srgbClr val="3B3B3B"/>
                </a:solidFill>
                <a:latin typeface="Microsoft Sans Serif"/>
                <a:cs typeface="Microsoft Sans Serif"/>
              </a:rPr>
              <a:t>ру</a:t>
            </a:r>
            <a:r>
              <a:rPr sz="3050" spc="-310" dirty="0">
                <a:solidFill>
                  <a:srgbClr val="3B3B3B"/>
                </a:solidFill>
                <a:latin typeface="Microsoft Sans Serif"/>
                <a:cs typeface="Microsoft Sans Serif"/>
              </a:rPr>
              <a:t>б</a:t>
            </a:r>
            <a:r>
              <a:rPr sz="3050" spc="-260" dirty="0">
                <a:solidFill>
                  <a:srgbClr val="3B3B3B"/>
                </a:solidFill>
                <a:latin typeface="Microsoft Sans Serif"/>
                <a:cs typeface="Microsoft Sans Serif"/>
              </a:rPr>
              <a:t>/тон</a:t>
            </a:r>
            <a:r>
              <a:rPr sz="3050" spc="-325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3050" spc="-30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endParaRPr sz="30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6067" y="1261872"/>
            <a:ext cx="9580245" cy="1247140"/>
          </a:xfrm>
          <a:custGeom>
            <a:avLst/>
            <a:gdLst/>
            <a:ahLst/>
            <a:cxnLst/>
            <a:rect l="l" t="t" r="r" b="b"/>
            <a:pathLst>
              <a:path w="9580245" h="1247139">
                <a:moveTo>
                  <a:pt x="9372091" y="0"/>
                </a:moveTo>
                <a:lnTo>
                  <a:pt x="0" y="0"/>
                </a:lnTo>
                <a:lnTo>
                  <a:pt x="0" y="1038860"/>
                </a:lnTo>
                <a:lnTo>
                  <a:pt x="207772" y="1246631"/>
                </a:lnTo>
                <a:lnTo>
                  <a:pt x="9579864" y="1246631"/>
                </a:lnTo>
                <a:lnTo>
                  <a:pt x="9579864" y="207772"/>
                </a:lnTo>
                <a:lnTo>
                  <a:pt x="9372091" y="0"/>
                </a:lnTo>
                <a:close/>
              </a:path>
            </a:pathLst>
          </a:custGeom>
          <a:solidFill>
            <a:srgbClr val="EAF7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9143" y="474091"/>
            <a:ext cx="9741535" cy="2978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15" dirty="0">
                <a:solidFill>
                  <a:srgbClr val="004077"/>
                </a:solidFill>
                <a:latin typeface="Microsoft Sans Serif"/>
                <a:cs typeface="Microsoft Sans Serif"/>
              </a:rPr>
              <a:t>Проблематика</a:t>
            </a:r>
            <a:endParaRPr sz="2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150">
              <a:latin typeface="Microsoft Sans Serif"/>
              <a:cs typeface="Microsoft Sans Serif"/>
            </a:endParaRPr>
          </a:p>
          <a:p>
            <a:pPr marL="4384675" marR="5080" indent="-2742565">
              <a:lnSpc>
                <a:spcPct val="100000"/>
              </a:lnSpc>
              <a:tabLst>
                <a:tab pos="3108960" algn="l"/>
              </a:tabLst>
            </a:pPr>
            <a:r>
              <a:rPr sz="2400" spc="-235" dirty="0">
                <a:solidFill>
                  <a:srgbClr val="3B3B3B"/>
                </a:solidFill>
                <a:latin typeface="Microsoft Sans Serif"/>
                <a:cs typeface="Microsoft Sans Serif"/>
              </a:rPr>
              <a:t>Отсутствие	</a:t>
            </a:r>
            <a:r>
              <a:rPr sz="2400" spc="-245" dirty="0">
                <a:solidFill>
                  <a:srgbClr val="3B3B3B"/>
                </a:solidFill>
                <a:latin typeface="Microsoft Sans Serif"/>
                <a:cs typeface="Microsoft Sans Serif"/>
              </a:rPr>
              <a:t>российского</a:t>
            </a:r>
            <a:r>
              <a:rPr sz="2400" spc="-5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400" spc="-250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катализатора</a:t>
            </a:r>
            <a:r>
              <a:rPr sz="2400" spc="-4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400" spc="-240" dirty="0">
                <a:solidFill>
                  <a:srgbClr val="3B3B3B"/>
                </a:solidFill>
                <a:latin typeface="Microsoft Sans Serif"/>
                <a:cs typeface="Microsoft Sans Serif"/>
              </a:rPr>
              <a:t>для</a:t>
            </a:r>
            <a:r>
              <a:rPr sz="24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400" spc="-245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процесса</a:t>
            </a:r>
            <a:r>
              <a:rPr sz="24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400" spc="-245" dirty="0">
                <a:solidFill>
                  <a:srgbClr val="3B3B3B"/>
                </a:solidFill>
                <a:latin typeface="Microsoft Sans Serif"/>
                <a:cs typeface="Microsoft Sans Serif"/>
              </a:rPr>
              <a:t>окислительного </a:t>
            </a:r>
            <a:r>
              <a:rPr sz="2400" spc="-62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400" spc="-245" dirty="0">
                <a:solidFill>
                  <a:srgbClr val="3B3B3B"/>
                </a:solidFill>
                <a:latin typeface="Microsoft Sans Serif"/>
                <a:cs typeface="Microsoft Sans Serif"/>
              </a:rPr>
              <a:t>хлорировани</a:t>
            </a:r>
            <a:r>
              <a:rPr sz="2400" spc="-240" dirty="0">
                <a:solidFill>
                  <a:srgbClr val="3B3B3B"/>
                </a:solidFill>
                <a:latin typeface="Microsoft Sans Serif"/>
                <a:cs typeface="Microsoft Sans Serif"/>
              </a:rPr>
              <a:t>е</a:t>
            </a:r>
            <a:r>
              <a:rPr sz="2400" spc="-5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4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эт</a:t>
            </a:r>
            <a:r>
              <a:rPr sz="2400" spc="-229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2400" spc="-245" dirty="0">
                <a:solidFill>
                  <a:srgbClr val="3B3B3B"/>
                </a:solidFill>
                <a:latin typeface="Microsoft Sans Serif"/>
                <a:cs typeface="Microsoft Sans Serif"/>
              </a:rPr>
              <a:t>лена</a:t>
            </a:r>
            <a:endParaRPr sz="2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50">
              <a:latin typeface="Microsoft Sans Serif"/>
              <a:cs typeface="Microsoft Sans Serif"/>
            </a:endParaRPr>
          </a:p>
          <a:p>
            <a:pPr marL="3093720">
              <a:lnSpc>
                <a:spcPct val="100000"/>
              </a:lnSpc>
            </a:pPr>
            <a:r>
              <a:rPr sz="2400" spc="-270" dirty="0">
                <a:solidFill>
                  <a:srgbClr val="3B3B3B"/>
                </a:solidFill>
                <a:latin typeface="Microsoft Sans Serif"/>
                <a:cs typeface="Microsoft Sans Serif"/>
              </a:rPr>
              <a:t>Импортеры</a:t>
            </a:r>
            <a:r>
              <a:rPr sz="2400" spc="-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400" spc="-240" dirty="0">
                <a:solidFill>
                  <a:srgbClr val="3B3B3B"/>
                </a:solidFill>
                <a:latin typeface="Microsoft Sans Serif"/>
                <a:cs typeface="Microsoft Sans Serif"/>
              </a:rPr>
              <a:t>для</a:t>
            </a:r>
            <a:r>
              <a:rPr sz="24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400" spc="-280" dirty="0">
                <a:solidFill>
                  <a:srgbClr val="3B3B3B"/>
                </a:solidFill>
                <a:latin typeface="Microsoft Sans Serif"/>
                <a:cs typeface="Microsoft Sans Serif"/>
              </a:rPr>
              <a:t>Башкирской</a:t>
            </a:r>
            <a:r>
              <a:rPr sz="2400" spc="-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400" spc="-254" dirty="0">
                <a:solidFill>
                  <a:srgbClr val="3B3B3B"/>
                </a:solidFill>
                <a:latin typeface="Microsoft Sans Serif"/>
                <a:cs typeface="Microsoft Sans Serif"/>
              </a:rPr>
              <a:t>Содовой</a:t>
            </a:r>
            <a:r>
              <a:rPr sz="2400" spc="-4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400" spc="-295" dirty="0">
                <a:solidFill>
                  <a:srgbClr val="3B3B3B"/>
                </a:solidFill>
                <a:latin typeface="Microsoft Sans Serif"/>
                <a:cs typeface="Microsoft Sans Serif"/>
              </a:rPr>
              <a:t>Компании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15253" y="3618357"/>
            <a:ext cx="1515745" cy="699770"/>
          </a:xfrm>
          <a:custGeom>
            <a:avLst/>
            <a:gdLst/>
            <a:ahLst/>
            <a:cxnLst/>
            <a:rect l="l" t="t" r="r" b="b"/>
            <a:pathLst>
              <a:path w="1515745" h="699770">
                <a:moveTo>
                  <a:pt x="1443458" y="670479"/>
                </a:moveTo>
                <a:lnTo>
                  <a:pt x="1430274" y="699389"/>
                </a:lnTo>
                <a:lnTo>
                  <a:pt x="1515491" y="696341"/>
                </a:lnTo>
                <a:lnTo>
                  <a:pt x="1498858" y="675767"/>
                </a:lnTo>
                <a:lnTo>
                  <a:pt x="1455039" y="675767"/>
                </a:lnTo>
                <a:lnTo>
                  <a:pt x="1443458" y="670479"/>
                </a:lnTo>
                <a:close/>
              </a:path>
              <a:path w="1515745" h="699770">
                <a:moveTo>
                  <a:pt x="1448739" y="658899"/>
                </a:moveTo>
                <a:lnTo>
                  <a:pt x="1443458" y="670479"/>
                </a:lnTo>
                <a:lnTo>
                  <a:pt x="1455039" y="675767"/>
                </a:lnTo>
                <a:lnTo>
                  <a:pt x="1460373" y="664210"/>
                </a:lnTo>
                <a:lnTo>
                  <a:pt x="1448739" y="658899"/>
                </a:lnTo>
                <a:close/>
              </a:path>
              <a:path w="1515745" h="699770">
                <a:moveTo>
                  <a:pt x="1461897" y="630047"/>
                </a:moveTo>
                <a:lnTo>
                  <a:pt x="1448739" y="658899"/>
                </a:lnTo>
                <a:lnTo>
                  <a:pt x="1460373" y="664210"/>
                </a:lnTo>
                <a:lnTo>
                  <a:pt x="1455039" y="675767"/>
                </a:lnTo>
                <a:lnTo>
                  <a:pt x="1498858" y="675767"/>
                </a:lnTo>
                <a:lnTo>
                  <a:pt x="1461897" y="630047"/>
                </a:lnTo>
                <a:close/>
              </a:path>
              <a:path w="1515745" h="699770">
                <a:moveTo>
                  <a:pt x="5334" y="0"/>
                </a:moveTo>
                <a:lnTo>
                  <a:pt x="0" y="11430"/>
                </a:lnTo>
                <a:lnTo>
                  <a:pt x="1443458" y="670479"/>
                </a:lnTo>
                <a:lnTo>
                  <a:pt x="1448739" y="658899"/>
                </a:lnTo>
                <a:lnTo>
                  <a:pt x="5334" y="0"/>
                </a:lnTo>
                <a:close/>
              </a:path>
            </a:pathLst>
          </a:custGeom>
          <a:solidFill>
            <a:srgbClr val="003E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3</a:t>
            </a:fld>
            <a:endParaRPr spc="-1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3064" y="3910520"/>
            <a:ext cx="10892155" cy="2164715"/>
            <a:chOff x="643064" y="3910520"/>
            <a:chExt cx="10892155" cy="2164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651" y="3912108"/>
              <a:ext cx="10888980" cy="21610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4651" y="3912108"/>
              <a:ext cx="10888980" cy="2161540"/>
            </a:xfrm>
            <a:custGeom>
              <a:avLst/>
              <a:gdLst/>
              <a:ahLst/>
              <a:cxnLst/>
              <a:rect l="l" t="t" r="r" b="b"/>
              <a:pathLst>
                <a:path w="10888980" h="2161540">
                  <a:moveTo>
                    <a:pt x="10888980" y="2161032"/>
                  </a:moveTo>
                  <a:lnTo>
                    <a:pt x="159029" y="2161032"/>
                  </a:lnTo>
                  <a:lnTo>
                    <a:pt x="0" y="2001989"/>
                  </a:lnTo>
                  <a:lnTo>
                    <a:pt x="0" y="0"/>
                  </a:lnTo>
                  <a:lnTo>
                    <a:pt x="10888980" y="0"/>
                  </a:lnTo>
                  <a:lnTo>
                    <a:pt x="10888980" y="2161032"/>
                  </a:lnTo>
                  <a:close/>
                </a:path>
              </a:pathLst>
            </a:custGeom>
            <a:ln w="3175">
              <a:solidFill>
                <a:srgbClr val="0040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95883" y="1294638"/>
            <a:ext cx="10172700" cy="4596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20"/>
              </a:spcBef>
            </a:pPr>
            <a:r>
              <a:rPr sz="1900" spc="-225" dirty="0">
                <a:solidFill>
                  <a:srgbClr val="3B3B3B"/>
                </a:solidFill>
                <a:latin typeface="Microsoft Sans Serif"/>
                <a:cs typeface="Microsoft Sans Serif"/>
              </a:rPr>
              <a:t>Одним</a:t>
            </a:r>
            <a:r>
              <a:rPr sz="19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из</a:t>
            </a:r>
            <a:r>
              <a:rPr sz="19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наиболее</a:t>
            </a:r>
            <a:r>
              <a:rPr sz="1900" spc="-5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известных</a:t>
            </a:r>
            <a:r>
              <a:rPr sz="1900" spc="-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широко</a:t>
            </a:r>
            <a:r>
              <a:rPr sz="1900" spc="-5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применяемых</a:t>
            </a:r>
            <a:r>
              <a:rPr sz="1900" spc="-6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является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</a:t>
            </a:r>
            <a:r>
              <a:rPr sz="19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окислительного</a:t>
            </a:r>
            <a:endParaRPr sz="1900">
              <a:latin typeface="Microsoft Sans Serif"/>
              <a:cs typeface="Microsoft Sans Serif"/>
            </a:endParaRPr>
          </a:p>
          <a:p>
            <a:pPr marL="76200">
              <a:lnSpc>
                <a:spcPct val="100000"/>
              </a:lnSpc>
              <a:spcBef>
                <a:spcPts val="10"/>
              </a:spcBef>
            </a:pP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хлорирования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900" spc="-5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псевдоожижением</a:t>
            </a:r>
            <a:r>
              <a:rPr sz="19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OXYMAX</a:t>
            </a:r>
            <a:r>
              <a:rPr sz="1875" spc="-330" baseline="26666" dirty="0">
                <a:solidFill>
                  <a:srgbClr val="3B3B3B"/>
                </a:solidFill>
                <a:latin typeface="Microsoft Sans Serif"/>
                <a:cs typeface="Microsoft Sans Serif"/>
              </a:rPr>
              <a:t>®</a:t>
            </a:r>
            <a:r>
              <a:rPr sz="19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V</a:t>
            </a:r>
            <a:r>
              <a:rPr sz="19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производства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25" dirty="0">
                <a:solidFill>
                  <a:srgbClr val="3B3B3B"/>
                </a:solidFill>
                <a:latin typeface="Microsoft Sans Serif"/>
                <a:cs typeface="Microsoft Sans Serif"/>
              </a:rPr>
              <a:t>фирмы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SCCI</a:t>
            </a:r>
            <a:r>
              <a:rPr sz="19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(Великобритания)</a:t>
            </a: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600">
              <a:latin typeface="Microsoft Sans Serif"/>
              <a:cs typeface="Microsoft Sans Serif"/>
            </a:endParaRPr>
          </a:p>
          <a:p>
            <a:pPr marL="91440">
              <a:lnSpc>
                <a:spcPct val="100000"/>
              </a:lnSpc>
            </a:pPr>
            <a:r>
              <a:rPr sz="19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Осн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вные</a:t>
            </a:r>
            <a:r>
              <a:rPr sz="1900" spc="-10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пре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мущества</a:t>
            </a:r>
            <a:r>
              <a:rPr sz="1900" spc="-10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40" dirty="0">
                <a:solidFill>
                  <a:srgbClr val="3B3B3B"/>
                </a:solidFill>
                <a:latin typeface="Microsoft Sans Serif"/>
                <a:cs typeface="Microsoft Sans Serif"/>
              </a:rPr>
              <a:t>OX</a:t>
            </a:r>
            <a:r>
              <a:rPr sz="19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Y</a:t>
            </a:r>
            <a:r>
              <a:rPr sz="1900" spc="-250" dirty="0">
                <a:solidFill>
                  <a:srgbClr val="3B3B3B"/>
                </a:solidFill>
                <a:latin typeface="Microsoft Sans Serif"/>
                <a:cs typeface="Microsoft Sans Serif"/>
              </a:rPr>
              <a:t>MA</a:t>
            </a:r>
            <a:r>
              <a:rPr sz="19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X</a:t>
            </a:r>
            <a:r>
              <a:rPr sz="1875" spc="-240" baseline="26666" dirty="0">
                <a:solidFill>
                  <a:srgbClr val="3B3B3B"/>
                </a:solidFill>
                <a:latin typeface="Microsoft Sans Serif"/>
                <a:cs typeface="Microsoft Sans Serif"/>
              </a:rPr>
              <a:t>®</a:t>
            </a:r>
            <a:r>
              <a:rPr sz="19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V</a:t>
            </a:r>
            <a:r>
              <a:rPr sz="1900" spc="-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:</a:t>
            </a:r>
            <a:endParaRPr sz="1900">
              <a:latin typeface="Microsoft Sans Serif"/>
              <a:cs typeface="Microsoft Sans Serif"/>
            </a:endParaRPr>
          </a:p>
          <a:p>
            <a:pPr marL="421005" indent="-330200">
              <a:lnSpc>
                <a:spcPct val="100000"/>
              </a:lnSpc>
              <a:spcBef>
                <a:spcPts val="15"/>
              </a:spcBef>
              <a:buFont typeface="Wingdings"/>
              <a:buChar char=""/>
              <a:tabLst>
                <a:tab pos="421005" algn="l"/>
                <a:tab pos="421640" algn="l"/>
              </a:tabLst>
            </a:pPr>
            <a:r>
              <a:rPr sz="1900" spc="-225" dirty="0">
                <a:solidFill>
                  <a:srgbClr val="3B3B3B"/>
                </a:solidFill>
                <a:latin typeface="Microsoft Sans Serif"/>
                <a:cs typeface="Microsoft Sans Serif"/>
              </a:rPr>
              <a:t>ме</a:t>
            </a:r>
            <a:r>
              <a:rPr sz="19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ь</a:t>
            </a:r>
            <a:r>
              <a:rPr sz="1900" spc="-275" dirty="0">
                <a:solidFill>
                  <a:srgbClr val="3B3B3B"/>
                </a:solidFill>
                <a:latin typeface="Microsoft Sans Serif"/>
                <a:cs typeface="Microsoft Sans Serif"/>
              </a:rPr>
              <a:t>ш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я</a:t>
            </a:r>
            <a:r>
              <a:rPr sz="1900" spc="-7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скоро</a:t>
            </a:r>
            <a:r>
              <a:rPr sz="19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9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9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ь</a:t>
            </a:r>
            <a:r>
              <a:rPr sz="19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900" spc="-140" dirty="0">
                <a:solidFill>
                  <a:srgbClr val="3B3B3B"/>
                </a:solidFill>
                <a:latin typeface="Microsoft Sans Serif"/>
                <a:cs typeface="Microsoft Sans Serif"/>
              </a:rPr>
              <a:t>г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оран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я</a:t>
            </a:r>
            <a:endParaRPr sz="1900">
              <a:latin typeface="Microsoft Sans Serif"/>
              <a:cs typeface="Microsoft Sans Serif"/>
            </a:endParaRPr>
          </a:p>
          <a:p>
            <a:pPr marL="421005" indent="-33020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421005" algn="l"/>
                <a:tab pos="421640" algn="l"/>
              </a:tabLst>
            </a:pPr>
            <a:r>
              <a:rPr sz="19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r>
              <a:rPr sz="19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ы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сокая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ко</a:t>
            </a:r>
            <a:r>
              <a:rPr sz="1900" spc="-235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вер</a:t>
            </a:r>
            <a:r>
              <a:rPr sz="19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я</a:t>
            </a:r>
            <a:r>
              <a:rPr sz="1900" spc="-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40" dirty="0">
                <a:solidFill>
                  <a:srgbClr val="3B3B3B"/>
                </a:solidFill>
                <a:latin typeface="Microsoft Sans Serif"/>
                <a:cs typeface="Microsoft Sans Serif"/>
              </a:rPr>
              <a:t>HC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l</a:t>
            </a:r>
            <a:endParaRPr sz="1900">
              <a:latin typeface="Microsoft Sans Serif"/>
              <a:cs typeface="Microsoft Sans Serif"/>
            </a:endParaRPr>
          </a:p>
          <a:p>
            <a:pPr marL="421005" indent="-330200">
              <a:lnSpc>
                <a:spcPct val="100000"/>
              </a:lnSpc>
              <a:spcBef>
                <a:spcPts val="10"/>
              </a:spcBef>
              <a:buFont typeface="Wingdings"/>
              <a:buChar char=""/>
              <a:tabLst>
                <a:tab pos="421005" algn="l"/>
                <a:tab pos="421640" algn="l"/>
              </a:tabLst>
            </a:pPr>
            <a:r>
              <a:rPr sz="19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r>
              <a:rPr sz="19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ы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сокая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ч</a:t>
            </a:r>
            <a:r>
              <a:rPr sz="19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стот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9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345" dirty="0">
                <a:solidFill>
                  <a:srgbClr val="3B3B3B"/>
                </a:solidFill>
                <a:latin typeface="Microsoft Sans Serif"/>
                <a:cs typeface="Microsoft Sans Serif"/>
              </a:rPr>
              <a:t>Д</a:t>
            </a:r>
            <a:r>
              <a:rPr sz="1900" spc="-285" dirty="0">
                <a:solidFill>
                  <a:srgbClr val="3B3B3B"/>
                </a:solidFill>
                <a:latin typeface="Microsoft Sans Serif"/>
                <a:cs typeface="Microsoft Sans Serif"/>
              </a:rPr>
              <a:t>Х</a:t>
            </a:r>
            <a:r>
              <a:rPr sz="1900" spc="-235" dirty="0">
                <a:solidFill>
                  <a:srgbClr val="3B3B3B"/>
                </a:solidFill>
                <a:latin typeface="Microsoft Sans Serif"/>
                <a:cs typeface="Microsoft Sans Serif"/>
              </a:rPr>
              <a:t>Э</a:t>
            </a: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50">
              <a:latin typeface="Microsoft Sans Serif"/>
              <a:cs typeface="Microsoft Sans Serif"/>
            </a:endParaRPr>
          </a:p>
          <a:p>
            <a:pPr marL="352425">
              <a:lnSpc>
                <a:spcPct val="100000"/>
              </a:lnSpc>
            </a:pP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Разработка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отечественного</a:t>
            </a:r>
            <a:r>
              <a:rPr sz="1900" spc="-10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аналога</a:t>
            </a:r>
            <a:r>
              <a:rPr sz="1900" spc="-6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позволит</a:t>
            </a:r>
            <a:r>
              <a:rPr sz="1900" spc="-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сохранить</a:t>
            </a:r>
            <a:r>
              <a:rPr sz="19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или</a:t>
            </a:r>
            <a:r>
              <a:rPr sz="19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улучшить</a:t>
            </a:r>
            <a:r>
              <a:rPr sz="1900" spc="-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данные</a:t>
            </a:r>
            <a:r>
              <a:rPr sz="19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показатели.</a:t>
            </a:r>
            <a:r>
              <a:rPr sz="19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Результатом</a:t>
            </a:r>
            <a:endParaRPr sz="1900">
              <a:latin typeface="Microsoft Sans Serif"/>
              <a:cs typeface="Microsoft Sans Serif"/>
            </a:endParaRPr>
          </a:p>
          <a:p>
            <a:pPr marL="352425">
              <a:lnSpc>
                <a:spcPct val="100000"/>
              </a:lnSpc>
              <a:spcBef>
                <a:spcPts val="15"/>
              </a:spcBef>
            </a:pP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предложенного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решения</a:t>
            </a:r>
            <a:r>
              <a:rPr sz="19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будет</a:t>
            </a:r>
            <a:r>
              <a:rPr sz="1900" spc="-6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достижение</a:t>
            </a:r>
            <a:r>
              <a:rPr sz="1900" spc="-10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следующих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технологических</a:t>
            </a:r>
            <a:r>
              <a:rPr sz="19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показателей:</a:t>
            </a: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352425" marR="6944995">
              <a:lnSpc>
                <a:spcPct val="100800"/>
              </a:lnSpc>
            </a:pPr>
            <a:r>
              <a:rPr sz="1900" spc="-254" dirty="0">
                <a:solidFill>
                  <a:srgbClr val="3B3B3B"/>
                </a:solidFill>
                <a:latin typeface="Microsoft Sans Serif"/>
                <a:cs typeface="Microsoft Sans Serif"/>
              </a:rPr>
              <a:t>Ко</a:t>
            </a:r>
            <a:r>
              <a:rPr sz="1900" spc="-240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вер</a:t>
            </a:r>
            <a:r>
              <a:rPr sz="19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я</a:t>
            </a:r>
            <a:r>
              <a:rPr sz="19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эти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лен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315" dirty="0">
                <a:solidFill>
                  <a:srgbClr val="3B3B3B"/>
                </a:solidFill>
                <a:latin typeface="Microsoft Sans Serif"/>
                <a:cs typeface="Microsoft Sans Serif"/>
              </a:rPr>
              <a:t>–</a:t>
            </a:r>
            <a:r>
              <a:rPr sz="19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98,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2</a:t>
            </a:r>
            <a:r>
              <a:rPr sz="19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%  </a:t>
            </a:r>
            <a:r>
              <a:rPr sz="1900" spc="-254" dirty="0">
                <a:solidFill>
                  <a:srgbClr val="3B3B3B"/>
                </a:solidFill>
                <a:latin typeface="Microsoft Sans Serif"/>
                <a:cs typeface="Microsoft Sans Serif"/>
              </a:rPr>
              <a:t>Ко</a:t>
            </a:r>
            <a:r>
              <a:rPr sz="1900" spc="-240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вер</a:t>
            </a:r>
            <a:r>
              <a:rPr sz="19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я</a:t>
            </a:r>
            <a:r>
              <a:rPr sz="19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40" dirty="0">
                <a:solidFill>
                  <a:srgbClr val="3B3B3B"/>
                </a:solidFill>
                <a:latin typeface="Microsoft Sans Serif"/>
                <a:cs typeface="Microsoft Sans Serif"/>
              </a:rPr>
              <a:t>HC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l</a:t>
            </a:r>
            <a:r>
              <a:rPr sz="1900" spc="-7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315" dirty="0">
                <a:solidFill>
                  <a:srgbClr val="3B3B3B"/>
                </a:solidFill>
                <a:latin typeface="Microsoft Sans Serif"/>
                <a:cs typeface="Microsoft Sans Serif"/>
              </a:rPr>
              <a:t>–</a:t>
            </a:r>
            <a:r>
              <a:rPr sz="19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97,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0</a:t>
            </a:r>
            <a:r>
              <a:rPr sz="19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%  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T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емператур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реакц</a:t>
            </a:r>
            <a:r>
              <a:rPr sz="19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315" dirty="0">
                <a:solidFill>
                  <a:srgbClr val="3B3B3B"/>
                </a:solidFill>
                <a:latin typeface="Microsoft Sans Serif"/>
                <a:cs typeface="Microsoft Sans Serif"/>
              </a:rPr>
              <a:t>–</a:t>
            </a:r>
            <a:r>
              <a:rPr sz="1900" spc="-7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220</a:t>
            </a:r>
            <a:r>
              <a:rPr sz="19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75" spc="-187" baseline="26666" dirty="0">
                <a:solidFill>
                  <a:srgbClr val="3B3B3B"/>
                </a:solidFill>
                <a:latin typeface="Microsoft Sans Serif"/>
                <a:cs typeface="Microsoft Sans Serif"/>
              </a:rPr>
              <a:t>o</a:t>
            </a:r>
            <a:r>
              <a:rPr sz="1900" spc="-240" dirty="0">
                <a:solidFill>
                  <a:srgbClr val="3B3B3B"/>
                </a:solidFill>
                <a:latin typeface="Microsoft Sans Serif"/>
                <a:cs typeface="Microsoft Sans Serif"/>
              </a:rPr>
              <a:t>C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4</a:t>
            </a:fld>
            <a:endParaRPr spc="-125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7573" y="465581"/>
            <a:ext cx="33782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65" dirty="0"/>
              <a:t>З</a:t>
            </a:r>
            <a:r>
              <a:rPr spc="-385" dirty="0"/>
              <a:t>А</a:t>
            </a:r>
            <a:r>
              <a:rPr spc="-345" dirty="0"/>
              <a:t>Р</a:t>
            </a:r>
            <a:r>
              <a:rPr spc="-350" dirty="0"/>
              <a:t>У</a:t>
            </a:r>
            <a:r>
              <a:rPr spc="-340" dirty="0"/>
              <a:t>Б</a:t>
            </a:r>
            <a:r>
              <a:rPr spc="-330" dirty="0"/>
              <a:t>Е</a:t>
            </a:r>
            <a:r>
              <a:rPr spc="-360" dirty="0"/>
              <a:t>ЖН</a:t>
            </a:r>
            <a:r>
              <a:rPr spc="-380" dirty="0"/>
              <a:t>Ы</a:t>
            </a:r>
            <a:r>
              <a:rPr spc="-375" dirty="0"/>
              <a:t>Й</a:t>
            </a:r>
            <a:r>
              <a:rPr spc="-60" dirty="0"/>
              <a:t> </a:t>
            </a:r>
            <a:r>
              <a:rPr spc="-355" dirty="0"/>
              <a:t>АНА</a:t>
            </a:r>
            <a:r>
              <a:rPr spc="-415" dirty="0"/>
              <a:t>ЛОГ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38204" y="6528816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4">
                <a:moveTo>
                  <a:pt x="0" y="0"/>
                </a:moveTo>
                <a:lnTo>
                  <a:pt x="0" y="108000"/>
                </a:lnTo>
              </a:path>
            </a:pathLst>
          </a:custGeom>
          <a:ln w="9525">
            <a:solidFill>
              <a:srgbClr val="6F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6049" y="550544"/>
            <a:ext cx="114630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449685" algn="l"/>
              </a:tabLst>
            </a:pPr>
            <a:r>
              <a:rPr u="sng" spc="-345" dirty="0">
                <a:uFill>
                  <a:solidFill>
                    <a:srgbClr val="004077"/>
                  </a:solidFill>
                </a:uFill>
              </a:rPr>
              <a:t>ПАТЕНТНЫ</a:t>
            </a:r>
            <a:r>
              <a:rPr u="sng" spc="-375" dirty="0">
                <a:uFill>
                  <a:solidFill>
                    <a:srgbClr val="004077"/>
                  </a:solidFill>
                </a:uFill>
              </a:rPr>
              <a:t>Й</a:t>
            </a:r>
            <a:r>
              <a:rPr u="sng" spc="-65" dirty="0">
                <a:uFill>
                  <a:solidFill>
                    <a:srgbClr val="004077"/>
                  </a:solidFill>
                </a:uFill>
              </a:rPr>
              <a:t> </a:t>
            </a:r>
            <a:r>
              <a:rPr u="sng" spc="-380" dirty="0">
                <a:uFill>
                  <a:solidFill>
                    <a:srgbClr val="004077"/>
                  </a:solidFill>
                </a:uFill>
              </a:rPr>
              <a:t>ПОИС</a:t>
            </a:r>
            <a:r>
              <a:rPr u="sng" spc="-535" dirty="0">
                <a:uFill>
                  <a:solidFill>
                    <a:srgbClr val="004077"/>
                  </a:solidFill>
                </a:uFill>
              </a:rPr>
              <a:t>К</a:t>
            </a:r>
            <a:r>
              <a:rPr u="sng" dirty="0">
                <a:uFill>
                  <a:solidFill>
                    <a:srgbClr val="004077"/>
                  </a:solidFill>
                </a:uFill>
              </a:rPr>
              <a:t>	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5</a:t>
            </a:fld>
            <a:endParaRPr spc="-125"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57859" y="1260983"/>
          <a:ext cx="9806940" cy="5099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0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5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15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96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96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8534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82245" marR="177800" indent="174625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700" spc="-19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Предмет </a:t>
                      </a:r>
                      <a:r>
                        <a:rPr sz="17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поиск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7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700" spc="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ТР)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07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spc="-1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Страна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113664" marR="106045" algn="ctr">
                        <a:lnSpc>
                          <a:spcPct val="100000"/>
                        </a:lnSpc>
                      </a:pP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выда</a:t>
                      </a:r>
                      <a:r>
                        <a:rPr sz="1700" spc="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7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вид  и</a:t>
                      </a:r>
                      <a:r>
                        <a:rPr sz="1700" spc="-6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омер  </a:t>
                      </a:r>
                      <a:r>
                        <a:rPr sz="17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охранного </a:t>
                      </a:r>
                      <a:r>
                        <a:rPr sz="1700" spc="-16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документа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07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70510" marR="262255" indent="-190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700" spc="-16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Авторы, </a:t>
                      </a:r>
                      <a:r>
                        <a:rPr sz="1700" spc="-15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6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заявитель, </a:t>
                      </a:r>
                      <a:r>
                        <a:rPr sz="1700" spc="-16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7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ана,</a:t>
                      </a:r>
                      <a:r>
                        <a:rPr sz="1700" spc="-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дата  </a:t>
                      </a:r>
                      <a:r>
                        <a:rPr sz="1700" spc="-16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приоритета, </a:t>
                      </a:r>
                      <a:r>
                        <a:rPr sz="1700" spc="-16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дата </a:t>
                      </a:r>
                      <a:r>
                        <a:rPr sz="1700" spc="-16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7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публикации, </a:t>
                      </a:r>
                      <a:r>
                        <a:rPr sz="1700" spc="-44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7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название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07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734060" marR="114935" indent="-612775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Сущ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ност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700" spc="-6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ехническ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ого  </a:t>
                      </a:r>
                      <a:r>
                        <a:rPr sz="17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решения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077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554990" marR="548640" indent="635" algn="ctr">
                        <a:lnSpc>
                          <a:spcPct val="100000"/>
                        </a:lnSpc>
                      </a:pP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Подл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7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(не</a:t>
                      </a:r>
                      <a:r>
                        <a:rPr sz="1700" spc="-6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подл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жит)  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дал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ьне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шем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700" spc="-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анализ</a:t>
                      </a:r>
                      <a:r>
                        <a:rPr sz="17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700" spc="-7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при  </a:t>
                      </a:r>
                      <a:r>
                        <a:rPr sz="17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исследовании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07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13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07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07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52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07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07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spc="-17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Уровня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0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Чистоты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07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Новизны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0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1085">
                <a:tc>
                  <a:txBody>
                    <a:bodyPr/>
                    <a:lstStyle/>
                    <a:p>
                      <a:pPr marL="86995" marR="1835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ата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лиз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ато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300" spc="-6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для  </a:t>
                      </a:r>
                      <a:r>
                        <a:rPr sz="1300" spc="-14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оксихлорирования </a:t>
                      </a:r>
                      <a:r>
                        <a:rPr sz="1300" spc="-33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3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этилена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00" spc="-23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РФ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RU</a:t>
                      </a:r>
                      <a:r>
                        <a:rPr sz="1300" spc="-3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214843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300" spc="-5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C1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87630" marR="1644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r>
                        <a:rPr sz="1300" spc="-3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Макар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нк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300" spc="-6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С.П.  </a:t>
                      </a:r>
                      <a:r>
                        <a:rPr sz="1300" spc="-14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Кильдяшев;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87630" marR="1847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spc="-14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Акционерное </a:t>
                      </a:r>
                      <a:r>
                        <a:rPr sz="1300" spc="-14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обще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тво</a:t>
                      </a:r>
                      <a:r>
                        <a:rPr sz="1300" spc="-5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от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ры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  ти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300" spc="-6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«Ка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ал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атор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;  </a:t>
                      </a:r>
                      <a:r>
                        <a:rPr sz="1300" spc="-18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РФ;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аяв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л.</a:t>
                      </a:r>
                      <a:r>
                        <a:rPr sz="1300" spc="-4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;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Опуб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300" spc="-3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;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87630" marR="320675">
                        <a:lnSpc>
                          <a:spcPct val="100000"/>
                        </a:lnSpc>
                      </a:pPr>
                      <a:r>
                        <a:rPr sz="1300" spc="-14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Способ </a:t>
                      </a:r>
                      <a:r>
                        <a:rPr sz="1300" spc="-14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3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приготовления </a:t>
                      </a:r>
                      <a:r>
                        <a:rPr sz="1300" spc="-13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ата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лиз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атор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300" spc="-8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для  </a:t>
                      </a:r>
                      <a:r>
                        <a:rPr sz="1300" spc="-14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оксихлорирования </a:t>
                      </a:r>
                      <a:r>
                        <a:rPr sz="1300" spc="-33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э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тил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ен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300" spc="-5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300" spc="-5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,2-  </a:t>
                      </a:r>
                      <a:r>
                        <a:rPr sz="1300" spc="-13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дихлорэтан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Нан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ес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300" spc="-4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ак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ивно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87630" marR="143510">
                        <a:lnSpc>
                          <a:spcPct val="100000"/>
                        </a:lnSpc>
                      </a:pP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омпо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нента</a:t>
                      </a:r>
                      <a:r>
                        <a:rPr sz="1300" spc="-6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300" spc="-5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ед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нения</a:t>
                      </a:r>
                      <a:r>
                        <a:rPr sz="1300" spc="-4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меди  на</a:t>
                      </a:r>
                      <a:r>
                        <a:rPr sz="1300" spc="-5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ю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мо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си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ный</a:t>
                      </a:r>
                      <a:r>
                        <a:rPr sz="1300" spc="-4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но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ит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ель,  с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щ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300" spc="-4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300" spc="-5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ме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ал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   M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1275" baseline="26143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2+</a:t>
                      </a:r>
                      <a:r>
                        <a:rPr sz="1275" spc="120" baseline="26143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и/или</a:t>
                      </a:r>
                      <a:r>
                        <a:rPr sz="1300" spc="-4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1275" baseline="26143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3+</a:t>
                      </a:r>
                      <a:r>
                        <a:rPr sz="1275" spc="97" baseline="26143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300" spc="-5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си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 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алюм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ин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300" spc="-4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300" spc="-4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от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ош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ем  A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1275" baseline="26143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3+</a:t>
                      </a:r>
                      <a:r>
                        <a:rPr sz="1275" spc="120" baseline="26143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300" spc="-4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1275" baseline="26143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2+</a:t>
                      </a:r>
                      <a:r>
                        <a:rPr sz="1275" spc="97" baseline="26143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и/или</a:t>
                      </a:r>
                      <a:r>
                        <a:rPr sz="1300" spc="-3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1275" baseline="26143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3+</a:t>
                      </a:r>
                      <a:r>
                        <a:rPr sz="1275" spc="97" baseline="26143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в 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ела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300" spc="-4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1300" spc="-5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:</a:t>
                      </a:r>
                      <a:r>
                        <a:rPr sz="1300" spc="-4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300" spc="-5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300" spc="-5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1300" spc="-6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:</a:t>
                      </a:r>
                      <a:r>
                        <a:rPr sz="1300" spc="-4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300" spc="-5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с 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леду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ю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щ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300" spc="-3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су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шкой</a:t>
                      </a:r>
                      <a:r>
                        <a:rPr sz="1300" spc="-4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87630" marR="1270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емпер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300" spc="-4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обе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печива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ю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щей 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полну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ю</a:t>
                      </a:r>
                      <a:r>
                        <a:rPr sz="1300" spc="-4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рис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ал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из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ац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ю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87630" marR="116205">
                        <a:lnSpc>
                          <a:spcPct val="100000"/>
                        </a:lnSpc>
                      </a:pP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ак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ивно</a:t>
                      </a:r>
                      <a:r>
                        <a:rPr sz="13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300" spc="-6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омпо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нента</a:t>
                      </a:r>
                      <a:r>
                        <a:rPr sz="1300" spc="-6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за</a:t>
                      </a:r>
                      <a:r>
                        <a:rPr sz="1300" spc="-5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вр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мя  мен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300" spc="-5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1300" spc="-5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3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3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н.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00" spc="-2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Да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00" spc="-2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Да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00" spc="-2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Да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0433" y="451485"/>
            <a:ext cx="87814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5" dirty="0"/>
              <a:t>ПРЕ</a:t>
            </a:r>
            <a:r>
              <a:rPr spc="-500" dirty="0"/>
              <a:t>ДЛ</a:t>
            </a:r>
            <a:r>
              <a:rPr spc="-459" dirty="0"/>
              <a:t>А</a:t>
            </a:r>
            <a:r>
              <a:rPr spc="-360" dirty="0"/>
              <a:t>Г</a:t>
            </a:r>
            <a:r>
              <a:rPr spc="-340" dirty="0"/>
              <a:t>А</a:t>
            </a:r>
            <a:r>
              <a:rPr spc="-330" dirty="0"/>
              <a:t>Е</a:t>
            </a:r>
            <a:r>
              <a:rPr spc="-375" dirty="0"/>
              <a:t>М</a:t>
            </a:r>
            <a:r>
              <a:rPr spc="-380" dirty="0"/>
              <a:t>Ы</a:t>
            </a:r>
            <a:r>
              <a:rPr spc="-375" dirty="0"/>
              <a:t>Й</a:t>
            </a:r>
            <a:r>
              <a:rPr spc="-60" dirty="0"/>
              <a:t> </a:t>
            </a:r>
            <a:r>
              <a:rPr spc="-455" dirty="0"/>
              <a:t>ПОДХОД</a:t>
            </a:r>
            <a:r>
              <a:rPr spc="-90" dirty="0"/>
              <a:t> </a:t>
            </a:r>
            <a:r>
              <a:rPr spc="-340" dirty="0"/>
              <a:t>(ИННОВА</a:t>
            </a:r>
            <a:r>
              <a:rPr spc="-395" dirty="0"/>
              <a:t>Ц</a:t>
            </a:r>
            <a:r>
              <a:rPr spc="-380" dirty="0"/>
              <a:t>ИОНН</a:t>
            </a:r>
            <a:r>
              <a:rPr spc="-385" dirty="0"/>
              <a:t>О</a:t>
            </a:r>
            <a:r>
              <a:rPr spc="-340" dirty="0"/>
              <a:t>СТЬ</a:t>
            </a:r>
            <a:r>
              <a:rPr spc="-40" dirty="0"/>
              <a:t> </a:t>
            </a:r>
            <a:r>
              <a:rPr spc="-340" dirty="0"/>
              <a:t>Р</a:t>
            </a:r>
            <a:r>
              <a:rPr spc="-355" dirty="0"/>
              <a:t>Е</a:t>
            </a:r>
            <a:r>
              <a:rPr spc="-350" dirty="0"/>
              <a:t>ШЕН</a:t>
            </a:r>
            <a:r>
              <a:rPr spc="-355" dirty="0"/>
              <a:t>И</a:t>
            </a:r>
            <a:r>
              <a:rPr spc="-270" dirty="0"/>
              <a:t>Я)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157132" y="1785442"/>
            <a:ext cx="1793239" cy="742950"/>
            <a:chOff x="5157132" y="1785442"/>
            <a:chExt cx="1793239" cy="7429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57132" y="1785442"/>
              <a:ext cx="1793152" cy="7427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9259" y="1807514"/>
              <a:ext cx="1087386" cy="65603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195315" y="1824227"/>
              <a:ext cx="1687195" cy="635635"/>
            </a:xfrm>
            <a:custGeom>
              <a:avLst/>
              <a:gdLst/>
              <a:ahLst/>
              <a:cxnLst/>
              <a:rect l="l" t="t" r="r" b="b"/>
              <a:pathLst>
                <a:path w="1687195" h="635635">
                  <a:moveTo>
                    <a:pt x="1645412" y="0"/>
                  </a:moveTo>
                  <a:lnTo>
                    <a:pt x="41656" y="0"/>
                  </a:lnTo>
                  <a:lnTo>
                    <a:pt x="25449" y="3276"/>
                  </a:lnTo>
                  <a:lnTo>
                    <a:pt x="12207" y="12207"/>
                  </a:lnTo>
                  <a:lnTo>
                    <a:pt x="3276" y="25449"/>
                  </a:lnTo>
                  <a:lnTo>
                    <a:pt x="0" y="41656"/>
                  </a:lnTo>
                  <a:lnTo>
                    <a:pt x="0" y="593851"/>
                  </a:lnTo>
                  <a:lnTo>
                    <a:pt x="3276" y="610058"/>
                  </a:lnTo>
                  <a:lnTo>
                    <a:pt x="12207" y="623300"/>
                  </a:lnTo>
                  <a:lnTo>
                    <a:pt x="25449" y="632231"/>
                  </a:lnTo>
                  <a:lnTo>
                    <a:pt x="41656" y="635508"/>
                  </a:lnTo>
                  <a:lnTo>
                    <a:pt x="1645412" y="635508"/>
                  </a:lnTo>
                  <a:lnTo>
                    <a:pt x="1661618" y="632231"/>
                  </a:lnTo>
                  <a:lnTo>
                    <a:pt x="1674860" y="623300"/>
                  </a:lnTo>
                  <a:lnTo>
                    <a:pt x="1683791" y="610058"/>
                  </a:lnTo>
                  <a:lnTo>
                    <a:pt x="1687067" y="593851"/>
                  </a:lnTo>
                  <a:lnTo>
                    <a:pt x="1687067" y="41656"/>
                  </a:lnTo>
                  <a:lnTo>
                    <a:pt x="1683791" y="25449"/>
                  </a:lnTo>
                  <a:lnTo>
                    <a:pt x="1674860" y="12207"/>
                  </a:lnTo>
                  <a:lnTo>
                    <a:pt x="1661618" y="3276"/>
                  </a:lnTo>
                  <a:lnTo>
                    <a:pt x="16454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95315" y="1824227"/>
              <a:ext cx="1687195" cy="635635"/>
            </a:xfrm>
            <a:custGeom>
              <a:avLst/>
              <a:gdLst/>
              <a:ahLst/>
              <a:cxnLst/>
              <a:rect l="l" t="t" r="r" b="b"/>
              <a:pathLst>
                <a:path w="1687195" h="635635">
                  <a:moveTo>
                    <a:pt x="0" y="41656"/>
                  </a:moveTo>
                  <a:lnTo>
                    <a:pt x="3276" y="25449"/>
                  </a:lnTo>
                  <a:lnTo>
                    <a:pt x="12207" y="12207"/>
                  </a:lnTo>
                  <a:lnTo>
                    <a:pt x="25449" y="3276"/>
                  </a:lnTo>
                  <a:lnTo>
                    <a:pt x="41656" y="0"/>
                  </a:lnTo>
                  <a:lnTo>
                    <a:pt x="1645412" y="0"/>
                  </a:lnTo>
                  <a:lnTo>
                    <a:pt x="1661618" y="3276"/>
                  </a:lnTo>
                  <a:lnTo>
                    <a:pt x="1674860" y="12207"/>
                  </a:lnTo>
                  <a:lnTo>
                    <a:pt x="1683791" y="25449"/>
                  </a:lnTo>
                  <a:lnTo>
                    <a:pt x="1687067" y="41656"/>
                  </a:lnTo>
                  <a:lnTo>
                    <a:pt x="1687067" y="593851"/>
                  </a:lnTo>
                  <a:lnTo>
                    <a:pt x="1683791" y="610058"/>
                  </a:lnTo>
                  <a:lnTo>
                    <a:pt x="1674860" y="623300"/>
                  </a:lnTo>
                  <a:lnTo>
                    <a:pt x="1661618" y="632231"/>
                  </a:lnTo>
                  <a:lnTo>
                    <a:pt x="1645412" y="635508"/>
                  </a:lnTo>
                  <a:lnTo>
                    <a:pt x="41656" y="635508"/>
                  </a:lnTo>
                  <a:lnTo>
                    <a:pt x="25449" y="632231"/>
                  </a:lnTo>
                  <a:lnTo>
                    <a:pt x="12207" y="623300"/>
                  </a:lnTo>
                  <a:lnTo>
                    <a:pt x="3276" y="610058"/>
                  </a:lnTo>
                  <a:lnTo>
                    <a:pt x="0" y="593851"/>
                  </a:lnTo>
                  <a:lnTo>
                    <a:pt x="0" y="41656"/>
                  </a:lnTo>
                  <a:close/>
                </a:path>
              </a:pathLst>
            </a:custGeom>
            <a:ln w="12700">
              <a:solidFill>
                <a:srgbClr val="B0B0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45135" y="1226312"/>
            <a:ext cx="6525259" cy="1007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29" dirty="0">
                <a:solidFill>
                  <a:srgbClr val="3B3B3B"/>
                </a:solidFill>
                <a:latin typeface="Microsoft Sans Serif"/>
                <a:cs typeface="Microsoft Sans Serif"/>
              </a:rPr>
              <a:t>Схема</a:t>
            </a:r>
            <a:r>
              <a:rPr sz="2000" spc="-7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производства</a:t>
            </a:r>
            <a:r>
              <a:rPr sz="2000" spc="-10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отечественного</a:t>
            </a:r>
            <a:r>
              <a:rPr sz="2000" spc="-10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катализатора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50">
              <a:latin typeface="Microsoft Sans Serif"/>
              <a:cs typeface="Microsoft Sans Serif"/>
            </a:endParaRPr>
          </a:p>
          <a:p>
            <a:pPr marR="504190" algn="r">
              <a:lnSpc>
                <a:spcPct val="100000"/>
              </a:lnSpc>
            </a:pPr>
            <a:r>
              <a:rPr sz="1800" b="1" spc="-210" dirty="0">
                <a:latin typeface="Arial"/>
                <a:cs typeface="Arial"/>
              </a:rPr>
              <a:t>Сырьё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18972" y="3136148"/>
            <a:ext cx="2160270" cy="1581785"/>
            <a:chOff x="918972" y="3136148"/>
            <a:chExt cx="2160270" cy="158178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1810" y="3136148"/>
              <a:ext cx="2156116" cy="15816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8972" y="3358921"/>
              <a:ext cx="2160269" cy="12046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60120" y="3174492"/>
              <a:ext cx="2049780" cy="1475740"/>
            </a:xfrm>
            <a:custGeom>
              <a:avLst/>
              <a:gdLst/>
              <a:ahLst/>
              <a:cxnLst/>
              <a:rect l="l" t="t" r="r" b="b"/>
              <a:pathLst>
                <a:path w="2049780" h="1475739">
                  <a:moveTo>
                    <a:pt x="1953133" y="0"/>
                  </a:moveTo>
                  <a:lnTo>
                    <a:pt x="96583" y="0"/>
                  </a:lnTo>
                  <a:lnTo>
                    <a:pt x="58989" y="7582"/>
                  </a:lnTo>
                  <a:lnTo>
                    <a:pt x="28289" y="28273"/>
                  </a:lnTo>
                  <a:lnTo>
                    <a:pt x="7590" y="58989"/>
                  </a:lnTo>
                  <a:lnTo>
                    <a:pt x="0" y="96647"/>
                  </a:lnTo>
                  <a:lnTo>
                    <a:pt x="0" y="1378585"/>
                  </a:lnTo>
                  <a:lnTo>
                    <a:pt x="7590" y="1416242"/>
                  </a:lnTo>
                  <a:lnTo>
                    <a:pt x="28289" y="1446958"/>
                  </a:lnTo>
                  <a:lnTo>
                    <a:pt x="58989" y="1467649"/>
                  </a:lnTo>
                  <a:lnTo>
                    <a:pt x="96583" y="1475232"/>
                  </a:lnTo>
                  <a:lnTo>
                    <a:pt x="1953133" y="1475232"/>
                  </a:lnTo>
                  <a:lnTo>
                    <a:pt x="1990790" y="1467649"/>
                  </a:lnTo>
                  <a:lnTo>
                    <a:pt x="2021506" y="1446958"/>
                  </a:lnTo>
                  <a:lnTo>
                    <a:pt x="2042197" y="1416242"/>
                  </a:lnTo>
                  <a:lnTo>
                    <a:pt x="2049780" y="1378585"/>
                  </a:lnTo>
                  <a:lnTo>
                    <a:pt x="2049780" y="96647"/>
                  </a:lnTo>
                  <a:lnTo>
                    <a:pt x="2042197" y="58989"/>
                  </a:lnTo>
                  <a:lnTo>
                    <a:pt x="2021506" y="28273"/>
                  </a:lnTo>
                  <a:lnTo>
                    <a:pt x="1990790" y="7582"/>
                  </a:lnTo>
                  <a:lnTo>
                    <a:pt x="19531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0120" y="3174492"/>
              <a:ext cx="2049780" cy="1475740"/>
            </a:xfrm>
            <a:custGeom>
              <a:avLst/>
              <a:gdLst/>
              <a:ahLst/>
              <a:cxnLst/>
              <a:rect l="l" t="t" r="r" b="b"/>
              <a:pathLst>
                <a:path w="2049780" h="1475739">
                  <a:moveTo>
                    <a:pt x="0" y="96647"/>
                  </a:moveTo>
                  <a:lnTo>
                    <a:pt x="7590" y="58989"/>
                  </a:lnTo>
                  <a:lnTo>
                    <a:pt x="28289" y="28273"/>
                  </a:lnTo>
                  <a:lnTo>
                    <a:pt x="58989" y="7582"/>
                  </a:lnTo>
                  <a:lnTo>
                    <a:pt x="96583" y="0"/>
                  </a:lnTo>
                  <a:lnTo>
                    <a:pt x="1953133" y="0"/>
                  </a:lnTo>
                  <a:lnTo>
                    <a:pt x="1990790" y="7582"/>
                  </a:lnTo>
                  <a:lnTo>
                    <a:pt x="2021506" y="28273"/>
                  </a:lnTo>
                  <a:lnTo>
                    <a:pt x="2042197" y="58989"/>
                  </a:lnTo>
                  <a:lnTo>
                    <a:pt x="2049780" y="96647"/>
                  </a:lnTo>
                  <a:lnTo>
                    <a:pt x="2049780" y="1378585"/>
                  </a:lnTo>
                  <a:lnTo>
                    <a:pt x="2042197" y="1416242"/>
                  </a:lnTo>
                  <a:lnTo>
                    <a:pt x="2021506" y="1446958"/>
                  </a:lnTo>
                  <a:lnTo>
                    <a:pt x="1990790" y="1467649"/>
                  </a:lnTo>
                  <a:lnTo>
                    <a:pt x="1953133" y="1475232"/>
                  </a:lnTo>
                  <a:lnTo>
                    <a:pt x="96583" y="1475232"/>
                  </a:lnTo>
                  <a:lnTo>
                    <a:pt x="58989" y="1467649"/>
                  </a:lnTo>
                  <a:lnTo>
                    <a:pt x="28289" y="1446958"/>
                  </a:lnTo>
                  <a:lnTo>
                    <a:pt x="7590" y="1416242"/>
                  </a:lnTo>
                  <a:lnTo>
                    <a:pt x="0" y="1378585"/>
                  </a:lnTo>
                  <a:lnTo>
                    <a:pt x="0" y="96647"/>
                  </a:lnTo>
                  <a:close/>
                </a:path>
              </a:pathLst>
            </a:custGeom>
            <a:ln w="12700">
              <a:solidFill>
                <a:srgbClr val="B0B0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16888" y="3484245"/>
            <a:ext cx="17354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1800" b="1" spc="-195" dirty="0">
                <a:solidFill>
                  <a:srgbClr val="3B3B3B"/>
                </a:solidFill>
                <a:latin typeface="Arial"/>
                <a:cs typeface="Arial"/>
              </a:rPr>
              <a:t>Приготовление </a:t>
            </a:r>
            <a:r>
              <a:rPr sz="1800" b="1" spc="-190" dirty="0">
                <a:solidFill>
                  <a:srgbClr val="3B3B3B"/>
                </a:solidFill>
                <a:latin typeface="Arial"/>
                <a:cs typeface="Arial"/>
              </a:rPr>
              <a:t> а</a:t>
            </a:r>
            <a:r>
              <a:rPr sz="1800" b="1" spc="-220" dirty="0">
                <a:solidFill>
                  <a:srgbClr val="3B3B3B"/>
                </a:solidFill>
                <a:latin typeface="Arial"/>
                <a:cs typeface="Arial"/>
              </a:rPr>
              <a:t>л</a:t>
            </a:r>
            <a:r>
              <a:rPr sz="1800" b="1" spc="-245" dirty="0">
                <a:solidFill>
                  <a:srgbClr val="3B3B3B"/>
                </a:solidFill>
                <a:latin typeface="Arial"/>
                <a:cs typeface="Arial"/>
              </a:rPr>
              <a:t>юмом</a:t>
            </a:r>
            <a:r>
              <a:rPr sz="1800" b="1" spc="-190" dirty="0">
                <a:solidFill>
                  <a:srgbClr val="3B3B3B"/>
                </a:solidFill>
                <a:latin typeface="Arial"/>
                <a:cs typeface="Arial"/>
              </a:rPr>
              <a:t>а</a:t>
            </a:r>
            <a:r>
              <a:rPr sz="1800" b="1" spc="-135" dirty="0">
                <a:solidFill>
                  <a:srgbClr val="3B3B3B"/>
                </a:solidFill>
                <a:latin typeface="Arial"/>
                <a:cs typeface="Arial"/>
              </a:rPr>
              <a:t>г</a:t>
            </a:r>
            <a:r>
              <a:rPr sz="1800" b="1" spc="-210" dirty="0">
                <a:solidFill>
                  <a:srgbClr val="3B3B3B"/>
                </a:solidFill>
                <a:latin typeface="Arial"/>
                <a:cs typeface="Arial"/>
              </a:rPr>
              <a:t>н</a:t>
            </a:r>
            <a:r>
              <a:rPr sz="1800" b="1" spc="-165" dirty="0">
                <a:solidFill>
                  <a:srgbClr val="3B3B3B"/>
                </a:solidFill>
                <a:latin typeface="Arial"/>
                <a:cs typeface="Arial"/>
              </a:rPr>
              <a:t>иевого  </a:t>
            </a:r>
            <a:r>
              <a:rPr sz="1800" b="1" spc="-195" dirty="0">
                <a:solidFill>
                  <a:srgbClr val="3B3B3B"/>
                </a:solidFill>
                <a:latin typeface="Arial"/>
                <a:cs typeface="Arial"/>
              </a:rPr>
              <a:t>носителя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890425" y="5071801"/>
            <a:ext cx="2326640" cy="1698625"/>
            <a:chOff x="4890425" y="5071801"/>
            <a:chExt cx="2326640" cy="169862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90425" y="5071801"/>
              <a:ext cx="2326567" cy="16986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36236" y="5419343"/>
              <a:ext cx="2231898" cy="96092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928616" y="5109971"/>
              <a:ext cx="2220595" cy="1592580"/>
            </a:xfrm>
            <a:custGeom>
              <a:avLst/>
              <a:gdLst/>
              <a:ahLst/>
              <a:cxnLst/>
              <a:rect l="l" t="t" r="r" b="b"/>
              <a:pathLst>
                <a:path w="2220595" h="1592579">
                  <a:moveTo>
                    <a:pt x="2116201" y="0"/>
                  </a:moveTo>
                  <a:lnTo>
                    <a:pt x="104267" y="0"/>
                  </a:lnTo>
                  <a:lnTo>
                    <a:pt x="63704" y="8201"/>
                  </a:lnTo>
                  <a:lnTo>
                    <a:pt x="30559" y="30559"/>
                  </a:lnTo>
                  <a:lnTo>
                    <a:pt x="8201" y="63704"/>
                  </a:lnTo>
                  <a:lnTo>
                    <a:pt x="0" y="104266"/>
                  </a:lnTo>
                  <a:lnTo>
                    <a:pt x="0" y="1488312"/>
                  </a:lnTo>
                  <a:lnTo>
                    <a:pt x="8201" y="1528897"/>
                  </a:lnTo>
                  <a:lnTo>
                    <a:pt x="30559" y="1562039"/>
                  </a:lnTo>
                  <a:lnTo>
                    <a:pt x="63704" y="1584385"/>
                  </a:lnTo>
                  <a:lnTo>
                    <a:pt x="104267" y="1592580"/>
                  </a:lnTo>
                  <a:lnTo>
                    <a:pt x="2116201" y="1592580"/>
                  </a:lnTo>
                  <a:lnTo>
                    <a:pt x="2156763" y="1584385"/>
                  </a:lnTo>
                  <a:lnTo>
                    <a:pt x="2189908" y="1562039"/>
                  </a:lnTo>
                  <a:lnTo>
                    <a:pt x="2212266" y="1528897"/>
                  </a:lnTo>
                  <a:lnTo>
                    <a:pt x="2220467" y="1488312"/>
                  </a:lnTo>
                  <a:lnTo>
                    <a:pt x="2220467" y="104266"/>
                  </a:lnTo>
                  <a:lnTo>
                    <a:pt x="2212266" y="63704"/>
                  </a:lnTo>
                  <a:lnTo>
                    <a:pt x="2189908" y="30559"/>
                  </a:lnTo>
                  <a:lnTo>
                    <a:pt x="2156763" y="8201"/>
                  </a:lnTo>
                  <a:lnTo>
                    <a:pt x="2116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28616" y="5109971"/>
              <a:ext cx="2220595" cy="1592580"/>
            </a:xfrm>
            <a:custGeom>
              <a:avLst/>
              <a:gdLst/>
              <a:ahLst/>
              <a:cxnLst/>
              <a:rect l="l" t="t" r="r" b="b"/>
              <a:pathLst>
                <a:path w="2220595" h="1592579">
                  <a:moveTo>
                    <a:pt x="0" y="104266"/>
                  </a:moveTo>
                  <a:lnTo>
                    <a:pt x="8201" y="63704"/>
                  </a:lnTo>
                  <a:lnTo>
                    <a:pt x="30559" y="30559"/>
                  </a:lnTo>
                  <a:lnTo>
                    <a:pt x="63704" y="8201"/>
                  </a:lnTo>
                  <a:lnTo>
                    <a:pt x="104267" y="0"/>
                  </a:lnTo>
                  <a:lnTo>
                    <a:pt x="2116201" y="0"/>
                  </a:lnTo>
                  <a:lnTo>
                    <a:pt x="2156763" y="8201"/>
                  </a:lnTo>
                  <a:lnTo>
                    <a:pt x="2189908" y="30559"/>
                  </a:lnTo>
                  <a:lnTo>
                    <a:pt x="2212266" y="63704"/>
                  </a:lnTo>
                  <a:lnTo>
                    <a:pt x="2220467" y="104266"/>
                  </a:lnTo>
                  <a:lnTo>
                    <a:pt x="2220467" y="1488312"/>
                  </a:lnTo>
                  <a:lnTo>
                    <a:pt x="2212266" y="1528897"/>
                  </a:lnTo>
                  <a:lnTo>
                    <a:pt x="2189908" y="1562039"/>
                  </a:lnTo>
                  <a:lnTo>
                    <a:pt x="2156763" y="1584385"/>
                  </a:lnTo>
                  <a:lnTo>
                    <a:pt x="2116201" y="1592580"/>
                  </a:lnTo>
                  <a:lnTo>
                    <a:pt x="104267" y="1592580"/>
                  </a:lnTo>
                  <a:lnTo>
                    <a:pt x="63704" y="1584385"/>
                  </a:lnTo>
                  <a:lnTo>
                    <a:pt x="30559" y="1562039"/>
                  </a:lnTo>
                  <a:lnTo>
                    <a:pt x="8201" y="1528897"/>
                  </a:lnTo>
                  <a:lnTo>
                    <a:pt x="0" y="1488312"/>
                  </a:lnTo>
                  <a:lnTo>
                    <a:pt x="0" y="104266"/>
                  </a:lnTo>
                  <a:close/>
                </a:path>
              </a:pathLst>
            </a:custGeom>
            <a:ln w="12700">
              <a:solidFill>
                <a:srgbClr val="B0B0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444490" y="5545632"/>
            <a:ext cx="1190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90" dirty="0">
                <a:latin typeface="Arial"/>
                <a:cs typeface="Arial"/>
              </a:rPr>
              <a:t>Катализатор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35117" y="5698032"/>
            <a:ext cx="18059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90" dirty="0">
                <a:latin typeface="Arial"/>
                <a:cs typeface="Arial"/>
              </a:rPr>
              <a:t>оксихло</a:t>
            </a:r>
            <a:r>
              <a:rPr sz="1800" b="1" spc="-210" dirty="0">
                <a:latin typeface="Arial"/>
                <a:cs typeface="Arial"/>
              </a:rPr>
              <a:t>р</a:t>
            </a:r>
            <a:r>
              <a:rPr sz="1800" b="1" spc="-200" dirty="0">
                <a:latin typeface="Arial"/>
                <a:cs typeface="Arial"/>
              </a:rPr>
              <a:t>иров</a:t>
            </a:r>
            <a:r>
              <a:rPr sz="1800" b="1" spc="-190" dirty="0">
                <a:latin typeface="Arial"/>
                <a:cs typeface="Arial"/>
              </a:rPr>
              <a:t>а</a:t>
            </a:r>
            <a:r>
              <a:rPr sz="1800" b="1" spc="-210" dirty="0">
                <a:latin typeface="Arial"/>
                <a:cs typeface="Arial"/>
              </a:rPr>
              <a:t>н</a:t>
            </a:r>
            <a:r>
              <a:rPr sz="1800" b="1" spc="-195" dirty="0">
                <a:latin typeface="Arial"/>
                <a:cs typeface="Arial"/>
              </a:rPr>
              <a:t>ия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51753" y="5850432"/>
            <a:ext cx="775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95" dirty="0">
                <a:latin typeface="Arial"/>
                <a:cs typeface="Arial"/>
              </a:rPr>
              <a:t>этилена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666493" y="3136148"/>
            <a:ext cx="2031364" cy="1581785"/>
            <a:chOff x="3666493" y="3136148"/>
            <a:chExt cx="2031364" cy="1581785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66493" y="3136148"/>
              <a:ext cx="2031231" cy="158163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704843" y="3174492"/>
              <a:ext cx="1925320" cy="1475740"/>
            </a:xfrm>
            <a:custGeom>
              <a:avLst/>
              <a:gdLst/>
              <a:ahLst/>
              <a:cxnLst/>
              <a:rect l="l" t="t" r="r" b="b"/>
              <a:pathLst>
                <a:path w="1925320" h="1475739">
                  <a:moveTo>
                    <a:pt x="1828164" y="0"/>
                  </a:moveTo>
                  <a:lnTo>
                    <a:pt x="96519" y="0"/>
                  </a:lnTo>
                  <a:lnTo>
                    <a:pt x="58935" y="7580"/>
                  </a:lnTo>
                  <a:lnTo>
                    <a:pt x="28257" y="28257"/>
                  </a:lnTo>
                  <a:lnTo>
                    <a:pt x="7580" y="58935"/>
                  </a:lnTo>
                  <a:lnTo>
                    <a:pt x="0" y="96520"/>
                  </a:lnTo>
                  <a:lnTo>
                    <a:pt x="0" y="1378585"/>
                  </a:lnTo>
                  <a:lnTo>
                    <a:pt x="7580" y="1416242"/>
                  </a:lnTo>
                  <a:lnTo>
                    <a:pt x="28257" y="1446958"/>
                  </a:lnTo>
                  <a:lnTo>
                    <a:pt x="58935" y="1467649"/>
                  </a:lnTo>
                  <a:lnTo>
                    <a:pt x="96519" y="1475232"/>
                  </a:lnTo>
                  <a:lnTo>
                    <a:pt x="1828164" y="1475232"/>
                  </a:lnTo>
                  <a:lnTo>
                    <a:pt x="1865822" y="1467649"/>
                  </a:lnTo>
                  <a:lnTo>
                    <a:pt x="1896538" y="1446958"/>
                  </a:lnTo>
                  <a:lnTo>
                    <a:pt x="1917229" y="1416242"/>
                  </a:lnTo>
                  <a:lnTo>
                    <a:pt x="1924811" y="1378585"/>
                  </a:lnTo>
                  <a:lnTo>
                    <a:pt x="1924811" y="96520"/>
                  </a:lnTo>
                  <a:lnTo>
                    <a:pt x="1917229" y="58935"/>
                  </a:lnTo>
                  <a:lnTo>
                    <a:pt x="1896538" y="28257"/>
                  </a:lnTo>
                  <a:lnTo>
                    <a:pt x="1865822" y="7580"/>
                  </a:lnTo>
                  <a:lnTo>
                    <a:pt x="18281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04843" y="3174492"/>
              <a:ext cx="1925320" cy="1475740"/>
            </a:xfrm>
            <a:custGeom>
              <a:avLst/>
              <a:gdLst/>
              <a:ahLst/>
              <a:cxnLst/>
              <a:rect l="l" t="t" r="r" b="b"/>
              <a:pathLst>
                <a:path w="1925320" h="1475739">
                  <a:moveTo>
                    <a:pt x="0" y="96520"/>
                  </a:moveTo>
                  <a:lnTo>
                    <a:pt x="7580" y="58935"/>
                  </a:lnTo>
                  <a:lnTo>
                    <a:pt x="28257" y="28257"/>
                  </a:lnTo>
                  <a:lnTo>
                    <a:pt x="58935" y="7580"/>
                  </a:lnTo>
                  <a:lnTo>
                    <a:pt x="96519" y="0"/>
                  </a:lnTo>
                  <a:lnTo>
                    <a:pt x="1828164" y="0"/>
                  </a:lnTo>
                  <a:lnTo>
                    <a:pt x="1865822" y="7580"/>
                  </a:lnTo>
                  <a:lnTo>
                    <a:pt x="1896538" y="28257"/>
                  </a:lnTo>
                  <a:lnTo>
                    <a:pt x="1917229" y="58935"/>
                  </a:lnTo>
                  <a:lnTo>
                    <a:pt x="1924811" y="96520"/>
                  </a:lnTo>
                  <a:lnTo>
                    <a:pt x="1924811" y="1378585"/>
                  </a:lnTo>
                  <a:lnTo>
                    <a:pt x="1917229" y="1416242"/>
                  </a:lnTo>
                  <a:lnTo>
                    <a:pt x="1896538" y="1446958"/>
                  </a:lnTo>
                  <a:lnTo>
                    <a:pt x="1865822" y="1467649"/>
                  </a:lnTo>
                  <a:lnTo>
                    <a:pt x="1828164" y="1475232"/>
                  </a:lnTo>
                  <a:lnTo>
                    <a:pt x="96519" y="1475232"/>
                  </a:lnTo>
                  <a:lnTo>
                    <a:pt x="58935" y="1467649"/>
                  </a:lnTo>
                  <a:lnTo>
                    <a:pt x="28257" y="1446958"/>
                  </a:lnTo>
                  <a:lnTo>
                    <a:pt x="7580" y="1416242"/>
                  </a:lnTo>
                  <a:lnTo>
                    <a:pt x="0" y="1378585"/>
                  </a:lnTo>
                  <a:lnTo>
                    <a:pt x="0" y="96520"/>
                  </a:lnTo>
                  <a:close/>
                </a:path>
              </a:pathLst>
            </a:custGeom>
            <a:ln w="12700">
              <a:solidFill>
                <a:srgbClr val="B0B0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027423" y="3621404"/>
            <a:ext cx="12795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1435">
              <a:lnSpc>
                <a:spcPct val="100000"/>
              </a:lnSpc>
              <a:spcBef>
                <a:spcPts val="100"/>
              </a:spcBef>
            </a:pPr>
            <a:r>
              <a:rPr sz="1800" b="1" spc="-215" dirty="0">
                <a:solidFill>
                  <a:srgbClr val="3B3B3B"/>
                </a:solidFill>
                <a:latin typeface="Arial"/>
                <a:cs typeface="Arial"/>
              </a:rPr>
              <a:t>Промыв</a:t>
            </a:r>
            <a:r>
              <a:rPr sz="1800" b="1" spc="-165" dirty="0">
                <a:solidFill>
                  <a:srgbClr val="3B3B3B"/>
                </a:solidFill>
                <a:latin typeface="Arial"/>
                <a:cs typeface="Arial"/>
              </a:rPr>
              <a:t>к</a:t>
            </a:r>
            <a:r>
              <a:rPr sz="1800" b="1" spc="-185" dirty="0">
                <a:solidFill>
                  <a:srgbClr val="3B3B3B"/>
                </a:solidFill>
                <a:latin typeface="Arial"/>
                <a:cs typeface="Arial"/>
              </a:rPr>
              <a:t>а</a:t>
            </a:r>
            <a:r>
              <a:rPr sz="1800" b="1" spc="-110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800" b="1" spc="-130" dirty="0">
                <a:solidFill>
                  <a:srgbClr val="3B3B3B"/>
                </a:solidFill>
                <a:latin typeface="Arial"/>
                <a:cs typeface="Arial"/>
              </a:rPr>
              <a:t>и  </a:t>
            </a:r>
            <a:r>
              <a:rPr sz="1800" b="1" spc="-190" dirty="0">
                <a:solidFill>
                  <a:srgbClr val="3B3B3B"/>
                </a:solidFill>
                <a:latin typeface="Arial"/>
                <a:cs typeface="Arial"/>
              </a:rPr>
              <a:t>с</a:t>
            </a:r>
            <a:r>
              <a:rPr sz="1800" b="1" spc="-195" dirty="0">
                <a:solidFill>
                  <a:srgbClr val="3B3B3B"/>
                </a:solidFill>
                <a:latin typeface="Arial"/>
                <a:cs typeface="Arial"/>
              </a:rPr>
              <a:t>у</a:t>
            </a:r>
            <a:r>
              <a:rPr sz="1800" b="1" spc="-285" dirty="0">
                <a:solidFill>
                  <a:srgbClr val="3B3B3B"/>
                </a:solidFill>
                <a:latin typeface="Arial"/>
                <a:cs typeface="Arial"/>
              </a:rPr>
              <a:t>ш</a:t>
            </a:r>
            <a:r>
              <a:rPr sz="1800" b="1" spc="-165" dirty="0">
                <a:solidFill>
                  <a:srgbClr val="3B3B3B"/>
                </a:solidFill>
                <a:latin typeface="Arial"/>
                <a:cs typeface="Arial"/>
              </a:rPr>
              <a:t>к</a:t>
            </a:r>
            <a:r>
              <a:rPr sz="1800" b="1" spc="-185" dirty="0">
                <a:solidFill>
                  <a:srgbClr val="3B3B3B"/>
                </a:solidFill>
                <a:latin typeface="Arial"/>
                <a:cs typeface="Arial"/>
              </a:rPr>
              <a:t>а</a:t>
            </a:r>
            <a:r>
              <a:rPr sz="1800" b="1" spc="-80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3B3B3B"/>
                </a:solidFill>
                <a:latin typeface="Arial"/>
                <a:cs typeface="Arial"/>
              </a:rPr>
              <a:t>о</a:t>
            </a:r>
            <a:r>
              <a:rPr sz="1800" b="1" spc="-195" dirty="0">
                <a:solidFill>
                  <a:srgbClr val="3B3B3B"/>
                </a:solidFill>
                <a:latin typeface="Arial"/>
                <a:cs typeface="Arial"/>
              </a:rPr>
              <a:t>с</a:t>
            </a:r>
            <a:r>
              <a:rPr sz="1800" b="1" spc="-185" dirty="0">
                <a:solidFill>
                  <a:srgbClr val="3B3B3B"/>
                </a:solidFill>
                <a:latin typeface="Arial"/>
                <a:cs typeface="Arial"/>
              </a:rPr>
              <a:t>а</a:t>
            </a:r>
            <a:r>
              <a:rPr sz="1800" b="1" spc="-220" dirty="0">
                <a:solidFill>
                  <a:srgbClr val="3B3B3B"/>
                </a:solidFill>
                <a:latin typeface="Arial"/>
                <a:cs typeface="Arial"/>
              </a:rPr>
              <a:t>д</a:t>
            </a:r>
            <a:r>
              <a:rPr sz="1800" b="1" spc="-165" dirty="0">
                <a:solidFill>
                  <a:srgbClr val="3B3B3B"/>
                </a:solidFill>
                <a:latin typeface="Arial"/>
                <a:cs typeface="Arial"/>
              </a:rPr>
              <a:t>к</a:t>
            </a:r>
            <a:r>
              <a:rPr sz="1800" b="1" spc="-185" dirty="0">
                <a:solidFill>
                  <a:srgbClr val="3B3B3B"/>
                </a:solidFill>
                <a:latin typeface="Arial"/>
                <a:cs typeface="Arial"/>
              </a:rPr>
              <a:t>а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286270" y="3148412"/>
            <a:ext cx="2223770" cy="1557655"/>
            <a:chOff x="6286270" y="3148412"/>
            <a:chExt cx="2223770" cy="1557655"/>
          </a:xfrm>
        </p:grpSpPr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86270" y="3148412"/>
              <a:ext cx="2223213" cy="155710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16980" y="3390925"/>
              <a:ext cx="2160270" cy="120469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324600" y="3186683"/>
              <a:ext cx="2117090" cy="1450975"/>
            </a:xfrm>
            <a:custGeom>
              <a:avLst/>
              <a:gdLst/>
              <a:ahLst/>
              <a:cxnLst/>
              <a:rect l="l" t="t" r="r" b="b"/>
              <a:pathLst>
                <a:path w="2117090" h="1450975">
                  <a:moveTo>
                    <a:pt x="2021840" y="0"/>
                  </a:moveTo>
                  <a:lnTo>
                    <a:pt x="94996" y="0"/>
                  </a:lnTo>
                  <a:lnTo>
                    <a:pt x="58025" y="7467"/>
                  </a:lnTo>
                  <a:lnTo>
                    <a:pt x="27828" y="27828"/>
                  </a:lnTo>
                  <a:lnTo>
                    <a:pt x="7467" y="58025"/>
                  </a:lnTo>
                  <a:lnTo>
                    <a:pt x="0" y="94995"/>
                  </a:lnTo>
                  <a:lnTo>
                    <a:pt x="0" y="1355852"/>
                  </a:lnTo>
                  <a:lnTo>
                    <a:pt x="7467" y="1392822"/>
                  </a:lnTo>
                  <a:lnTo>
                    <a:pt x="27828" y="1423019"/>
                  </a:lnTo>
                  <a:lnTo>
                    <a:pt x="58025" y="1443380"/>
                  </a:lnTo>
                  <a:lnTo>
                    <a:pt x="94996" y="1450847"/>
                  </a:lnTo>
                  <a:lnTo>
                    <a:pt x="2021840" y="1450847"/>
                  </a:lnTo>
                  <a:lnTo>
                    <a:pt x="2058810" y="1443380"/>
                  </a:lnTo>
                  <a:lnTo>
                    <a:pt x="2089007" y="1423019"/>
                  </a:lnTo>
                  <a:lnTo>
                    <a:pt x="2109368" y="1392822"/>
                  </a:lnTo>
                  <a:lnTo>
                    <a:pt x="2116835" y="1355852"/>
                  </a:lnTo>
                  <a:lnTo>
                    <a:pt x="2116835" y="94995"/>
                  </a:lnTo>
                  <a:lnTo>
                    <a:pt x="2109368" y="58025"/>
                  </a:lnTo>
                  <a:lnTo>
                    <a:pt x="2089007" y="27828"/>
                  </a:lnTo>
                  <a:lnTo>
                    <a:pt x="2058810" y="7467"/>
                  </a:lnTo>
                  <a:lnTo>
                    <a:pt x="20218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324600" y="3186683"/>
              <a:ext cx="2117090" cy="1450975"/>
            </a:xfrm>
            <a:custGeom>
              <a:avLst/>
              <a:gdLst/>
              <a:ahLst/>
              <a:cxnLst/>
              <a:rect l="l" t="t" r="r" b="b"/>
              <a:pathLst>
                <a:path w="2117090" h="1450975">
                  <a:moveTo>
                    <a:pt x="0" y="94995"/>
                  </a:moveTo>
                  <a:lnTo>
                    <a:pt x="7467" y="58025"/>
                  </a:lnTo>
                  <a:lnTo>
                    <a:pt x="27828" y="27828"/>
                  </a:lnTo>
                  <a:lnTo>
                    <a:pt x="58025" y="7467"/>
                  </a:lnTo>
                  <a:lnTo>
                    <a:pt x="94996" y="0"/>
                  </a:lnTo>
                  <a:lnTo>
                    <a:pt x="2021840" y="0"/>
                  </a:lnTo>
                  <a:lnTo>
                    <a:pt x="2058810" y="7467"/>
                  </a:lnTo>
                  <a:lnTo>
                    <a:pt x="2089007" y="27828"/>
                  </a:lnTo>
                  <a:lnTo>
                    <a:pt x="2109368" y="58025"/>
                  </a:lnTo>
                  <a:lnTo>
                    <a:pt x="2116835" y="94995"/>
                  </a:lnTo>
                  <a:lnTo>
                    <a:pt x="2116835" y="1355852"/>
                  </a:lnTo>
                  <a:lnTo>
                    <a:pt x="2109368" y="1392822"/>
                  </a:lnTo>
                  <a:lnTo>
                    <a:pt x="2089007" y="1423019"/>
                  </a:lnTo>
                  <a:lnTo>
                    <a:pt x="2058810" y="1443380"/>
                  </a:lnTo>
                  <a:lnTo>
                    <a:pt x="2021840" y="1450847"/>
                  </a:lnTo>
                  <a:lnTo>
                    <a:pt x="94996" y="1450847"/>
                  </a:lnTo>
                  <a:lnTo>
                    <a:pt x="58025" y="1443380"/>
                  </a:lnTo>
                  <a:lnTo>
                    <a:pt x="27828" y="1423019"/>
                  </a:lnTo>
                  <a:lnTo>
                    <a:pt x="7467" y="1392822"/>
                  </a:lnTo>
                  <a:lnTo>
                    <a:pt x="0" y="1355852"/>
                  </a:lnTo>
                  <a:lnTo>
                    <a:pt x="0" y="94995"/>
                  </a:lnTo>
                  <a:close/>
                </a:path>
              </a:pathLst>
            </a:custGeom>
            <a:ln w="12700">
              <a:solidFill>
                <a:srgbClr val="B0B0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515227" y="3516248"/>
            <a:ext cx="17354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800" b="1" spc="-195" dirty="0">
                <a:solidFill>
                  <a:srgbClr val="3B3B3B"/>
                </a:solidFill>
                <a:latin typeface="Arial"/>
                <a:cs typeface="Arial"/>
              </a:rPr>
              <a:t>Прокаливание </a:t>
            </a:r>
            <a:r>
              <a:rPr sz="1800" b="1" spc="-190" dirty="0">
                <a:solidFill>
                  <a:srgbClr val="3B3B3B"/>
                </a:solidFill>
                <a:latin typeface="Arial"/>
                <a:cs typeface="Arial"/>
              </a:rPr>
              <a:t> а</a:t>
            </a:r>
            <a:r>
              <a:rPr sz="1800" b="1" spc="-220" dirty="0">
                <a:solidFill>
                  <a:srgbClr val="3B3B3B"/>
                </a:solidFill>
                <a:latin typeface="Arial"/>
                <a:cs typeface="Arial"/>
              </a:rPr>
              <a:t>л</a:t>
            </a:r>
            <a:r>
              <a:rPr sz="1800" b="1" spc="-245" dirty="0">
                <a:solidFill>
                  <a:srgbClr val="3B3B3B"/>
                </a:solidFill>
                <a:latin typeface="Arial"/>
                <a:cs typeface="Arial"/>
              </a:rPr>
              <a:t>юмом</a:t>
            </a:r>
            <a:r>
              <a:rPr sz="1800" b="1" spc="-190" dirty="0">
                <a:solidFill>
                  <a:srgbClr val="3B3B3B"/>
                </a:solidFill>
                <a:latin typeface="Arial"/>
                <a:cs typeface="Arial"/>
              </a:rPr>
              <a:t>а</a:t>
            </a:r>
            <a:r>
              <a:rPr sz="1800" b="1" spc="-135" dirty="0">
                <a:solidFill>
                  <a:srgbClr val="3B3B3B"/>
                </a:solidFill>
                <a:latin typeface="Arial"/>
                <a:cs typeface="Arial"/>
              </a:rPr>
              <a:t>г</a:t>
            </a:r>
            <a:r>
              <a:rPr sz="1800" b="1" spc="-210" dirty="0">
                <a:solidFill>
                  <a:srgbClr val="3B3B3B"/>
                </a:solidFill>
                <a:latin typeface="Arial"/>
                <a:cs typeface="Arial"/>
              </a:rPr>
              <a:t>н</a:t>
            </a:r>
            <a:r>
              <a:rPr sz="1800" b="1" spc="-165" dirty="0">
                <a:solidFill>
                  <a:srgbClr val="3B3B3B"/>
                </a:solidFill>
                <a:latin typeface="Arial"/>
                <a:cs typeface="Arial"/>
              </a:rPr>
              <a:t>иевого  </a:t>
            </a:r>
            <a:r>
              <a:rPr sz="1800" b="1" spc="-195" dirty="0">
                <a:solidFill>
                  <a:srgbClr val="3B3B3B"/>
                </a:solidFill>
                <a:latin typeface="Arial"/>
                <a:cs typeface="Arial"/>
              </a:rPr>
              <a:t>носителя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183497" y="3159118"/>
            <a:ext cx="2146935" cy="1558925"/>
            <a:chOff x="9183497" y="3159118"/>
            <a:chExt cx="2146935" cy="1558925"/>
          </a:xfrm>
        </p:grpSpPr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83497" y="3159118"/>
              <a:ext cx="2146806" cy="155855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85731" y="3369589"/>
              <a:ext cx="1992629" cy="120469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221723" y="3197351"/>
              <a:ext cx="2040889" cy="1452880"/>
            </a:xfrm>
            <a:custGeom>
              <a:avLst/>
              <a:gdLst/>
              <a:ahLst/>
              <a:cxnLst/>
              <a:rect l="l" t="t" r="r" b="b"/>
              <a:pathLst>
                <a:path w="2040890" h="1452879">
                  <a:moveTo>
                    <a:pt x="1945512" y="0"/>
                  </a:moveTo>
                  <a:lnTo>
                    <a:pt x="95123" y="0"/>
                  </a:lnTo>
                  <a:lnTo>
                    <a:pt x="58078" y="7469"/>
                  </a:lnTo>
                  <a:lnTo>
                    <a:pt x="27844" y="27844"/>
                  </a:lnTo>
                  <a:lnTo>
                    <a:pt x="7469" y="58078"/>
                  </a:lnTo>
                  <a:lnTo>
                    <a:pt x="0" y="95123"/>
                  </a:lnTo>
                  <a:lnTo>
                    <a:pt x="0" y="1357249"/>
                  </a:lnTo>
                  <a:lnTo>
                    <a:pt x="7469" y="1394293"/>
                  </a:lnTo>
                  <a:lnTo>
                    <a:pt x="27844" y="1424527"/>
                  </a:lnTo>
                  <a:lnTo>
                    <a:pt x="58078" y="1444902"/>
                  </a:lnTo>
                  <a:lnTo>
                    <a:pt x="95123" y="1452372"/>
                  </a:lnTo>
                  <a:lnTo>
                    <a:pt x="1945512" y="1452372"/>
                  </a:lnTo>
                  <a:lnTo>
                    <a:pt x="1982557" y="1444902"/>
                  </a:lnTo>
                  <a:lnTo>
                    <a:pt x="2012791" y="1424527"/>
                  </a:lnTo>
                  <a:lnTo>
                    <a:pt x="2033166" y="1394293"/>
                  </a:lnTo>
                  <a:lnTo>
                    <a:pt x="2040635" y="1357249"/>
                  </a:lnTo>
                  <a:lnTo>
                    <a:pt x="2040635" y="95123"/>
                  </a:lnTo>
                  <a:lnTo>
                    <a:pt x="2033166" y="58078"/>
                  </a:lnTo>
                  <a:lnTo>
                    <a:pt x="2012791" y="27844"/>
                  </a:lnTo>
                  <a:lnTo>
                    <a:pt x="1982557" y="7469"/>
                  </a:lnTo>
                  <a:lnTo>
                    <a:pt x="19455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221723" y="3197351"/>
              <a:ext cx="2040889" cy="1452880"/>
            </a:xfrm>
            <a:custGeom>
              <a:avLst/>
              <a:gdLst/>
              <a:ahLst/>
              <a:cxnLst/>
              <a:rect l="l" t="t" r="r" b="b"/>
              <a:pathLst>
                <a:path w="2040890" h="1452879">
                  <a:moveTo>
                    <a:pt x="0" y="95123"/>
                  </a:moveTo>
                  <a:lnTo>
                    <a:pt x="7469" y="58078"/>
                  </a:lnTo>
                  <a:lnTo>
                    <a:pt x="27844" y="27844"/>
                  </a:lnTo>
                  <a:lnTo>
                    <a:pt x="58078" y="7469"/>
                  </a:lnTo>
                  <a:lnTo>
                    <a:pt x="95123" y="0"/>
                  </a:lnTo>
                  <a:lnTo>
                    <a:pt x="1945512" y="0"/>
                  </a:lnTo>
                  <a:lnTo>
                    <a:pt x="1982557" y="7469"/>
                  </a:lnTo>
                  <a:lnTo>
                    <a:pt x="2012791" y="27844"/>
                  </a:lnTo>
                  <a:lnTo>
                    <a:pt x="2033166" y="58078"/>
                  </a:lnTo>
                  <a:lnTo>
                    <a:pt x="2040635" y="95123"/>
                  </a:lnTo>
                  <a:lnTo>
                    <a:pt x="2040635" y="1357249"/>
                  </a:lnTo>
                  <a:lnTo>
                    <a:pt x="2033166" y="1394293"/>
                  </a:lnTo>
                  <a:lnTo>
                    <a:pt x="2012791" y="1424527"/>
                  </a:lnTo>
                  <a:lnTo>
                    <a:pt x="1982557" y="1444902"/>
                  </a:lnTo>
                  <a:lnTo>
                    <a:pt x="1945512" y="1452372"/>
                  </a:lnTo>
                  <a:lnTo>
                    <a:pt x="95123" y="1452372"/>
                  </a:lnTo>
                  <a:lnTo>
                    <a:pt x="58078" y="1444902"/>
                  </a:lnTo>
                  <a:lnTo>
                    <a:pt x="27844" y="1424527"/>
                  </a:lnTo>
                  <a:lnTo>
                    <a:pt x="7469" y="1394293"/>
                  </a:lnTo>
                  <a:lnTo>
                    <a:pt x="0" y="1357249"/>
                  </a:lnTo>
                  <a:lnTo>
                    <a:pt x="0" y="95123"/>
                  </a:lnTo>
                  <a:close/>
                </a:path>
              </a:pathLst>
            </a:custGeom>
            <a:ln w="12700">
              <a:solidFill>
                <a:srgbClr val="B0B0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9485121" y="3495547"/>
            <a:ext cx="15151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6379">
              <a:lnSpc>
                <a:spcPct val="100000"/>
              </a:lnSpc>
              <a:spcBef>
                <a:spcPts val="100"/>
              </a:spcBef>
            </a:pPr>
            <a:r>
              <a:rPr sz="1800" b="1" spc="-200" dirty="0">
                <a:solidFill>
                  <a:srgbClr val="3B3B3B"/>
                </a:solidFill>
                <a:latin typeface="Arial"/>
                <a:cs typeface="Arial"/>
              </a:rPr>
              <a:t>Нанесение </a:t>
            </a:r>
            <a:r>
              <a:rPr sz="1800" b="1" spc="-195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3B3B3B"/>
                </a:solidFill>
                <a:latin typeface="Arial"/>
                <a:cs typeface="Arial"/>
              </a:rPr>
              <a:t>х</a:t>
            </a:r>
            <a:r>
              <a:rPr sz="1800" b="1" spc="-220" dirty="0">
                <a:solidFill>
                  <a:srgbClr val="3B3B3B"/>
                </a:solidFill>
                <a:latin typeface="Arial"/>
                <a:cs typeface="Arial"/>
              </a:rPr>
              <a:t>л</a:t>
            </a:r>
            <a:r>
              <a:rPr sz="1800" b="1" spc="-200" dirty="0">
                <a:solidFill>
                  <a:srgbClr val="3B3B3B"/>
                </a:solidFill>
                <a:latin typeface="Arial"/>
                <a:cs typeface="Arial"/>
              </a:rPr>
              <a:t>орида</a:t>
            </a:r>
            <a:r>
              <a:rPr sz="1800" b="1" spc="-80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800" b="1" spc="-240" dirty="0">
                <a:solidFill>
                  <a:srgbClr val="3B3B3B"/>
                </a:solidFill>
                <a:latin typeface="Arial"/>
                <a:cs typeface="Arial"/>
              </a:rPr>
              <a:t>м</a:t>
            </a:r>
            <a:r>
              <a:rPr sz="1800" b="1" spc="-190" dirty="0">
                <a:solidFill>
                  <a:srgbClr val="3B3B3B"/>
                </a:solidFill>
                <a:latin typeface="Arial"/>
                <a:cs typeface="Arial"/>
              </a:rPr>
              <a:t>е</a:t>
            </a:r>
            <a:r>
              <a:rPr sz="1800" b="1" spc="-204" dirty="0">
                <a:solidFill>
                  <a:srgbClr val="3B3B3B"/>
                </a:solidFill>
                <a:latin typeface="Arial"/>
                <a:cs typeface="Arial"/>
              </a:rPr>
              <a:t>ди</a:t>
            </a:r>
            <a:r>
              <a:rPr sz="1800" b="1" spc="-80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3B3B3B"/>
                </a:solidFill>
                <a:latin typeface="Arial"/>
                <a:cs typeface="Arial"/>
              </a:rPr>
              <a:t>и</a:t>
            </a:r>
            <a:endParaRPr sz="1800">
              <a:latin typeface="Arial"/>
              <a:cs typeface="Arial"/>
            </a:endParaRPr>
          </a:p>
          <a:p>
            <a:pPr marL="477520">
              <a:lnSpc>
                <a:spcPct val="100000"/>
              </a:lnSpc>
            </a:pPr>
            <a:r>
              <a:rPr sz="1800" b="1" spc="-200" dirty="0">
                <a:solidFill>
                  <a:srgbClr val="3B3B3B"/>
                </a:solidFill>
                <a:latin typeface="Arial"/>
                <a:cs typeface="Arial"/>
              </a:rPr>
              <a:t>сушка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984248" y="2136647"/>
            <a:ext cx="8260715" cy="3776979"/>
          </a:xfrm>
          <a:custGeom>
            <a:avLst/>
            <a:gdLst/>
            <a:ahLst/>
            <a:cxnLst/>
            <a:rect l="l" t="t" r="r" b="b"/>
            <a:pathLst>
              <a:path w="8260715" h="3776979">
                <a:moveTo>
                  <a:pt x="1721231" y="1775460"/>
                </a:moveTo>
                <a:lnTo>
                  <a:pt x="1708531" y="1769110"/>
                </a:lnTo>
                <a:lnTo>
                  <a:pt x="1645031" y="1737360"/>
                </a:lnTo>
                <a:lnTo>
                  <a:pt x="1645031" y="1769110"/>
                </a:lnTo>
                <a:lnTo>
                  <a:pt x="1025652" y="1769110"/>
                </a:lnTo>
                <a:lnTo>
                  <a:pt x="1025652" y="1781810"/>
                </a:lnTo>
                <a:lnTo>
                  <a:pt x="1645031" y="1781810"/>
                </a:lnTo>
                <a:lnTo>
                  <a:pt x="1645031" y="1813560"/>
                </a:lnTo>
                <a:lnTo>
                  <a:pt x="1708531" y="1781810"/>
                </a:lnTo>
                <a:lnTo>
                  <a:pt x="1721231" y="1775460"/>
                </a:lnTo>
                <a:close/>
              </a:path>
              <a:path w="8260715" h="3776979">
                <a:moveTo>
                  <a:pt x="3211703" y="12192"/>
                </a:moveTo>
                <a:lnTo>
                  <a:pt x="3207893" y="0"/>
                </a:lnTo>
                <a:lnTo>
                  <a:pt x="70548" y="1009472"/>
                </a:lnTo>
                <a:lnTo>
                  <a:pt x="60833" y="979297"/>
                </a:lnTo>
                <a:lnTo>
                  <a:pt x="0" y="1038860"/>
                </a:lnTo>
                <a:lnTo>
                  <a:pt x="84201" y="1051814"/>
                </a:lnTo>
                <a:lnTo>
                  <a:pt x="75717" y="1025525"/>
                </a:lnTo>
                <a:lnTo>
                  <a:pt x="74472" y="1021638"/>
                </a:lnTo>
                <a:lnTo>
                  <a:pt x="3211703" y="12192"/>
                </a:lnTo>
                <a:close/>
              </a:path>
              <a:path w="8260715" h="3776979">
                <a:moveTo>
                  <a:pt x="4340987" y="1775460"/>
                </a:moveTo>
                <a:lnTo>
                  <a:pt x="4328287" y="1769110"/>
                </a:lnTo>
                <a:lnTo>
                  <a:pt x="4264787" y="1737360"/>
                </a:lnTo>
                <a:lnTo>
                  <a:pt x="4264787" y="1769110"/>
                </a:lnTo>
                <a:lnTo>
                  <a:pt x="3645408" y="1769110"/>
                </a:lnTo>
                <a:lnTo>
                  <a:pt x="3645408" y="1781810"/>
                </a:lnTo>
                <a:lnTo>
                  <a:pt x="4264787" y="1781810"/>
                </a:lnTo>
                <a:lnTo>
                  <a:pt x="4264787" y="1813560"/>
                </a:lnTo>
                <a:lnTo>
                  <a:pt x="4328287" y="1781810"/>
                </a:lnTo>
                <a:lnTo>
                  <a:pt x="4340987" y="1775460"/>
                </a:lnTo>
                <a:close/>
              </a:path>
              <a:path w="8260715" h="3776979">
                <a:moveTo>
                  <a:pt x="7226516" y="1792097"/>
                </a:moveTo>
                <a:lnTo>
                  <a:pt x="7174230" y="1792097"/>
                </a:lnTo>
                <a:lnTo>
                  <a:pt x="7161568" y="1792097"/>
                </a:lnTo>
                <a:lnTo>
                  <a:pt x="7161149" y="1823593"/>
                </a:lnTo>
                <a:lnTo>
                  <a:pt x="7226516" y="1792097"/>
                </a:lnTo>
                <a:close/>
              </a:path>
              <a:path w="8260715" h="3776979">
                <a:moveTo>
                  <a:pt x="7237857" y="1786636"/>
                </a:moveTo>
                <a:lnTo>
                  <a:pt x="7162165" y="1747393"/>
                </a:lnTo>
                <a:lnTo>
                  <a:pt x="7161733" y="1779219"/>
                </a:lnTo>
                <a:lnTo>
                  <a:pt x="6457315" y="1769110"/>
                </a:lnTo>
                <a:lnTo>
                  <a:pt x="6457061" y="1781810"/>
                </a:lnTo>
                <a:lnTo>
                  <a:pt x="7161568" y="1791919"/>
                </a:lnTo>
                <a:lnTo>
                  <a:pt x="7174230" y="1791919"/>
                </a:lnTo>
                <a:lnTo>
                  <a:pt x="7226897" y="1791919"/>
                </a:lnTo>
                <a:lnTo>
                  <a:pt x="7237857" y="1786636"/>
                </a:lnTo>
                <a:close/>
              </a:path>
              <a:path w="8260715" h="3776979">
                <a:moveTo>
                  <a:pt x="8260588" y="2518918"/>
                </a:moveTo>
                <a:lnTo>
                  <a:pt x="8255889" y="2507234"/>
                </a:lnTo>
                <a:lnTo>
                  <a:pt x="5233047" y="3735349"/>
                </a:lnTo>
                <a:lnTo>
                  <a:pt x="5221097" y="3705949"/>
                </a:lnTo>
                <a:lnTo>
                  <a:pt x="5164836" y="3769931"/>
                </a:lnTo>
                <a:lnTo>
                  <a:pt x="5249799" y="3776535"/>
                </a:lnTo>
                <a:lnTo>
                  <a:pt x="5239778" y="3751910"/>
                </a:lnTo>
                <a:lnTo>
                  <a:pt x="5237835" y="3747122"/>
                </a:lnTo>
                <a:lnTo>
                  <a:pt x="8260588" y="2518918"/>
                </a:lnTo>
                <a:close/>
              </a:path>
            </a:pathLst>
          </a:custGeom>
          <a:solidFill>
            <a:srgbClr val="003E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6</a:t>
            </a:fld>
            <a:endParaRPr spc="-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8951" y="3133344"/>
            <a:ext cx="5830824" cy="17678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 rot="10860000">
            <a:off x="6107585" y="3985411"/>
            <a:ext cx="427510" cy="226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85"/>
              </a:lnSpc>
            </a:pPr>
            <a:r>
              <a:rPr sz="1500" spc="-204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500" spc="-130" dirty="0">
                <a:solidFill>
                  <a:srgbClr val="FFFFFF"/>
                </a:solidFill>
                <a:latin typeface="Microsoft Sans Serif"/>
                <a:cs typeface="Microsoft Sans Serif"/>
              </a:rPr>
              <a:t>uCl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 rot="10860000">
            <a:off x="6033491" y="3944858"/>
            <a:ext cx="162267" cy="147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60"/>
              </a:lnSpc>
            </a:pPr>
            <a:r>
              <a:rPr sz="10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 rot="10860000">
            <a:off x="4692318" y="4001293"/>
            <a:ext cx="1357191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5"/>
              </a:lnSpc>
            </a:pPr>
            <a:r>
              <a:rPr sz="15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5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5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209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sz="2250" spc="-165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r>
              <a:rPr sz="2250" spc="-202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5</a:t>
            </a:r>
            <a:r>
              <a:rPr sz="2250" spc="-120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209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2250" spc="-112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209" baseline="3703" dirty="0">
                <a:solidFill>
                  <a:srgbClr val="FFFFFF"/>
                </a:solidFill>
                <a:latin typeface="Microsoft Sans Serif"/>
                <a:cs typeface="Microsoft Sans Serif"/>
              </a:rPr>
              <a:t>5</a:t>
            </a:r>
            <a:r>
              <a:rPr sz="2250" spc="-165" baseline="3703" dirty="0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r>
              <a:rPr sz="2250" spc="-209" baseline="3703" dirty="0">
                <a:solidFill>
                  <a:srgbClr val="FFFFFF"/>
                </a:solidFill>
                <a:latin typeface="Microsoft Sans Serif"/>
                <a:cs typeface="Microsoft Sans Serif"/>
              </a:rPr>
              <a:t>5</a:t>
            </a:r>
            <a:r>
              <a:rPr sz="2250" spc="-405" baseline="3703" dirty="0">
                <a:solidFill>
                  <a:srgbClr val="FFFFFF"/>
                </a:solidFill>
                <a:latin typeface="Microsoft Sans Serif"/>
                <a:cs typeface="Microsoft Sans Serif"/>
              </a:rPr>
              <a:t>%</a:t>
            </a:r>
            <a:r>
              <a:rPr sz="2250" spc="-292" baseline="555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2250" spc="-284" baseline="555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250" spc="-179" baseline="555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endParaRPr sz="2250" baseline="5555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 rot="10860000">
            <a:off x="4304780" y="4001293"/>
            <a:ext cx="340011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5"/>
              </a:lnSpc>
            </a:pPr>
            <a:r>
              <a:rPr sz="1500" spc="-21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5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250" spc="-127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endParaRPr sz="2250" baseline="1851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 rot="10860000">
            <a:off x="3667224" y="4001293"/>
            <a:ext cx="488532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5"/>
              </a:lnSpc>
            </a:pPr>
            <a:r>
              <a:rPr sz="15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,K,</a:t>
            </a:r>
            <a:r>
              <a:rPr sz="2250" spc="-209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Rb,</a:t>
            </a:r>
            <a:endParaRPr sz="2250" baseline="1851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 rot="10860000">
            <a:off x="2986539" y="4001293"/>
            <a:ext cx="527794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5"/>
              </a:lnSpc>
            </a:pPr>
            <a:r>
              <a:rPr sz="15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r>
              <a:rPr sz="15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L</a:t>
            </a:r>
            <a:r>
              <a:rPr sz="15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50" spc="-157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r>
              <a:rPr sz="2250" spc="-270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Mg</a:t>
            </a:r>
            <a:endParaRPr sz="2250" baseline="1851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 rot="10860000">
            <a:off x="2371021" y="4001293"/>
            <a:ext cx="561573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5"/>
              </a:lnSpc>
            </a:pPr>
            <a:r>
              <a:rPr sz="15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5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5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202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sz="2250" spc="-135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209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endParaRPr sz="2250" baseline="1851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 rot="10860000">
            <a:off x="1590796" y="4001293"/>
            <a:ext cx="420377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5"/>
              </a:lnSpc>
            </a:pPr>
            <a:r>
              <a:rPr sz="15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5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250" spc="-225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250" spc="-104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.,</a:t>
            </a:r>
            <a:endParaRPr sz="2250" baseline="1851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 rot="10860000">
            <a:off x="5477440" y="3770383"/>
            <a:ext cx="1038231" cy="19050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1500" spc="-145" dirty="0">
                <a:solidFill>
                  <a:srgbClr val="FFFFFF"/>
                </a:solidFill>
                <a:latin typeface="Microsoft Sans Serif"/>
                <a:cs typeface="Microsoft Sans Serif"/>
              </a:rPr>
              <a:t>носи</a:t>
            </a:r>
            <a:r>
              <a:rPr sz="2250" spc="-217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тел</a:t>
            </a:r>
            <a:r>
              <a:rPr sz="2250" spc="-217" baseline="3703" dirty="0">
                <a:solidFill>
                  <a:srgbClr val="FFFFFF"/>
                </a:solidFill>
                <a:latin typeface="Microsoft Sans Serif"/>
                <a:cs typeface="Microsoft Sans Serif"/>
              </a:rPr>
              <a:t>ь-SiО</a:t>
            </a:r>
            <a:endParaRPr sz="2250" baseline="3703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 rot="10860000">
            <a:off x="5384267" y="3711686"/>
            <a:ext cx="162267" cy="147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60"/>
              </a:lnSpc>
            </a:pPr>
            <a:r>
              <a:rPr sz="10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 rot="10860000">
            <a:off x="4764044" y="3774982"/>
            <a:ext cx="695946" cy="190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5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r>
              <a:rPr sz="1500" spc="-85" dirty="0">
                <a:solidFill>
                  <a:srgbClr val="FFFFFF"/>
                </a:solidFill>
                <a:latin typeface="Symbol"/>
                <a:cs typeface="Symbol"/>
              </a:rPr>
              <a:t></a:t>
            </a:r>
            <a:r>
              <a:rPr sz="15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2250" spc="-127" baseline="1851" dirty="0">
                <a:solidFill>
                  <a:srgbClr val="FFFFFF"/>
                </a:solidFill>
                <a:latin typeface="Symbol"/>
                <a:cs typeface="Symbol"/>
              </a:rPr>
              <a:t></a:t>
            </a:r>
            <a:r>
              <a:rPr sz="2250" spc="-127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2250" spc="-127" baseline="1851" dirty="0">
                <a:solidFill>
                  <a:srgbClr val="FFFFFF"/>
                </a:solidFill>
                <a:latin typeface="Symbol"/>
                <a:cs typeface="Symbol"/>
              </a:rPr>
              <a:t></a:t>
            </a:r>
            <a:r>
              <a:rPr sz="2250" spc="-127" baseline="1851" dirty="0">
                <a:solidFill>
                  <a:srgbClr val="FFFFFF"/>
                </a:solidFill>
                <a:latin typeface="Microsoft Sans Serif"/>
                <a:cs typeface="Microsoft Sans Serif"/>
              </a:rPr>
              <a:t>-Al</a:t>
            </a:r>
            <a:endParaRPr sz="2250" baseline="1851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 rot="10860000">
            <a:off x="4678274" y="3711686"/>
            <a:ext cx="162267" cy="147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60"/>
              </a:lnSpc>
            </a:pPr>
            <a:r>
              <a:rPr sz="10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 rot="10860000">
            <a:off x="4538652" y="3753939"/>
            <a:ext cx="260229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55"/>
              </a:lnSpc>
            </a:pPr>
            <a:r>
              <a:rPr sz="15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 rot="10860000">
            <a:off x="4495393" y="3711686"/>
            <a:ext cx="162267" cy="147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60"/>
              </a:lnSpc>
            </a:pPr>
            <a:r>
              <a:rPr sz="10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8113" y="2174494"/>
            <a:ext cx="37172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60" dirty="0">
                <a:solidFill>
                  <a:srgbClr val="3B3B3B"/>
                </a:solidFill>
                <a:latin typeface="Microsoft Sans Serif"/>
                <a:cs typeface="Microsoft Sans Serif"/>
              </a:rPr>
              <a:t>мик</a:t>
            </a:r>
            <a:r>
              <a:rPr sz="20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ро</a:t>
            </a:r>
            <a:r>
              <a:rPr sz="20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20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ферические</a:t>
            </a:r>
            <a:r>
              <a:rPr sz="2000" spc="-12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r>
              <a:rPr sz="2000" spc="-7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229" dirty="0">
                <a:solidFill>
                  <a:srgbClr val="3B3B3B"/>
                </a:solidFill>
                <a:latin typeface="Microsoft Sans Serif"/>
                <a:cs typeface="Microsoft Sans Serif"/>
              </a:rPr>
              <a:t>«к</a:t>
            </a:r>
            <a:r>
              <a:rPr sz="2000" spc="-235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2000" spc="-245" dirty="0">
                <a:solidFill>
                  <a:srgbClr val="3B3B3B"/>
                </a:solidFill>
                <a:latin typeface="Microsoft Sans Serif"/>
                <a:cs typeface="Microsoft Sans Serif"/>
              </a:rPr>
              <a:t>пящем</a:t>
            </a:r>
            <a:r>
              <a:rPr sz="20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»</a:t>
            </a:r>
            <a:r>
              <a:rPr sz="2000" spc="-12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слое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033259" y="1287780"/>
            <a:ext cx="4919980" cy="3418840"/>
            <a:chOff x="7033259" y="1287780"/>
            <a:chExt cx="4919980" cy="3418840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7559" y="1467612"/>
              <a:ext cx="4684776" cy="29230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33259" y="1287780"/>
              <a:ext cx="4919472" cy="341833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155179" y="1447800"/>
              <a:ext cx="4685030" cy="3183890"/>
            </a:xfrm>
            <a:custGeom>
              <a:avLst/>
              <a:gdLst/>
              <a:ahLst/>
              <a:cxnLst/>
              <a:rect l="l" t="t" r="r" b="b"/>
              <a:pathLst>
                <a:path w="4685030" h="3183890">
                  <a:moveTo>
                    <a:pt x="4684776" y="54101"/>
                  </a:moveTo>
                  <a:lnTo>
                    <a:pt x="4684776" y="3183636"/>
                  </a:lnTo>
                  <a:lnTo>
                    <a:pt x="54101" y="3183636"/>
                  </a:lnTo>
                  <a:lnTo>
                    <a:pt x="0" y="3129534"/>
                  </a:lnTo>
                  <a:lnTo>
                    <a:pt x="0" y="0"/>
                  </a:lnTo>
                  <a:lnTo>
                    <a:pt x="4630674" y="0"/>
                  </a:lnTo>
                  <a:lnTo>
                    <a:pt x="4684776" y="54101"/>
                  </a:lnTo>
                  <a:close/>
                </a:path>
              </a:pathLst>
            </a:custGeom>
            <a:ln w="12700">
              <a:solidFill>
                <a:srgbClr val="D5DC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155179" y="1458468"/>
              <a:ext cx="4677410" cy="413384"/>
            </a:xfrm>
            <a:custGeom>
              <a:avLst/>
              <a:gdLst/>
              <a:ahLst/>
              <a:cxnLst/>
              <a:rect l="l" t="t" r="r" b="b"/>
              <a:pathLst>
                <a:path w="4677409" h="413385">
                  <a:moveTo>
                    <a:pt x="4609338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67818" y="413004"/>
                  </a:lnTo>
                  <a:lnTo>
                    <a:pt x="4677156" y="413004"/>
                  </a:lnTo>
                  <a:lnTo>
                    <a:pt x="4677156" y="67818"/>
                  </a:lnTo>
                  <a:lnTo>
                    <a:pt x="4609338" y="0"/>
                  </a:lnTo>
                  <a:close/>
                </a:path>
              </a:pathLst>
            </a:custGeom>
            <a:solidFill>
              <a:srgbClr val="4453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97267" y="1400556"/>
              <a:ext cx="3184398" cy="567689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7245477" y="1466214"/>
            <a:ext cx="28708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4" dirty="0">
                <a:solidFill>
                  <a:srgbClr val="FFFFFF"/>
                </a:solidFill>
                <a:latin typeface="Arial"/>
                <a:cs typeface="Arial"/>
              </a:rPr>
              <a:t>Э</a:t>
            </a:r>
            <a:r>
              <a:rPr sz="2000" b="1" spc="-190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000" b="1" spc="-22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000" b="1" spc="-215" dirty="0">
                <a:solidFill>
                  <a:srgbClr val="FFFFFF"/>
                </a:solidFill>
                <a:latin typeface="Arial"/>
                <a:cs typeface="Arial"/>
              </a:rPr>
              <a:t>номическ</a:t>
            </a:r>
            <a:r>
              <a:rPr sz="2000" b="1" spc="-229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-20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25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2000" b="1" spc="-21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000" b="1" spc="-18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000" b="1" spc="-21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000" b="1" spc="-190" dirty="0">
                <a:solidFill>
                  <a:srgbClr val="FFFFFF"/>
                </a:solidFill>
                <a:latin typeface="Arial"/>
                <a:cs typeface="Arial"/>
              </a:rPr>
              <a:t>зат</a:t>
            </a:r>
            <a:r>
              <a:rPr sz="2000" b="1" spc="-21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000" b="1" spc="-225" dirty="0">
                <a:solidFill>
                  <a:srgbClr val="FFFFFF"/>
                </a:solidFill>
                <a:latin typeface="Arial"/>
                <a:cs typeface="Arial"/>
              </a:rPr>
              <a:t>ли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11618" y="2167254"/>
            <a:ext cx="1664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Ср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800" spc="-254" dirty="0">
                <a:solidFill>
                  <a:srgbClr val="3B3B3B"/>
                </a:solidFill>
                <a:latin typeface="Microsoft Sans Serif"/>
                <a:cs typeface="Microsoft Sans Serif"/>
              </a:rPr>
              <a:t>к</a:t>
            </a:r>
            <a:r>
              <a:rPr sz="1800" spc="-5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оку</a:t>
            </a:r>
            <a:r>
              <a:rPr sz="18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п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е</a:t>
            </a:r>
            <a:r>
              <a:rPr sz="18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мос</a:t>
            </a:r>
            <a:r>
              <a:rPr sz="1800" spc="-145" dirty="0">
                <a:solidFill>
                  <a:srgbClr val="3B3B3B"/>
                </a:solidFill>
                <a:latin typeface="Microsoft Sans Serif"/>
                <a:cs typeface="Microsoft Sans Serif"/>
              </a:rPr>
              <a:t>ти: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04506" y="2726563"/>
            <a:ext cx="2247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Ст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8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800" spc="-250" dirty="0">
                <a:solidFill>
                  <a:srgbClr val="3B3B3B"/>
                </a:solidFill>
                <a:latin typeface="Microsoft Sans Serif"/>
                <a:cs typeface="Microsoft Sans Serif"/>
              </a:rPr>
              <a:t>м</a:t>
            </a:r>
            <a:r>
              <a:rPr sz="18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ост</a:t>
            </a:r>
            <a:r>
              <a:rPr sz="18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ь</a:t>
            </a:r>
            <a:r>
              <a:rPr sz="18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</a:t>
            </a:r>
            <a:r>
              <a:rPr sz="18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8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л</a:t>
            </a:r>
            <a:r>
              <a:rPr sz="18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8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з</a:t>
            </a:r>
            <a:r>
              <a:rPr sz="1800" spc="-22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8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8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ра: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52131" y="3267202"/>
            <a:ext cx="1509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Чи</a:t>
            </a:r>
            <a:r>
              <a:rPr sz="18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8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8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я</a:t>
            </a:r>
            <a:r>
              <a:rPr sz="1800" spc="-6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приб</a:t>
            </a:r>
            <a:r>
              <a:rPr sz="1800" spc="-240" dirty="0">
                <a:solidFill>
                  <a:srgbClr val="3B3B3B"/>
                </a:solidFill>
                <a:latin typeface="Microsoft Sans Serif"/>
                <a:cs typeface="Microsoft Sans Serif"/>
              </a:rPr>
              <a:t>ы</a:t>
            </a:r>
            <a:r>
              <a:rPr sz="1800" spc="-145" dirty="0">
                <a:solidFill>
                  <a:srgbClr val="3B3B3B"/>
                </a:solidFill>
                <a:latin typeface="Microsoft Sans Serif"/>
                <a:cs typeface="Microsoft Sans Serif"/>
              </a:rPr>
              <a:t>ль: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666101" y="3892042"/>
            <a:ext cx="2324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35" dirty="0">
                <a:solidFill>
                  <a:srgbClr val="3B3B3B"/>
                </a:solidFill>
                <a:latin typeface="Microsoft Sans Serif"/>
                <a:cs typeface="Microsoft Sans Serif"/>
              </a:rPr>
              <a:t>З</a:t>
            </a:r>
            <a:r>
              <a:rPr sz="18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8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р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8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ы</a:t>
            </a:r>
            <a:r>
              <a:rPr sz="1800" spc="-3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на</a:t>
            </a:r>
            <a:r>
              <a:rPr sz="18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п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оизв</a:t>
            </a:r>
            <a:r>
              <a:rPr sz="18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д</a:t>
            </a:r>
            <a:r>
              <a:rPr sz="18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8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r>
              <a:rPr sz="1800" spc="-140" dirty="0">
                <a:solidFill>
                  <a:srgbClr val="3B3B3B"/>
                </a:solidFill>
                <a:latin typeface="Microsoft Sans Serif"/>
                <a:cs typeface="Microsoft Sans Serif"/>
              </a:rPr>
              <a:t>о: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14178" y="3288614"/>
            <a:ext cx="11442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86</a:t>
            </a:r>
            <a:r>
              <a:rPr sz="1800" spc="-135" dirty="0">
                <a:solidFill>
                  <a:srgbClr val="3B3B3B"/>
                </a:solidFill>
                <a:latin typeface="Microsoft Sans Serif"/>
                <a:cs typeface="Microsoft Sans Serif"/>
              </a:rPr>
              <a:t>,8</a:t>
            </a:r>
            <a:r>
              <a:rPr sz="1800" spc="-4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мл</a:t>
            </a:r>
            <a:r>
              <a:rPr sz="1800" spc="-140" dirty="0">
                <a:solidFill>
                  <a:srgbClr val="3B3B3B"/>
                </a:solidFill>
                <a:latin typeface="Microsoft Sans Serif"/>
                <a:cs typeface="Microsoft Sans Serif"/>
              </a:rPr>
              <a:t>н.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р</a:t>
            </a:r>
            <a:r>
              <a:rPr sz="18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уб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337672" y="3873245"/>
            <a:ext cx="1143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2</a:t>
            </a:r>
            <a:r>
              <a:rPr sz="18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2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2</a:t>
            </a:r>
            <a:r>
              <a:rPr sz="1800" spc="-4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245" dirty="0">
                <a:solidFill>
                  <a:srgbClr val="3B3B3B"/>
                </a:solidFill>
                <a:latin typeface="Microsoft Sans Serif"/>
                <a:cs typeface="Microsoft Sans Serif"/>
              </a:rPr>
              <a:t>м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л</a:t>
            </a:r>
            <a:r>
              <a:rPr sz="1800" spc="-140" dirty="0">
                <a:solidFill>
                  <a:srgbClr val="3B3B3B"/>
                </a:solidFill>
                <a:latin typeface="Microsoft Sans Serif"/>
                <a:cs typeface="Microsoft Sans Serif"/>
              </a:rPr>
              <a:t>н.</a:t>
            </a:r>
            <a:r>
              <a:rPr sz="18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руб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034396" y="2726563"/>
            <a:ext cx="167258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90</a:t>
            </a: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0</a:t>
            </a:r>
            <a:r>
              <a:rPr sz="1800" spc="-4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40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8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ы</a:t>
            </a:r>
            <a:r>
              <a:rPr sz="1800" spc="-130" dirty="0">
                <a:solidFill>
                  <a:srgbClr val="3B3B3B"/>
                </a:solidFill>
                <a:latin typeface="Microsoft Sans Serif"/>
                <a:cs typeface="Microsoft Sans Serif"/>
              </a:rPr>
              <a:t>с.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р</a:t>
            </a:r>
            <a:r>
              <a:rPr sz="18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у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б</a:t>
            </a:r>
            <a:r>
              <a:rPr sz="18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./</a:t>
            </a:r>
            <a:r>
              <a:rPr sz="18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онна</a:t>
            </a:r>
            <a:endParaRPr sz="1800">
              <a:latin typeface="Microsoft Sans Serif"/>
              <a:cs typeface="Microsoft Sans Serif"/>
            </a:endParaRPr>
          </a:p>
          <a:p>
            <a:pPr marR="472440" algn="ctr">
              <a:lnSpc>
                <a:spcPts val="1290"/>
              </a:lnSpc>
            </a:pPr>
            <a:r>
              <a:rPr sz="1150" spc="-60" dirty="0">
                <a:solidFill>
                  <a:srgbClr val="3B3B3B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450830" y="2187702"/>
            <a:ext cx="568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3</a:t>
            </a:r>
            <a:r>
              <a:rPr sz="18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8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г</a:t>
            </a:r>
            <a:r>
              <a:rPr sz="18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ода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7217664" y="2095500"/>
            <a:ext cx="367665" cy="2131060"/>
            <a:chOff x="7217664" y="2095500"/>
            <a:chExt cx="367665" cy="2131060"/>
          </a:xfrm>
        </p:grpSpPr>
        <p:sp>
          <p:nvSpPr>
            <p:cNvPr id="34" name="object 34"/>
            <p:cNvSpPr/>
            <p:nvPr/>
          </p:nvSpPr>
          <p:spPr>
            <a:xfrm>
              <a:off x="7229856" y="3168396"/>
              <a:ext cx="335280" cy="414655"/>
            </a:xfrm>
            <a:custGeom>
              <a:avLst/>
              <a:gdLst/>
              <a:ahLst/>
              <a:cxnLst/>
              <a:rect l="l" t="t" r="r" b="b"/>
              <a:pathLst>
                <a:path w="335279" h="414654">
                  <a:moveTo>
                    <a:pt x="126111" y="13843"/>
                  </a:moveTo>
                  <a:lnTo>
                    <a:pt x="92201" y="13843"/>
                  </a:lnTo>
                  <a:lnTo>
                    <a:pt x="89916" y="15113"/>
                  </a:lnTo>
                  <a:lnTo>
                    <a:pt x="88519" y="17145"/>
                  </a:lnTo>
                  <a:lnTo>
                    <a:pt x="87249" y="19177"/>
                  </a:lnTo>
                  <a:lnTo>
                    <a:pt x="87122" y="21717"/>
                  </a:lnTo>
                  <a:lnTo>
                    <a:pt x="120776" y="85471"/>
                  </a:lnTo>
                  <a:lnTo>
                    <a:pt x="115316" y="88265"/>
                  </a:lnTo>
                  <a:lnTo>
                    <a:pt x="111251" y="93218"/>
                  </a:lnTo>
                  <a:lnTo>
                    <a:pt x="108520" y="104521"/>
                  </a:lnTo>
                  <a:lnTo>
                    <a:pt x="108537" y="105156"/>
                  </a:lnTo>
                  <a:lnTo>
                    <a:pt x="109727" y="110871"/>
                  </a:lnTo>
                  <a:lnTo>
                    <a:pt x="113411" y="115697"/>
                  </a:lnTo>
                  <a:lnTo>
                    <a:pt x="67526" y="135510"/>
                  </a:lnTo>
                  <a:lnTo>
                    <a:pt x="31702" y="167433"/>
                  </a:lnTo>
                  <a:lnTo>
                    <a:pt x="8380" y="208476"/>
                  </a:lnTo>
                  <a:lnTo>
                    <a:pt x="0" y="255651"/>
                  </a:lnTo>
                  <a:lnTo>
                    <a:pt x="0" y="379984"/>
                  </a:lnTo>
                  <a:lnTo>
                    <a:pt x="2873" y="393418"/>
                  </a:lnTo>
                  <a:lnTo>
                    <a:pt x="10699" y="404399"/>
                  </a:lnTo>
                  <a:lnTo>
                    <a:pt x="22288" y="411809"/>
                  </a:lnTo>
                  <a:lnTo>
                    <a:pt x="36449" y="414528"/>
                  </a:lnTo>
                  <a:lnTo>
                    <a:pt x="298830" y="414528"/>
                  </a:lnTo>
                  <a:lnTo>
                    <a:pt x="312991" y="411809"/>
                  </a:lnTo>
                  <a:lnTo>
                    <a:pt x="324580" y="404399"/>
                  </a:lnTo>
                  <a:lnTo>
                    <a:pt x="327227" y="400685"/>
                  </a:lnTo>
                  <a:lnTo>
                    <a:pt x="36449" y="400685"/>
                  </a:lnTo>
                  <a:lnTo>
                    <a:pt x="27945" y="399057"/>
                  </a:lnTo>
                  <a:lnTo>
                    <a:pt x="21002" y="394620"/>
                  </a:lnTo>
                  <a:lnTo>
                    <a:pt x="16321" y="388040"/>
                  </a:lnTo>
                  <a:lnTo>
                    <a:pt x="14604" y="379984"/>
                  </a:lnTo>
                  <a:lnTo>
                    <a:pt x="14604" y="255651"/>
                  </a:lnTo>
                  <a:lnTo>
                    <a:pt x="21662" y="214159"/>
                  </a:lnTo>
                  <a:lnTo>
                    <a:pt x="41313" y="178136"/>
                  </a:lnTo>
                  <a:lnTo>
                    <a:pt x="71279" y="149726"/>
                  </a:lnTo>
                  <a:lnTo>
                    <a:pt x="109279" y="131077"/>
                  </a:lnTo>
                  <a:lnTo>
                    <a:pt x="153035" y="124333"/>
                  </a:lnTo>
                  <a:lnTo>
                    <a:pt x="241868" y="124333"/>
                  </a:lnTo>
                  <a:lnTo>
                    <a:pt x="221869" y="115697"/>
                  </a:lnTo>
                  <a:lnTo>
                    <a:pt x="223012" y="114046"/>
                  </a:lnTo>
                  <a:lnTo>
                    <a:pt x="224027" y="112268"/>
                  </a:lnTo>
                  <a:lnTo>
                    <a:pt x="224663" y="110490"/>
                  </a:lnTo>
                  <a:lnTo>
                    <a:pt x="127126" y="110490"/>
                  </a:lnTo>
                  <a:lnTo>
                    <a:pt x="123951" y="107442"/>
                  </a:lnTo>
                  <a:lnTo>
                    <a:pt x="123951" y="99822"/>
                  </a:lnTo>
                  <a:lnTo>
                    <a:pt x="127126" y="96774"/>
                  </a:lnTo>
                  <a:lnTo>
                    <a:pt x="261092" y="96774"/>
                  </a:lnTo>
                  <a:lnTo>
                    <a:pt x="264922" y="93726"/>
                  </a:lnTo>
                  <a:lnTo>
                    <a:pt x="265136" y="93345"/>
                  </a:lnTo>
                  <a:lnTo>
                    <a:pt x="223012" y="93345"/>
                  </a:lnTo>
                  <a:lnTo>
                    <a:pt x="220979" y="90043"/>
                  </a:lnTo>
                  <a:lnTo>
                    <a:pt x="218059" y="87376"/>
                  </a:lnTo>
                  <a:lnTo>
                    <a:pt x="214502" y="85471"/>
                  </a:lnTo>
                  <a:lnTo>
                    <a:pt x="215848" y="82931"/>
                  </a:lnTo>
                  <a:lnTo>
                    <a:pt x="135636" y="82931"/>
                  </a:lnTo>
                  <a:lnTo>
                    <a:pt x="105664" y="26035"/>
                  </a:lnTo>
                  <a:lnTo>
                    <a:pt x="109982" y="24384"/>
                  </a:lnTo>
                  <a:lnTo>
                    <a:pt x="114046" y="22098"/>
                  </a:lnTo>
                  <a:lnTo>
                    <a:pt x="117475" y="19177"/>
                  </a:lnTo>
                  <a:lnTo>
                    <a:pt x="121158" y="15748"/>
                  </a:lnTo>
                  <a:lnTo>
                    <a:pt x="126111" y="13843"/>
                  </a:lnTo>
                  <a:close/>
                </a:path>
                <a:path w="335279" h="414654">
                  <a:moveTo>
                    <a:pt x="241868" y="124333"/>
                  </a:moveTo>
                  <a:lnTo>
                    <a:pt x="182245" y="124333"/>
                  </a:lnTo>
                  <a:lnTo>
                    <a:pt x="226000" y="131077"/>
                  </a:lnTo>
                  <a:lnTo>
                    <a:pt x="264000" y="149726"/>
                  </a:lnTo>
                  <a:lnTo>
                    <a:pt x="293966" y="178136"/>
                  </a:lnTo>
                  <a:lnTo>
                    <a:pt x="313617" y="214159"/>
                  </a:lnTo>
                  <a:lnTo>
                    <a:pt x="320675" y="255651"/>
                  </a:lnTo>
                  <a:lnTo>
                    <a:pt x="320675" y="379984"/>
                  </a:lnTo>
                  <a:lnTo>
                    <a:pt x="318958" y="388040"/>
                  </a:lnTo>
                  <a:lnTo>
                    <a:pt x="314277" y="394620"/>
                  </a:lnTo>
                  <a:lnTo>
                    <a:pt x="307334" y="399057"/>
                  </a:lnTo>
                  <a:lnTo>
                    <a:pt x="298830" y="400685"/>
                  </a:lnTo>
                  <a:lnTo>
                    <a:pt x="327227" y="400685"/>
                  </a:lnTo>
                  <a:lnTo>
                    <a:pt x="332406" y="393418"/>
                  </a:lnTo>
                  <a:lnTo>
                    <a:pt x="335279" y="379984"/>
                  </a:lnTo>
                  <a:lnTo>
                    <a:pt x="335279" y="255651"/>
                  </a:lnTo>
                  <a:lnTo>
                    <a:pt x="326899" y="208476"/>
                  </a:lnTo>
                  <a:lnTo>
                    <a:pt x="303577" y="167433"/>
                  </a:lnTo>
                  <a:lnTo>
                    <a:pt x="267753" y="135510"/>
                  </a:lnTo>
                  <a:lnTo>
                    <a:pt x="241868" y="124333"/>
                  </a:lnTo>
                  <a:close/>
                </a:path>
                <a:path w="335279" h="414654">
                  <a:moveTo>
                    <a:pt x="261092" y="96774"/>
                  </a:moveTo>
                  <a:lnTo>
                    <a:pt x="208152" y="96774"/>
                  </a:lnTo>
                  <a:lnTo>
                    <a:pt x="211327" y="99822"/>
                  </a:lnTo>
                  <a:lnTo>
                    <a:pt x="211327" y="107442"/>
                  </a:lnTo>
                  <a:lnTo>
                    <a:pt x="208152" y="110490"/>
                  </a:lnTo>
                  <a:lnTo>
                    <a:pt x="224663" y="110490"/>
                  </a:lnTo>
                  <a:lnTo>
                    <a:pt x="227584" y="110871"/>
                  </a:lnTo>
                  <a:lnTo>
                    <a:pt x="230504" y="112014"/>
                  </a:lnTo>
                  <a:lnTo>
                    <a:pt x="233045" y="113665"/>
                  </a:lnTo>
                  <a:lnTo>
                    <a:pt x="238125" y="116840"/>
                  </a:lnTo>
                  <a:lnTo>
                    <a:pt x="244094" y="118618"/>
                  </a:lnTo>
                  <a:lnTo>
                    <a:pt x="250190" y="118872"/>
                  </a:lnTo>
                  <a:lnTo>
                    <a:pt x="254000" y="118618"/>
                  </a:lnTo>
                  <a:lnTo>
                    <a:pt x="276592" y="105156"/>
                  </a:lnTo>
                  <a:lnTo>
                    <a:pt x="251333" y="105156"/>
                  </a:lnTo>
                  <a:lnTo>
                    <a:pt x="249047" y="105029"/>
                  </a:lnTo>
                  <a:lnTo>
                    <a:pt x="247015" y="104521"/>
                  </a:lnTo>
                  <a:lnTo>
                    <a:pt x="251333" y="103505"/>
                  </a:lnTo>
                  <a:lnTo>
                    <a:pt x="255270" y="101473"/>
                  </a:lnTo>
                  <a:lnTo>
                    <a:pt x="258699" y="98679"/>
                  </a:lnTo>
                  <a:lnTo>
                    <a:pt x="261092" y="96774"/>
                  </a:lnTo>
                  <a:close/>
                </a:path>
                <a:path w="335279" h="414654">
                  <a:moveTo>
                    <a:pt x="321370" y="98552"/>
                  </a:moveTo>
                  <a:lnTo>
                    <a:pt x="291592" y="98552"/>
                  </a:lnTo>
                  <a:lnTo>
                    <a:pt x="296291" y="99695"/>
                  </a:lnTo>
                  <a:lnTo>
                    <a:pt x="299974" y="102362"/>
                  </a:lnTo>
                  <a:lnTo>
                    <a:pt x="306704" y="106807"/>
                  </a:lnTo>
                  <a:lnTo>
                    <a:pt x="314960" y="108458"/>
                  </a:lnTo>
                  <a:lnTo>
                    <a:pt x="322961" y="107061"/>
                  </a:lnTo>
                  <a:lnTo>
                    <a:pt x="321370" y="98552"/>
                  </a:lnTo>
                  <a:close/>
                </a:path>
                <a:path w="335279" h="414654">
                  <a:moveTo>
                    <a:pt x="284416" y="85740"/>
                  </a:moveTo>
                  <a:lnTo>
                    <a:pt x="273442" y="89691"/>
                  </a:lnTo>
                  <a:lnTo>
                    <a:pt x="264541" y="97536"/>
                  </a:lnTo>
                  <a:lnTo>
                    <a:pt x="262127" y="101346"/>
                  </a:lnTo>
                  <a:lnTo>
                    <a:pt x="258064" y="103886"/>
                  </a:lnTo>
                  <a:lnTo>
                    <a:pt x="253365" y="104648"/>
                  </a:lnTo>
                  <a:lnTo>
                    <a:pt x="251333" y="105156"/>
                  </a:lnTo>
                  <a:lnTo>
                    <a:pt x="276592" y="105156"/>
                  </a:lnTo>
                  <a:lnTo>
                    <a:pt x="278257" y="102743"/>
                  </a:lnTo>
                  <a:lnTo>
                    <a:pt x="282321" y="100203"/>
                  </a:lnTo>
                  <a:lnTo>
                    <a:pt x="286893" y="99314"/>
                  </a:lnTo>
                  <a:lnTo>
                    <a:pt x="291592" y="98552"/>
                  </a:lnTo>
                  <a:lnTo>
                    <a:pt x="321370" y="98552"/>
                  </a:lnTo>
                  <a:lnTo>
                    <a:pt x="320563" y="94234"/>
                  </a:lnTo>
                  <a:lnTo>
                    <a:pt x="315722" y="94234"/>
                  </a:lnTo>
                  <a:lnTo>
                    <a:pt x="311023" y="93218"/>
                  </a:lnTo>
                  <a:lnTo>
                    <a:pt x="307340" y="90424"/>
                  </a:lnTo>
                  <a:lnTo>
                    <a:pt x="296152" y="85909"/>
                  </a:lnTo>
                  <a:lnTo>
                    <a:pt x="284416" y="85740"/>
                  </a:lnTo>
                  <a:close/>
                </a:path>
                <a:path w="335279" h="414654">
                  <a:moveTo>
                    <a:pt x="320421" y="93472"/>
                  </a:moveTo>
                  <a:lnTo>
                    <a:pt x="315722" y="94234"/>
                  </a:lnTo>
                  <a:lnTo>
                    <a:pt x="320563" y="94234"/>
                  </a:lnTo>
                  <a:lnTo>
                    <a:pt x="320421" y="93472"/>
                  </a:lnTo>
                  <a:close/>
                </a:path>
                <a:path w="335279" h="414654">
                  <a:moveTo>
                    <a:pt x="231775" y="91313"/>
                  </a:moveTo>
                  <a:lnTo>
                    <a:pt x="227202" y="91948"/>
                  </a:lnTo>
                  <a:lnTo>
                    <a:pt x="223012" y="93345"/>
                  </a:lnTo>
                  <a:lnTo>
                    <a:pt x="265136" y="93345"/>
                  </a:lnTo>
                  <a:lnTo>
                    <a:pt x="265780" y="92202"/>
                  </a:lnTo>
                  <a:lnTo>
                    <a:pt x="241046" y="92202"/>
                  </a:lnTo>
                  <a:lnTo>
                    <a:pt x="236347" y="91694"/>
                  </a:lnTo>
                  <a:lnTo>
                    <a:pt x="231775" y="91313"/>
                  </a:lnTo>
                  <a:close/>
                </a:path>
                <a:path w="335279" h="414654">
                  <a:moveTo>
                    <a:pt x="288544" y="50165"/>
                  </a:moveTo>
                  <a:lnTo>
                    <a:pt x="255270" y="76708"/>
                  </a:lnTo>
                  <a:lnTo>
                    <a:pt x="255016" y="81026"/>
                  </a:lnTo>
                  <a:lnTo>
                    <a:pt x="252857" y="85217"/>
                  </a:lnTo>
                  <a:lnTo>
                    <a:pt x="249300" y="88138"/>
                  </a:lnTo>
                  <a:lnTo>
                    <a:pt x="245745" y="90932"/>
                  </a:lnTo>
                  <a:lnTo>
                    <a:pt x="241046" y="92202"/>
                  </a:lnTo>
                  <a:lnTo>
                    <a:pt x="265780" y="92202"/>
                  </a:lnTo>
                  <a:lnTo>
                    <a:pt x="268859" y="86741"/>
                  </a:lnTo>
                  <a:lnTo>
                    <a:pt x="269621" y="78994"/>
                  </a:lnTo>
                  <a:lnTo>
                    <a:pt x="269748" y="74549"/>
                  </a:lnTo>
                  <a:lnTo>
                    <a:pt x="271907" y="70485"/>
                  </a:lnTo>
                  <a:lnTo>
                    <a:pt x="275590" y="67564"/>
                  </a:lnTo>
                  <a:lnTo>
                    <a:pt x="279146" y="64643"/>
                  </a:lnTo>
                  <a:lnTo>
                    <a:pt x="283845" y="63373"/>
                  </a:lnTo>
                  <a:lnTo>
                    <a:pt x="301015" y="63373"/>
                  </a:lnTo>
                  <a:lnTo>
                    <a:pt x="304673" y="62230"/>
                  </a:lnTo>
                  <a:lnTo>
                    <a:pt x="310769" y="57277"/>
                  </a:lnTo>
                  <a:lnTo>
                    <a:pt x="304951" y="50673"/>
                  </a:lnTo>
                  <a:lnTo>
                    <a:pt x="293116" y="50673"/>
                  </a:lnTo>
                  <a:lnTo>
                    <a:pt x="288544" y="50165"/>
                  </a:lnTo>
                  <a:close/>
                </a:path>
                <a:path w="335279" h="414654">
                  <a:moveTo>
                    <a:pt x="243077" y="13843"/>
                  </a:moveTo>
                  <a:lnTo>
                    <a:pt x="209296" y="13843"/>
                  </a:lnTo>
                  <a:lnTo>
                    <a:pt x="214122" y="15748"/>
                  </a:lnTo>
                  <a:lnTo>
                    <a:pt x="217804" y="19177"/>
                  </a:lnTo>
                  <a:lnTo>
                    <a:pt x="221234" y="22098"/>
                  </a:lnTo>
                  <a:lnTo>
                    <a:pt x="225298" y="24384"/>
                  </a:lnTo>
                  <a:lnTo>
                    <a:pt x="229616" y="26035"/>
                  </a:lnTo>
                  <a:lnTo>
                    <a:pt x="199517" y="82931"/>
                  </a:lnTo>
                  <a:lnTo>
                    <a:pt x="215848" y="82931"/>
                  </a:lnTo>
                  <a:lnTo>
                    <a:pt x="247142" y="23876"/>
                  </a:lnTo>
                  <a:lnTo>
                    <a:pt x="248158" y="21717"/>
                  </a:lnTo>
                  <a:lnTo>
                    <a:pt x="248030" y="19177"/>
                  </a:lnTo>
                  <a:lnTo>
                    <a:pt x="246761" y="17018"/>
                  </a:lnTo>
                  <a:lnTo>
                    <a:pt x="245364" y="14986"/>
                  </a:lnTo>
                  <a:lnTo>
                    <a:pt x="243077" y="13843"/>
                  </a:lnTo>
                  <a:close/>
                </a:path>
                <a:path w="335279" h="414654">
                  <a:moveTo>
                    <a:pt x="301015" y="63373"/>
                  </a:moveTo>
                  <a:lnTo>
                    <a:pt x="283845" y="63373"/>
                  </a:lnTo>
                  <a:lnTo>
                    <a:pt x="288544" y="64008"/>
                  </a:lnTo>
                  <a:lnTo>
                    <a:pt x="296545" y="64770"/>
                  </a:lnTo>
                  <a:lnTo>
                    <a:pt x="301015" y="63373"/>
                  </a:lnTo>
                  <a:close/>
                </a:path>
                <a:path w="335279" h="414654">
                  <a:moveTo>
                    <a:pt x="301371" y="46609"/>
                  </a:moveTo>
                  <a:lnTo>
                    <a:pt x="297815" y="49403"/>
                  </a:lnTo>
                  <a:lnTo>
                    <a:pt x="293116" y="50673"/>
                  </a:lnTo>
                  <a:lnTo>
                    <a:pt x="304951" y="50673"/>
                  </a:lnTo>
                  <a:lnTo>
                    <a:pt x="301371" y="46609"/>
                  </a:lnTo>
                  <a:close/>
                </a:path>
                <a:path w="335279" h="414654">
                  <a:moveTo>
                    <a:pt x="199009" y="13843"/>
                  </a:moveTo>
                  <a:lnTo>
                    <a:pt x="136398" y="13843"/>
                  </a:lnTo>
                  <a:lnTo>
                    <a:pt x="141224" y="15748"/>
                  </a:lnTo>
                  <a:lnTo>
                    <a:pt x="144907" y="19177"/>
                  </a:lnTo>
                  <a:lnTo>
                    <a:pt x="155620" y="25534"/>
                  </a:lnTo>
                  <a:lnTo>
                    <a:pt x="167655" y="27654"/>
                  </a:lnTo>
                  <a:lnTo>
                    <a:pt x="179714" y="25534"/>
                  </a:lnTo>
                  <a:lnTo>
                    <a:pt x="190500" y="19177"/>
                  </a:lnTo>
                  <a:lnTo>
                    <a:pt x="194055" y="15748"/>
                  </a:lnTo>
                  <a:lnTo>
                    <a:pt x="199009" y="13843"/>
                  </a:lnTo>
                  <a:close/>
                </a:path>
                <a:path w="335279" h="414654">
                  <a:moveTo>
                    <a:pt x="131206" y="0"/>
                  </a:moveTo>
                  <a:lnTo>
                    <a:pt x="119171" y="2095"/>
                  </a:lnTo>
                  <a:lnTo>
                    <a:pt x="108458" y="8382"/>
                  </a:lnTo>
                  <a:lnTo>
                    <a:pt x="104775" y="11938"/>
                  </a:lnTo>
                  <a:lnTo>
                    <a:pt x="99949" y="13843"/>
                  </a:lnTo>
                  <a:lnTo>
                    <a:pt x="162560" y="13843"/>
                  </a:lnTo>
                  <a:lnTo>
                    <a:pt x="157607" y="11938"/>
                  </a:lnTo>
                  <a:lnTo>
                    <a:pt x="154050" y="8382"/>
                  </a:lnTo>
                  <a:lnTo>
                    <a:pt x="143265" y="2095"/>
                  </a:lnTo>
                  <a:lnTo>
                    <a:pt x="131206" y="0"/>
                  </a:lnTo>
                  <a:close/>
                </a:path>
                <a:path w="335279" h="414654">
                  <a:moveTo>
                    <a:pt x="204089" y="0"/>
                  </a:moveTo>
                  <a:lnTo>
                    <a:pt x="192067" y="2095"/>
                  </a:lnTo>
                  <a:lnTo>
                    <a:pt x="181355" y="8382"/>
                  </a:lnTo>
                  <a:lnTo>
                    <a:pt x="177673" y="11938"/>
                  </a:lnTo>
                  <a:lnTo>
                    <a:pt x="172847" y="13843"/>
                  </a:lnTo>
                  <a:lnTo>
                    <a:pt x="235330" y="13843"/>
                  </a:lnTo>
                  <a:lnTo>
                    <a:pt x="230504" y="11938"/>
                  </a:lnTo>
                  <a:lnTo>
                    <a:pt x="226822" y="8382"/>
                  </a:lnTo>
                  <a:lnTo>
                    <a:pt x="216110" y="2095"/>
                  </a:lnTo>
                  <a:lnTo>
                    <a:pt x="204089" y="0"/>
                  </a:lnTo>
                  <a:close/>
                </a:path>
              </a:pathLst>
            </a:custGeom>
            <a:solidFill>
              <a:srgbClr val="006F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95388" y="3340608"/>
              <a:ext cx="204215" cy="19354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40524" y="2095500"/>
              <a:ext cx="292607" cy="34899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22236" y="2642616"/>
              <a:ext cx="362711" cy="36271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17664" y="3831335"/>
              <a:ext cx="364235" cy="394715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637031" y="1411224"/>
            <a:ext cx="6030595" cy="3708400"/>
            <a:chOff x="637031" y="1411224"/>
            <a:chExt cx="6030595" cy="3708400"/>
          </a:xfrm>
        </p:grpSpPr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7031" y="1732788"/>
              <a:ext cx="6030468" cy="338632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58952" y="1892808"/>
              <a:ext cx="5796280" cy="3152140"/>
            </a:xfrm>
            <a:custGeom>
              <a:avLst/>
              <a:gdLst/>
              <a:ahLst/>
              <a:cxnLst/>
              <a:rect l="l" t="t" r="r" b="b"/>
              <a:pathLst>
                <a:path w="5796280" h="3152140">
                  <a:moveTo>
                    <a:pt x="5795772" y="53593"/>
                  </a:moveTo>
                  <a:lnTo>
                    <a:pt x="5795772" y="3151631"/>
                  </a:lnTo>
                  <a:lnTo>
                    <a:pt x="53543" y="3151631"/>
                  </a:lnTo>
                  <a:lnTo>
                    <a:pt x="0" y="3098037"/>
                  </a:lnTo>
                  <a:lnTo>
                    <a:pt x="0" y="0"/>
                  </a:lnTo>
                  <a:lnTo>
                    <a:pt x="5742178" y="0"/>
                  </a:lnTo>
                  <a:lnTo>
                    <a:pt x="5795772" y="53593"/>
                  </a:lnTo>
                  <a:close/>
                </a:path>
              </a:pathLst>
            </a:custGeom>
            <a:ln w="12699">
              <a:solidFill>
                <a:srgbClr val="D5DC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49807" y="1479804"/>
              <a:ext cx="5808345" cy="413384"/>
            </a:xfrm>
            <a:custGeom>
              <a:avLst/>
              <a:gdLst/>
              <a:ahLst/>
              <a:cxnLst/>
              <a:rect l="l" t="t" r="r" b="b"/>
              <a:pathLst>
                <a:path w="5808345" h="413385">
                  <a:moveTo>
                    <a:pt x="5740145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67767" y="413004"/>
                  </a:lnTo>
                  <a:lnTo>
                    <a:pt x="5807964" y="413004"/>
                  </a:lnTo>
                  <a:lnTo>
                    <a:pt x="5807964" y="67818"/>
                  </a:lnTo>
                  <a:lnTo>
                    <a:pt x="5740145" y="0"/>
                  </a:lnTo>
                  <a:close/>
                </a:path>
              </a:pathLst>
            </a:custGeom>
            <a:solidFill>
              <a:srgbClr val="4453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5903" y="1411224"/>
              <a:ext cx="2198370" cy="567689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903224" y="1475613"/>
            <a:ext cx="18846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35" dirty="0">
                <a:solidFill>
                  <a:srgbClr val="FFFFFF"/>
                </a:solidFill>
                <a:latin typeface="Arial"/>
                <a:cs typeface="Arial"/>
              </a:rPr>
              <a:t>Вид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8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000" b="1" spc="-21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000" b="1" spc="-204" dirty="0">
                <a:solidFill>
                  <a:srgbClr val="FFFFFF"/>
                </a:solidFill>
                <a:latin typeface="Arial"/>
                <a:cs typeface="Arial"/>
              </a:rPr>
              <a:t>тали</a:t>
            </a:r>
            <a:r>
              <a:rPr sz="2000" b="1" spc="-19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000" b="1" spc="-210" dirty="0">
                <a:solidFill>
                  <a:srgbClr val="FFFFFF"/>
                </a:solidFill>
                <a:latin typeface="Arial"/>
                <a:cs typeface="Arial"/>
              </a:rPr>
              <a:t>атора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20851" y="2938272"/>
            <a:ext cx="5857240" cy="569595"/>
            <a:chOff x="720851" y="2938272"/>
            <a:chExt cx="5857240" cy="569595"/>
          </a:xfrm>
        </p:grpSpPr>
        <p:sp>
          <p:nvSpPr>
            <p:cNvPr id="46" name="object 46"/>
            <p:cNvSpPr/>
            <p:nvPr/>
          </p:nvSpPr>
          <p:spPr>
            <a:xfrm>
              <a:off x="758951" y="2938272"/>
              <a:ext cx="5819140" cy="414655"/>
            </a:xfrm>
            <a:custGeom>
              <a:avLst/>
              <a:gdLst/>
              <a:ahLst/>
              <a:cxnLst/>
              <a:rect l="l" t="t" r="r" b="b"/>
              <a:pathLst>
                <a:path w="5819140" h="414654">
                  <a:moveTo>
                    <a:pt x="5750559" y="0"/>
                  </a:moveTo>
                  <a:lnTo>
                    <a:pt x="0" y="0"/>
                  </a:lnTo>
                  <a:lnTo>
                    <a:pt x="0" y="346455"/>
                  </a:lnTo>
                  <a:lnTo>
                    <a:pt x="68021" y="414527"/>
                  </a:lnTo>
                  <a:lnTo>
                    <a:pt x="5818632" y="414527"/>
                  </a:lnTo>
                  <a:lnTo>
                    <a:pt x="5818632" y="68072"/>
                  </a:lnTo>
                  <a:lnTo>
                    <a:pt x="5750559" y="0"/>
                  </a:lnTo>
                  <a:close/>
                </a:path>
              </a:pathLst>
            </a:custGeom>
            <a:solidFill>
              <a:srgbClr val="4453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0851" y="2939796"/>
              <a:ext cx="2527554" cy="567689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867257" y="3005708"/>
            <a:ext cx="2214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15" dirty="0">
                <a:solidFill>
                  <a:srgbClr val="FFFFFF"/>
                </a:solidFill>
                <a:latin typeface="Arial"/>
                <a:cs typeface="Arial"/>
              </a:rPr>
              <a:t>Состав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8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000" b="1" spc="-21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000" b="1" spc="-204" dirty="0">
                <a:solidFill>
                  <a:srgbClr val="FFFFFF"/>
                </a:solidFill>
                <a:latin typeface="Arial"/>
                <a:cs typeface="Arial"/>
              </a:rPr>
              <a:t>тали</a:t>
            </a:r>
            <a:r>
              <a:rPr sz="2000" b="1" spc="-19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000" b="1" spc="-210" dirty="0">
                <a:solidFill>
                  <a:srgbClr val="FFFFFF"/>
                </a:solidFill>
                <a:latin typeface="Arial"/>
                <a:cs typeface="Arial"/>
              </a:rPr>
              <a:t>атора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53" name="object 5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7</a:t>
            </a:fld>
            <a:endParaRPr spc="-125" dirty="0"/>
          </a:p>
        </p:txBody>
      </p:sp>
      <p:sp>
        <p:nvSpPr>
          <p:cNvPr id="49" name="object 49"/>
          <p:cNvSpPr txBox="1"/>
          <p:nvPr/>
        </p:nvSpPr>
        <p:spPr>
          <a:xfrm>
            <a:off x="816863" y="3651250"/>
            <a:ext cx="548132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2000" spc="-260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20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uCl</a:t>
            </a:r>
            <a:r>
              <a:rPr sz="1950" spc="-179" baseline="-25641" dirty="0">
                <a:solidFill>
                  <a:srgbClr val="3B3B3B"/>
                </a:solidFill>
                <a:latin typeface="Microsoft Sans Serif"/>
                <a:cs typeface="Microsoft Sans Serif"/>
              </a:rPr>
              <a:t>2</a:t>
            </a:r>
            <a:r>
              <a:rPr sz="1950" spc="172" baseline="-25641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20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20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4,</a:t>
            </a:r>
            <a:r>
              <a:rPr sz="20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5</a:t>
            </a:r>
            <a:r>
              <a:rPr sz="20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д</a:t>
            </a:r>
            <a:r>
              <a:rPr sz="20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20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5,5</a:t>
            </a:r>
            <a:r>
              <a:rPr sz="2000" spc="-320" dirty="0">
                <a:solidFill>
                  <a:srgbClr val="3B3B3B"/>
                </a:solidFill>
                <a:latin typeface="Microsoft Sans Serif"/>
                <a:cs typeface="Microsoft Sans Serif"/>
              </a:rPr>
              <a:t>%</a:t>
            </a:r>
            <a:r>
              <a:rPr sz="20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250" dirty="0">
                <a:solidFill>
                  <a:srgbClr val="3B3B3B"/>
                </a:solidFill>
                <a:latin typeface="Microsoft Sans Serif"/>
                <a:cs typeface="Microsoft Sans Serif"/>
              </a:rPr>
              <a:t>ма</a:t>
            </a:r>
            <a:r>
              <a:rPr sz="20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2000" spc="-105" dirty="0">
                <a:solidFill>
                  <a:srgbClr val="3B3B3B"/>
                </a:solidFill>
                <a:latin typeface="Microsoft Sans Serif"/>
                <a:cs typeface="Microsoft Sans Serif"/>
              </a:rPr>
              <a:t>.,</a:t>
            </a:r>
            <a:r>
              <a:rPr sz="2000" spc="-254" dirty="0">
                <a:solidFill>
                  <a:srgbClr val="3B3B3B"/>
                </a:solidFill>
                <a:latin typeface="Microsoft Sans Serif"/>
                <a:cs typeface="Microsoft Sans Serif"/>
              </a:rPr>
              <a:t>Ме</a:t>
            </a:r>
            <a:r>
              <a:rPr sz="2000" spc="-114" dirty="0">
                <a:solidFill>
                  <a:srgbClr val="3B3B3B"/>
                </a:solidFill>
                <a:latin typeface="Microsoft Sans Serif"/>
                <a:cs typeface="Microsoft Sans Serif"/>
              </a:rPr>
              <a:t>-</a:t>
            </a:r>
            <a:r>
              <a:rPr sz="2000" spc="-229" dirty="0">
                <a:solidFill>
                  <a:srgbClr val="3B3B3B"/>
                </a:solidFill>
                <a:latin typeface="Microsoft Sans Serif"/>
                <a:cs typeface="Microsoft Sans Serif"/>
              </a:rPr>
              <a:t>Na</a:t>
            </a:r>
            <a:r>
              <a:rPr sz="2000" spc="-105" dirty="0">
                <a:solidFill>
                  <a:srgbClr val="3B3B3B"/>
                </a:solidFill>
                <a:latin typeface="Microsoft Sans Serif"/>
                <a:cs typeface="Microsoft Sans Serif"/>
              </a:rPr>
              <a:t>,</a:t>
            </a:r>
            <a:r>
              <a:rPr sz="2000" spc="-245" dirty="0">
                <a:solidFill>
                  <a:srgbClr val="3B3B3B"/>
                </a:solidFill>
                <a:latin typeface="Microsoft Sans Serif"/>
                <a:cs typeface="Microsoft Sans Serif"/>
              </a:rPr>
              <a:t>K</a:t>
            </a:r>
            <a:r>
              <a:rPr sz="2000" spc="-105" dirty="0">
                <a:solidFill>
                  <a:srgbClr val="3B3B3B"/>
                </a:solidFill>
                <a:latin typeface="Microsoft Sans Serif"/>
                <a:cs typeface="Microsoft Sans Serif"/>
              </a:rPr>
              <a:t>,</a:t>
            </a:r>
            <a:r>
              <a:rPr sz="2000" spc="-260" dirty="0">
                <a:solidFill>
                  <a:srgbClr val="3B3B3B"/>
                </a:solidFill>
                <a:latin typeface="Microsoft Sans Serif"/>
                <a:cs typeface="Microsoft Sans Serif"/>
              </a:rPr>
              <a:t>R</a:t>
            </a:r>
            <a:r>
              <a:rPr sz="20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b</a:t>
            </a:r>
            <a:r>
              <a:rPr sz="2000" spc="-105" dirty="0">
                <a:solidFill>
                  <a:srgbClr val="3B3B3B"/>
                </a:solidFill>
                <a:latin typeface="Microsoft Sans Serif"/>
                <a:cs typeface="Microsoft Sans Serif"/>
              </a:rPr>
              <a:t>,</a:t>
            </a:r>
            <a:r>
              <a:rPr sz="2000" spc="-260" dirty="0">
                <a:solidFill>
                  <a:srgbClr val="3B3B3B"/>
                </a:solidFill>
                <a:latin typeface="Microsoft Sans Serif"/>
                <a:cs typeface="Microsoft Sans Serif"/>
              </a:rPr>
              <a:t>C</a:t>
            </a:r>
            <a:r>
              <a:rPr sz="20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s</a:t>
            </a:r>
            <a:r>
              <a:rPr sz="2000" spc="-105" dirty="0">
                <a:solidFill>
                  <a:srgbClr val="3B3B3B"/>
                </a:solidFill>
                <a:latin typeface="Microsoft Sans Serif"/>
                <a:cs typeface="Microsoft Sans Serif"/>
              </a:rPr>
              <a:t>,</a:t>
            </a:r>
            <a:r>
              <a:rPr sz="20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La</a:t>
            </a:r>
            <a:r>
              <a:rPr sz="2000" spc="-105" dirty="0">
                <a:solidFill>
                  <a:srgbClr val="3B3B3B"/>
                </a:solidFill>
                <a:latin typeface="Microsoft Sans Serif"/>
                <a:cs typeface="Microsoft Sans Serif"/>
              </a:rPr>
              <a:t>,</a:t>
            </a:r>
            <a:r>
              <a:rPr sz="2000" spc="-305" dirty="0">
                <a:solidFill>
                  <a:srgbClr val="3B3B3B"/>
                </a:solidFill>
                <a:latin typeface="Microsoft Sans Serif"/>
                <a:cs typeface="Microsoft Sans Serif"/>
              </a:rPr>
              <a:t>M</a:t>
            </a:r>
            <a:r>
              <a:rPr sz="20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g</a:t>
            </a:r>
            <a:r>
              <a:rPr sz="200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20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2000" spc="-10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2</a:t>
            </a:r>
            <a:r>
              <a:rPr sz="2000" spc="-7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до  </a:t>
            </a:r>
            <a:r>
              <a:rPr sz="20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2,5%мас.,</a:t>
            </a:r>
            <a:endParaRPr sz="20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20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носитель-SiО</a:t>
            </a:r>
            <a:r>
              <a:rPr sz="1950" spc="-225" baseline="-25641" dirty="0">
                <a:solidFill>
                  <a:srgbClr val="3B3B3B"/>
                </a:solidFill>
                <a:latin typeface="Microsoft Sans Serif"/>
                <a:cs typeface="Microsoft Sans Serif"/>
              </a:rPr>
              <a:t>2</a:t>
            </a:r>
            <a:r>
              <a:rPr sz="20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,</a:t>
            </a:r>
            <a:r>
              <a:rPr sz="2000" spc="-150" dirty="0">
                <a:solidFill>
                  <a:srgbClr val="3B3B3B"/>
                </a:solidFill>
                <a:latin typeface="Symbol"/>
                <a:cs typeface="Symbol"/>
              </a:rPr>
              <a:t></a:t>
            </a:r>
            <a:r>
              <a:rPr sz="20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-</a:t>
            </a:r>
            <a:r>
              <a:rPr sz="2000" spc="-150" dirty="0">
                <a:solidFill>
                  <a:srgbClr val="3B3B3B"/>
                </a:solidFill>
                <a:latin typeface="Symbol"/>
                <a:cs typeface="Symbol"/>
              </a:rPr>
              <a:t></a:t>
            </a:r>
            <a:r>
              <a:rPr sz="20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-</a:t>
            </a:r>
            <a:r>
              <a:rPr sz="2000" spc="-150" dirty="0">
                <a:solidFill>
                  <a:srgbClr val="3B3B3B"/>
                </a:solidFill>
                <a:latin typeface="Symbol"/>
                <a:cs typeface="Symbol"/>
              </a:rPr>
              <a:t></a:t>
            </a:r>
            <a:r>
              <a:rPr sz="20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-Al</a:t>
            </a:r>
            <a:r>
              <a:rPr sz="1950" spc="-225" baseline="-25641" dirty="0">
                <a:solidFill>
                  <a:srgbClr val="3B3B3B"/>
                </a:solidFill>
                <a:latin typeface="Microsoft Sans Serif"/>
                <a:cs typeface="Microsoft Sans Serif"/>
              </a:rPr>
              <a:t>2</a:t>
            </a:r>
            <a:r>
              <a:rPr sz="20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O</a:t>
            </a:r>
            <a:r>
              <a:rPr sz="1950" spc="-225" baseline="-25641" dirty="0">
                <a:solidFill>
                  <a:srgbClr val="3B3B3B"/>
                </a:solidFill>
                <a:latin typeface="Microsoft Sans Serif"/>
                <a:cs typeface="Microsoft Sans Serif"/>
              </a:rPr>
              <a:t>3</a:t>
            </a:r>
            <a:endParaRPr sz="1950" baseline="-25641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357022" y="496950"/>
            <a:ext cx="86956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5" dirty="0"/>
              <a:t>СОСТАВ</a:t>
            </a:r>
            <a:r>
              <a:rPr spc="-85" dirty="0"/>
              <a:t> </a:t>
            </a:r>
            <a:r>
              <a:rPr spc="-380" dirty="0"/>
              <a:t>КАТАЛИЗАТОРА</a:t>
            </a:r>
            <a:r>
              <a:rPr spc="-40" dirty="0"/>
              <a:t> </a:t>
            </a:r>
            <a:r>
              <a:rPr spc="-375" dirty="0"/>
              <a:t>И</a:t>
            </a:r>
            <a:r>
              <a:rPr spc="-100" dirty="0"/>
              <a:t> </a:t>
            </a:r>
            <a:r>
              <a:rPr spc="-405" dirty="0"/>
              <a:t>ЭКОНОМИЧЕСКИЕ</a:t>
            </a:r>
            <a:r>
              <a:rPr spc="-35" dirty="0"/>
              <a:t> </a:t>
            </a:r>
            <a:r>
              <a:rPr spc="-390" dirty="0"/>
              <a:t>ПОКАЗАТЕЛИ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774293" y="5416397"/>
            <a:ext cx="652208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90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Производительность</a:t>
            </a:r>
            <a:r>
              <a:rPr sz="2800" spc="-4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800" spc="-305" dirty="0">
                <a:solidFill>
                  <a:srgbClr val="3B3B3B"/>
                </a:solidFill>
                <a:latin typeface="Microsoft Sans Serif"/>
                <a:cs typeface="Microsoft Sans Serif"/>
              </a:rPr>
              <a:t>по</a:t>
            </a:r>
            <a:r>
              <a:rPr sz="2800" spc="-10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800" spc="-280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катализатору:</a:t>
            </a:r>
            <a:r>
              <a:rPr sz="2800" spc="-7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800" spc="-290" dirty="0">
                <a:solidFill>
                  <a:srgbClr val="3B3B3B"/>
                </a:solidFill>
                <a:latin typeface="Microsoft Sans Serif"/>
                <a:cs typeface="Microsoft Sans Serif"/>
              </a:rPr>
              <a:t>120</a:t>
            </a:r>
            <a:r>
              <a:rPr sz="2800" spc="-11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800" spc="-280" dirty="0">
                <a:solidFill>
                  <a:srgbClr val="3B3B3B"/>
                </a:solidFill>
                <a:latin typeface="Microsoft Sans Serif"/>
                <a:cs typeface="Microsoft Sans Serif"/>
              </a:rPr>
              <a:t>тонн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0433" y="527685"/>
            <a:ext cx="69240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5" dirty="0"/>
              <a:t>ПРЕ</a:t>
            </a:r>
            <a:r>
              <a:rPr spc="-500" dirty="0"/>
              <a:t>ДЛ</a:t>
            </a:r>
            <a:r>
              <a:rPr spc="-459" dirty="0"/>
              <a:t>А</a:t>
            </a:r>
            <a:r>
              <a:rPr spc="-360" dirty="0"/>
              <a:t>Г</a:t>
            </a:r>
            <a:r>
              <a:rPr spc="-340" dirty="0"/>
              <a:t>А</a:t>
            </a:r>
            <a:r>
              <a:rPr spc="-330" dirty="0"/>
              <a:t>Е</a:t>
            </a:r>
            <a:r>
              <a:rPr spc="-375" dirty="0"/>
              <a:t>М</a:t>
            </a:r>
            <a:r>
              <a:rPr spc="-380" dirty="0"/>
              <a:t>Ы</a:t>
            </a:r>
            <a:r>
              <a:rPr spc="-375" dirty="0"/>
              <a:t>Й</a:t>
            </a:r>
            <a:r>
              <a:rPr spc="-60" dirty="0"/>
              <a:t> </a:t>
            </a:r>
            <a:r>
              <a:rPr spc="-405" dirty="0"/>
              <a:t>ПЛ</a:t>
            </a:r>
            <a:r>
              <a:rPr spc="-385" dirty="0"/>
              <a:t>А</a:t>
            </a:r>
            <a:r>
              <a:rPr spc="-370" dirty="0"/>
              <a:t>Н</a:t>
            </a:r>
            <a:r>
              <a:rPr spc="-75" dirty="0"/>
              <a:t> </a:t>
            </a:r>
            <a:r>
              <a:rPr spc="-375" dirty="0"/>
              <a:t>ВЫПОЛНЕ</a:t>
            </a:r>
            <a:r>
              <a:rPr spc="-365" dirty="0"/>
              <a:t>Н</a:t>
            </a:r>
            <a:r>
              <a:rPr spc="-380" dirty="0"/>
              <a:t>И</a:t>
            </a:r>
            <a:r>
              <a:rPr spc="-375" dirty="0"/>
              <a:t>Я</a:t>
            </a:r>
            <a:r>
              <a:rPr spc="-60" dirty="0"/>
              <a:t> </a:t>
            </a:r>
            <a:r>
              <a:rPr spc="-340" dirty="0"/>
              <a:t>Р</a:t>
            </a:r>
            <a:r>
              <a:rPr spc="-355" dirty="0"/>
              <a:t>А</a:t>
            </a:r>
            <a:r>
              <a:rPr spc="-350" dirty="0"/>
              <a:t>БОТЫ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8</a:t>
            </a:fld>
            <a:endParaRPr spc="-1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34873" y="1836547"/>
          <a:ext cx="11275060" cy="33610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6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90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7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8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4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291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84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1557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901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901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8039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0688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177165"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spc="-10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2022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spc="-10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2023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marL="1270" algn="ctr"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spc="-10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8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2540" algn="ctr"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dirty="0">
                          <a:solidFill>
                            <a:srgbClr val="006FB9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883">
                <a:tc gridSpan="16"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Bef>
                          <a:spcPts val="405"/>
                        </a:spcBef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1. Разработка технологии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производства</a:t>
                      </a:r>
                      <a:r>
                        <a:rPr sz="10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отечественного</a:t>
                      </a:r>
                      <a:r>
                        <a:rPr sz="10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катализатора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882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Bef>
                          <a:spcPts val="525"/>
                        </a:spcBef>
                      </a:pP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1,1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Bef>
                          <a:spcPts val="525"/>
                        </a:spcBef>
                      </a:pPr>
                      <a:r>
                        <a:rPr sz="900" spc="-5" dirty="0">
                          <a:solidFill>
                            <a:srgbClr val="212B35"/>
                          </a:solidFill>
                          <a:latin typeface="Microsoft Sans Serif"/>
                          <a:cs typeface="Microsoft Sans Serif"/>
                        </a:rPr>
                        <a:t>Патентный</a:t>
                      </a:r>
                      <a:r>
                        <a:rPr sz="900" spc="-10" dirty="0">
                          <a:solidFill>
                            <a:srgbClr val="212B35"/>
                          </a:solidFill>
                          <a:latin typeface="Microsoft Sans Serif"/>
                          <a:cs typeface="Microsoft Sans Serif"/>
                        </a:rPr>
                        <a:t> анализ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0040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0040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Bef>
                          <a:spcPts val="530"/>
                        </a:spcBef>
                      </a:pP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1,2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Bef>
                          <a:spcPts val="530"/>
                        </a:spcBef>
                      </a:pP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Разработка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условий</a:t>
                      </a:r>
                      <a:r>
                        <a:rPr sz="900" spc="-2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процесса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0040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678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Bef>
                          <a:spcPts val="675"/>
                        </a:spcBef>
                      </a:pP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1,3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572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Bef>
                          <a:spcPts val="675"/>
                        </a:spcBef>
                      </a:pPr>
                      <a:r>
                        <a:rPr sz="900" spc="-1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Разработка</a:t>
                      </a: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катализатора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572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0040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077">
                <a:tc>
                  <a:txBody>
                    <a:bodyPr/>
                    <a:lstStyle/>
                    <a:p>
                      <a:pPr algn="ctr">
                        <a:lnSpc>
                          <a:spcPts val="994"/>
                        </a:lnSpc>
                        <a:spcBef>
                          <a:spcPts val="755"/>
                        </a:spcBef>
                      </a:pP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1.4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94"/>
                        </a:lnSpc>
                        <a:spcBef>
                          <a:spcPts val="755"/>
                        </a:spcBef>
                      </a:pP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Наработка</a:t>
                      </a: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лабораторного</a:t>
                      </a:r>
                      <a:r>
                        <a:rPr sz="900" spc="-3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образца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0040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076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Bef>
                          <a:spcPts val="750"/>
                        </a:spcBef>
                      </a:pP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1.5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Bef>
                          <a:spcPts val="750"/>
                        </a:spcBef>
                      </a:pP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Проведение</a:t>
                      </a:r>
                      <a:r>
                        <a:rPr sz="900" spc="-1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испытаний</a:t>
                      </a: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образца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0040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40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Bef>
                          <a:spcPts val="605"/>
                        </a:spcBef>
                      </a:pP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1.6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8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Bef>
                          <a:spcPts val="605"/>
                        </a:spcBef>
                      </a:pP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Подготовка</a:t>
                      </a:r>
                      <a:r>
                        <a:rPr sz="900" spc="-2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материального</a:t>
                      </a:r>
                      <a:r>
                        <a:rPr sz="900" spc="-2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баланса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8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0040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281">
                <a:tc>
                  <a:txBody>
                    <a:bodyPr/>
                    <a:lstStyle/>
                    <a:p>
                      <a:pPr algn="ctr">
                        <a:lnSpc>
                          <a:spcPts val="994"/>
                        </a:lnSpc>
                        <a:spcBef>
                          <a:spcPts val="605"/>
                        </a:spcBef>
                      </a:pP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1.7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8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94"/>
                        </a:lnSpc>
                        <a:spcBef>
                          <a:spcPts val="605"/>
                        </a:spcBef>
                      </a:pP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Подготовка</a:t>
                      </a:r>
                      <a:r>
                        <a:rPr sz="900" spc="-3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отчета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8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0040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75">
                <a:tc gridSpan="16">
                  <a:txBody>
                    <a:bodyPr/>
                    <a:lstStyle/>
                    <a:p>
                      <a:pPr>
                        <a:lnSpc>
                          <a:spcPts val="1120"/>
                        </a:lnSpc>
                        <a:spcBef>
                          <a:spcPts val="705"/>
                        </a:spcBef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2. Пилотирование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производства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отечественного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катализатора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2EB4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407">
                <a:tc>
                  <a:txBody>
                    <a:bodyPr/>
                    <a:lstStyle/>
                    <a:p>
                      <a:pPr algn="ctr">
                        <a:lnSpc>
                          <a:spcPts val="994"/>
                        </a:lnSpc>
                        <a:spcBef>
                          <a:spcPts val="605"/>
                        </a:spcBef>
                      </a:pP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2.1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8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94"/>
                        </a:lnSpc>
                        <a:spcBef>
                          <a:spcPts val="605"/>
                        </a:spcBef>
                      </a:pP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Масштабирование</a:t>
                      </a:r>
                      <a:r>
                        <a:rPr sz="900" spc="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технологии</a:t>
                      </a:r>
                      <a:r>
                        <a:rPr sz="900" spc="1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производства</a:t>
                      </a:r>
                      <a:r>
                        <a:rPr sz="900" spc="-2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отечественного</a:t>
                      </a:r>
                      <a:r>
                        <a:rPr sz="900" spc="1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катализатора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83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0040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5076">
                <a:tc>
                  <a:txBody>
                    <a:bodyPr/>
                    <a:lstStyle/>
                    <a:p>
                      <a:pPr algn="ctr">
                        <a:lnSpc>
                          <a:spcPts val="994"/>
                        </a:lnSpc>
                        <a:spcBef>
                          <a:spcPts val="755"/>
                        </a:spcBef>
                      </a:pP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2.2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94"/>
                        </a:lnSpc>
                        <a:spcBef>
                          <a:spcPts val="755"/>
                        </a:spcBef>
                      </a:pP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Отработка</a:t>
                      </a:r>
                      <a:r>
                        <a:rPr sz="900" spc="1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технологии</a:t>
                      </a:r>
                      <a:r>
                        <a:rPr sz="900" spc="1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производства</a:t>
                      </a:r>
                      <a:r>
                        <a:rPr sz="900" spc="-1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отечественного</a:t>
                      </a:r>
                      <a:r>
                        <a:rPr sz="900" spc="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катализатора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0040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077">
                <a:tc>
                  <a:txBody>
                    <a:bodyPr/>
                    <a:lstStyle/>
                    <a:p>
                      <a:pPr algn="ctr">
                        <a:lnSpc>
                          <a:spcPts val="994"/>
                        </a:lnSpc>
                        <a:spcBef>
                          <a:spcPts val="755"/>
                        </a:spcBef>
                      </a:pP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2.3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94"/>
                        </a:lnSpc>
                        <a:spcBef>
                          <a:spcPts val="755"/>
                        </a:spcBef>
                      </a:pP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Квалификационные</a:t>
                      </a: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испытания пилотной</a:t>
                      </a:r>
                      <a:r>
                        <a:rPr sz="9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партии</a:t>
                      </a:r>
                      <a:r>
                        <a:rPr sz="9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отечественного</a:t>
                      </a:r>
                      <a:r>
                        <a:rPr sz="9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катализатора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0040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94"/>
                        </a:lnSpc>
                      </a:pP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2.4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994"/>
                        </a:lnSpc>
                      </a:pPr>
                      <a:r>
                        <a:rPr sz="900" spc="-1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Разработка</a:t>
                      </a:r>
                      <a:r>
                        <a:rPr sz="90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4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НТД</a:t>
                      </a:r>
                      <a:r>
                        <a:rPr sz="900" spc="2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900" spc="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производство</a:t>
                      </a:r>
                      <a:r>
                        <a:rPr sz="900" spc="-2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отечественного</a:t>
                      </a:r>
                      <a:r>
                        <a:rPr sz="900" spc="5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3B3B3B"/>
                          </a:solidFill>
                          <a:latin typeface="Microsoft Sans Serif"/>
                          <a:cs typeface="Microsoft Sans Serif"/>
                        </a:rPr>
                        <a:t>катализатора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  <a:solidFill>
                      <a:srgbClr val="0040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B3B3B"/>
                      </a:solidFill>
                      <a:prstDash val="solid"/>
                    </a:lnL>
                    <a:lnR w="12700">
                      <a:solidFill>
                        <a:srgbClr val="3B3B3B"/>
                      </a:solidFill>
                      <a:prstDash val="solid"/>
                    </a:lnR>
                    <a:lnT w="12700">
                      <a:solidFill>
                        <a:srgbClr val="3B3B3B"/>
                      </a:solidFill>
                      <a:prstDash val="solid"/>
                    </a:lnT>
                    <a:lnB w="12700">
                      <a:solidFill>
                        <a:srgbClr val="3B3B3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584" y="533780"/>
            <a:ext cx="71532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90" dirty="0"/>
              <a:t>Р</a:t>
            </a:r>
            <a:r>
              <a:rPr spc="-470" dirty="0"/>
              <a:t>Ы</a:t>
            </a:r>
            <a:r>
              <a:rPr spc="-515" dirty="0"/>
              <a:t>Н</a:t>
            </a:r>
            <a:r>
              <a:rPr spc="-685" dirty="0"/>
              <a:t>К</a:t>
            </a:r>
            <a:r>
              <a:rPr spc="-375" dirty="0"/>
              <a:t>И</a:t>
            </a:r>
            <a:r>
              <a:rPr spc="-405" dirty="0"/>
              <a:t> </a:t>
            </a:r>
            <a:r>
              <a:rPr spc="-515" dirty="0"/>
              <a:t>С</a:t>
            </a:r>
            <a:r>
              <a:rPr spc="-480" dirty="0"/>
              <a:t>Б</a:t>
            </a:r>
            <a:r>
              <a:rPr spc="-470" dirty="0"/>
              <a:t>Ы</a:t>
            </a:r>
            <a:r>
              <a:rPr spc="-450" dirty="0"/>
              <a:t>Т</a:t>
            </a:r>
            <a:r>
              <a:rPr spc="-340" dirty="0"/>
              <a:t>А</a:t>
            </a:r>
            <a:r>
              <a:rPr spc="-400" dirty="0"/>
              <a:t> </a:t>
            </a:r>
            <a:r>
              <a:rPr spc="-375" dirty="0"/>
              <a:t>И</a:t>
            </a:r>
            <a:r>
              <a:rPr spc="-415" dirty="0"/>
              <a:t> </a:t>
            </a:r>
            <a:r>
              <a:rPr spc="-525" dirty="0"/>
              <a:t>И</a:t>
            </a:r>
            <a:r>
              <a:rPr spc="-340" dirty="0"/>
              <a:t>Х</a:t>
            </a:r>
            <a:r>
              <a:rPr spc="-400" dirty="0"/>
              <a:t> </a:t>
            </a:r>
            <a:r>
              <a:rPr spc="-515" dirty="0"/>
              <a:t>П</a:t>
            </a:r>
            <a:r>
              <a:rPr spc="-540" dirty="0"/>
              <a:t>О</a:t>
            </a:r>
            <a:r>
              <a:rPr spc="-450" dirty="0"/>
              <a:t>Т</a:t>
            </a:r>
            <a:r>
              <a:rPr spc="-490" dirty="0"/>
              <a:t>РЕ</a:t>
            </a:r>
            <a:r>
              <a:rPr spc="-480" dirty="0"/>
              <a:t>Б</a:t>
            </a:r>
            <a:r>
              <a:rPr spc="-515" dirty="0"/>
              <a:t>Н</a:t>
            </a:r>
            <a:r>
              <a:rPr spc="-540" dirty="0"/>
              <a:t>О</a:t>
            </a:r>
            <a:r>
              <a:rPr spc="-515" dirty="0"/>
              <a:t>С</a:t>
            </a:r>
            <a:r>
              <a:rPr spc="-450" dirty="0"/>
              <a:t>Т</a:t>
            </a:r>
            <a:r>
              <a:rPr spc="-330" dirty="0"/>
              <a:t>Ь</a:t>
            </a:r>
            <a:r>
              <a:rPr spc="-405" dirty="0"/>
              <a:t> </a:t>
            </a:r>
            <a:r>
              <a:rPr spc="-340" dirty="0"/>
              <a:t>В</a:t>
            </a:r>
            <a:r>
              <a:rPr spc="-400" dirty="0"/>
              <a:t> </a:t>
            </a:r>
            <a:r>
              <a:rPr spc="-685" dirty="0"/>
              <a:t>К</a:t>
            </a:r>
            <a:r>
              <a:rPr spc="-490" dirty="0"/>
              <a:t>А</a:t>
            </a:r>
            <a:r>
              <a:rPr spc="-450" dirty="0"/>
              <a:t>Т</a:t>
            </a:r>
            <a:r>
              <a:rPr spc="-490" dirty="0"/>
              <a:t>А</a:t>
            </a:r>
            <a:r>
              <a:rPr spc="-620" dirty="0"/>
              <a:t>Л</a:t>
            </a:r>
            <a:r>
              <a:rPr spc="-525" dirty="0"/>
              <a:t>И</a:t>
            </a:r>
            <a:r>
              <a:rPr spc="-545" dirty="0"/>
              <a:t>З</a:t>
            </a:r>
            <a:r>
              <a:rPr spc="-490" dirty="0"/>
              <a:t>А</a:t>
            </a:r>
            <a:r>
              <a:rPr spc="-450" dirty="0"/>
              <a:t>Т</a:t>
            </a:r>
            <a:r>
              <a:rPr spc="-540" dirty="0"/>
              <a:t>О</a:t>
            </a:r>
            <a:r>
              <a:rPr spc="-490" dirty="0"/>
              <a:t>Р</a:t>
            </a:r>
            <a:r>
              <a:rPr spc="-340" dirty="0"/>
              <a:t>Е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565" y="1645125"/>
            <a:ext cx="3076639" cy="60328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5152" y="4966715"/>
            <a:ext cx="2221992" cy="72542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6618" y="3149065"/>
            <a:ext cx="2194429" cy="107851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39520" y="2387853"/>
            <a:ext cx="2059939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ОА</a:t>
            </a:r>
            <a:r>
              <a:rPr sz="17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700" spc="-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7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«Са</a:t>
            </a:r>
            <a:r>
              <a:rPr sz="17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я</a:t>
            </a:r>
            <a:r>
              <a:rPr sz="17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нскхимпл</a:t>
            </a:r>
            <a:r>
              <a:rPr sz="17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7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ст»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6952" y="5773318"/>
            <a:ext cx="213296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ОА</a:t>
            </a:r>
            <a:r>
              <a:rPr sz="17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700" spc="-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7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«Си</a:t>
            </a:r>
            <a:r>
              <a:rPr sz="17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б</a:t>
            </a:r>
            <a:r>
              <a:rPr sz="17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у</a:t>
            </a:r>
            <a:r>
              <a:rPr sz="17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р</a:t>
            </a:r>
            <a:r>
              <a:rPr sz="1700" spc="-100" dirty="0">
                <a:solidFill>
                  <a:srgbClr val="3B3B3B"/>
                </a:solidFill>
                <a:latin typeface="Microsoft Sans Serif"/>
                <a:cs typeface="Microsoft Sans Serif"/>
              </a:rPr>
              <a:t>-</a:t>
            </a:r>
            <a:r>
              <a:rPr sz="17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Нефтехи</a:t>
            </a:r>
            <a:r>
              <a:rPr sz="17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м</a:t>
            </a:r>
            <a:r>
              <a:rPr sz="17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»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6952" y="4235958"/>
            <a:ext cx="312356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-204" dirty="0">
                <a:solidFill>
                  <a:srgbClr val="333333"/>
                </a:solidFill>
                <a:latin typeface="Microsoft Sans Serif"/>
                <a:cs typeface="Microsoft Sans Serif"/>
              </a:rPr>
              <a:t>АО</a:t>
            </a:r>
            <a:r>
              <a:rPr sz="1700" spc="-7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700" spc="-175" dirty="0">
                <a:solidFill>
                  <a:srgbClr val="333333"/>
                </a:solidFill>
                <a:latin typeface="Microsoft Sans Serif"/>
                <a:cs typeface="Microsoft Sans Serif"/>
              </a:rPr>
              <a:t>«Ба</a:t>
            </a:r>
            <a:r>
              <a:rPr sz="1700" spc="-229" dirty="0">
                <a:solidFill>
                  <a:srgbClr val="333333"/>
                </a:solidFill>
                <a:latin typeface="Microsoft Sans Serif"/>
                <a:cs typeface="Microsoft Sans Serif"/>
              </a:rPr>
              <a:t>ш</a:t>
            </a:r>
            <a:r>
              <a:rPr sz="1700" spc="-235" dirty="0">
                <a:solidFill>
                  <a:srgbClr val="333333"/>
                </a:solidFill>
                <a:latin typeface="Microsoft Sans Serif"/>
                <a:cs typeface="Microsoft Sans Serif"/>
              </a:rPr>
              <a:t>к</a:t>
            </a:r>
            <a:r>
              <a:rPr sz="1700" spc="-180" dirty="0">
                <a:solidFill>
                  <a:srgbClr val="333333"/>
                </a:solidFill>
                <a:latin typeface="Microsoft Sans Serif"/>
                <a:cs typeface="Microsoft Sans Serif"/>
              </a:rPr>
              <a:t>ирс</a:t>
            </a:r>
            <a:r>
              <a:rPr sz="1700" spc="-160" dirty="0">
                <a:solidFill>
                  <a:srgbClr val="333333"/>
                </a:solidFill>
                <a:latin typeface="Microsoft Sans Serif"/>
                <a:cs typeface="Microsoft Sans Serif"/>
              </a:rPr>
              <a:t>к</a:t>
            </a:r>
            <a:r>
              <a:rPr sz="1700" spc="-165" dirty="0">
                <a:solidFill>
                  <a:srgbClr val="333333"/>
                </a:solidFill>
                <a:latin typeface="Microsoft Sans Serif"/>
                <a:cs typeface="Microsoft Sans Serif"/>
              </a:rPr>
              <a:t>а</a:t>
            </a:r>
            <a:r>
              <a:rPr sz="1700" spc="-155" dirty="0">
                <a:solidFill>
                  <a:srgbClr val="333333"/>
                </a:solidFill>
                <a:latin typeface="Microsoft Sans Serif"/>
                <a:cs typeface="Microsoft Sans Serif"/>
              </a:rPr>
              <a:t>я</a:t>
            </a:r>
            <a:r>
              <a:rPr sz="1700" spc="-11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700" spc="-155" dirty="0">
                <a:solidFill>
                  <a:srgbClr val="333333"/>
                </a:solidFill>
                <a:latin typeface="Microsoft Sans Serif"/>
                <a:cs typeface="Microsoft Sans Serif"/>
              </a:rPr>
              <a:t>со</a:t>
            </a:r>
            <a:r>
              <a:rPr sz="1700" spc="-165" dirty="0">
                <a:solidFill>
                  <a:srgbClr val="333333"/>
                </a:solidFill>
                <a:latin typeface="Microsoft Sans Serif"/>
                <a:cs typeface="Microsoft Sans Serif"/>
              </a:rPr>
              <a:t>до</a:t>
            </a:r>
            <a:r>
              <a:rPr sz="1700" spc="-145" dirty="0">
                <a:solidFill>
                  <a:srgbClr val="333333"/>
                </a:solidFill>
                <a:latin typeface="Microsoft Sans Serif"/>
                <a:cs typeface="Microsoft Sans Serif"/>
              </a:rPr>
              <a:t>в</a:t>
            </a:r>
            <a:r>
              <a:rPr sz="1700" spc="-165" dirty="0">
                <a:solidFill>
                  <a:srgbClr val="333333"/>
                </a:solidFill>
                <a:latin typeface="Microsoft Sans Serif"/>
                <a:cs typeface="Microsoft Sans Serif"/>
              </a:rPr>
              <a:t>а</a:t>
            </a:r>
            <a:r>
              <a:rPr sz="1700" spc="-155" dirty="0">
                <a:solidFill>
                  <a:srgbClr val="333333"/>
                </a:solidFill>
                <a:latin typeface="Microsoft Sans Serif"/>
                <a:cs typeface="Microsoft Sans Serif"/>
              </a:rPr>
              <a:t>я</a:t>
            </a:r>
            <a:r>
              <a:rPr sz="1700" spc="-7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700" spc="-235" dirty="0">
                <a:solidFill>
                  <a:srgbClr val="333333"/>
                </a:solidFill>
                <a:latin typeface="Microsoft Sans Serif"/>
                <a:cs typeface="Microsoft Sans Serif"/>
              </a:rPr>
              <a:t>к</a:t>
            </a:r>
            <a:r>
              <a:rPr sz="1700" spc="-195" dirty="0">
                <a:solidFill>
                  <a:srgbClr val="333333"/>
                </a:solidFill>
                <a:latin typeface="Microsoft Sans Serif"/>
                <a:cs typeface="Microsoft Sans Serif"/>
              </a:rPr>
              <a:t>омп</a:t>
            </a:r>
            <a:r>
              <a:rPr sz="1700" spc="-170" dirty="0">
                <a:solidFill>
                  <a:srgbClr val="333333"/>
                </a:solidFill>
                <a:latin typeface="Microsoft Sans Serif"/>
                <a:cs typeface="Microsoft Sans Serif"/>
              </a:rPr>
              <a:t>а</a:t>
            </a:r>
            <a:r>
              <a:rPr sz="1700" spc="-160" dirty="0">
                <a:solidFill>
                  <a:srgbClr val="333333"/>
                </a:solidFill>
                <a:latin typeface="Microsoft Sans Serif"/>
                <a:cs typeface="Microsoft Sans Serif"/>
              </a:rPr>
              <a:t>ния»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44415" y="1954148"/>
            <a:ext cx="35814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spc="-160" dirty="0">
                <a:solidFill>
                  <a:srgbClr val="3B3B3B"/>
                </a:solidFill>
                <a:latin typeface="Arial"/>
                <a:cs typeface="Arial"/>
              </a:rPr>
              <a:t>50</a:t>
            </a:r>
            <a:r>
              <a:rPr sz="1700" b="1" spc="-85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spc="-130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14190" y="5231638"/>
            <a:ext cx="35814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spc="-160" dirty="0">
                <a:solidFill>
                  <a:srgbClr val="3B3B3B"/>
                </a:solidFill>
                <a:latin typeface="Arial"/>
                <a:cs typeface="Arial"/>
              </a:rPr>
              <a:t>20</a:t>
            </a:r>
            <a:r>
              <a:rPr sz="1700" b="1" spc="-85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spc="-130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41621" y="3710432"/>
            <a:ext cx="35814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spc="-160" dirty="0">
                <a:solidFill>
                  <a:srgbClr val="3B3B3B"/>
                </a:solidFill>
                <a:latin typeface="Arial"/>
                <a:cs typeface="Arial"/>
              </a:rPr>
              <a:t>50</a:t>
            </a:r>
            <a:r>
              <a:rPr sz="1700" b="1" spc="-85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spc="-130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27191" y="2848355"/>
            <a:ext cx="5811520" cy="1483360"/>
          </a:xfrm>
          <a:prstGeom prst="rect">
            <a:avLst/>
          </a:prstGeom>
          <a:solidFill>
            <a:srgbClr val="EAF7FC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300">
              <a:latin typeface="Times New Roman"/>
              <a:cs typeface="Times New Roman"/>
            </a:endParaRPr>
          </a:p>
          <a:p>
            <a:pPr marL="875030" marR="655320" algn="ctr">
              <a:lnSpc>
                <a:spcPct val="101200"/>
              </a:lnSpc>
            </a:pPr>
            <a:r>
              <a:rPr sz="1700" b="1" spc="-185" dirty="0">
                <a:solidFill>
                  <a:srgbClr val="3B3B3B"/>
                </a:solidFill>
                <a:latin typeface="Arial"/>
                <a:cs typeface="Arial"/>
              </a:rPr>
              <a:t>На</a:t>
            </a:r>
            <a:r>
              <a:rPr sz="1700" b="1" spc="-90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b="1" spc="-175" dirty="0">
                <a:solidFill>
                  <a:srgbClr val="3B3B3B"/>
                </a:solidFill>
                <a:latin typeface="Arial"/>
                <a:cs typeface="Arial"/>
              </a:rPr>
              <a:t>сегодняшний</a:t>
            </a:r>
            <a:r>
              <a:rPr sz="1700" b="1" spc="-105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b="1" spc="-175" dirty="0">
                <a:solidFill>
                  <a:srgbClr val="3B3B3B"/>
                </a:solidFill>
                <a:latin typeface="Arial"/>
                <a:cs typeface="Arial"/>
              </a:rPr>
              <a:t>день</a:t>
            </a:r>
            <a:r>
              <a:rPr sz="1700" b="1" spc="-110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b="1" spc="-175" dirty="0">
                <a:solidFill>
                  <a:srgbClr val="3B3B3B"/>
                </a:solidFill>
                <a:latin typeface="Arial"/>
                <a:cs typeface="Arial"/>
              </a:rPr>
              <a:t>в</a:t>
            </a:r>
            <a:r>
              <a:rPr sz="1700" b="1" spc="-75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b="1" spc="-175" dirty="0">
                <a:solidFill>
                  <a:srgbClr val="3B3B3B"/>
                </a:solidFill>
                <a:latin typeface="Arial"/>
                <a:cs typeface="Arial"/>
              </a:rPr>
              <a:t>Российской</a:t>
            </a:r>
            <a:r>
              <a:rPr sz="1700" b="1" spc="-120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b="1" spc="-180" dirty="0">
                <a:solidFill>
                  <a:srgbClr val="3B3B3B"/>
                </a:solidFill>
                <a:latin typeface="Arial"/>
                <a:cs typeface="Arial"/>
              </a:rPr>
              <a:t>Федерации </a:t>
            </a:r>
            <a:r>
              <a:rPr sz="1700" b="1" spc="-455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b="1" spc="-190" dirty="0">
                <a:solidFill>
                  <a:srgbClr val="3B3B3B"/>
                </a:solidFill>
                <a:latin typeface="Arial"/>
                <a:cs typeface="Arial"/>
              </a:rPr>
              <a:t>наблюд</a:t>
            </a:r>
            <a:r>
              <a:rPr sz="1700" b="1" spc="-155" dirty="0">
                <a:solidFill>
                  <a:srgbClr val="3B3B3B"/>
                </a:solidFill>
                <a:latin typeface="Arial"/>
                <a:cs typeface="Arial"/>
              </a:rPr>
              <a:t>а</a:t>
            </a:r>
            <a:r>
              <a:rPr sz="1700" b="1" spc="-165" dirty="0">
                <a:solidFill>
                  <a:srgbClr val="3B3B3B"/>
                </a:solidFill>
                <a:latin typeface="Arial"/>
                <a:cs typeface="Arial"/>
              </a:rPr>
              <a:t>е</a:t>
            </a:r>
            <a:r>
              <a:rPr sz="1700" b="1" spc="-140" dirty="0">
                <a:solidFill>
                  <a:srgbClr val="3B3B3B"/>
                </a:solidFill>
                <a:latin typeface="Arial"/>
                <a:cs typeface="Arial"/>
              </a:rPr>
              <a:t>т</a:t>
            </a:r>
            <a:r>
              <a:rPr sz="1700" b="1" spc="-165" dirty="0">
                <a:solidFill>
                  <a:srgbClr val="3B3B3B"/>
                </a:solidFill>
                <a:latin typeface="Arial"/>
                <a:cs typeface="Arial"/>
              </a:rPr>
              <a:t>с</a:t>
            </a:r>
            <a:r>
              <a:rPr sz="1700" b="1" spc="-170" dirty="0">
                <a:solidFill>
                  <a:srgbClr val="3B3B3B"/>
                </a:solidFill>
                <a:latin typeface="Arial"/>
                <a:cs typeface="Arial"/>
              </a:rPr>
              <a:t>я</a:t>
            </a:r>
            <a:r>
              <a:rPr sz="1700" b="1" spc="-110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b="1" spc="-170" dirty="0">
                <a:solidFill>
                  <a:srgbClr val="3B3B3B"/>
                </a:solidFill>
                <a:latin typeface="Arial"/>
                <a:cs typeface="Arial"/>
              </a:rPr>
              <a:t>пот</a:t>
            </a:r>
            <a:r>
              <a:rPr sz="1700" b="1" spc="-185" dirty="0">
                <a:solidFill>
                  <a:srgbClr val="3B3B3B"/>
                </a:solidFill>
                <a:latin typeface="Arial"/>
                <a:cs typeface="Arial"/>
              </a:rPr>
              <a:t>р</a:t>
            </a:r>
            <a:r>
              <a:rPr sz="1700" b="1" spc="-170" dirty="0">
                <a:solidFill>
                  <a:srgbClr val="3B3B3B"/>
                </a:solidFill>
                <a:latin typeface="Arial"/>
                <a:cs typeface="Arial"/>
              </a:rPr>
              <a:t>ебност</a:t>
            </a:r>
            <a:r>
              <a:rPr sz="1700" b="1" spc="-175" dirty="0">
                <a:solidFill>
                  <a:srgbClr val="3B3B3B"/>
                </a:solidFill>
                <a:latin typeface="Arial"/>
                <a:cs typeface="Arial"/>
              </a:rPr>
              <a:t>ь</a:t>
            </a:r>
            <a:r>
              <a:rPr sz="1700" b="1" spc="-130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b="1" spc="-175" dirty="0">
                <a:solidFill>
                  <a:srgbClr val="3B3B3B"/>
                </a:solidFill>
                <a:latin typeface="Arial"/>
                <a:cs typeface="Arial"/>
              </a:rPr>
              <a:t>в</a:t>
            </a:r>
            <a:r>
              <a:rPr sz="1700" b="1" spc="-100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b="1" spc="-155" dirty="0">
                <a:solidFill>
                  <a:srgbClr val="3B3B3B"/>
                </a:solidFill>
                <a:latin typeface="Arial"/>
                <a:cs typeface="Arial"/>
              </a:rPr>
              <a:t>ката</a:t>
            </a:r>
            <a:r>
              <a:rPr sz="1700" b="1" spc="-180" dirty="0">
                <a:solidFill>
                  <a:srgbClr val="3B3B3B"/>
                </a:solidFill>
                <a:latin typeface="Arial"/>
                <a:cs typeface="Arial"/>
              </a:rPr>
              <a:t>ли</a:t>
            </a:r>
            <a:r>
              <a:rPr sz="1700" b="1" spc="-140" dirty="0">
                <a:solidFill>
                  <a:srgbClr val="3B3B3B"/>
                </a:solidFill>
                <a:latin typeface="Arial"/>
                <a:cs typeface="Arial"/>
              </a:rPr>
              <a:t>з</a:t>
            </a:r>
            <a:r>
              <a:rPr sz="1700" b="1" spc="-165" dirty="0">
                <a:solidFill>
                  <a:srgbClr val="3B3B3B"/>
                </a:solidFill>
                <a:latin typeface="Arial"/>
                <a:cs typeface="Arial"/>
              </a:rPr>
              <a:t>а</a:t>
            </a:r>
            <a:r>
              <a:rPr sz="1700" b="1" spc="-150" dirty="0">
                <a:solidFill>
                  <a:srgbClr val="3B3B3B"/>
                </a:solidFill>
                <a:latin typeface="Arial"/>
                <a:cs typeface="Arial"/>
              </a:rPr>
              <a:t>т</a:t>
            </a:r>
            <a:r>
              <a:rPr sz="1700" b="1" spc="-170" dirty="0">
                <a:solidFill>
                  <a:srgbClr val="3B3B3B"/>
                </a:solidFill>
                <a:latin typeface="Arial"/>
                <a:cs typeface="Arial"/>
              </a:rPr>
              <a:t>оре</a:t>
            </a:r>
            <a:endParaRPr sz="1700">
              <a:latin typeface="Arial"/>
              <a:cs typeface="Arial"/>
            </a:endParaRPr>
          </a:p>
          <a:p>
            <a:pPr marL="214629" algn="ctr">
              <a:lnSpc>
                <a:spcPts val="2865"/>
              </a:lnSpc>
            </a:pPr>
            <a:r>
              <a:rPr sz="1700" b="1" spc="-160" dirty="0">
                <a:solidFill>
                  <a:srgbClr val="3B3B3B"/>
                </a:solidFill>
                <a:latin typeface="Arial"/>
                <a:cs typeface="Arial"/>
              </a:rPr>
              <a:t>окс</a:t>
            </a:r>
            <a:r>
              <a:rPr sz="1700" b="1" spc="-170" dirty="0">
                <a:solidFill>
                  <a:srgbClr val="3B3B3B"/>
                </a:solidFill>
                <a:latin typeface="Arial"/>
                <a:cs typeface="Arial"/>
              </a:rPr>
              <a:t>и</a:t>
            </a:r>
            <a:r>
              <a:rPr sz="1700" b="1" spc="-180" dirty="0">
                <a:solidFill>
                  <a:srgbClr val="3B3B3B"/>
                </a:solidFill>
                <a:latin typeface="Arial"/>
                <a:cs typeface="Arial"/>
              </a:rPr>
              <a:t>хлор</a:t>
            </a:r>
            <a:r>
              <a:rPr sz="1700" b="1" spc="-175" dirty="0">
                <a:solidFill>
                  <a:srgbClr val="3B3B3B"/>
                </a:solidFill>
                <a:latin typeface="Arial"/>
                <a:cs typeface="Arial"/>
              </a:rPr>
              <a:t>иро</a:t>
            </a:r>
            <a:r>
              <a:rPr sz="1700" b="1" spc="-190" dirty="0">
                <a:solidFill>
                  <a:srgbClr val="3B3B3B"/>
                </a:solidFill>
                <a:latin typeface="Arial"/>
                <a:cs typeface="Arial"/>
              </a:rPr>
              <a:t>в</a:t>
            </a:r>
            <a:r>
              <a:rPr sz="1700" b="1" spc="-170" dirty="0">
                <a:solidFill>
                  <a:srgbClr val="3B3B3B"/>
                </a:solidFill>
                <a:latin typeface="Arial"/>
                <a:cs typeface="Arial"/>
              </a:rPr>
              <a:t>а</a:t>
            </a:r>
            <a:r>
              <a:rPr sz="1700" b="1" spc="-180" dirty="0">
                <a:solidFill>
                  <a:srgbClr val="3B3B3B"/>
                </a:solidFill>
                <a:latin typeface="Arial"/>
                <a:cs typeface="Arial"/>
              </a:rPr>
              <a:t>н</a:t>
            </a:r>
            <a:r>
              <a:rPr sz="1700" b="1" spc="-190" dirty="0">
                <a:solidFill>
                  <a:srgbClr val="3B3B3B"/>
                </a:solidFill>
                <a:latin typeface="Arial"/>
                <a:cs typeface="Arial"/>
              </a:rPr>
              <a:t>и</a:t>
            </a:r>
            <a:r>
              <a:rPr sz="1700" b="1" spc="-170" dirty="0">
                <a:solidFill>
                  <a:srgbClr val="3B3B3B"/>
                </a:solidFill>
                <a:latin typeface="Arial"/>
                <a:cs typeface="Arial"/>
              </a:rPr>
              <a:t>я</a:t>
            </a:r>
            <a:r>
              <a:rPr sz="1700" b="1" spc="-125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b="1" spc="-170" dirty="0">
                <a:solidFill>
                  <a:srgbClr val="3B3B3B"/>
                </a:solidFill>
                <a:latin typeface="Arial"/>
                <a:cs typeface="Arial"/>
              </a:rPr>
              <a:t>этил</a:t>
            </a:r>
            <a:r>
              <a:rPr sz="1700" b="1" spc="-155" dirty="0">
                <a:solidFill>
                  <a:srgbClr val="3B3B3B"/>
                </a:solidFill>
                <a:latin typeface="Arial"/>
                <a:cs typeface="Arial"/>
              </a:rPr>
              <a:t>е</a:t>
            </a:r>
            <a:r>
              <a:rPr sz="1700" b="1" spc="-180" dirty="0">
                <a:solidFill>
                  <a:srgbClr val="3B3B3B"/>
                </a:solidFill>
                <a:latin typeface="Arial"/>
                <a:cs typeface="Arial"/>
              </a:rPr>
              <a:t>н</a:t>
            </a:r>
            <a:r>
              <a:rPr sz="1700" b="1" spc="-160" dirty="0">
                <a:solidFill>
                  <a:srgbClr val="3B3B3B"/>
                </a:solidFill>
                <a:latin typeface="Arial"/>
                <a:cs typeface="Arial"/>
              </a:rPr>
              <a:t>а</a:t>
            </a:r>
            <a:r>
              <a:rPr sz="1700" b="1" spc="-125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b="1" spc="-180" dirty="0">
                <a:solidFill>
                  <a:srgbClr val="3B3B3B"/>
                </a:solidFill>
                <a:latin typeface="Arial"/>
                <a:cs typeface="Arial"/>
              </a:rPr>
              <a:t>по</a:t>
            </a:r>
            <a:r>
              <a:rPr sz="1700" b="1" spc="-185" dirty="0">
                <a:solidFill>
                  <a:srgbClr val="3B3B3B"/>
                </a:solidFill>
                <a:latin typeface="Arial"/>
                <a:cs typeface="Arial"/>
              </a:rPr>
              <a:t>р</a:t>
            </a:r>
            <a:r>
              <a:rPr sz="1700" b="1" spc="-165" dirty="0">
                <a:solidFill>
                  <a:srgbClr val="3B3B3B"/>
                </a:solidFill>
                <a:latin typeface="Arial"/>
                <a:cs typeface="Arial"/>
              </a:rPr>
              <a:t>ядка</a:t>
            </a:r>
            <a:r>
              <a:rPr sz="1700" b="1" spc="-75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2400" b="1" spc="-250" dirty="0">
                <a:solidFill>
                  <a:srgbClr val="3B3B3B"/>
                </a:solidFill>
                <a:latin typeface="Arial"/>
                <a:cs typeface="Arial"/>
              </a:rPr>
              <a:t>12</a:t>
            </a:r>
            <a:r>
              <a:rPr sz="2400" b="1" spc="-245" dirty="0">
                <a:solidFill>
                  <a:srgbClr val="3B3B3B"/>
                </a:solidFill>
                <a:latin typeface="Arial"/>
                <a:cs typeface="Arial"/>
              </a:rPr>
              <a:t>0</a:t>
            </a:r>
            <a:r>
              <a:rPr sz="2400" b="1" spc="-265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700" b="1" spc="-165" dirty="0">
                <a:solidFill>
                  <a:srgbClr val="3B3B3B"/>
                </a:solidFill>
                <a:latin typeface="Arial"/>
                <a:cs typeface="Arial"/>
              </a:rPr>
              <a:t>тонн</a:t>
            </a:r>
            <a:endParaRPr sz="17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15112" y="6400800"/>
            <a:ext cx="11191875" cy="0"/>
          </a:xfrm>
          <a:custGeom>
            <a:avLst/>
            <a:gdLst/>
            <a:ahLst/>
            <a:cxnLst/>
            <a:rect l="l" t="t" r="r" b="b"/>
            <a:pathLst>
              <a:path w="11191875">
                <a:moveTo>
                  <a:pt x="0" y="0"/>
                </a:moveTo>
                <a:lnTo>
                  <a:pt x="11191875" y="0"/>
                </a:lnTo>
              </a:path>
            </a:pathLst>
          </a:custGeom>
          <a:ln w="9525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9</a:t>
            </a:fld>
            <a:endParaRPr spc="-1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584" y="533780"/>
            <a:ext cx="54711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15" dirty="0"/>
              <a:t>П</a:t>
            </a:r>
            <a:r>
              <a:rPr spc="-620" dirty="0"/>
              <a:t>Л</a:t>
            </a:r>
            <a:r>
              <a:rPr spc="-540" dirty="0"/>
              <a:t>О</a:t>
            </a:r>
            <a:r>
              <a:rPr spc="-484" dirty="0"/>
              <a:t>Щ</a:t>
            </a:r>
            <a:r>
              <a:rPr spc="-490" dirty="0"/>
              <a:t>А</a:t>
            </a:r>
            <a:r>
              <a:rPr spc="-770" dirty="0"/>
              <a:t>Д</a:t>
            </a:r>
            <a:r>
              <a:rPr spc="-685" dirty="0"/>
              <a:t>К</a:t>
            </a:r>
            <a:r>
              <a:rPr spc="-375" dirty="0"/>
              <a:t>И</a:t>
            </a:r>
            <a:r>
              <a:rPr spc="-405" dirty="0"/>
              <a:t> </a:t>
            </a:r>
            <a:r>
              <a:rPr spc="-770" dirty="0"/>
              <a:t>Д</a:t>
            </a:r>
            <a:r>
              <a:rPr spc="-620" dirty="0"/>
              <a:t>Л</a:t>
            </a:r>
            <a:r>
              <a:rPr spc="-370" dirty="0"/>
              <a:t>Я</a:t>
            </a:r>
            <a:r>
              <a:rPr spc="-405" dirty="0"/>
              <a:t> </a:t>
            </a:r>
            <a:r>
              <a:rPr spc="-515" dirty="0"/>
              <a:t>П</a:t>
            </a:r>
            <a:r>
              <a:rPr spc="-525" dirty="0"/>
              <a:t>И</a:t>
            </a:r>
            <a:r>
              <a:rPr spc="-620" dirty="0"/>
              <a:t>Л</a:t>
            </a:r>
            <a:r>
              <a:rPr spc="-540" dirty="0"/>
              <a:t>О</a:t>
            </a:r>
            <a:r>
              <a:rPr spc="-450" dirty="0"/>
              <a:t>Т</a:t>
            </a:r>
            <a:r>
              <a:rPr spc="-515" dirty="0"/>
              <a:t>Н</a:t>
            </a:r>
            <a:r>
              <a:rPr spc="-470" dirty="0"/>
              <a:t>Ы</a:t>
            </a:r>
            <a:r>
              <a:rPr spc="-340" dirty="0"/>
              <a:t>Х</a:t>
            </a:r>
            <a:r>
              <a:rPr spc="-400" dirty="0"/>
              <a:t> </a:t>
            </a:r>
            <a:r>
              <a:rPr spc="-490" dirty="0"/>
              <a:t>У</a:t>
            </a:r>
            <a:r>
              <a:rPr spc="-515" dirty="0"/>
              <a:t>С</a:t>
            </a:r>
            <a:r>
              <a:rPr spc="-450" dirty="0"/>
              <a:t>Т</a:t>
            </a:r>
            <a:r>
              <a:rPr spc="-490" dirty="0"/>
              <a:t>А</a:t>
            </a:r>
            <a:r>
              <a:rPr spc="-515" dirty="0"/>
              <a:t>Н</a:t>
            </a:r>
            <a:r>
              <a:rPr spc="-540" dirty="0"/>
              <a:t>О</a:t>
            </a:r>
            <a:r>
              <a:rPr spc="-490" dirty="0"/>
              <a:t>В</a:t>
            </a:r>
            <a:r>
              <a:rPr spc="-540" dirty="0"/>
              <a:t>О</a:t>
            </a:r>
            <a:r>
              <a:rPr spc="-535" dirty="0"/>
              <a:t>К</a:t>
            </a:r>
          </a:p>
        </p:txBody>
      </p:sp>
      <p:sp>
        <p:nvSpPr>
          <p:cNvPr id="3" name="object 3"/>
          <p:cNvSpPr/>
          <p:nvPr/>
        </p:nvSpPr>
        <p:spPr>
          <a:xfrm>
            <a:off x="515112" y="6400800"/>
            <a:ext cx="11191875" cy="0"/>
          </a:xfrm>
          <a:custGeom>
            <a:avLst/>
            <a:gdLst/>
            <a:ahLst/>
            <a:cxnLst/>
            <a:rect l="l" t="t" r="r" b="b"/>
            <a:pathLst>
              <a:path w="11191875">
                <a:moveTo>
                  <a:pt x="0" y="0"/>
                </a:moveTo>
                <a:lnTo>
                  <a:pt x="11191875" y="0"/>
                </a:lnTo>
              </a:path>
            </a:pathLst>
          </a:custGeom>
          <a:ln w="9525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601467" y="1379219"/>
            <a:ext cx="8131809" cy="1214120"/>
            <a:chOff x="2601467" y="1379219"/>
            <a:chExt cx="8131809" cy="12141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43393" y="1579418"/>
              <a:ext cx="1880627" cy="2957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67427" y="1379219"/>
              <a:ext cx="6165341" cy="7871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01467" y="1805939"/>
              <a:ext cx="2577846" cy="78714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2834239" y="3182111"/>
            <a:ext cx="3950335" cy="787400"/>
            <a:chOff x="2834239" y="3182111"/>
            <a:chExt cx="3950335" cy="78740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4239" y="3382310"/>
              <a:ext cx="1738938" cy="2957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47972" y="3182111"/>
              <a:ext cx="564641" cy="78714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45508" y="3182111"/>
              <a:ext cx="2338578" cy="78714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55191" y="1370075"/>
            <a:ext cx="1156716" cy="1231391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2843589" y="5015484"/>
            <a:ext cx="6385560" cy="787400"/>
            <a:chOff x="2843589" y="5015484"/>
            <a:chExt cx="6385560" cy="787400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43589" y="5220233"/>
              <a:ext cx="2361823" cy="35489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61204" y="5015484"/>
              <a:ext cx="2448305" cy="78714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29272" y="5015484"/>
              <a:ext cx="628650" cy="78714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90815" y="5015484"/>
              <a:ext cx="1776222" cy="78714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99932" y="5015484"/>
              <a:ext cx="628650" cy="78714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791205" y="1473199"/>
            <a:ext cx="7625715" cy="4478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" marR="5080">
              <a:lnSpc>
                <a:spcPct val="100000"/>
              </a:lnSpc>
              <a:spcBef>
                <a:spcPts val="95"/>
              </a:spcBef>
            </a:pPr>
            <a:r>
              <a:rPr sz="2800" spc="-330" dirty="0">
                <a:solidFill>
                  <a:srgbClr val="3B3B3B"/>
                </a:solidFill>
                <a:latin typeface="Microsoft Sans Serif"/>
                <a:cs typeface="Microsoft Sans Serif"/>
              </a:rPr>
              <a:t>Ишимбайский</a:t>
            </a:r>
            <a:r>
              <a:rPr sz="28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800" spc="-300" dirty="0">
                <a:solidFill>
                  <a:srgbClr val="3B3B3B"/>
                </a:solidFill>
                <a:latin typeface="Microsoft Sans Serif"/>
                <a:cs typeface="Microsoft Sans Serif"/>
              </a:rPr>
              <a:t>Специализированный</a:t>
            </a:r>
            <a:r>
              <a:rPr sz="2800" spc="-4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800" spc="-315" dirty="0">
                <a:solidFill>
                  <a:srgbClr val="3B3B3B"/>
                </a:solidFill>
                <a:latin typeface="Microsoft Sans Serif"/>
                <a:cs typeface="Microsoft Sans Serif"/>
              </a:rPr>
              <a:t>Химический</a:t>
            </a:r>
            <a:r>
              <a:rPr sz="2800" spc="-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800" spc="-315" dirty="0">
                <a:solidFill>
                  <a:srgbClr val="3B3B3B"/>
                </a:solidFill>
                <a:latin typeface="Microsoft Sans Serif"/>
                <a:cs typeface="Microsoft Sans Serif"/>
              </a:rPr>
              <a:t>Завод </a:t>
            </a:r>
            <a:r>
              <a:rPr sz="2800" spc="-73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800" spc="-305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Катализаторов</a:t>
            </a:r>
            <a:endParaRPr sz="2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000" spc="-240" dirty="0">
                <a:solidFill>
                  <a:srgbClr val="3B3B3B"/>
                </a:solidFill>
                <a:latin typeface="Microsoft Sans Serif"/>
                <a:cs typeface="Microsoft Sans Serif"/>
              </a:rPr>
              <a:t>Р</a:t>
            </a:r>
            <a:r>
              <a:rPr sz="20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е</a:t>
            </a:r>
            <a:r>
              <a:rPr sz="20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2000" spc="-225" dirty="0">
                <a:solidFill>
                  <a:srgbClr val="3B3B3B"/>
                </a:solidFill>
                <a:latin typeface="Microsoft Sans Serif"/>
                <a:cs typeface="Microsoft Sans Serif"/>
              </a:rPr>
              <a:t>п</a:t>
            </a:r>
            <a:r>
              <a:rPr sz="20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у</a:t>
            </a:r>
            <a:r>
              <a:rPr sz="20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б</a:t>
            </a:r>
            <a:r>
              <a:rPr sz="20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л</a:t>
            </a:r>
            <a:r>
              <a:rPr sz="20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2000" spc="-235" dirty="0">
                <a:solidFill>
                  <a:srgbClr val="3B3B3B"/>
                </a:solidFill>
                <a:latin typeface="Microsoft Sans Serif"/>
                <a:cs typeface="Microsoft Sans Serif"/>
              </a:rPr>
              <a:t>к</a:t>
            </a:r>
            <a:r>
              <a:rPr sz="2000" spc="-254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20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Башкортостан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Microsoft Sans Serif"/>
              <a:cs typeface="Microsoft Sans Serif"/>
            </a:endParaRPr>
          </a:p>
          <a:p>
            <a:pPr marL="30480">
              <a:lnSpc>
                <a:spcPct val="100000"/>
              </a:lnSpc>
              <a:spcBef>
                <a:spcPts val="5"/>
              </a:spcBef>
            </a:pPr>
            <a:r>
              <a:rPr sz="2800" spc="-400" dirty="0">
                <a:solidFill>
                  <a:srgbClr val="3B3B3B"/>
                </a:solidFill>
                <a:latin typeface="Microsoft Sans Serif"/>
                <a:cs typeface="Microsoft Sans Serif"/>
              </a:rPr>
              <a:t>ОО</a:t>
            </a:r>
            <a:r>
              <a:rPr sz="2800" spc="-395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2800" spc="-11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800" spc="-345" dirty="0">
                <a:solidFill>
                  <a:srgbClr val="3B3B3B"/>
                </a:solidFill>
                <a:latin typeface="Microsoft Sans Serif"/>
                <a:cs typeface="Microsoft Sans Serif"/>
              </a:rPr>
              <a:t>«НИ</a:t>
            </a:r>
            <a:r>
              <a:rPr sz="2800" spc="-35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2800" spc="-365" dirty="0">
                <a:solidFill>
                  <a:srgbClr val="3B3B3B"/>
                </a:solidFill>
                <a:latin typeface="Microsoft Sans Serif"/>
                <a:cs typeface="Microsoft Sans Serif"/>
              </a:rPr>
              <a:t>П</a:t>
            </a:r>
            <a:r>
              <a:rPr sz="28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-</a:t>
            </a:r>
            <a:r>
              <a:rPr sz="2800" spc="-390" dirty="0">
                <a:solidFill>
                  <a:srgbClr val="3B3B3B"/>
                </a:solidFill>
                <a:latin typeface="Microsoft Sans Serif"/>
                <a:cs typeface="Microsoft Sans Serif"/>
              </a:rPr>
              <a:t>Ка</a:t>
            </a:r>
            <a:r>
              <a:rPr sz="2800" spc="-300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2800" spc="-27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2800" spc="-285" dirty="0">
                <a:solidFill>
                  <a:srgbClr val="3B3B3B"/>
                </a:solidFill>
                <a:latin typeface="Microsoft Sans Serif"/>
                <a:cs typeface="Microsoft Sans Serif"/>
              </a:rPr>
              <a:t>л</a:t>
            </a:r>
            <a:r>
              <a:rPr sz="2800" spc="-290" dirty="0">
                <a:solidFill>
                  <a:srgbClr val="3B3B3B"/>
                </a:solidFill>
                <a:latin typeface="Microsoft Sans Serif"/>
                <a:cs typeface="Microsoft Sans Serif"/>
              </a:rPr>
              <a:t>изатор»</a:t>
            </a:r>
            <a:endParaRPr sz="2800">
              <a:latin typeface="Microsoft Sans Serif"/>
              <a:cs typeface="Microsoft Sans Serif"/>
            </a:endParaRPr>
          </a:p>
          <a:p>
            <a:pPr marL="40640">
              <a:lnSpc>
                <a:spcPct val="100000"/>
              </a:lnSpc>
              <a:spcBef>
                <a:spcPts val="455"/>
              </a:spcBef>
            </a:pPr>
            <a:r>
              <a:rPr sz="2000" spc="-254" dirty="0">
                <a:solidFill>
                  <a:srgbClr val="3B3B3B"/>
                </a:solidFill>
                <a:latin typeface="Microsoft Sans Serif"/>
                <a:cs typeface="Microsoft Sans Serif"/>
              </a:rPr>
              <a:t>Мо</a:t>
            </a:r>
            <a:r>
              <a:rPr sz="20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2000" spc="-225" dirty="0">
                <a:solidFill>
                  <a:srgbClr val="3B3B3B"/>
                </a:solidFill>
                <a:latin typeface="Microsoft Sans Serif"/>
                <a:cs typeface="Microsoft Sans Serif"/>
              </a:rPr>
              <a:t>ковская</a:t>
            </a:r>
            <a:r>
              <a:rPr sz="20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20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б</a:t>
            </a:r>
            <a:r>
              <a:rPr sz="20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ласть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50">
              <a:latin typeface="Microsoft Sans Serif"/>
              <a:cs typeface="Microsoft Sans Serif"/>
            </a:endParaRPr>
          </a:p>
          <a:p>
            <a:pPr marL="30480">
              <a:lnSpc>
                <a:spcPct val="100000"/>
              </a:lnSpc>
            </a:pPr>
            <a:r>
              <a:rPr sz="2800" spc="-390" dirty="0">
                <a:solidFill>
                  <a:srgbClr val="333333"/>
                </a:solidFill>
                <a:latin typeface="Microsoft Sans Serif"/>
                <a:cs typeface="Microsoft Sans Serif"/>
              </a:rPr>
              <a:t>Ц</a:t>
            </a:r>
            <a:r>
              <a:rPr sz="2800" spc="-305" dirty="0">
                <a:solidFill>
                  <a:srgbClr val="333333"/>
                </a:solidFill>
                <a:latin typeface="Microsoft Sans Serif"/>
                <a:cs typeface="Microsoft Sans Serif"/>
              </a:rPr>
              <a:t>е</a:t>
            </a:r>
            <a:r>
              <a:rPr sz="2800" spc="-290" dirty="0">
                <a:solidFill>
                  <a:srgbClr val="333333"/>
                </a:solidFill>
                <a:latin typeface="Microsoft Sans Serif"/>
                <a:cs typeface="Microsoft Sans Serif"/>
              </a:rPr>
              <a:t>н</a:t>
            </a:r>
            <a:r>
              <a:rPr sz="2800" spc="-254" dirty="0">
                <a:solidFill>
                  <a:srgbClr val="333333"/>
                </a:solidFill>
                <a:latin typeface="Microsoft Sans Serif"/>
                <a:cs typeface="Microsoft Sans Serif"/>
              </a:rPr>
              <a:t>т</a:t>
            </a:r>
            <a:r>
              <a:rPr sz="2800" spc="-285" dirty="0">
                <a:solidFill>
                  <a:srgbClr val="333333"/>
                </a:solidFill>
                <a:latin typeface="Microsoft Sans Serif"/>
                <a:cs typeface="Microsoft Sans Serif"/>
              </a:rPr>
              <a:t>р</a:t>
            </a:r>
            <a:r>
              <a:rPr sz="2800" spc="-9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2800" spc="-285" dirty="0">
                <a:solidFill>
                  <a:srgbClr val="333333"/>
                </a:solidFill>
                <a:latin typeface="Microsoft Sans Serif"/>
                <a:cs typeface="Microsoft Sans Serif"/>
              </a:rPr>
              <a:t>ис</a:t>
            </a:r>
            <a:r>
              <a:rPr sz="2800" spc="-290" dirty="0">
                <a:solidFill>
                  <a:srgbClr val="333333"/>
                </a:solidFill>
                <a:latin typeface="Microsoft Sans Serif"/>
                <a:cs typeface="Microsoft Sans Serif"/>
              </a:rPr>
              <a:t>п</a:t>
            </a:r>
            <a:r>
              <a:rPr sz="2800" spc="-325" dirty="0">
                <a:solidFill>
                  <a:srgbClr val="333333"/>
                </a:solidFill>
                <a:latin typeface="Microsoft Sans Serif"/>
                <a:cs typeface="Microsoft Sans Serif"/>
              </a:rPr>
              <a:t>ы</a:t>
            </a:r>
            <a:r>
              <a:rPr sz="2800" spc="-220" dirty="0">
                <a:solidFill>
                  <a:srgbClr val="333333"/>
                </a:solidFill>
                <a:latin typeface="Microsoft Sans Serif"/>
                <a:cs typeface="Microsoft Sans Serif"/>
              </a:rPr>
              <a:t>т</a:t>
            </a:r>
            <a:r>
              <a:rPr sz="2800" spc="-295" dirty="0">
                <a:solidFill>
                  <a:srgbClr val="333333"/>
                </a:solidFill>
                <a:latin typeface="Microsoft Sans Serif"/>
                <a:cs typeface="Microsoft Sans Serif"/>
              </a:rPr>
              <a:t>а</a:t>
            </a:r>
            <a:r>
              <a:rPr sz="2800" spc="-305" dirty="0">
                <a:solidFill>
                  <a:srgbClr val="333333"/>
                </a:solidFill>
                <a:latin typeface="Microsoft Sans Serif"/>
                <a:cs typeface="Microsoft Sans Serif"/>
              </a:rPr>
              <a:t>н</a:t>
            </a:r>
            <a:r>
              <a:rPr sz="2800" spc="-290" dirty="0">
                <a:solidFill>
                  <a:srgbClr val="333333"/>
                </a:solidFill>
                <a:latin typeface="Microsoft Sans Serif"/>
                <a:cs typeface="Microsoft Sans Serif"/>
              </a:rPr>
              <a:t>и</a:t>
            </a:r>
            <a:r>
              <a:rPr sz="2800" spc="-275" dirty="0">
                <a:solidFill>
                  <a:srgbClr val="333333"/>
                </a:solidFill>
                <a:latin typeface="Microsoft Sans Serif"/>
                <a:cs typeface="Microsoft Sans Serif"/>
              </a:rPr>
              <a:t>я</a:t>
            </a:r>
            <a:r>
              <a:rPr sz="2800" spc="-6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2800" spc="-290" dirty="0">
                <a:solidFill>
                  <a:srgbClr val="333333"/>
                </a:solidFill>
                <a:latin typeface="Microsoft Sans Serif"/>
                <a:cs typeface="Microsoft Sans Serif"/>
              </a:rPr>
              <a:t>ката</a:t>
            </a:r>
            <a:r>
              <a:rPr sz="2800" spc="-335" dirty="0">
                <a:solidFill>
                  <a:srgbClr val="333333"/>
                </a:solidFill>
                <a:latin typeface="Microsoft Sans Serif"/>
                <a:cs typeface="Microsoft Sans Serif"/>
              </a:rPr>
              <a:t>л</a:t>
            </a:r>
            <a:r>
              <a:rPr sz="2800" spc="-305" dirty="0">
                <a:solidFill>
                  <a:srgbClr val="333333"/>
                </a:solidFill>
                <a:latin typeface="Microsoft Sans Serif"/>
                <a:cs typeface="Microsoft Sans Serif"/>
              </a:rPr>
              <a:t>иза</a:t>
            </a:r>
            <a:r>
              <a:rPr sz="2800" spc="-270" dirty="0">
                <a:solidFill>
                  <a:srgbClr val="333333"/>
                </a:solidFill>
                <a:latin typeface="Microsoft Sans Serif"/>
                <a:cs typeface="Microsoft Sans Serif"/>
              </a:rPr>
              <a:t>т</a:t>
            </a:r>
            <a:r>
              <a:rPr sz="2800" spc="-290" dirty="0">
                <a:solidFill>
                  <a:srgbClr val="333333"/>
                </a:solidFill>
                <a:latin typeface="Microsoft Sans Serif"/>
                <a:cs typeface="Microsoft Sans Serif"/>
              </a:rPr>
              <a:t>ор</a:t>
            </a:r>
            <a:r>
              <a:rPr sz="2800" spc="-300" dirty="0">
                <a:solidFill>
                  <a:srgbClr val="333333"/>
                </a:solidFill>
                <a:latin typeface="Microsoft Sans Serif"/>
                <a:cs typeface="Microsoft Sans Serif"/>
              </a:rPr>
              <a:t>о</a:t>
            </a:r>
            <a:r>
              <a:rPr sz="2800" spc="-270" dirty="0">
                <a:solidFill>
                  <a:srgbClr val="333333"/>
                </a:solidFill>
                <a:latin typeface="Microsoft Sans Serif"/>
                <a:cs typeface="Microsoft Sans Serif"/>
              </a:rPr>
              <a:t>в</a:t>
            </a:r>
            <a:r>
              <a:rPr sz="2800" spc="-6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2800" spc="-290" dirty="0">
                <a:solidFill>
                  <a:srgbClr val="333333"/>
                </a:solidFill>
                <a:latin typeface="Microsoft Sans Serif"/>
                <a:cs typeface="Microsoft Sans Serif"/>
              </a:rPr>
              <a:t>«</a:t>
            </a:r>
            <a:r>
              <a:rPr sz="2800" spc="-315" dirty="0">
                <a:solidFill>
                  <a:srgbClr val="333333"/>
                </a:solidFill>
                <a:latin typeface="Microsoft Sans Serif"/>
                <a:cs typeface="Microsoft Sans Serif"/>
              </a:rPr>
              <a:t>Се</a:t>
            </a:r>
            <a:r>
              <a:rPr sz="2800" spc="-300" dirty="0">
                <a:solidFill>
                  <a:srgbClr val="333333"/>
                </a:solidFill>
                <a:latin typeface="Microsoft Sans Serif"/>
                <a:cs typeface="Microsoft Sans Serif"/>
              </a:rPr>
              <a:t>л</a:t>
            </a:r>
            <a:r>
              <a:rPr sz="2800" spc="-325" dirty="0">
                <a:solidFill>
                  <a:srgbClr val="333333"/>
                </a:solidFill>
                <a:latin typeface="Microsoft Sans Serif"/>
                <a:cs typeface="Microsoft Sans Serif"/>
              </a:rPr>
              <a:t>ектум</a:t>
            </a:r>
            <a:r>
              <a:rPr sz="2800" spc="-285" dirty="0">
                <a:solidFill>
                  <a:srgbClr val="333333"/>
                </a:solidFill>
                <a:latin typeface="Microsoft Sans Serif"/>
                <a:cs typeface="Microsoft Sans Serif"/>
              </a:rPr>
              <a:t>»</a:t>
            </a:r>
            <a:endParaRPr sz="2800">
              <a:latin typeface="Microsoft Sans Serif"/>
              <a:cs typeface="Microsoft Sans Serif"/>
            </a:endParaRPr>
          </a:p>
          <a:p>
            <a:pPr marL="40640">
              <a:lnSpc>
                <a:spcPct val="100000"/>
              </a:lnSpc>
              <a:spcBef>
                <a:spcPts val="665"/>
              </a:spcBef>
            </a:pPr>
            <a:r>
              <a:rPr sz="2000" spc="-250" dirty="0">
                <a:solidFill>
                  <a:srgbClr val="3B3B3B"/>
                </a:solidFill>
                <a:latin typeface="Microsoft Sans Serif"/>
                <a:cs typeface="Microsoft Sans Serif"/>
              </a:rPr>
              <a:t>Омска</a:t>
            </a:r>
            <a:r>
              <a:rPr sz="20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я</a:t>
            </a:r>
            <a:r>
              <a:rPr sz="20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20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20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б</a:t>
            </a:r>
            <a:r>
              <a:rPr sz="20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ласть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09472" y="3110483"/>
            <a:ext cx="1248155" cy="99669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96339" y="4686300"/>
            <a:ext cx="1092708" cy="1136904"/>
          </a:xfrm>
          <a:prstGeom prst="rect">
            <a:avLst/>
          </a:prstGeom>
        </p:spPr>
      </p:pic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10</a:t>
            </a:fld>
            <a:endParaRPr spc="-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118" y="549910"/>
            <a:ext cx="114458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432540" algn="l"/>
              </a:tabLst>
            </a:pPr>
            <a:r>
              <a:rPr u="sng" spc="-509" dirty="0">
                <a:uFill>
                  <a:solidFill>
                    <a:srgbClr val="004077"/>
                  </a:solidFill>
                </a:uFill>
              </a:rPr>
              <a:t>SWOT-АНАЛИЗ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87465" y="3549777"/>
            <a:ext cx="4742180" cy="2501265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203200" algn="ctr">
              <a:lnSpc>
                <a:spcPct val="100000"/>
              </a:lnSpc>
              <a:spcBef>
                <a:spcPts val="1445"/>
              </a:spcBef>
            </a:pPr>
            <a:r>
              <a:rPr sz="1900" b="1" spc="-245" dirty="0">
                <a:solidFill>
                  <a:srgbClr val="3B3B3B"/>
                </a:solidFill>
                <a:latin typeface="Arial"/>
                <a:cs typeface="Arial"/>
              </a:rPr>
              <a:t>ВОЗМОЖНОСТИ</a:t>
            </a:r>
            <a:endParaRPr sz="1900">
              <a:latin typeface="Arial"/>
              <a:cs typeface="Arial"/>
            </a:endParaRPr>
          </a:p>
          <a:p>
            <a:pPr marL="340360" indent="-327660">
              <a:lnSpc>
                <a:spcPct val="100000"/>
              </a:lnSpc>
              <a:spcBef>
                <a:spcPts val="1345"/>
              </a:spcBef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созда</a:t>
            </a:r>
            <a:r>
              <a:rPr sz="19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е</a:t>
            </a:r>
            <a:r>
              <a:rPr sz="19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9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ов</a:t>
            </a:r>
            <a:r>
              <a:rPr sz="19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ы</a:t>
            </a:r>
            <a:r>
              <a:rPr sz="19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х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рабоч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х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мест</a:t>
            </a:r>
            <a:endParaRPr sz="1900">
              <a:latin typeface="Microsoft Sans Serif"/>
              <a:cs typeface="Microsoft Sans Serif"/>
            </a:endParaRPr>
          </a:p>
          <a:p>
            <a:pPr marL="340360" indent="-327660">
              <a:lnSpc>
                <a:spcPct val="100000"/>
              </a:lnSpc>
              <a:spcBef>
                <a:spcPts val="975"/>
              </a:spcBef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sz="19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r>
              <a:rPr sz="19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ы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хо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д</a:t>
            </a:r>
            <a:r>
              <a:rPr sz="19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9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85" dirty="0">
                <a:solidFill>
                  <a:srgbClr val="3B3B3B"/>
                </a:solidFill>
                <a:latin typeface="Microsoft Sans Serif"/>
                <a:cs typeface="Microsoft Sans Serif"/>
              </a:rPr>
              <a:t>м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ирово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й</a:t>
            </a:r>
            <a:r>
              <a:rPr sz="19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рынок</a:t>
            </a:r>
            <a:endParaRPr sz="1900">
              <a:latin typeface="Microsoft Sans Serif"/>
              <a:cs typeface="Microsoft Sans Serif"/>
            </a:endParaRPr>
          </a:p>
          <a:p>
            <a:pPr marL="340360" marR="5080" indent="-327660">
              <a:lnSpc>
                <a:spcPct val="107400"/>
              </a:lnSpc>
              <a:spcBef>
                <a:spcPts val="815"/>
              </a:spcBef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по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л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учен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е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ве</a:t>
            </a:r>
            <a:r>
              <a:rPr sz="19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9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ти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ц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й</a:t>
            </a:r>
            <a:r>
              <a:rPr sz="19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9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9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л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едова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е</a:t>
            </a:r>
            <a:r>
              <a:rPr sz="19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9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ов</a:t>
            </a:r>
            <a:r>
              <a:rPr sz="19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ы</a:t>
            </a:r>
            <a:r>
              <a:rPr sz="1900" spc="-114" dirty="0">
                <a:solidFill>
                  <a:srgbClr val="3B3B3B"/>
                </a:solidFill>
                <a:latin typeface="Microsoft Sans Serif"/>
                <a:cs typeface="Microsoft Sans Serif"/>
              </a:rPr>
              <a:t>х  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вариантов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</a:t>
            </a:r>
            <a:r>
              <a:rPr sz="19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л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изатора</a:t>
            </a:r>
            <a:endParaRPr sz="1900">
              <a:latin typeface="Microsoft Sans Serif"/>
              <a:cs typeface="Microsoft Sans Serif"/>
            </a:endParaRPr>
          </a:p>
          <a:p>
            <a:pPr marL="340360" indent="-327660">
              <a:lnSpc>
                <a:spcPct val="100000"/>
              </a:lnSpc>
              <a:spcBef>
                <a:spcPts val="990"/>
              </a:spcBef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sz="1900" spc="-265" dirty="0">
                <a:solidFill>
                  <a:srgbClr val="3B3B3B"/>
                </a:solidFill>
                <a:latin typeface="Microsoft Sans Serif"/>
                <a:cs typeface="Microsoft Sans Serif"/>
              </a:rPr>
              <a:t>ш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рок</a:t>
            </a:r>
            <a:r>
              <a:rPr sz="1900" spc="-220" dirty="0">
                <a:solidFill>
                  <a:srgbClr val="3B3B3B"/>
                </a:solidFill>
                <a:latin typeface="Microsoft Sans Serif"/>
                <a:cs typeface="Microsoft Sans Serif"/>
              </a:rPr>
              <a:t>и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й</a:t>
            </a:r>
            <a:r>
              <a:rPr sz="19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ох</a:t>
            </a:r>
            <a:r>
              <a:rPr sz="19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9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т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рынка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977900">
              <a:lnSpc>
                <a:spcPct val="100000"/>
              </a:lnSpc>
              <a:spcBef>
                <a:spcPts val="120"/>
              </a:spcBef>
            </a:pPr>
            <a:r>
              <a:rPr spc="-235" dirty="0"/>
              <a:t>СИЛ</a:t>
            </a:r>
            <a:r>
              <a:rPr spc="-245" dirty="0"/>
              <a:t>Ь</a:t>
            </a:r>
            <a:r>
              <a:rPr spc="-250" dirty="0"/>
              <a:t>НЫЕ</a:t>
            </a:r>
            <a:r>
              <a:rPr spc="-114" dirty="0"/>
              <a:t> </a:t>
            </a:r>
            <a:r>
              <a:rPr spc="-229" dirty="0"/>
              <a:t>СТОР</a:t>
            </a:r>
            <a:r>
              <a:rPr spc="-265" dirty="0"/>
              <a:t>ОНЫ</a:t>
            </a:r>
          </a:p>
          <a:p>
            <a:pPr marL="340360" indent="-327660">
              <a:lnSpc>
                <a:spcPct val="100000"/>
              </a:lnSpc>
              <a:spcBef>
                <a:spcPts val="1585"/>
              </a:spcBef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b="0" spc="-200" dirty="0">
                <a:latin typeface="Microsoft Sans Serif"/>
                <a:cs typeface="Microsoft Sans Serif"/>
              </a:rPr>
              <a:t>н</a:t>
            </a:r>
            <a:r>
              <a:rPr b="0" spc="-195" dirty="0">
                <a:latin typeface="Microsoft Sans Serif"/>
                <a:cs typeface="Microsoft Sans Serif"/>
              </a:rPr>
              <a:t>езависимост</a:t>
            </a:r>
            <a:r>
              <a:rPr b="0" spc="-180" dirty="0">
                <a:latin typeface="Microsoft Sans Serif"/>
                <a:cs typeface="Microsoft Sans Serif"/>
              </a:rPr>
              <a:t>ь</a:t>
            </a:r>
            <a:r>
              <a:rPr b="0" spc="-110" dirty="0">
                <a:latin typeface="Microsoft Sans Serif"/>
                <a:cs typeface="Microsoft Sans Serif"/>
              </a:rPr>
              <a:t> </a:t>
            </a:r>
            <a:r>
              <a:rPr b="0" spc="-190" dirty="0">
                <a:latin typeface="Microsoft Sans Serif"/>
                <a:cs typeface="Microsoft Sans Serif"/>
              </a:rPr>
              <a:t>о</a:t>
            </a:r>
            <a:r>
              <a:rPr b="0" spc="-150" dirty="0">
                <a:latin typeface="Microsoft Sans Serif"/>
                <a:cs typeface="Microsoft Sans Serif"/>
              </a:rPr>
              <a:t>т</a:t>
            </a:r>
            <a:r>
              <a:rPr b="0" spc="-70" dirty="0">
                <a:latin typeface="Microsoft Sans Serif"/>
                <a:cs typeface="Microsoft Sans Serif"/>
              </a:rPr>
              <a:t> </a:t>
            </a:r>
            <a:r>
              <a:rPr b="0" spc="-175" dirty="0">
                <a:latin typeface="Microsoft Sans Serif"/>
                <a:cs typeface="Microsoft Sans Serif"/>
              </a:rPr>
              <a:t>стра</a:t>
            </a:r>
            <a:r>
              <a:rPr b="0" spc="-195" dirty="0">
                <a:latin typeface="Microsoft Sans Serif"/>
                <a:cs typeface="Microsoft Sans Serif"/>
              </a:rPr>
              <a:t>н</a:t>
            </a:r>
            <a:r>
              <a:rPr b="0" spc="-110" dirty="0">
                <a:latin typeface="Microsoft Sans Serif"/>
                <a:cs typeface="Microsoft Sans Serif"/>
              </a:rPr>
              <a:t>-</a:t>
            </a:r>
            <a:r>
              <a:rPr b="0" spc="-204" dirty="0">
                <a:latin typeface="Microsoft Sans Serif"/>
                <a:cs typeface="Microsoft Sans Serif"/>
              </a:rPr>
              <a:t>и</a:t>
            </a:r>
            <a:r>
              <a:rPr b="0" spc="-270" dirty="0">
                <a:latin typeface="Microsoft Sans Serif"/>
                <a:cs typeface="Microsoft Sans Serif"/>
              </a:rPr>
              <a:t>м</a:t>
            </a:r>
            <a:r>
              <a:rPr b="0" spc="-185" dirty="0">
                <a:latin typeface="Microsoft Sans Serif"/>
                <a:cs typeface="Microsoft Sans Serif"/>
              </a:rPr>
              <a:t>портеров</a:t>
            </a:r>
          </a:p>
          <a:p>
            <a:pPr marL="340360" indent="-327660">
              <a:lnSpc>
                <a:spcPct val="100000"/>
              </a:lnSpc>
              <a:spcBef>
                <a:spcPts val="969"/>
              </a:spcBef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b="0" spc="-225" dirty="0">
                <a:latin typeface="Microsoft Sans Serif"/>
                <a:cs typeface="Microsoft Sans Serif"/>
              </a:rPr>
              <a:t>ме</a:t>
            </a:r>
            <a:r>
              <a:rPr b="0" spc="-210" dirty="0">
                <a:latin typeface="Microsoft Sans Serif"/>
                <a:cs typeface="Microsoft Sans Serif"/>
              </a:rPr>
              <a:t>н</a:t>
            </a:r>
            <a:r>
              <a:rPr b="0" spc="-180" dirty="0">
                <a:latin typeface="Microsoft Sans Serif"/>
                <a:cs typeface="Microsoft Sans Serif"/>
              </a:rPr>
              <a:t>ь</a:t>
            </a:r>
            <a:r>
              <a:rPr b="0" spc="-280" dirty="0">
                <a:latin typeface="Microsoft Sans Serif"/>
                <a:cs typeface="Microsoft Sans Serif"/>
              </a:rPr>
              <a:t>ш</a:t>
            </a:r>
            <a:r>
              <a:rPr b="0" spc="-190" dirty="0">
                <a:latin typeface="Microsoft Sans Serif"/>
                <a:cs typeface="Microsoft Sans Serif"/>
              </a:rPr>
              <a:t>а</a:t>
            </a:r>
            <a:r>
              <a:rPr b="0" spc="-180" dirty="0">
                <a:latin typeface="Microsoft Sans Serif"/>
                <a:cs typeface="Microsoft Sans Serif"/>
              </a:rPr>
              <a:t>я</a:t>
            </a:r>
            <a:r>
              <a:rPr b="0" spc="-90" dirty="0">
                <a:latin typeface="Microsoft Sans Serif"/>
                <a:cs typeface="Microsoft Sans Serif"/>
              </a:rPr>
              <a:t> </a:t>
            </a:r>
            <a:r>
              <a:rPr b="0" spc="-185" dirty="0">
                <a:latin typeface="Microsoft Sans Serif"/>
                <a:cs typeface="Microsoft Sans Serif"/>
              </a:rPr>
              <a:t>стои</a:t>
            </a:r>
            <a:r>
              <a:rPr b="0" spc="-254" dirty="0">
                <a:latin typeface="Microsoft Sans Serif"/>
                <a:cs typeface="Microsoft Sans Serif"/>
              </a:rPr>
              <a:t>м</a:t>
            </a:r>
            <a:r>
              <a:rPr b="0" spc="-175" dirty="0">
                <a:latin typeface="Microsoft Sans Serif"/>
                <a:cs typeface="Microsoft Sans Serif"/>
              </a:rPr>
              <a:t>ость</a:t>
            </a:r>
          </a:p>
          <a:p>
            <a:pPr marL="340360" indent="-327660">
              <a:lnSpc>
                <a:spcPct val="100000"/>
              </a:lnSpc>
              <a:spcBef>
                <a:spcPts val="990"/>
              </a:spcBef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b="0" spc="-185" dirty="0">
                <a:latin typeface="Microsoft Sans Serif"/>
                <a:cs typeface="Microsoft Sans Serif"/>
              </a:rPr>
              <a:t>удовлетворен</a:t>
            </a:r>
            <a:r>
              <a:rPr b="0" spc="-195" dirty="0">
                <a:latin typeface="Microsoft Sans Serif"/>
                <a:cs typeface="Microsoft Sans Serif"/>
              </a:rPr>
              <a:t>н</a:t>
            </a:r>
            <a:r>
              <a:rPr b="0" spc="-170" dirty="0">
                <a:latin typeface="Microsoft Sans Serif"/>
                <a:cs typeface="Microsoft Sans Serif"/>
              </a:rPr>
              <a:t>ост</a:t>
            </a:r>
            <a:r>
              <a:rPr b="0" spc="-175" dirty="0">
                <a:latin typeface="Microsoft Sans Serif"/>
                <a:cs typeface="Microsoft Sans Serif"/>
              </a:rPr>
              <a:t>ь</a:t>
            </a:r>
            <a:r>
              <a:rPr b="0" spc="-110" dirty="0">
                <a:latin typeface="Microsoft Sans Serif"/>
                <a:cs typeface="Microsoft Sans Serif"/>
              </a:rPr>
              <a:t> </a:t>
            </a:r>
            <a:r>
              <a:rPr b="0" spc="-180" dirty="0">
                <a:latin typeface="Microsoft Sans Serif"/>
                <a:cs typeface="Microsoft Sans Serif"/>
              </a:rPr>
              <a:t>рос</a:t>
            </a:r>
            <a:r>
              <a:rPr b="0" spc="-160" dirty="0">
                <a:latin typeface="Microsoft Sans Serif"/>
                <a:cs typeface="Microsoft Sans Serif"/>
              </a:rPr>
              <a:t>с</a:t>
            </a:r>
            <a:r>
              <a:rPr b="0" spc="-200" dirty="0">
                <a:latin typeface="Microsoft Sans Serif"/>
                <a:cs typeface="Microsoft Sans Serif"/>
              </a:rPr>
              <a:t>ийски</a:t>
            </a:r>
            <a:r>
              <a:rPr b="0" spc="-180" dirty="0">
                <a:latin typeface="Microsoft Sans Serif"/>
                <a:cs typeface="Microsoft Sans Serif"/>
              </a:rPr>
              <a:t>х</a:t>
            </a:r>
            <a:r>
              <a:rPr b="0" spc="-90" dirty="0">
                <a:latin typeface="Microsoft Sans Serif"/>
                <a:cs typeface="Microsoft Sans Serif"/>
              </a:rPr>
              <a:t> </a:t>
            </a:r>
            <a:r>
              <a:rPr b="0" spc="-220" dirty="0">
                <a:latin typeface="Microsoft Sans Serif"/>
                <a:cs typeface="Microsoft Sans Serif"/>
              </a:rPr>
              <a:t>ко</a:t>
            </a:r>
            <a:r>
              <a:rPr b="0" spc="-300" dirty="0">
                <a:latin typeface="Microsoft Sans Serif"/>
                <a:cs typeface="Microsoft Sans Serif"/>
              </a:rPr>
              <a:t>м</a:t>
            </a:r>
            <a:r>
              <a:rPr b="0" spc="-200" dirty="0">
                <a:latin typeface="Microsoft Sans Serif"/>
                <a:cs typeface="Microsoft Sans Serif"/>
              </a:rPr>
              <a:t>па</a:t>
            </a:r>
            <a:r>
              <a:rPr b="0" spc="-204" dirty="0">
                <a:latin typeface="Microsoft Sans Serif"/>
                <a:cs typeface="Microsoft Sans Serif"/>
              </a:rPr>
              <a:t>н</a:t>
            </a:r>
            <a:r>
              <a:rPr b="0" spc="-190" dirty="0">
                <a:latin typeface="Microsoft Sans Serif"/>
                <a:cs typeface="Microsoft Sans Serif"/>
              </a:rPr>
              <a:t>ий</a:t>
            </a:r>
          </a:p>
          <a:p>
            <a:pPr marL="340360" indent="-327660">
              <a:lnSpc>
                <a:spcPct val="100000"/>
              </a:lnSpc>
              <a:spcBef>
                <a:spcPts val="969"/>
              </a:spcBef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b="0" spc="-225" dirty="0">
                <a:latin typeface="Microsoft Sans Serif"/>
                <a:cs typeface="Microsoft Sans Serif"/>
              </a:rPr>
              <a:t>ме</a:t>
            </a:r>
            <a:r>
              <a:rPr b="0" spc="-210" dirty="0">
                <a:latin typeface="Microsoft Sans Serif"/>
                <a:cs typeface="Microsoft Sans Serif"/>
              </a:rPr>
              <a:t>н</a:t>
            </a:r>
            <a:r>
              <a:rPr b="0" spc="-180" dirty="0">
                <a:latin typeface="Microsoft Sans Serif"/>
                <a:cs typeface="Microsoft Sans Serif"/>
              </a:rPr>
              <a:t>ь</a:t>
            </a:r>
            <a:r>
              <a:rPr b="0" spc="-275" dirty="0">
                <a:latin typeface="Microsoft Sans Serif"/>
                <a:cs typeface="Microsoft Sans Serif"/>
              </a:rPr>
              <a:t>ш</a:t>
            </a:r>
            <a:r>
              <a:rPr b="0" spc="-185" dirty="0">
                <a:latin typeface="Microsoft Sans Serif"/>
                <a:cs typeface="Microsoft Sans Serif"/>
              </a:rPr>
              <a:t>е</a:t>
            </a:r>
            <a:r>
              <a:rPr b="0" spc="-70" dirty="0">
                <a:latin typeface="Microsoft Sans Serif"/>
                <a:cs typeface="Microsoft Sans Serif"/>
              </a:rPr>
              <a:t> </a:t>
            </a:r>
            <a:r>
              <a:rPr b="0" spc="-180" dirty="0">
                <a:latin typeface="Microsoft Sans Serif"/>
                <a:cs typeface="Microsoft Sans Serif"/>
              </a:rPr>
              <a:t>затрат</a:t>
            </a:r>
            <a:r>
              <a:rPr b="0" spc="-240" dirty="0">
                <a:latin typeface="Microsoft Sans Serif"/>
                <a:cs typeface="Microsoft Sans Serif"/>
              </a:rPr>
              <a:t>ы</a:t>
            </a:r>
            <a:r>
              <a:rPr b="0" spc="-90" dirty="0">
                <a:latin typeface="Microsoft Sans Serif"/>
                <a:cs typeface="Microsoft Sans Serif"/>
              </a:rPr>
              <a:t> </a:t>
            </a:r>
            <a:r>
              <a:rPr b="0" spc="-200" dirty="0">
                <a:latin typeface="Microsoft Sans Serif"/>
                <a:cs typeface="Microsoft Sans Serif"/>
              </a:rPr>
              <a:t>н</a:t>
            </a:r>
            <a:r>
              <a:rPr b="0" spc="-185" dirty="0">
                <a:latin typeface="Microsoft Sans Serif"/>
                <a:cs typeface="Microsoft Sans Serif"/>
              </a:rPr>
              <a:t>а</a:t>
            </a:r>
            <a:r>
              <a:rPr b="0" spc="-100" dirty="0">
                <a:latin typeface="Microsoft Sans Serif"/>
                <a:cs typeface="Microsoft Sans Serif"/>
              </a:rPr>
              <a:t> </a:t>
            </a:r>
            <a:r>
              <a:rPr b="0" spc="-180" dirty="0">
                <a:latin typeface="Microsoft Sans Serif"/>
                <a:cs typeface="Microsoft Sans Serif"/>
              </a:rPr>
              <a:t>л</a:t>
            </a:r>
            <a:r>
              <a:rPr b="0" spc="-185" dirty="0">
                <a:latin typeface="Microsoft Sans Serif"/>
                <a:cs typeface="Microsoft Sans Serif"/>
              </a:rPr>
              <a:t>огистику</a:t>
            </a:r>
            <a:r>
              <a:rPr b="0" spc="-100" dirty="0">
                <a:latin typeface="Microsoft Sans Serif"/>
                <a:cs typeface="Microsoft Sans Serif"/>
              </a:rPr>
              <a:t>,</a:t>
            </a:r>
            <a:r>
              <a:rPr b="0" spc="-80" dirty="0">
                <a:latin typeface="Microsoft Sans Serif"/>
                <a:cs typeface="Microsoft Sans Serif"/>
              </a:rPr>
              <a:t> </a:t>
            </a:r>
            <a:r>
              <a:rPr b="0" spc="-220" dirty="0">
                <a:latin typeface="Microsoft Sans Serif"/>
                <a:cs typeface="Microsoft Sans Serif"/>
              </a:rPr>
              <a:t>таможню</a:t>
            </a:r>
          </a:p>
          <a:p>
            <a:pPr>
              <a:lnSpc>
                <a:spcPct val="100000"/>
              </a:lnSpc>
              <a:buClr>
                <a:srgbClr val="3B3B3B"/>
              </a:buClr>
              <a:buFont typeface="Wingdings"/>
              <a:buChar char=""/>
            </a:pPr>
            <a:endParaRPr sz="2200">
              <a:latin typeface="Microsoft Sans Serif"/>
              <a:cs typeface="Microsoft Sans Serif"/>
            </a:endParaRPr>
          </a:p>
          <a:p>
            <a:pPr marR="354330" algn="ctr">
              <a:lnSpc>
                <a:spcPct val="100000"/>
              </a:lnSpc>
              <a:spcBef>
                <a:spcPts val="1595"/>
              </a:spcBef>
            </a:pPr>
            <a:r>
              <a:rPr spc="-220" dirty="0"/>
              <a:t>УГРОЗЫ</a:t>
            </a:r>
          </a:p>
          <a:p>
            <a:pPr marL="351155" marR="5080" indent="-327660">
              <a:lnSpc>
                <a:spcPct val="107400"/>
              </a:lnSpc>
              <a:spcBef>
                <a:spcPts val="1420"/>
              </a:spcBef>
              <a:buFont typeface="Wingdings"/>
              <a:buChar char=""/>
              <a:tabLst>
                <a:tab pos="351155" algn="l"/>
                <a:tab pos="351790" algn="l"/>
              </a:tabLst>
            </a:pPr>
            <a:r>
              <a:rPr b="0" spc="-195" dirty="0">
                <a:latin typeface="Microsoft Sans Serif"/>
                <a:cs typeface="Microsoft Sans Serif"/>
              </a:rPr>
              <a:t>пере</a:t>
            </a:r>
            <a:r>
              <a:rPr b="0" spc="-170" dirty="0">
                <a:latin typeface="Microsoft Sans Serif"/>
                <a:cs typeface="Microsoft Sans Serif"/>
              </a:rPr>
              <a:t>х</a:t>
            </a:r>
            <a:r>
              <a:rPr b="0" spc="-190" dirty="0">
                <a:latin typeface="Microsoft Sans Serif"/>
                <a:cs typeface="Microsoft Sans Serif"/>
              </a:rPr>
              <a:t>од</a:t>
            </a:r>
            <a:r>
              <a:rPr b="0" spc="-80" dirty="0">
                <a:latin typeface="Microsoft Sans Serif"/>
                <a:cs typeface="Microsoft Sans Serif"/>
              </a:rPr>
              <a:t> </a:t>
            </a:r>
            <a:r>
              <a:rPr b="0" spc="-200" dirty="0">
                <a:latin typeface="Microsoft Sans Serif"/>
                <a:cs typeface="Microsoft Sans Serif"/>
              </a:rPr>
              <a:t>н</a:t>
            </a:r>
            <a:r>
              <a:rPr b="0" spc="-185" dirty="0">
                <a:latin typeface="Microsoft Sans Serif"/>
                <a:cs typeface="Microsoft Sans Serif"/>
              </a:rPr>
              <a:t>а</a:t>
            </a:r>
            <a:r>
              <a:rPr b="0" spc="-70" dirty="0">
                <a:latin typeface="Microsoft Sans Serif"/>
                <a:cs typeface="Microsoft Sans Serif"/>
              </a:rPr>
              <a:t> </a:t>
            </a:r>
            <a:r>
              <a:rPr b="0" spc="-204" dirty="0">
                <a:latin typeface="Microsoft Sans Serif"/>
                <a:cs typeface="Microsoft Sans Serif"/>
              </a:rPr>
              <a:t>д</a:t>
            </a:r>
            <a:r>
              <a:rPr b="0" spc="-190" dirty="0">
                <a:latin typeface="Microsoft Sans Serif"/>
                <a:cs typeface="Microsoft Sans Serif"/>
              </a:rPr>
              <a:t>ру</a:t>
            </a:r>
            <a:r>
              <a:rPr b="0" spc="-130" dirty="0">
                <a:latin typeface="Microsoft Sans Serif"/>
                <a:cs typeface="Microsoft Sans Serif"/>
              </a:rPr>
              <a:t>г</a:t>
            </a:r>
            <a:r>
              <a:rPr b="0" spc="-165" dirty="0">
                <a:latin typeface="Microsoft Sans Serif"/>
                <a:cs typeface="Microsoft Sans Serif"/>
              </a:rPr>
              <a:t>у</a:t>
            </a:r>
            <a:r>
              <a:rPr b="0" spc="-240" dirty="0">
                <a:latin typeface="Microsoft Sans Serif"/>
                <a:cs typeface="Microsoft Sans Serif"/>
              </a:rPr>
              <a:t>ю</a:t>
            </a:r>
            <a:r>
              <a:rPr b="0" spc="-85" dirty="0">
                <a:latin typeface="Microsoft Sans Serif"/>
                <a:cs typeface="Microsoft Sans Serif"/>
              </a:rPr>
              <a:t> </a:t>
            </a:r>
            <a:r>
              <a:rPr b="0" spc="-175" dirty="0">
                <a:latin typeface="Microsoft Sans Serif"/>
                <a:cs typeface="Microsoft Sans Serif"/>
              </a:rPr>
              <a:t>техно</a:t>
            </a:r>
            <a:r>
              <a:rPr b="0" spc="-195" dirty="0">
                <a:latin typeface="Microsoft Sans Serif"/>
                <a:cs typeface="Microsoft Sans Serif"/>
              </a:rPr>
              <a:t>л</a:t>
            </a:r>
            <a:r>
              <a:rPr b="0" spc="-175" dirty="0">
                <a:latin typeface="Microsoft Sans Serif"/>
                <a:cs typeface="Microsoft Sans Serif"/>
              </a:rPr>
              <a:t>оги</a:t>
            </a:r>
            <a:r>
              <a:rPr b="0" spc="-250" dirty="0">
                <a:latin typeface="Microsoft Sans Serif"/>
                <a:cs typeface="Microsoft Sans Serif"/>
              </a:rPr>
              <a:t>ю</a:t>
            </a:r>
            <a:r>
              <a:rPr b="0" spc="-95" dirty="0">
                <a:latin typeface="Microsoft Sans Serif"/>
                <a:cs typeface="Microsoft Sans Serif"/>
              </a:rPr>
              <a:t> </a:t>
            </a:r>
            <a:r>
              <a:rPr b="0" spc="-190" dirty="0">
                <a:latin typeface="Microsoft Sans Serif"/>
                <a:cs typeface="Microsoft Sans Serif"/>
              </a:rPr>
              <a:t>по</a:t>
            </a:r>
            <a:r>
              <a:rPr b="0" spc="-200" dirty="0">
                <a:latin typeface="Microsoft Sans Serif"/>
                <a:cs typeface="Microsoft Sans Serif"/>
              </a:rPr>
              <a:t>л</a:t>
            </a:r>
            <a:r>
              <a:rPr b="0" spc="-185" dirty="0">
                <a:latin typeface="Microsoft Sans Serif"/>
                <a:cs typeface="Microsoft Sans Serif"/>
              </a:rPr>
              <a:t>учен</a:t>
            </a:r>
            <a:r>
              <a:rPr b="0" spc="-200" dirty="0">
                <a:latin typeface="Microsoft Sans Serif"/>
                <a:cs typeface="Microsoft Sans Serif"/>
              </a:rPr>
              <a:t>и</a:t>
            </a:r>
            <a:r>
              <a:rPr b="0" spc="-120" dirty="0">
                <a:latin typeface="Microsoft Sans Serif"/>
                <a:cs typeface="Microsoft Sans Serif"/>
              </a:rPr>
              <a:t>я  </a:t>
            </a:r>
            <a:r>
              <a:rPr b="0" spc="-195" dirty="0">
                <a:latin typeface="Microsoft Sans Serif"/>
                <a:cs typeface="Microsoft Sans Serif"/>
              </a:rPr>
              <a:t>катализатора</a:t>
            </a:r>
          </a:p>
          <a:p>
            <a:pPr marL="351155" indent="-328295">
              <a:lnSpc>
                <a:spcPct val="100000"/>
              </a:lnSpc>
              <a:spcBef>
                <a:spcPts val="1045"/>
              </a:spcBef>
              <a:buFont typeface="Wingdings"/>
              <a:buChar char=""/>
              <a:tabLst>
                <a:tab pos="351155" algn="l"/>
                <a:tab pos="351790" algn="l"/>
              </a:tabLst>
            </a:pPr>
            <a:r>
              <a:rPr b="0" spc="-190" dirty="0">
                <a:latin typeface="Microsoft Sans Serif"/>
                <a:cs typeface="Microsoft Sans Serif"/>
              </a:rPr>
              <a:t>появле</a:t>
            </a:r>
            <a:r>
              <a:rPr b="0" spc="-200" dirty="0">
                <a:latin typeface="Microsoft Sans Serif"/>
                <a:cs typeface="Microsoft Sans Serif"/>
              </a:rPr>
              <a:t>н</a:t>
            </a:r>
            <a:r>
              <a:rPr b="0" spc="-190" dirty="0">
                <a:latin typeface="Microsoft Sans Serif"/>
                <a:cs typeface="Microsoft Sans Serif"/>
              </a:rPr>
              <a:t>и</a:t>
            </a:r>
            <a:r>
              <a:rPr b="0" spc="-185" dirty="0">
                <a:latin typeface="Microsoft Sans Serif"/>
                <a:cs typeface="Microsoft Sans Serif"/>
              </a:rPr>
              <a:t>е</a:t>
            </a:r>
            <a:r>
              <a:rPr b="0" spc="-90" dirty="0">
                <a:latin typeface="Microsoft Sans Serif"/>
                <a:cs typeface="Microsoft Sans Serif"/>
              </a:rPr>
              <a:t> </a:t>
            </a:r>
            <a:r>
              <a:rPr b="0" spc="-215" dirty="0">
                <a:latin typeface="Microsoft Sans Serif"/>
                <a:cs typeface="Microsoft Sans Serif"/>
              </a:rPr>
              <a:t>ко</a:t>
            </a:r>
            <a:r>
              <a:rPr b="0" spc="-235" dirty="0">
                <a:latin typeface="Microsoft Sans Serif"/>
                <a:cs typeface="Microsoft Sans Serif"/>
              </a:rPr>
              <a:t>н</a:t>
            </a:r>
            <a:r>
              <a:rPr b="0" spc="-190" dirty="0">
                <a:latin typeface="Microsoft Sans Serif"/>
                <a:cs typeface="Microsoft Sans Serif"/>
              </a:rPr>
              <a:t>курентов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13423" y="1231519"/>
            <a:ext cx="4216400" cy="152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6080" algn="ctr">
              <a:lnSpc>
                <a:spcPct val="100000"/>
              </a:lnSpc>
              <a:spcBef>
                <a:spcPts val="120"/>
              </a:spcBef>
            </a:pPr>
            <a:r>
              <a:rPr sz="1900" b="1" spc="-240" dirty="0">
                <a:solidFill>
                  <a:srgbClr val="3B3B3B"/>
                </a:solidFill>
                <a:latin typeface="Arial"/>
                <a:cs typeface="Arial"/>
              </a:rPr>
              <a:t>СЛАБЫЕ</a:t>
            </a:r>
            <a:r>
              <a:rPr sz="1900" b="1" spc="-114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900" b="1" spc="-229" dirty="0">
                <a:solidFill>
                  <a:srgbClr val="3B3B3B"/>
                </a:solidFill>
                <a:latin typeface="Arial"/>
                <a:cs typeface="Arial"/>
              </a:rPr>
              <a:t>СТОР</a:t>
            </a:r>
            <a:r>
              <a:rPr sz="1900" b="1" spc="-265" dirty="0">
                <a:solidFill>
                  <a:srgbClr val="3B3B3B"/>
                </a:solidFill>
                <a:latin typeface="Arial"/>
                <a:cs typeface="Arial"/>
              </a:rPr>
              <a:t>ОНЫ</a:t>
            </a:r>
            <a:endParaRPr sz="1900">
              <a:latin typeface="Arial"/>
              <a:cs typeface="Arial"/>
            </a:endParaRPr>
          </a:p>
          <a:p>
            <a:pPr marL="340360" indent="-327660">
              <a:lnSpc>
                <a:spcPct val="100000"/>
              </a:lnSpc>
              <a:spcBef>
                <a:spcPts val="1450"/>
              </a:spcBef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еразвитое</a:t>
            </a:r>
            <a:r>
              <a:rPr sz="1900" spc="-10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партнерств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900" spc="-10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с</a:t>
            </a:r>
            <a:r>
              <a:rPr sz="19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к</a:t>
            </a:r>
            <a:r>
              <a:rPr sz="1900" spc="-245" dirty="0">
                <a:solidFill>
                  <a:srgbClr val="3B3B3B"/>
                </a:solidFill>
                <a:latin typeface="Microsoft Sans Serif"/>
                <a:cs typeface="Microsoft Sans Serif"/>
              </a:rPr>
              <a:t>л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ие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900" spc="-204" dirty="0">
                <a:solidFill>
                  <a:srgbClr val="3B3B3B"/>
                </a:solidFill>
                <a:latin typeface="Microsoft Sans Serif"/>
                <a:cs typeface="Microsoft Sans Serif"/>
              </a:rPr>
              <a:t>тами</a:t>
            </a:r>
            <a:endParaRPr sz="1900">
              <a:latin typeface="Microsoft Sans Serif"/>
              <a:cs typeface="Microsoft Sans Serif"/>
            </a:endParaRPr>
          </a:p>
          <a:p>
            <a:pPr marL="340360" indent="-327660">
              <a:lnSpc>
                <a:spcPct val="100000"/>
              </a:lnSpc>
              <a:spcBef>
                <a:spcPts val="1210"/>
              </a:spcBef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sz="19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отсутствие</a:t>
            </a:r>
            <a:r>
              <a:rPr sz="1900" spc="32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производства</a:t>
            </a:r>
            <a:r>
              <a:rPr sz="19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катализатора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endParaRPr sz="1900">
              <a:latin typeface="Microsoft Sans Serif"/>
              <a:cs typeface="Microsoft Sans Serif"/>
            </a:endParaRPr>
          </a:p>
          <a:p>
            <a:pPr marL="339725">
              <a:lnSpc>
                <a:spcPct val="100000"/>
              </a:lnSpc>
              <a:spcBef>
                <a:spcPts val="15"/>
              </a:spcBef>
            </a:pPr>
            <a:r>
              <a:rPr sz="1900" spc="-320" dirty="0">
                <a:solidFill>
                  <a:srgbClr val="3B3B3B"/>
                </a:solidFill>
                <a:latin typeface="Microsoft Sans Serif"/>
                <a:cs typeface="Microsoft Sans Serif"/>
              </a:rPr>
              <a:t>РФ</a:t>
            </a:r>
            <a:endParaRPr sz="19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45236" y="1194805"/>
            <a:ext cx="10873740" cy="5169535"/>
            <a:chOff x="745236" y="1194805"/>
            <a:chExt cx="10873740" cy="516953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43542" y="1194805"/>
              <a:ext cx="102029" cy="51694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096762" y="1204721"/>
              <a:ext cx="0" cy="5106670"/>
            </a:xfrm>
            <a:custGeom>
              <a:avLst/>
              <a:gdLst/>
              <a:ahLst/>
              <a:cxnLst/>
              <a:rect l="l" t="t" r="r" b="b"/>
              <a:pathLst>
                <a:path h="5106670">
                  <a:moveTo>
                    <a:pt x="0" y="0"/>
                  </a:moveTo>
                  <a:lnTo>
                    <a:pt x="0" y="5106644"/>
                  </a:lnTo>
                </a:path>
              </a:pathLst>
            </a:custGeom>
            <a:ln w="38100">
              <a:solidFill>
                <a:srgbClr val="006F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5236" y="3390864"/>
              <a:ext cx="10873740" cy="11903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88670" y="3429761"/>
              <a:ext cx="10773410" cy="0"/>
            </a:xfrm>
            <a:custGeom>
              <a:avLst/>
              <a:gdLst/>
              <a:ahLst/>
              <a:cxnLst/>
              <a:rect l="l" t="t" r="r" b="b"/>
              <a:pathLst>
                <a:path w="10773410">
                  <a:moveTo>
                    <a:pt x="0" y="0"/>
                  </a:moveTo>
                  <a:lnTo>
                    <a:pt x="10773156" y="0"/>
                  </a:lnTo>
                </a:path>
              </a:pathLst>
            </a:custGeom>
            <a:ln w="38100">
              <a:solidFill>
                <a:srgbClr val="006F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11</a:t>
            </a:fld>
            <a:endParaRPr spc="-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7908" y="2606039"/>
            <a:ext cx="10753725" cy="3304540"/>
            <a:chOff x="787908" y="2606039"/>
            <a:chExt cx="10753725" cy="3304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7908" y="3026663"/>
              <a:ext cx="10753344" cy="28834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87908" y="2606039"/>
              <a:ext cx="10753725" cy="413384"/>
            </a:xfrm>
            <a:custGeom>
              <a:avLst/>
              <a:gdLst/>
              <a:ahLst/>
              <a:cxnLst/>
              <a:rect l="l" t="t" r="r" b="b"/>
              <a:pathLst>
                <a:path w="10753725" h="413385">
                  <a:moveTo>
                    <a:pt x="10706481" y="0"/>
                  </a:moveTo>
                  <a:lnTo>
                    <a:pt x="0" y="0"/>
                  </a:lnTo>
                  <a:lnTo>
                    <a:pt x="0" y="366140"/>
                  </a:lnTo>
                  <a:lnTo>
                    <a:pt x="46824" y="413004"/>
                  </a:lnTo>
                  <a:lnTo>
                    <a:pt x="10753344" y="413004"/>
                  </a:lnTo>
                  <a:lnTo>
                    <a:pt x="10753344" y="46862"/>
                  </a:lnTo>
                  <a:lnTo>
                    <a:pt x="10706481" y="0"/>
                  </a:lnTo>
                  <a:close/>
                </a:path>
              </a:pathLst>
            </a:custGeom>
            <a:solidFill>
              <a:srgbClr val="006F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4700" y="508761"/>
            <a:ext cx="18846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40" dirty="0"/>
              <a:t>ЗАКЛЮЧЕНИЕ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40" dirty="0"/>
              <a:t>Г</a:t>
            </a:r>
            <a:r>
              <a:rPr spc="-135" dirty="0"/>
              <a:t>а</a:t>
            </a:r>
            <a:r>
              <a:rPr spc="-150" dirty="0"/>
              <a:t>з</a:t>
            </a:r>
            <a:r>
              <a:rPr spc="-145" dirty="0"/>
              <a:t>п</a:t>
            </a:r>
            <a:r>
              <a:rPr spc="-125" dirty="0"/>
              <a:t>ро</a:t>
            </a:r>
            <a:r>
              <a:rPr spc="-180" dirty="0"/>
              <a:t>м</a:t>
            </a:r>
            <a:r>
              <a:rPr spc="-50" dirty="0"/>
              <a:t> </a:t>
            </a:r>
            <a:r>
              <a:rPr spc="-125" dirty="0"/>
              <a:t>не</a:t>
            </a:r>
            <a:r>
              <a:rPr spc="-190" dirty="0"/>
              <a:t>ф</a:t>
            </a:r>
            <a:r>
              <a:rPr spc="-100" dirty="0"/>
              <a:t>т</a:t>
            </a:r>
            <a:r>
              <a:rPr spc="-114" dirty="0"/>
              <a:t>ь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12</a:t>
            </a:fld>
            <a:endParaRPr spc="-125" dirty="0"/>
          </a:p>
        </p:txBody>
      </p:sp>
      <p:sp>
        <p:nvSpPr>
          <p:cNvPr id="6" name="object 6"/>
          <p:cNvSpPr txBox="1"/>
          <p:nvPr/>
        </p:nvSpPr>
        <p:spPr>
          <a:xfrm>
            <a:off x="976680" y="3420617"/>
            <a:ext cx="9645015" cy="20008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39725" indent="-327660">
              <a:lnSpc>
                <a:spcPct val="100000"/>
              </a:lnSpc>
              <a:spcBef>
                <a:spcPts val="120"/>
              </a:spcBef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Исследовать</a:t>
            </a:r>
            <a:r>
              <a:rPr sz="1900" spc="-10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различные</a:t>
            </a:r>
            <a:r>
              <a:rPr sz="19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носители</a:t>
            </a:r>
            <a:r>
              <a:rPr sz="19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для</a:t>
            </a:r>
            <a:r>
              <a:rPr sz="19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катализатора</a:t>
            </a:r>
            <a:endParaRPr sz="1900">
              <a:latin typeface="Microsoft Sans Serif"/>
              <a:cs typeface="Microsoft Sans Serif"/>
            </a:endParaRPr>
          </a:p>
          <a:p>
            <a:pPr marL="339725" indent="-327660">
              <a:lnSpc>
                <a:spcPct val="100000"/>
              </a:lnSpc>
              <a:spcBef>
                <a:spcPts val="1945"/>
              </a:spcBef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Создать</a:t>
            </a:r>
            <a:r>
              <a:rPr sz="1900" spc="-7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производство</a:t>
            </a:r>
            <a:r>
              <a:rPr sz="19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r>
              <a:rPr sz="1900" spc="-4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15" dirty="0">
                <a:solidFill>
                  <a:srgbClr val="3B3B3B"/>
                </a:solidFill>
                <a:latin typeface="Microsoft Sans Serif"/>
                <a:cs typeface="Microsoft Sans Serif"/>
              </a:rPr>
              <a:t>Башкирии</a:t>
            </a:r>
            <a:r>
              <a:rPr sz="19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для</a:t>
            </a:r>
            <a:r>
              <a:rPr sz="1900" spc="-5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покрытия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потребности</a:t>
            </a:r>
            <a:r>
              <a:rPr sz="19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заводов</a:t>
            </a:r>
            <a:r>
              <a:rPr sz="1900" spc="-7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r>
              <a:rPr sz="1900" spc="-5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Республике</a:t>
            </a:r>
            <a:r>
              <a:rPr sz="19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00" dirty="0">
                <a:solidFill>
                  <a:srgbClr val="3B3B3B"/>
                </a:solidFill>
                <a:latin typeface="Microsoft Sans Serif"/>
                <a:cs typeface="Microsoft Sans Serif"/>
              </a:rPr>
              <a:t>Башкортостан</a:t>
            </a: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B3B3B"/>
              </a:buClr>
              <a:buFont typeface="Wingdings"/>
              <a:buChar char=""/>
            </a:pPr>
            <a:endParaRPr sz="1850">
              <a:latin typeface="Microsoft Sans Serif"/>
              <a:cs typeface="Microsoft Sans Serif"/>
            </a:endParaRPr>
          </a:p>
          <a:p>
            <a:pPr marL="339725" indent="-327660">
              <a:lnSpc>
                <a:spcPct val="100000"/>
              </a:lnSpc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Найти</a:t>
            </a:r>
            <a:r>
              <a:rPr sz="1900" spc="-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потенциальных</a:t>
            </a:r>
            <a:r>
              <a:rPr sz="1900" spc="-8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покупателей</a:t>
            </a:r>
            <a:r>
              <a:rPr sz="1900" spc="-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за</a:t>
            </a:r>
            <a:r>
              <a:rPr sz="19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границей</a:t>
            </a: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3B3B3B"/>
              </a:buClr>
              <a:buFont typeface="Wingdings"/>
              <a:buChar char=""/>
            </a:pPr>
            <a:endParaRPr sz="2050">
              <a:latin typeface="Microsoft Sans Serif"/>
              <a:cs typeface="Microsoft Sans Serif"/>
            </a:endParaRPr>
          </a:p>
          <a:p>
            <a:pPr marL="339725" indent="-327660">
              <a:lnSpc>
                <a:spcPct val="100000"/>
              </a:lnSpc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sz="19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Нарастить</a:t>
            </a:r>
            <a:r>
              <a:rPr sz="1900" spc="-11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210" dirty="0">
                <a:solidFill>
                  <a:srgbClr val="3B3B3B"/>
                </a:solidFill>
                <a:latin typeface="Microsoft Sans Serif"/>
                <a:cs typeface="Microsoft Sans Serif"/>
              </a:rPr>
              <a:t>объемы</a:t>
            </a:r>
            <a:r>
              <a:rPr sz="19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производства</a:t>
            </a:r>
            <a:r>
              <a:rPr sz="19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для</a:t>
            </a:r>
            <a:r>
              <a:rPr sz="1900" spc="-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5" dirty="0">
                <a:solidFill>
                  <a:srgbClr val="3B3B3B"/>
                </a:solidFill>
                <a:latin typeface="Microsoft Sans Serif"/>
                <a:cs typeface="Microsoft Sans Serif"/>
              </a:rPr>
              <a:t>дальнейшего</a:t>
            </a:r>
            <a:r>
              <a:rPr sz="19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900" spc="-190" dirty="0">
                <a:solidFill>
                  <a:srgbClr val="3B3B3B"/>
                </a:solidFill>
                <a:latin typeface="Microsoft Sans Serif"/>
                <a:cs typeface="Microsoft Sans Serif"/>
              </a:rPr>
              <a:t>экспорта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0748" y="1289303"/>
            <a:ext cx="10890885" cy="975360"/>
          </a:xfrm>
          <a:prstGeom prst="rect">
            <a:avLst/>
          </a:prstGeom>
          <a:solidFill>
            <a:srgbClr val="D4EFFA">
              <a:alpha val="50195"/>
            </a:srgbClr>
          </a:solidFill>
        </p:spPr>
        <p:txBody>
          <a:bodyPr vert="horz" wrap="square" lIns="0" tIns="196215" rIns="0" bIns="0" rtlCol="0">
            <a:spAutoFit/>
          </a:bodyPr>
          <a:lstStyle/>
          <a:p>
            <a:pPr marL="3467100" marR="662305" indent="-2804795">
              <a:lnSpc>
                <a:spcPct val="101800"/>
              </a:lnSpc>
              <a:spcBef>
                <a:spcPts val="1545"/>
              </a:spcBef>
            </a:pPr>
            <a:r>
              <a:rPr sz="17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предложен</a:t>
            </a:r>
            <a:r>
              <a:rPr sz="17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7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вариант </a:t>
            </a:r>
            <a:r>
              <a:rPr sz="1700" spc="-185" dirty="0">
                <a:solidFill>
                  <a:srgbClr val="3B3B3B"/>
                </a:solidFill>
                <a:latin typeface="Microsoft Sans Serif"/>
                <a:cs typeface="Microsoft Sans Serif"/>
              </a:rPr>
              <a:t>замены</a:t>
            </a:r>
            <a:r>
              <a:rPr sz="17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7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импортного </a:t>
            </a:r>
            <a:r>
              <a:rPr sz="17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катализатора, </a:t>
            </a:r>
            <a:r>
              <a:rPr sz="17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который</a:t>
            </a:r>
            <a:r>
              <a:rPr sz="17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 позволит</a:t>
            </a:r>
            <a:r>
              <a:rPr sz="17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 обеспечить </a:t>
            </a:r>
            <a:r>
              <a:rPr sz="17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потребность </a:t>
            </a:r>
            <a:r>
              <a:rPr sz="17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отечественных </a:t>
            </a:r>
            <a:r>
              <a:rPr sz="1700" spc="-44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7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пр</a:t>
            </a:r>
            <a:r>
              <a:rPr sz="17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7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изв</a:t>
            </a:r>
            <a:r>
              <a:rPr sz="1700" spc="-175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7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дств</a:t>
            </a:r>
            <a:r>
              <a:rPr sz="1700" spc="-9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7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r>
              <a:rPr sz="17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7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со</a:t>
            </a:r>
            <a:r>
              <a:rPr sz="17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б</a:t>
            </a:r>
            <a:r>
              <a:rPr sz="17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ств</a:t>
            </a:r>
            <a:r>
              <a:rPr sz="17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е</a:t>
            </a:r>
            <a:r>
              <a:rPr sz="17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700" spc="-170" dirty="0">
                <a:solidFill>
                  <a:srgbClr val="3B3B3B"/>
                </a:solidFill>
                <a:latin typeface="Microsoft Sans Serif"/>
                <a:cs typeface="Microsoft Sans Serif"/>
              </a:rPr>
              <a:t>н</a:t>
            </a:r>
            <a:r>
              <a:rPr sz="1700" spc="-180" dirty="0">
                <a:solidFill>
                  <a:srgbClr val="3B3B3B"/>
                </a:solidFill>
                <a:latin typeface="Microsoft Sans Serif"/>
                <a:cs typeface="Microsoft Sans Serif"/>
              </a:rPr>
              <a:t>о</a:t>
            </a:r>
            <a:r>
              <a:rPr sz="1700" spc="-225" dirty="0">
                <a:solidFill>
                  <a:srgbClr val="3B3B3B"/>
                </a:solidFill>
                <a:latin typeface="Microsoft Sans Serif"/>
                <a:cs typeface="Microsoft Sans Serif"/>
              </a:rPr>
              <a:t>м</a:t>
            </a:r>
            <a:r>
              <a:rPr sz="1700" spc="-9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700" spc="-235" dirty="0">
                <a:solidFill>
                  <a:srgbClr val="3B3B3B"/>
                </a:solidFill>
                <a:latin typeface="Microsoft Sans Serif"/>
                <a:cs typeface="Microsoft Sans Serif"/>
              </a:rPr>
              <a:t>к</a:t>
            </a:r>
            <a:r>
              <a:rPr sz="17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ат</a:t>
            </a:r>
            <a:r>
              <a:rPr sz="17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а</a:t>
            </a:r>
            <a:r>
              <a:rPr sz="1700" spc="-165" dirty="0">
                <a:solidFill>
                  <a:srgbClr val="3B3B3B"/>
                </a:solidFill>
                <a:latin typeface="Microsoft Sans Serif"/>
                <a:cs typeface="Microsoft Sans Serif"/>
              </a:rPr>
              <a:t>лиза</a:t>
            </a:r>
            <a:r>
              <a:rPr sz="17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то</a:t>
            </a:r>
            <a:r>
              <a:rPr sz="1700" spc="-155" dirty="0">
                <a:solidFill>
                  <a:srgbClr val="3B3B3B"/>
                </a:solidFill>
                <a:latin typeface="Microsoft Sans Serif"/>
                <a:cs typeface="Microsoft Sans Serif"/>
              </a:rPr>
              <a:t>р</a:t>
            </a:r>
            <a:r>
              <a:rPr sz="1700" spc="-160" dirty="0">
                <a:solidFill>
                  <a:srgbClr val="3B3B3B"/>
                </a:solidFill>
                <a:latin typeface="Microsoft Sans Serif"/>
                <a:cs typeface="Microsoft Sans Serif"/>
              </a:rPr>
              <a:t>е</a:t>
            </a:r>
            <a:r>
              <a:rPr sz="1700" spc="-100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700" spc="-150" dirty="0">
                <a:solidFill>
                  <a:srgbClr val="3B3B3B"/>
                </a:solidFill>
                <a:latin typeface="Microsoft Sans Serif"/>
                <a:cs typeface="Microsoft Sans Serif"/>
              </a:rPr>
              <a:t>в</a:t>
            </a:r>
            <a:r>
              <a:rPr sz="1700" spc="-65" dirty="0">
                <a:solidFill>
                  <a:srgbClr val="3B3B3B"/>
                </a:solidFill>
                <a:latin typeface="Microsoft Sans Serif"/>
                <a:cs typeface="Microsoft Sans Serif"/>
              </a:rPr>
              <a:t> </a:t>
            </a:r>
            <a:r>
              <a:rPr sz="1700" spc="-280" dirty="0">
                <a:solidFill>
                  <a:srgbClr val="3B3B3B"/>
                </a:solidFill>
                <a:latin typeface="Microsoft Sans Serif"/>
                <a:cs typeface="Microsoft Sans Serif"/>
              </a:rPr>
              <a:t>РФ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74216" y="2626563"/>
            <a:ext cx="3716020" cy="289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00" spc="-220" dirty="0">
                <a:solidFill>
                  <a:srgbClr val="FFFFFF"/>
                </a:solidFill>
                <a:latin typeface="Microsoft Sans Serif"/>
                <a:cs typeface="Microsoft Sans Serif"/>
              </a:rPr>
              <a:t>Дал</a:t>
            </a:r>
            <a:r>
              <a:rPr sz="17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ьнейшие</a:t>
            </a:r>
            <a:r>
              <a:rPr sz="17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7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план</a:t>
            </a:r>
            <a:r>
              <a:rPr sz="17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ы</a:t>
            </a:r>
            <a:r>
              <a:rPr sz="17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7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17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7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7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17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17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ализ</a:t>
            </a:r>
            <a:r>
              <a:rPr sz="17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7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ции</a:t>
            </a:r>
            <a:r>
              <a:rPr sz="17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7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</a:t>
            </a:r>
            <a:r>
              <a:rPr sz="17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700" spc="-21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17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700" spc="-13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та:</a:t>
            </a:r>
            <a:endParaRPr sz="1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8982" y="369188"/>
            <a:ext cx="1059307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60" dirty="0">
                <a:latin typeface="Microsoft Sans Serif"/>
                <a:cs typeface="Microsoft Sans Serif"/>
              </a:rPr>
              <a:t>УФИМСКИЙ</a:t>
            </a:r>
            <a:r>
              <a:rPr sz="2200" spc="6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ГОСУДАРСТВЕННЫЙ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35" dirty="0">
                <a:latin typeface="Microsoft Sans Serif"/>
                <a:cs typeface="Microsoft Sans Serif"/>
              </a:rPr>
              <a:t>НЕФТЯНОЙ</a:t>
            </a:r>
            <a:r>
              <a:rPr sz="2200" spc="5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ТЕХНИЧЕСКИЙ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УНИВЕРСИТЕТ</a:t>
            </a:r>
            <a:endParaRPr sz="2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77364" y="925448"/>
            <a:ext cx="8637905" cy="3159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404040"/>
                </a:solidFill>
                <a:latin typeface="Microsoft Sans Serif"/>
                <a:cs typeface="Microsoft Sans Serif"/>
              </a:rPr>
              <a:t>Технологический</a:t>
            </a:r>
            <a:r>
              <a:rPr sz="1800" spc="3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Microsoft Sans Serif"/>
                <a:cs typeface="Microsoft Sans Serif"/>
              </a:rPr>
              <a:t>факультет</a:t>
            </a:r>
            <a:endParaRPr sz="1800" dirty="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spc="-30" dirty="0">
                <a:solidFill>
                  <a:srgbClr val="404040"/>
                </a:solidFill>
                <a:latin typeface="Microsoft Sans Serif"/>
                <a:cs typeface="Microsoft Sans Serif"/>
              </a:rPr>
              <a:t>Кафедра</a:t>
            </a:r>
            <a:r>
              <a:rPr sz="1800" spc="3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Microsoft Sans Serif"/>
                <a:cs typeface="Microsoft Sans Serif"/>
              </a:rPr>
              <a:t>«Газохимия</a:t>
            </a:r>
            <a:r>
              <a:rPr sz="1800" spc="4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04040"/>
                </a:solidFill>
                <a:latin typeface="Microsoft Sans Serif"/>
                <a:cs typeface="Microsoft Sans Serif"/>
              </a:rPr>
              <a:t>и</a:t>
            </a:r>
            <a:r>
              <a:rPr sz="1800" spc="2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моделирование</a:t>
            </a:r>
            <a:r>
              <a:rPr sz="1800" spc="35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Microsoft Sans Serif"/>
                <a:cs typeface="Microsoft Sans Serif"/>
              </a:rPr>
              <a:t>химико-технологических</a:t>
            </a:r>
            <a:r>
              <a:rPr sz="1800" spc="35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процессов»</a:t>
            </a: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50" dirty="0">
              <a:latin typeface="Microsoft Sans Serif"/>
              <a:cs typeface="Microsoft Sans Serif"/>
            </a:endParaRPr>
          </a:p>
          <a:p>
            <a:pPr marL="1043940" marR="1040130" algn="ctr">
              <a:lnSpc>
                <a:spcPts val="2590"/>
              </a:lnSpc>
            </a:pPr>
            <a:br>
              <a:rPr lang="ru-RU" sz="2400" dirty="0">
                <a:solidFill>
                  <a:srgbClr val="003B7A"/>
                </a:solidFill>
                <a:latin typeface="Arial Black"/>
                <a:cs typeface="Arial Black"/>
              </a:rPr>
            </a:br>
            <a:r>
              <a:rPr lang="ru-RU" sz="2400" dirty="0">
                <a:solidFill>
                  <a:srgbClr val="003B7A"/>
                </a:solidFill>
                <a:latin typeface="Arial Black"/>
                <a:cs typeface="Arial Black"/>
              </a:rPr>
              <a:t>ИМПОРТОЗАМЕЩЕНИЕ КАТАЛИЗАТОРА ПРОЦЕССА ОКСИХЛОРИРОВАНИЯ ЭТИЛЕНА</a:t>
            </a:r>
            <a:endParaRPr lang="ru-RU" sz="1800" spc="30" dirty="0">
              <a:solidFill>
                <a:srgbClr val="40404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2050"/>
              </a:lnSpc>
              <a:spcBef>
                <a:spcPts val="2215"/>
              </a:spcBef>
            </a:pPr>
            <a:br>
              <a:rPr lang="ru-RU" sz="1800" spc="30" dirty="0">
                <a:solidFill>
                  <a:srgbClr val="404040"/>
                </a:solidFill>
                <a:latin typeface="Microsoft Sans Serif"/>
                <a:cs typeface="Microsoft Sans Serif"/>
              </a:rPr>
            </a:br>
            <a:r>
              <a:rPr lang="ru-RU" sz="1800" spc="30" dirty="0">
                <a:solidFill>
                  <a:srgbClr val="404040"/>
                </a:solidFill>
                <a:latin typeface="Microsoft Sans Serif"/>
                <a:cs typeface="Microsoft Sans Serif"/>
              </a:rPr>
              <a:t>СТАРТАП</a:t>
            </a:r>
            <a:endParaRPr lang="ru-RU" sz="18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02994" y="4521200"/>
            <a:ext cx="306324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Выполнил:</a:t>
            </a:r>
            <a:r>
              <a:rPr sz="1800" spc="-2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ст.гр. БТГ-</a:t>
            </a:r>
            <a:r>
              <a:rPr lang="ru-RU" sz="18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20</a:t>
            </a:r>
            <a:r>
              <a:rPr sz="18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-01</a:t>
            </a:r>
            <a:br>
              <a:rPr lang="ru-RU" sz="1800" spc="-5" dirty="0">
                <a:solidFill>
                  <a:srgbClr val="404040"/>
                </a:solidFill>
                <a:latin typeface="Microsoft Sans Serif"/>
                <a:cs typeface="Microsoft Sans Serif"/>
              </a:rPr>
            </a:br>
            <a:r>
              <a:rPr lang="ru-RU" sz="18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                         МТК31-22-01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02994" y="5343855"/>
            <a:ext cx="30327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404040"/>
                </a:solidFill>
                <a:latin typeface="Microsoft Sans Serif"/>
                <a:cs typeface="Microsoft Sans Serif"/>
              </a:rPr>
              <a:t>Руководитель:</a:t>
            </a:r>
            <a:r>
              <a:rPr sz="180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 err="1">
                <a:solidFill>
                  <a:srgbClr val="404040"/>
                </a:solidFill>
                <a:latin typeface="Microsoft Sans Serif"/>
                <a:cs typeface="Microsoft Sans Serif"/>
              </a:rPr>
              <a:t>к.н.х</a:t>
            </a:r>
            <a:r>
              <a:rPr lang="ru-RU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., доцент кафедры ГМХТП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60975" y="4521200"/>
            <a:ext cx="2380615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lang="ru-RU" sz="1900" dirty="0">
                <a:latin typeface="Microsoft Sans Serif"/>
                <a:cs typeface="Microsoft Sans Serif"/>
              </a:rPr>
              <a:t>Г.Ф. Караева</a:t>
            </a:r>
            <a:br>
              <a:rPr lang="ru-RU" sz="1900" dirty="0">
                <a:latin typeface="Microsoft Sans Serif"/>
                <a:cs typeface="Microsoft Sans Serif"/>
              </a:rPr>
            </a:br>
            <a:r>
              <a:rPr lang="ru-RU" sz="1900" dirty="0">
                <a:latin typeface="Microsoft Sans Serif"/>
                <a:cs typeface="Microsoft Sans Serif"/>
              </a:rPr>
              <a:t>И. </a:t>
            </a:r>
            <a:r>
              <a:rPr lang="ru-RU" sz="1900" dirty="0" err="1">
                <a:latin typeface="Microsoft Sans Serif"/>
                <a:cs typeface="Microsoft Sans Serif"/>
              </a:rPr>
              <a:t>Мирсаяпова</a:t>
            </a:r>
            <a:br>
              <a:rPr lang="ru-RU" sz="1900" dirty="0">
                <a:latin typeface="Microsoft Sans Serif"/>
                <a:cs typeface="Microsoft Sans Serif"/>
              </a:rPr>
            </a:br>
            <a:endParaRPr lang="ru-RU" sz="19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lang="ru-RU" sz="1900" dirty="0">
                <a:latin typeface="Microsoft Sans Serif"/>
                <a:cs typeface="Microsoft Sans Serif"/>
              </a:rPr>
              <a:t>С.Р. Хафизова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68441" y="6465823"/>
            <a:ext cx="1057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Уфа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2023</a:t>
            </a:r>
            <a:endParaRPr sz="180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43824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899</Words>
  <Application>Microsoft Office PowerPoint</Application>
  <PresentationFormat>Широкоэкранный</PresentationFormat>
  <Paragraphs>269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Calibri</vt:lpstr>
      <vt:lpstr>Microsoft Sans Serif</vt:lpstr>
      <vt:lpstr>Symbol</vt:lpstr>
      <vt:lpstr>Times New Roman</vt:lpstr>
      <vt:lpstr>Wingdings</vt:lpstr>
      <vt:lpstr>Office Theme</vt:lpstr>
      <vt:lpstr>УФИМСКИЙ ГОСУДАРСТВЕННЫЙ НЕФТЯНОЙ ТЕХНИЧЕСКИЙ УНИВЕРСИТЕТ</vt:lpstr>
      <vt:lpstr>ЦЕЛИ И ЗАДАЧИ</vt:lpstr>
      <vt:lpstr>Презентация PowerPoint</vt:lpstr>
      <vt:lpstr>ЗАРУБЕЖНЫЙ АНАЛОГ</vt:lpstr>
      <vt:lpstr>ПАТЕНТНЫЙ ПОИСК </vt:lpstr>
      <vt:lpstr>ПРЕДЛАГАЕМЫЙ ПОДХОД (ИННОВАЦИОННОСТЬ РЕШЕНИЯ)</vt:lpstr>
      <vt:lpstr>СОСТАВ КАТАЛИЗАТОРА И ЭКОНОМИЧЕСКИЕ ПОКАЗАТЕЛИ</vt:lpstr>
      <vt:lpstr>ПРЕДЛАГАЕМЫЙ ПЛАН ВЫПОЛНЕНИЯ РАБОТЫ</vt:lpstr>
      <vt:lpstr>РЫНКИ СБЫТА И ИХ ПОТРЕБНОСТЬ В КАТАЛИЗАТОРЕ</vt:lpstr>
      <vt:lpstr>ПЛОЩАДКИ ДЛЯ ПИЛОТНЫХ УСТАНОВОК</vt:lpstr>
      <vt:lpstr>SWOT-АНАЛИЗ </vt:lpstr>
      <vt:lpstr>ЗАКЛЮЧЕНИЕ</vt:lpstr>
      <vt:lpstr>УФИМСКИЙ ГОСУДАРСТВЕННЫЙ НЕФТЯНОЙ ТЕХНИЧЕСКИЙ УНИВЕРСИТЕТ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презентации для СД_розница</dc:title>
  <dc:subject>Структура презентации для СД_розница</dc:subject>
  <dc:creator>УРПиС ГПН-Ц</dc:creator>
  <cp:lastModifiedBy>Джунель Караева</cp:lastModifiedBy>
  <cp:revision>2</cp:revision>
  <dcterms:created xsi:type="dcterms:W3CDTF">2023-10-31T13:17:31Z</dcterms:created>
  <dcterms:modified xsi:type="dcterms:W3CDTF">2023-10-31T13:33:02Z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2023-10-31T00:00:00Z</vt:filetime>
  </property>
</Properties>
</file>