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64" r:id="rId3"/>
    <p:sldId id="265" r:id="rId4"/>
    <p:sldId id="273" r:id="rId5"/>
    <p:sldId id="266" r:id="rId6"/>
    <p:sldId id="267" r:id="rId7"/>
    <p:sldId id="276" r:id="rId8"/>
    <p:sldId id="277" r:id="rId9"/>
    <p:sldId id="268" r:id="rId10"/>
    <p:sldId id="258" r:id="rId11"/>
    <p:sldId id="259" r:id="rId12"/>
    <p:sldId id="270" r:id="rId13"/>
    <p:sldId id="271" r:id="rId14"/>
    <p:sldId id="280" r:id="rId15"/>
    <p:sldId id="269" r:id="rId16"/>
    <p:sldId id="261" r:id="rId17"/>
    <p:sldId id="275" r:id="rId18"/>
    <p:sldId id="279" r:id="rId19"/>
    <p:sldId id="272" r:id="rId20"/>
    <p:sldId id="262" r:id="rId21"/>
    <p:sldId id="263" r:id="rId22"/>
    <p:sldId id="278" r:id="rId23"/>
  </p:sldIdLst>
  <p:sldSz cx="12192000" cy="6858000"/>
  <p:notesSz cx="6858000" cy="9144000"/>
  <p:embeddedFontLs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874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0932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2.jpg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91000"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951044" y="209366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lt1"/>
              </a:buClr>
              <a:buSzPts val="4800"/>
            </a:pPr>
            <a:r>
              <a:rPr lang="ru-RU" sz="4800" dirty="0">
                <a:solidFill>
                  <a:schemeClr val="bg1"/>
                </a:solidFill>
              </a:rPr>
              <a:t>Безотходный способ очистки и дезодорации отходов жизнедеятельности </a:t>
            </a:r>
            <a:r>
              <a:rPr lang="ru-RU" sz="4800" dirty="0" smtClean="0">
                <a:solidFill>
                  <a:schemeClr val="bg1"/>
                </a:solidFill>
              </a:rPr>
              <a:t>сельскохозяйственных животных и осадочного </a:t>
            </a:r>
            <a:r>
              <a:rPr lang="ru-RU" sz="4800" dirty="0" smtClean="0">
                <a:solidFill>
                  <a:schemeClr val="bg1"/>
                </a:solidFill>
              </a:rPr>
              <a:t>ила</a:t>
            </a:r>
            <a:endParaRPr sz="48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1255032" cy="1412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73442"/>
            <a:ext cx="3513584" cy="23511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0" y="6105842"/>
            <a:ext cx="189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chemeClr val="bg1"/>
                </a:solidFill>
              </a:rPr>
              <a:t>2025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37" y="4173442"/>
            <a:ext cx="3086879" cy="23511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1900" y="5051286"/>
            <a:ext cx="307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</a:rPr>
              <a:t>Горбашов</a:t>
            </a:r>
            <a:r>
              <a:rPr lang="ru-RU" sz="2000" b="1" dirty="0">
                <a:solidFill>
                  <a:schemeClr val="bg1"/>
                </a:solidFill>
              </a:rPr>
              <a:t> В.Н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г.Екатеринбург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91000"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1255032" cy="14122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>
                <a:solidFill>
                  <a:schemeClr val="bg1"/>
                </a:solidFill>
              </a:rPr>
              <a:t>О спикере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72857"/>
            <a:ext cx="3340098" cy="50023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97400" y="1993900"/>
            <a:ext cx="57277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chemeClr val="bg1"/>
                </a:solidFill>
              </a:rPr>
              <a:t>Горбашов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r>
              <a:rPr lang="ru-RU" sz="2800" dirty="0">
                <a:solidFill>
                  <a:schemeClr val="bg1"/>
                </a:solidFill>
              </a:rPr>
              <a:t>Владимир Николаевич.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Подполковник запаса, уволился в запас в 2002 году.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Закончил Ульяновское высшее военно-техническое училище в 1986 году.</a:t>
            </a:r>
          </a:p>
          <a:p>
            <a:r>
              <a:rPr lang="ru-RU" sz="2800" dirty="0">
                <a:solidFill>
                  <a:schemeClr val="bg1"/>
                </a:solidFill>
              </a:rPr>
              <a:t> Военную академию тыла и транспорта им. генерала армии А. В. </a:t>
            </a:r>
            <a:r>
              <a:rPr lang="ru-RU" sz="2800" dirty="0" err="1">
                <a:solidFill>
                  <a:schemeClr val="bg1"/>
                </a:solidFill>
              </a:rPr>
              <a:t>Хрулёва</a:t>
            </a:r>
            <a:r>
              <a:rPr lang="ru-RU" sz="2800" dirty="0">
                <a:solidFill>
                  <a:schemeClr val="bg1"/>
                </a:solidFill>
              </a:rPr>
              <a:t> в </a:t>
            </a:r>
            <a:r>
              <a:rPr lang="ru-RU" sz="2800" dirty="0" smtClean="0">
                <a:solidFill>
                  <a:schemeClr val="bg1"/>
                </a:solidFill>
              </a:rPr>
              <a:t>1999 году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220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2921000" y="0"/>
            <a:ext cx="81825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Проблемы</a:t>
            </a:r>
            <a:endParaRPr sz="48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8248"/>
            <a:ext cx="1255032" cy="1412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9739"/>
            <a:ext cx="2576388" cy="15063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36108"/>
            <a:ext cx="2576388" cy="14910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79" y="4619464"/>
            <a:ext cx="2526921" cy="18798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55900" y="1152157"/>
            <a:ext cx="94361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 smtClean="0"/>
              <a:t>Экологические требования к снижению воздействия агропромышленными комплексами на окружающую среду </a:t>
            </a:r>
            <a:r>
              <a:rPr lang="ru-RU" sz="1800" b="1" u="sng" dirty="0" smtClean="0"/>
              <a:t>ужесточаются.</a:t>
            </a:r>
            <a:r>
              <a:rPr lang="ru-RU" sz="1800" b="1" dirty="0" smtClean="0"/>
              <a:t> </a:t>
            </a:r>
            <a:r>
              <a:rPr lang="ru-RU" sz="1800" dirty="0" smtClean="0"/>
              <a:t> Существующие системы удаления </a:t>
            </a:r>
            <a:r>
              <a:rPr lang="ru-RU" sz="1800" dirty="0"/>
              <a:t>обеззараживания </a:t>
            </a:r>
            <a:r>
              <a:rPr lang="ru-RU" sz="1800" dirty="0" smtClean="0"/>
              <a:t>и дезодорации отходов </a:t>
            </a:r>
            <a:r>
              <a:rPr lang="ru-RU" sz="1800" dirty="0"/>
              <a:t>жизнедеятельности требуют большую площадь территории, дорогие в строительстве и </a:t>
            </a:r>
            <a:r>
              <a:rPr lang="ru-RU" sz="1800" dirty="0" smtClean="0"/>
              <a:t>эксплуатации.</a:t>
            </a:r>
          </a:p>
          <a:p>
            <a:pPr algn="ctr"/>
            <a:r>
              <a:rPr lang="ru-RU" sz="1800" dirty="0" smtClean="0"/>
              <a:t> </a:t>
            </a:r>
            <a:r>
              <a:rPr lang="ru-RU" sz="1800" b="1" u="sng" dirty="0" smtClean="0"/>
              <a:t>ПОЭТОМУ</a:t>
            </a:r>
            <a:r>
              <a:rPr lang="ru-RU" sz="1800" b="1" u="sng" dirty="0"/>
              <a:t>:</a:t>
            </a:r>
          </a:p>
          <a:p>
            <a:r>
              <a:rPr lang="ru-RU" sz="1800" dirty="0" smtClean="0"/>
              <a:t>Иногда, некоторые предприятия этого сектора экономики осуществляют сброс </a:t>
            </a:r>
            <a:r>
              <a:rPr lang="ru-RU" sz="1800" dirty="0"/>
              <a:t>стоков в городскую канализацию </a:t>
            </a:r>
            <a:r>
              <a:rPr lang="ru-RU" sz="1800" b="1" dirty="0"/>
              <a:t>без очистки</a:t>
            </a:r>
            <a:r>
              <a:rPr lang="ru-RU" sz="1800" u="sng" dirty="0" smtClean="0"/>
              <a:t>.</a:t>
            </a:r>
            <a:r>
              <a:rPr lang="ru-RU" sz="1800" b="1" u="sng" dirty="0"/>
              <a:t> В ЛУЧШЕМ СЛУЧАЕ:</a:t>
            </a:r>
            <a:endParaRPr lang="ru-RU" sz="1800" u="sng" dirty="0"/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/>
              <a:t>Отходы </a:t>
            </a:r>
            <a:r>
              <a:rPr lang="ru-RU" sz="1800" dirty="0"/>
              <a:t>животноводства </a:t>
            </a:r>
            <a:r>
              <a:rPr lang="ru-RU" sz="1800" b="1" u="sng" dirty="0"/>
              <a:t>вывозят</a:t>
            </a:r>
            <a:r>
              <a:rPr lang="ru-RU" sz="1800" b="1" dirty="0"/>
              <a:t> </a:t>
            </a:r>
            <a:r>
              <a:rPr lang="ru-RU" sz="1800" dirty="0"/>
              <a:t>на поля или на площадки  накопителей </a:t>
            </a:r>
            <a:r>
              <a:rPr lang="ru-RU" sz="1800" b="1" u="sng" dirty="0"/>
              <a:t>без санобработки</a:t>
            </a:r>
            <a:r>
              <a:rPr lang="ru-RU" sz="1800" b="1" dirty="0"/>
              <a:t>, </a:t>
            </a:r>
            <a:r>
              <a:rPr lang="ru-RU" sz="1800" dirty="0"/>
              <a:t>что приводит к выбросам аммиака и метана, в пересчете на </a:t>
            </a:r>
            <a:r>
              <a:rPr lang="ru-RU" sz="1800" dirty="0" smtClean="0"/>
              <a:t>СО</a:t>
            </a:r>
            <a:r>
              <a:rPr lang="ru-RU" sz="1100" dirty="0"/>
              <a:t>2</a:t>
            </a:r>
            <a:r>
              <a:rPr lang="ru-RU" sz="1800" dirty="0" smtClean="0"/>
              <a:t>  </a:t>
            </a:r>
            <a:r>
              <a:rPr lang="ru-RU" sz="1800" dirty="0"/>
              <a:t>до 114 млн. тонн/год, потерям от неэффективного использования органических удобрений до 30 % и штрафам от контролирующих </a:t>
            </a:r>
            <a:r>
              <a:rPr lang="ru-RU" sz="1800" dirty="0" smtClean="0"/>
              <a:t>органов;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/>
              <a:t>На площадках хранения многих очистных сооружений страны хранится осадочный </a:t>
            </a:r>
            <a:r>
              <a:rPr lang="ru-RU" sz="1800" dirty="0" err="1" smtClean="0"/>
              <a:t>кек</a:t>
            </a:r>
            <a:r>
              <a:rPr lang="ru-RU" sz="1800" dirty="0" smtClean="0"/>
              <a:t>, утилизация которого требует больших затрат времени и финансов.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/>
              <a:t> Производство минеральных удобрений и </a:t>
            </a:r>
            <a:r>
              <a:rPr lang="ru-RU" sz="1800" dirty="0" err="1" smtClean="0"/>
              <a:t>агро</a:t>
            </a:r>
            <a:r>
              <a:rPr lang="ru-RU" sz="1800" dirty="0" smtClean="0"/>
              <a:t> –технологии на </a:t>
            </a:r>
            <a:r>
              <a:rPr lang="ru-RU" sz="1800" dirty="0"/>
              <a:t>их основе</a:t>
            </a:r>
            <a:r>
              <a:rPr lang="ru-RU" sz="1800" dirty="0" smtClean="0"/>
              <a:t> отработаны десятилетиями. </a:t>
            </a:r>
            <a:r>
              <a:rPr lang="ru-RU" sz="1800" b="1" u="sng" dirty="0" smtClean="0"/>
              <a:t>Однако</a:t>
            </a:r>
            <a:r>
              <a:rPr lang="ru-RU" sz="1800" dirty="0" smtClean="0"/>
              <a:t> эти удобрения </a:t>
            </a:r>
            <a:r>
              <a:rPr lang="ru-RU" sz="1800" b="1" u="sng" dirty="0" smtClean="0"/>
              <a:t>ухудшают</a:t>
            </a:r>
            <a:r>
              <a:rPr lang="ru-RU" sz="1800" dirty="0" smtClean="0"/>
              <a:t> плодородие почв, а при излишнем внесении вымываются из почвы. При этом не только негативно воздействуют на поверхностные водоёмы, но и требуют частого внесения (если без органических удобрений). Производство органики  способом, предложенном в проекте превращает очистные сооружения из нагрузки на прибыль агропромышленного холдинга в самостоятельную статью серьёзного дохода.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9675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2565400" y="0"/>
            <a:ext cx="85381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595959"/>
              </a:buClr>
              <a:buSzPts val="3600"/>
            </a:pPr>
            <a:r>
              <a:rPr lang="ru-RU" sz="4800" b="1" dirty="0">
                <a:solidFill>
                  <a:schemeClr val="tx1"/>
                </a:solidFill>
                <a:latin typeface="+mj-lt"/>
              </a:rPr>
              <a:t>Пути </a:t>
            </a:r>
            <a:r>
              <a:rPr lang="ru-RU" sz="4800" b="1" dirty="0" smtClean="0">
                <a:solidFill>
                  <a:schemeClr val="tx1"/>
                </a:solidFill>
                <a:latin typeface="+mj-lt"/>
              </a:rPr>
              <a:t>решения</a:t>
            </a:r>
            <a:endParaRPr sz="48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8" y="235248"/>
            <a:ext cx="1255032" cy="14122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4100" y="1346200"/>
            <a:ext cx="84201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Сокращение финансовых потерь от штрафов и необходимости содержать накопительные площадки, обслуживать их, размещать отходы за плату сторонним организациям;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Снижение экологической нагрузки на окружающую среду;</a:t>
            </a:r>
          </a:p>
          <a:p>
            <a:pPr marL="342900" indent="-342900">
              <a:buAutoNum type="arabicPeriod"/>
            </a:pPr>
            <a:r>
              <a:rPr lang="ru-RU" sz="2000" dirty="0"/>
              <a:t>Дополнительный доход от реализации высокоэффективного органического удобрения пролонгированного действия.;</a:t>
            </a:r>
          </a:p>
          <a:p>
            <a:pPr marL="342900" indent="-342900">
              <a:buAutoNum type="arabicPeriod"/>
            </a:pPr>
            <a:r>
              <a:rPr lang="ru-RU" sz="2000" dirty="0"/>
              <a:t>Расширение собственной кормовой базы за счет повышения урожайности на полях;</a:t>
            </a:r>
          </a:p>
          <a:p>
            <a:pPr marL="342900" indent="-342900">
              <a:buAutoNum type="arabicPeriod"/>
            </a:pPr>
            <a:r>
              <a:rPr lang="ru-RU" sz="2000" dirty="0"/>
              <a:t>Увеличение товарного </a:t>
            </a:r>
            <a:r>
              <a:rPr lang="ru-RU" sz="2000" dirty="0" smtClean="0"/>
              <a:t>производства кормов, зерна </a:t>
            </a:r>
            <a:r>
              <a:rPr lang="ru-RU" sz="2000" dirty="0"/>
              <a:t>на </a:t>
            </a:r>
            <a:r>
              <a:rPr lang="ru-RU" sz="2000" dirty="0" smtClean="0"/>
              <a:t>30% при снижении </a:t>
            </a:r>
            <a:r>
              <a:rPr lang="ru-RU" sz="2000" dirty="0"/>
              <a:t>количества </a:t>
            </a:r>
            <a:r>
              <a:rPr lang="ru-RU" sz="2000" dirty="0" smtClean="0"/>
              <a:t>внесенных минеральных </a:t>
            </a:r>
            <a:r>
              <a:rPr lang="ru-RU" sz="2000" dirty="0"/>
              <a:t>удобрений на </a:t>
            </a:r>
            <a:r>
              <a:rPr lang="ru-RU" sz="2000" dirty="0" smtClean="0"/>
              <a:t>15%.</a:t>
            </a:r>
          </a:p>
          <a:p>
            <a:endParaRPr lang="ru-RU" dirty="0" smtClean="0"/>
          </a:p>
          <a:p>
            <a:r>
              <a:rPr lang="ru-RU" sz="2000" dirty="0" smtClean="0"/>
              <a:t>            Такие </a:t>
            </a:r>
            <a:r>
              <a:rPr lang="ru-RU" sz="2000" dirty="0"/>
              <a:t>возможности открывает безотходный способ очистки и дезодорации сточных вод сельскохозяйственных и бытовых объектов с использованием </a:t>
            </a:r>
            <a:r>
              <a:rPr lang="ru-RU" sz="2000" b="1" dirty="0"/>
              <a:t>кавитации, электрогидравлического эффекта Л. А. Юткина </a:t>
            </a:r>
            <a:r>
              <a:rPr lang="ru-RU" sz="2000" dirty="0"/>
              <a:t>и производством органических удобрений на соответствующих установках 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8" y="1647457"/>
            <a:ext cx="3232472" cy="21536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8" y="3801091"/>
            <a:ext cx="3232472" cy="22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2921000" y="0"/>
            <a:ext cx="81825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Потенциальные потребители</a:t>
            </a:r>
            <a:endParaRPr sz="40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8248"/>
            <a:ext cx="1255032" cy="14122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1300" y="1304557"/>
            <a:ext cx="94107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По данным журнала «Агро инвестор», одна корова в сутки производит примерно 55 л навоза и до 120 л жидких отходов. Таким образом на очистку стоков большие предприятия агропромышленного сектора </a:t>
            </a:r>
            <a:r>
              <a:rPr lang="ru-RU" sz="1800" b="1" u="sng" dirty="0" smtClean="0"/>
              <a:t>тратят до 25% прибыли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Снижение таких затрат более чем вдвое, а возможно (если будут продавать своё удобрение) – получение прибыли вместо убытков и позволяет предлагаемый проект.</a:t>
            </a:r>
          </a:p>
          <a:p>
            <a:pPr algn="ctr"/>
            <a:r>
              <a:rPr lang="ru-RU" sz="1800" u="sng" dirty="0" smtClean="0"/>
              <a:t>Технологии, комплексные системы и установки по очистки стоков навоза крупного рогатого скота с их комплексным обслуживанием </a:t>
            </a:r>
          </a:p>
          <a:p>
            <a:pPr algn="ctr"/>
            <a:r>
              <a:rPr lang="ru-RU" sz="1800" b="1" u="sng" dirty="0" smtClean="0"/>
              <a:t>ЗАИНТЕРЕСУЮТ</a:t>
            </a:r>
            <a:r>
              <a:rPr lang="ru-RU" sz="1800" u="sng" dirty="0" smtClean="0"/>
              <a:t>: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Предприятия агропромышленного сектора народного хозяйства страны - </a:t>
            </a:r>
            <a:r>
              <a:rPr lang="ru-RU" sz="1800" dirty="0"/>
              <a:t>производителей продукции животноводства</a:t>
            </a:r>
            <a:r>
              <a:rPr lang="ru-RU" sz="1800" dirty="0" smtClean="0"/>
              <a:t>; 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Частные предприятия производителей продукции животноводства;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Мелкие частные сельхозпроизводители продукции животноводства.</a:t>
            </a:r>
          </a:p>
          <a:p>
            <a:pPr algn="ctr"/>
            <a:r>
              <a:rPr lang="ru-RU" sz="1800" u="sng" dirty="0" smtClean="0"/>
              <a:t>В связи с высокой стерильностью и биологической ценностью, конечный продукт переработки отходов – органическое удобрение кроме вышеперечисленных потребителей</a:t>
            </a:r>
          </a:p>
          <a:p>
            <a:pPr algn="ctr"/>
            <a:endParaRPr lang="ru-RU" sz="1800" u="sng" dirty="0" smtClean="0"/>
          </a:p>
          <a:p>
            <a:pPr algn="ctr"/>
            <a:r>
              <a:rPr lang="ru-RU" sz="1800" u="sng" dirty="0" smtClean="0"/>
              <a:t> </a:t>
            </a:r>
            <a:r>
              <a:rPr lang="ru-RU" sz="1800" b="1" u="sng" dirty="0" smtClean="0"/>
              <a:t>ЗАИНТЕРЕСУЕТ:</a:t>
            </a:r>
          </a:p>
          <a:p>
            <a:r>
              <a:rPr lang="ru-RU" sz="1800" dirty="0" smtClean="0"/>
              <a:t>4. Тепличные хозяйства;</a:t>
            </a:r>
          </a:p>
          <a:p>
            <a:r>
              <a:rPr lang="ru-RU" sz="1800" dirty="0" smtClean="0"/>
              <a:t>5. Частных землепользователей – </a:t>
            </a:r>
            <a:r>
              <a:rPr lang="ru-RU" sz="1800" dirty="0" err="1" smtClean="0"/>
              <a:t>садово</a:t>
            </a:r>
            <a:r>
              <a:rPr lang="ru-RU" sz="1800" dirty="0" smtClean="0"/>
              <a:t> – огородных товариществ.</a:t>
            </a:r>
            <a:endParaRPr lang="ru-RU" sz="1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6711"/>
            <a:ext cx="2601788" cy="1734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21236"/>
            <a:ext cx="2601788" cy="17370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58276"/>
            <a:ext cx="2601787" cy="160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2247900" y="12701"/>
            <a:ext cx="813174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Существующие технологии</a:t>
            </a:r>
            <a:endParaRPr sz="40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84200" y="1736357"/>
            <a:ext cx="112141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Требуют больших (в первую очередь финансовых) затрат на строительство, обслуживание и эксплуатацию в связи с необходимостью содержать большие объемы стоков и вести процесс очистки в течении длительного периода времени (до полугода</a:t>
            </a:r>
            <a:r>
              <a:rPr lang="ru-RU" sz="2800" b="1" dirty="0" smtClean="0"/>
              <a:t>), что приводит к возникновению сильных неприятных запахов вокруг отстойников и </a:t>
            </a:r>
            <a:r>
              <a:rPr lang="ru-RU" sz="2800" b="1" smtClean="0"/>
              <a:t>мест биологической </a:t>
            </a:r>
            <a:r>
              <a:rPr lang="ru-RU" sz="2800" b="1" dirty="0" smtClean="0"/>
              <a:t>очистки сточных вод. </a:t>
            </a:r>
            <a:r>
              <a:rPr lang="ru-RU" sz="2800" b="1" dirty="0"/>
              <a:t>К тому – же существующие системы очистки и утилизации отходов не снижают объемы выбросов парниковых газов в атмосферу и существенно зависят от температуры окружающей среды.</a:t>
            </a:r>
          </a:p>
        </p:txBody>
      </p:sp>
    </p:spTree>
    <p:extLst>
      <p:ext uri="{BB962C8B-B14F-4D97-AF65-F5344CB8AC3E}">
        <p14:creationId xmlns:p14="http://schemas.microsoft.com/office/powerpoint/2010/main" val="33716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2247900" y="12701"/>
            <a:ext cx="813174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Существующие технологии</a:t>
            </a:r>
            <a:endParaRPr sz="40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25" y="1193801"/>
            <a:ext cx="10697945" cy="5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2247900" y="12701"/>
            <a:ext cx="813174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Существующие технологии</a:t>
            </a:r>
            <a:endParaRPr sz="40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781" y="1193801"/>
            <a:ext cx="7362701" cy="548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96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2463800" y="0"/>
            <a:ext cx="77507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Существующие </a:t>
            </a:r>
            <a:r>
              <a:rPr lang="ru-RU" sz="36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установки, </a:t>
            </a:r>
            <a:br>
              <a:rPr lang="ru-RU" sz="36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</a:br>
            <a:r>
              <a:rPr lang="ru-RU" sz="36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их недостатки</a:t>
            </a:r>
            <a:endParaRPr sz="36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81297"/>
            <a:ext cx="3136019" cy="24191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547" y="3969588"/>
            <a:ext cx="2946246" cy="24191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686830"/>
            <a:ext cx="3136019" cy="20326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94099" y="1244600"/>
            <a:ext cx="84836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u="sng" dirty="0" smtClean="0"/>
              <a:t>Общий – большая зависимость от температуры окружающей среды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Биологическая, химическая очистка - большие финансовые и затраты времени. Не очищают полностью. Проблема утилизации осадочного </a:t>
            </a:r>
            <a:r>
              <a:rPr lang="ru-RU" sz="1800" dirty="0" err="1" smtClean="0"/>
              <a:t>кека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2. </a:t>
            </a:r>
            <a:r>
              <a:rPr lang="ru-RU" sz="1800" dirty="0" err="1" smtClean="0"/>
              <a:t>Биогенераторы</a:t>
            </a:r>
            <a:r>
              <a:rPr lang="ru-RU" sz="1800" dirty="0" smtClean="0"/>
              <a:t> газа и газгольдеры – узкая область применения и не 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    снижают выбросы СО</a:t>
            </a:r>
            <a:r>
              <a:rPr lang="ru-RU" sz="1000" dirty="0" smtClean="0"/>
              <a:t>2</a:t>
            </a:r>
            <a:r>
              <a:rPr lang="ru-RU" sz="1800" dirty="0" smtClean="0"/>
              <a:t> в атмосферу.</a:t>
            </a:r>
          </a:p>
          <a:p>
            <a:r>
              <a:rPr lang="ru-RU" sz="1800" dirty="0" smtClean="0"/>
              <a:t>3. Сушилки навоза КРС на подстилку для скота – при попадании влаги высушенный навоз быстро размокает и возвращает негативные свойства.</a:t>
            </a:r>
          </a:p>
          <a:p>
            <a:r>
              <a:rPr lang="ru-RU" sz="1800" dirty="0" smtClean="0"/>
              <a:t>4. Мембранное компостирование – требует много времени и много места.</a:t>
            </a:r>
          </a:p>
          <a:p>
            <a:r>
              <a:rPr lang="ru-RU" sz="1800" dirty="0" smtClean="0"/>
              <a:t>5. Установка аэрации – наиболее близка предлагаемому проекту.</a:t>
            </a:r>
            <a:endParaRPr lang="ru-RU" sz="18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793" y="3981297"/>
            <a:ext cx="2733799" cy="24074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592" y="3981298"/>
            <a:ext cx="2842857" cy="241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8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1968500" y="0"/>
            <a:ext cx="88937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200" dirty="0">
                <a:latin typeface="+mj-lt"/>
              </a:rPr>
              <a:t>Технологическая линия комплексной очистки и дезодорации стоков с производством органического удобрения</a:t>
            </a:r>
            <a:endParaRPr sz="32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1"/>
          </p:nvPr>
        </p:nvSpPr>
        <p:spPr>
          <a:xfrm>
            <a:off x="3594100" y="1559293"/>
            <a:ext cx="7759700" cy="1399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6391"/>
            <a:ext cx="1255032" cy="1412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98599"/>
            <a:ext cx="3638872" cy="29461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35400" y="1602840"/>
            <a:ext cx="835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Исходные отходы жизнедеятельности животных, птиц, или </a:t>
            </a:r>
            <a:r>
              <a:rPr lang="ru-RU" sz="2000" dirty="0" smtClean="0"/>
              <a:t>осадочного </a:t>
            </a:r>
            <a:r>
              <a:rPr lang="ru-RU" sz="2000" dirty="0" err="1" smtClean="0"/>
              <a:t>кека</a:t>
            </a:r>
            <a:r>
              <a:rPr lang="ru-RU" sz="2000" dirty="0" smtClean="0"/>
              <a:t> с городских очистных сооружений </a:t>
            </a:r>
            <a:r>
              <a:rPr lang="ru-RU" sz="2000" dirty="0"/>
              <a:t>поступают в приемник 1, оборудованный мешалкой. Далее, с помощью насоса с </a:t>
            </a:r>
            <a:r>
              <a:rPr lang="ru-RU" sz="2000" dirty="0" err="1"/>
              <a:t>измельчителем</a:t>
            </a:r>
            <a:r>
              <a:rPr lang="ru-RU" sz="2000" dirty="0"/>
              <a:t> 2, исходная смесь подается на гидроциклон 4, где из исходной смеси удаляется до 80% воды, которая центробежным насосом 5 подается на узел 6 (</a:t>
            </a:r>
            <a:r>
              <a:rPr lang="ru-RU" sz="2000" dirty="0" err="1"/>
              <a:t>обеззараживатель</a:t>
            </a:r>
            <a:r>
              <a:rPr lang="ru-RU" sz="2000" dirty="0"/>
              <a:t>). Фрезерованный торф поступает в бункер - накопитель 12, откуда по транспортеру (на схеме не показан) попадает на вибросито 13, </a:t>
            </a:r>
            <a:r>
              <a:rPr lang="ru-RU" sz="2000" dirty="0" smtClean="0"/>
              <a:t>имеющее </a:t>
            </a:r>
            <a:r>
              <a:rPr lang="ru-RU" sz="2000" dirty="0"/>
              <a:t>калиброванные ячейки. Торф, размеры частиц которого </a:t>
            </a:r>
            <a:r>
              <a:rPr lang="ru-RU" sz="2000" dirty="0" smtClean="0"/>
              <a:t>превышают 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19100" y="4444583"/>
            <a:ext cx="11772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размеры ячеек, </a:t>
            </a:r>
            <a:r>
              <a:rPr lang="ru-RU" sz="2000" dirty="0" smtClean="0"/>
              <a:t>по транспортеру </a:t>
            </a:r>
            <a:r>
              <a:rPr lang="ru-RU" sz="2000" dirty="0"/>
              <a:t>(на схеме не показан) отправляются в </a:t>
            </a:r>
            <a:r>
              <a:rPr lang="ru-RU" sz="2000" dirty="0" err="1"/>
              <a:t>измельчитель</a:t>
            </a:r>
            <a:r>
              <a:rPr lang="ru-RU" sz="2000" dirty="0"/>
              <a:t> 11, а из него снова в бункер – </a:t>
            </a:r>
            <a:r>
              <a:rPr lang="ru-RU" sz="2000" dirty="0" smtClean="0"/>
              <a:t>накопитель </a:t>
            </a:r>
            <a:r>
              <a:rPr lang="ru-RU" sz="2000" dirty="0"/>
              <a:t>12. Торф, который прошел через вибросито, через магнитный улавливатель 14, попадает в смеситель 8, также по транспортеру (на схеме не показан).</a:t>
            </a:r>
          </a:p>
          <a:p>
            <a:r>
              <a:rPr lang="ru-RU" sz="2000" b="1" dirty="0"/>
              <a:t>           </a:t>
            </a:r>
            <a:r>
              <a:rPr lang="ru-RU" sz="2000" b="1" u="sng" dirty="0"/>
              <a:t>Узел глубокой очистки кавитацией в среде кислорода 6 (</a:t>
            </a:r>
            <a:r>
              <a:rPr lang="ru-RU" sz="2000" b="1" u="sng" dirty="0" err="1"/>
              <a:t>обеззараживатель</a:t>
            </a:r>
            <a:r>
              <a:rPr lang="ru-RU" sz="2000" b="1" u="sng" dirty="0"/>
              <a:t>).</a:t>
            </a:r>
            <a:r>
              <a:rPr lang="ru-RU" sz="2000" u="sng" dirty="0"/>
              <a:t> </a:t>
            </a:r>
            <a:r>
              <a:rPr lang="ru-RU" sz="2000" dirty="0"/>
              <a:t>Наполнение </a:t>
            </a:r>
            <a:r>
              <a:rPr lang="ru-RU" sz="2000" dirty="0" err="1"/>
              <a:t>обеззараживателя</a:t>
            </a:r>
            <a:r>
              <a:rPr lang="ru-RU" sz="2000" dirty="0"/>
              <a:t> ограничивается поплавком 35, имеющего контакты верхнего и нижнего уровня, соединённых с исполнительными механизмами наливных 34 и сливных 41, 37 клапанов. При достижении верхнего уровня в корпусе 40, подача воды прекращается </a:t>
            </a:r>
            <a:r>
              <a:rPr lang="ru-RU" sz="2000" dirty="0" smtClean="0"/>
              <a:t>и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2082800" y="0"/>
            <a:ext cx="88683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dirty="0">
                <a:latin typeface="+mj-lt"/>
              </a:rPr>
              <a:t>Установка глубокой очистки жидких стоков методом кавитации в среде кислорода</a:t>
            </a:r>
            <a:endParaRPr sz="36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72857"/>
            <a:ext cx="3105985" cy="24042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9513" y="1672857"/>
            <a:ext cx="87624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включается вакуумный насос 33, который через трехходовой клапан 34 откачивает воздух из корпуса 40 </a:t>
            </a:r>
            <a:r>
              <a:rPr lang="ru-RU" sz="2000" dirty="0" err="1"/>
              <a:t>обеззараживателя</a:t>
            </a:r>
            <a:r>
              <a:rPr lang="ru-RU" sz="2000" dirty="0"/>
              <a:t> в атмосферу. При достижении заданной величины давления (разряжения) внутри корпуса 40 </a:t>
            </a:r>
            <a:r>
              <a:rPr lang="ru-RU" sz="2000" dirty="0" err="1"/>
              <a:t>обеззараживателя</a:t>
            </a:r>
            <a:r>
              <a:rPr lang="ru-RU" sz="2000" dirty="0"/>
              <a:t>, которое контролируется датчиками давления на клапане 49, работа вакуумного насоса 33 прекращается, кратковременно открывается клапан 48 и кислород из ресивера 26, по трубопроводу 47, через обратный клапан 41, (предотвращающий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862709"/>
            <a:ext cx="117348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попадание </a:t>
            </a:r>
            <a:r>
              <a:rPr lang="ru-RU" sz="2000" dirty="0"/>
              <a:t>очищаемой воды в ресивер 26), через коллектор 38 и форсунки в нем, подаётся внутрь корпуса 40 </a:t>
            </a:r>
            <a:r>
              <a:rPr lang="ru-RU" sz="2000" dirty="0" err="1"/>
              <a:t>обеззараживателя</a:t>
            </a:r>
            <a:r>
              <a:rPr lang="ru-RU" sz="2000" dirty="0"/>
              <a:t>, где в связи с резким увеличением давления, пузырьки пара и выделившихся из воды газов – </a:t>
            </a:r>
            <a:r>
              <a:rPr lang="ru-RU" sz="2000" dirty="0" err="1"/>
              <a:t>схлопываются</a:t>
            </a:r>
            <a:r>
              <a:rPr lang="ru-RU" sz="2000" dirty="0"/>
              <a:t> с образованием серии </a:t>
            </a:r>
            <a:r>
              <a:rPr lang="ru-RU" sz="2000" dirty="0" err="1"/>
              <a:t>кавитационных</a:t>
            </a:r>
            <a:r>
              <a:rPr lang="ru-RU" sz="2000" dirty="0"/>
              <a:t> гидроударов по всему объёму очищаемой сточной воды. При этом, схлопывание пузырьков пара и выделившихся при низком давлении из очищаемой воды растворенных газов создают </a:t>
            </a:r>
            <a:r>
              <a:rPr lang="ru-RU" sz="2000" dirty="0" err="1"/>
              <a:t>гидро</a:t>
            </a:r>
            <a:r>
              <a:rPr lang="ru-RU" sz="2000" dirty="0"/>
              <a:t>-ударные волны с повышенным давлением (1000 – 10 000 кгс/см</a:t>
            </a:r>
            <a:r>
              <a:rPr lang="ru-RU" sz="2000" baseline="30000" dirty="0"/>
              <a:t>2</a:t>
            </a:r>
            <a:r>
              <a:rPr lang="ru-RU" sz="2000" dirty="0"/>
              <a:t>) и высокой температурой (2000 – 3000 </a:t>
            </a:r>
            <a:r>
              <a:rPr lang="ru-RU" sz="2000" baseline="30000" dirty="0"/>
              <a:t>0</a:t>
            </a:r>
            <a:r>
              <a:rPr lang="ru-RU" sz="2000" dirty="0"/>
              <a:t>С) во фронте этих </a:t>
            </a:r>
            <a:r>
              <a:rPr lang="ru-RU" sz="2000" dirty="0" err="1"/>
              <a:t>гидро</a:t>
            </a:r>
            <a:r>
              <a:rPr lang="ru-RU" sz="2000" dirty="0"/>
              <a:t>-ударных волн, что приводит к интенсивному насыщению очищаемой воды кислородом, который, под действием высоких температур и давлений уничтожает всю микрофлору, а также к окислению и удалению из очищаемой жидкости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sp>
        <p:nvSpPr>
          <p:cNvPr id="5" name="Google Shape;102;p16"/>
          <p:cNvSpPr txBox="1">
            <a:spLocks noGrp="1"/>
          </p:cNvSpPr>
          <p:nvPr>
            <p:ph type="title"/>
          </p:nvPr>
        </p:nvSpPr>
        <p:spPr>
          <a:xfrm>
            <a:off x="1676400" y="101600"/>
            <a:ext cx="940117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3600" dirty="0">
                <a:latin typeface="+mj-lt"/>
              </a:rPr>
              <a:t>Установка глубокой очистки жидких стоков методом кавитации в среде кислорода 2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34757"/>
            <a:ext cx="3292038" cy="25482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15566" y="1682086"/>
            <a:ext cx="81915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всех </a:t>
            </a:r>
            <a:r>
              <a:rPr lang="ru-RU" sz="2000" dirty="0"/>
              <a:t>загрязнений, окислы которых либо всплывают к поверхности с пузырьками газов, откуда удаляются транспортером со скребками 46 и через герметизированную крышку 44, накопителя 45, отправляются на утилизацию в смеситель 8, либо оседают вниз и удаляются через нижний сливной автоматический клапан 37, также в смеситель 8, где готовится смесь торфа с отходами жизнедеятельности в отношении 1 к 3 (торфа 1 часть, отходов 3), для подачи её в </a:t>
            </a:r>
            <a:r>
              <a:rPr lang="ru-RU" sz="2000" dirty="0" err="1"/>
              <a:t>гомогенезатор</a:t>
            </a:r>
            <a:r>
              <a:rPr lang="ru-RU" sz="2000" dirty="0"/>
              <a:t> </a:t>
            </a:r>
            <a:r>
              <a:rPr lang="ru-RU" sz="2000" dirty="0" smtClean="0"/>
              <a:t>9 самотеком. </a:t>
            </a:r>
            <a:r>
              <a:rPr lang="ru-RU" sz="2000" dirty="0"/>
              <a:t>Достаточно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4182988"/>
            <a:ext cx="11455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трехкратного </a:t>
            </a:r>
            <a:r>
              <a:rPr lang="ru-RU" sz="2000" dirty="0"/>
              <a:t>повторения цикла обработки очищаемой воды кислородом - отсоса непрореагировавшего кислорода из верхней части корпуса 40, </a:t>
            </a:r>
            <a:r>
              <a:rPr lang="ru-RU" sz="2000" dirty="0" err="1"/>
              <a:t>обеззараживателя</a:t>
            </a:r>
            <a:r>
              <a:rPr lang="ru-RU" sz="2000" dirty="0"/>
              <a:t> с помощью вакуумного насоса 33 и подачи кислорода под давлением из ресивера 26 в </a:t>
            </a:r>
            <a:r>
              <a:rPr lang="ru-RU" sz="2000" dirty="0" err="1"/>
              <a:t>обеззараживатель</a:t>
            </a:r>
            <a:r>
              <a:rPr lang="ru-RU" sz="2000" dirty="0"/>
              <a:t>, после чего открывается клапан 49 на корпусе </a:t>
            </a:r>
            <a:r>
              <a:rPr lang="ru-RU" sz="2000" dirty="0" err="1"/>
              <a:t>обеззараживателя</a:t>
            </a:r>
            <a:r>
              <a:rPr lang="ru-RU" sz="2000" dirty="0"/>
              <a:t> 40 и корпус </a:t>
            </a:r>
            <a:r>
              <a:rPr lang="ru-RU" sz="2000" dirty="0" err="1"/>
              <a:t>обеззараживателя</a:t>
            </a:r>
            <a:r>
              <a:rPr lang="ru-RU" sz="2000" dirty="0"/>
              <a:t>  частично освобождается с верхних слоев – потребителю 42, а через нижний клапан 37 – в смеситель 8, до уровня, заданного поплавком 35 контрольной системы слива – налива, после чего вновь наполняется сточными водами и цикл очистки кислородом повторяется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990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1701800" y="50800"/>
            <a:ext cx="8991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latin typeface="+mj-lt"/>
              </a:rPr>
              <a:t>Устройство и работа </a:t>
            </a:r>
            <a:r>
              <a:rPr lang="ru-RU" sz="3600" b="1" dirty="0" err="1">
                <a:latin typeface="+mj-lt"/>
              </a:rPr>
              <a:t>гомогенезатора</a:t>
            </a:r>
            <a:endParaRPr sz="36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09682"/>
            <a:ext cx="2948972" cy="25553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72500" y="1581850"/>
            <a:ext cx="894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  Поступающая </a:t>
            </a:r>
            <a:r>
              <a:rPr lang="ru-RU" sz="2000" dirty="0"/>
              <a:t>самотеком из смесителя </a:t>
            </a:r>
            <a:r>
              <a:rPr lang="ru-RU" sz="2000" dirty="0" smtClean="0"/>
              <a:t>8 </a:t>
            </a:r>
            <a:r>
              <a:rPr lang="ru-RU" sz="2000" dirty="0" err="1" smtClean="0"/>
              <a:t>торфо</a:t>
            </a:r>
            <a:r>
              <a:rPr lang="ru-RU" sz="2000" dirty="0" smtClean="0"/>
              <a:t>-навозная </a:t>
            </a:r>
            <a:r>
              <a:rPr lang="ru-RU" sz="2000" dirty="0"/>
              <a:t>смесь, через входной патрубок 19 поступает в </a:t>
            </a:r>
            <a:r>
              <a:rPr lang="ru-RU" sz="2000" dirty="0" err="1"/>
              <a:t>гомогенезатор</a:t>
            </a:r>
            <a:r>
              <a:rPr lang="ru-RU" sz="2000" dirty="0"/>
              <a:t>, уровень смеси в котором контролируется автоматической системой контроля слива – налива (на схеме не показана) через исполнительный механизм этой системы – поплавок 22. После достижения заданного уровня в камере </a:t>
            </a:r>
            <a:r>
              <a:rPr lang="ru-RU" sz="2000" dirty="0" err="1"/>
              <a:t>гомогенезатора</a:t>
            </a:r>
            <a:r>
              <a:rPr lang="ru-RU" sz="2000" dirty="0"/>
              <a:t> 9, заполнение останавливается и на электроды 23 подаётся напряжение от генератора импульсов тока (на технологической схеме не показан</a:t>
            </a:r>
            <a:r>
              <a:rPr lang="ru-RU" sz="2000" dirty="0" smtClean="0"/>
              <a:t>) </a:t>
            </a:r>
            <a:r>
              <a:rPr lang="ru-RU" sz="2000" dirty="0"/>
              <a:t>напряжением 10 - 30 кВт.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165012"/>
            <a:ext cx="11518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</a:t>
            </a:r>
            <a:r>
              <a:rPr lang="ru-RU" sz="2000" dirty="0" smtClean="0"/>
              <a:t>        </a:t>
            </a:r>
            <a:r>
              <a:rPr lang="ru-RU" sz="2000" dirty="0"/>
              <a:t>Общий расход электроэнергии в пределах 50 – 55 кВт ч/м</a:t>
            </a:r>
            <a:r>
              <a:rPr lang="ru-RU" sz="2000" baseline="30000" dirty="0"/>
              <a:t>3</a:t>
            </a:r>
            <a:r>
              <a:rPr lang="ru-RU" sz="2000" dirty="0"/>
              <a:t>. </a:t>
            </a:r>
            <a:r>
              <a:rPr lang="ru-RU" sz="2000" dirty="0" smtClean="0"/>
              <a:t>Продолжительность </a:t>
            </a:r>
            <a:r>
              <a:rPr lang="ru-RU" sz="2000" dirty="0"/>
              <a:t>воздействия электрогидравлическими импульсами определяется из расчета 10</a:t>
            </a:r>
            <a:r>
              <a:rPr lang="ru-RU" sz="2000" baseline="30000" dirty="0"/>
              <a:t>6</a:t>
            </a:r>
            <a:r>
              <a:rPr lang="ru-RU" sz="2000" dirty="0"/>
              <a:t> на 1 м</a:t>
            </a:r>
            <a:r>
              <a:rPr lang="ru-RU" sz="2000" baseline="30000" dirty="0"/>
              <a:t>3</a:t>
            </a:r>
            <a:r>
              <a:rPr lang="ru-RU" sz="2000" dirty="0"/>
              <a:t> смеси. После чего </a:t>
            </a:r>
            <a:r>
              <a:rPr lang="ru-RU" sz="2000" dirty="0" err="1"/>
              <a:t>гомогенезированная</a:t>
            </a:r>
            <a:r>
              <a:rPr lang="ru-RU" sz="2000" dirty="0"/>
              <a:t> смесь удаляется самотеком через нижний клапан 25 на </a:t>
            </a:r>
            <a:r>
              <a:rPr lang="ru-RU" sz="2000" dirty="0" err="1"/>
              <a:t>водоотделяющую</a:t>
            </a:r>
            <a:r>
              <a:rPr lang="ru-RU" sz="2000" dirty="0"/>
              <a:t> центрифугу 15, где обезвоженный, </a:t>
            </a:r>
            <a:r>
              <a:rPr lang="ru-RU" sz="2000" dirty="0" err="1"/>
              <a:t>гомогенезированный</a:t>
            </a:r>
            <a:r>
              <a:rPr lang="ru-RU" sz="2000" dirty="0"/>
              <a:t> торф распределяется по ячейкам транспортера, на котором доставляется в зону хранения готовой продукции по стрелке 17. После опорожнения начинается новый цикл обработки стоков в этом </a:t>
            </a:r>
            <a:r>
              <a:rPr lang="ru-RU" sz="2000" dirty="0" err="1"/>
              <a:t>гомогенезаторе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375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1701800" y="50800"/>
            <a:ext cx="8991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latin typeface="+mj-lt"/>
              </a:rPr>
              <a:t>Устройство и работа </a:t>
            </a:r>
            <a:r>
              <a:rPr lang="ru-RU" sz="3600" b="1" dirty="0" smtClean="0">
                <a:latin typeface="+mj-lt"/>
              </a:rPr>
              <a:t>объёмного насоса</a:t>
            </a:r>
            <a:endParaRPr sz="36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28" y="14252"/>
            <a:ext cx="1255032" cy="14122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936" y="1215656"/>
            <a:ext cx="4671063" cy="25191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028" y="1426461"/>
            <a:ext cx="72837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 </a:t>
            </a:r>
            <a:r>
              <a:rPr lang="ru-RU" sz="1800" dirty="0" smtClean="0"/>
              <a:t>          Объемный </a:t>
            </a:r>
            <a:r>
              <a:rPr lang="ru-RU" sz="1800" dirty="0"/>
              <a:t>насос, работающий за счет электрогидравлического эффекта Л. А. Юткина состоит из корпуса </a:t>
            </a:r>
            <a:r>
              <a:rPr lang="ru-RU" sz="1800" dirty="0" smtClean="0"/>
              <a:t>, </a:t>
            </a:r>
            <a:r>
              <a:rPr lang="ru-RU" sz="1800" dirty="0"/>
              <a:t>разделенного на </a:t>
            </a:r>
            <a:r>
              <a:rPr lang="ru-RU" sz="1800" dirty="0" smtClean="0"/>
              <a:t>три секции - впускная 1, рабочая 4 и </a:t>
            </a:r>
            <a:r>
              <a:rPr lang="ru-RU" sz="1800" dirty="0"/>
              <a:t>выпускная 9. </a:t>
            </a:r>
            <a:r>
              <a:rPr lang="ru-RU" sz="1800" dirty="0" smtClean="0"/>
              <a:t>Рабочая секция 4 имеет рабочую камеру </a:t>
            </a:r>
            <a:r>
              <a:rPr lang="ru-RU" sz="1800" dirty="0"/>
              <a:t>и </a:t>
            </a:r>
            <a:r>
              <a:rPr lang="ru-RU" sz="1800" dirty="0" smtClean="0"/>
              <a:t>два электрода – отрицательный 7 и положительный 8, выполненные  </a:t>
            </a:r>
            <a:r>
              <a:rPr lang="ru-RU" sz="1800" dirty="0"/>
              <a:t>на изоляторах в </a:t>
            </a:r>
            <a:r>
              <a:rPr lang="ru-RU" sz="1800" dirty="0" smtClean="0"/>
              <a:t>стенках </a:t>
            </a:r>
            <a:r>
              <a:rPr lang="ru-RU" sz="1800" dirty="0"/>
              <a:t>рабочей </a:t>
            </a:r>
            <a:r>
              <a:rPr lang="ru-RU" sz="1800" dirty="0" smtClean="0"/>
              <a:t>камеры секции 4 и отделенные герметичными перегородками с патрубками 2 и каналами 11 внутри патрубка 2 в каждой из перегородок и крышкой обратного</a:t>
            </a:r>
            <a:endParaRPr lang="ru-RU"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563" y="3923076"/>
            <a:ext cx="3023436" cy="23380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7027" y="3616976"/>
            <a:ext cx="85705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клапана </a:t>
            </a:r>
            <a:r>
              <a:rPr lang="ru-RU" sz="1800" dirty="0"/>
              <a:t>5, посаженной на пружину 6. Все секции соединены  болтовыми </a:t>
            </a:r>
            <a:r>
              <a:rPr lang="ru-RU" sz="1800" dirty="0" smtClean="0"/>
              <a:t>соединениями. В </a:t>
            </a:r>
            <a:r>
              <a:rPr lang="ru-RU" sz="1800" dirty="0"/>
              <a:t>крышке обратного клапана </a:t>
            </a:r>
            <a:r>
              <a:rPr lang="ru-RU" sz="1800" dirty="0" smtClean="0"/>
              <a:t>5 </a:t>
            </a:r>
            <a:r>
              <a:rPr lang="ru-RU" sz="1800" dirty="0"/>
              <a:t>выполнены винтообразные каналы </a:t>
            </a:r>
            <a:r>
              <a:rPr lang="ru-RU" sz="1800" dirty="0" smtClean="0"/>
              <a:t>10 </a:t>
            </a:r>
            <a:r>
              <a:rPr lang="ru-RU" sz="1800" dirty="0"/>
              <a:t>для прохода перекачиваемой жидкости в момент создания давления в рабочей камере </a:t>
            </a:r>
            <a:r>
              <a:rPr lang="ru-RU" sz="1800" dirty="0" smtClean="0"/>
              <a:t>секции 4 </a:t>
            </a:r>
            <a:r>
              <a:rPr lang="ru-RU" sz="1800" dirty="0"/>
              <a:t>таким образом, чтобы во время этого движения создавалось вращательное движения крышки обратного клапана </a:t>
            </a:r>
            <a:r>
              <a:rPr lang="ru-RU" sz="1800" dirty="0" smtClean="0"/>
              <a:t>5 </a:t>
            </a:r>
            <a:r>
              <a:rPr lang="ru-RU" sz="1800" dirty="0"/>
              <a:t>с целью равномерного износа  посадочных </a:t>
            </a:r>
            <a:r>
              <a:rPr lang="ru-RU" sz="1800" dirty="0" smtClean="0"/>
              <a:t>поверхностей в патрубке 2, имеющем канал 11 с притертой, фасонной поверхностью и </a:t>
            </a:r>
            <a:r>
              <a:rPr lang="ru-RU" sz="1800" dirty="0"/>
              <a:t>крышки обратного клапана </a:t>
            </a:r>
            <a:r>
              <a:rPr lang="ru-RU" sz="1800" dirty="0" smtClean="0"/>
              <a:t>5. Таким образом сам насос не только обладает дешевизной, надежностью и хорошей ремонтопригодностью, но выполняет функции </a:t>
            </a:r>
            <a:r>
              <a:rPr lang="ru-RU" sz="1800" dirty="0" err="1" smtClean="0"/>
              <a:t>измельчителя</a:t>
            </a:r>
            <a:r>
              <a:rPr lang="ru-RU" sz="1800" dirty="0" smtClean="0"/>
              <a:t> и </a:t>
            </a:r>
            <a:r>
              <a:rPr lang="ru-RU" sz="1800" smtClean="0"/>
              <a:t>обеззараживателя </a:t>
            </a:r>
            <a:r>
              <a:rPr lang="ru-RU" sz="1800" dirty="0" smtClean="0"/>
              <a:t>при подготовки сточных вод к дальнейшей переработке в органическое удобрение.</a:t>
            </a:r>
            <a:endParaRPr lang="ru-RU" sz="18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3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2222500" y="0"/>
            <a:ext cx="87794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4000" b="1" dirty="0">
                <a:latin typeface="+mj-lt"/>
              </a:rPr>
              <a:t>Генератор импульсов тока</a:t>
            </a:r>
            <a:endParaRPr sz="40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2548"/>
            <a:ext cx="1255032" cy="1412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36310"/>
            <a:ext cx="2952327" cy="18876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16300" y="1736310"/>
            <a:ext cx="877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000" dirty="0"/>
              <a:t>Генератор импульсов тока предназначен для формирования многократно повторяющихся импульсов тока, воспроизводящих электрогидравлический эффект и, кроме того, для преобразования переменного тока из промышленных сетей в постоянный, заданных параметров, необходимых при электрогидравлической обработке смеси торфа и стоков отходов жизнедеятельности человека, животных или птиц  </a:t>
            </a:r>
            <a:r>
              <a:rPr lang="ru-RU" sz="2000" dirty="0" smtClean="0"/>
              <a:t>для </a:t>
            </a:r>
            <a:r>
              <a:rPr lang="ru-RU" sz="2000" dirty="0"/>
              <a:t>обеззараживания, дегельминтизации </a:t>
            </a:r>
            <a:r>
              <a:rPr lang="ru-RU" sz="2000" dirty="0" smtClean="0"/>
              <a:t>и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46100" y="3881526"/>
            <a:ext cx="110871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</a:t>
            </a:r>
            <a:r>
              <a:rPr lang="ru-RU" sz="2000" dirty="0" err="1"/>
              <a:t>дезодорирования</a:t>
            </a:r>
            <a:r>
              <a:rPr lang="ru-RU" sz="2000" dirty="0"/>
              <a:t> этих с токов и производства высококачественного органического, </a:t>
            </a:r>
            <a:r>
              <a:rPr lang="ru-RU" sz="2000" dirty="0" err="1"/>
              <a:t>торфо</a:t>
            </a:r>
            <a:r>
              <a:rPr lang="ru-RU" sz="2000" dirty="0"/>
              <a:t>-навозного  удобрения. </a:t>
            </a:r>
          </a:p>
          <a:p>
            <a:r>
              <a:rPr lang="ru-RU" sz="2000" dirty="0"/>
              <a:t>                Под воздействием электрогидравлического эффекта, происходит не только активное диспергирование </a:t>
            </a:r>
            <a:r>
              <a:rPr lang="ru-RU" sz="2000" dirty="0" err="1"/>
              <a:t>торфо</a:t>
            </a:r>
            <a:r>
              <a:rPr lang="ru-RU" sz="2000" dirty="0"/>
              <a:t>-навозной смеси, размеры частиц которой в готовом продукте на превышают 250 мкм, но и происходит ряд </a:t>
            </a:r>
            <a:r>
              <a:rPr lang="ru-RU" sz="2000" dirty="0" err="1"/>
              <a:t>физико</a:t>
            </a:r>
            <a:r>
              <a:rPr lang="ru-RU" sz="2000" dirty="0"/>
              <a:t> – химических процессов </a:t>
            </a:r>
            <a:r>
              <a:rPr lang="ru-RU" sz="2000"/>
              <a:t>под </a:t>
            </a:r>
            <a:r>
              <a:rPr lang="ru-RU" sz="2000" smtClean="0"/>
              <a:t>воздействием </a:t>
            </a:r>
            <a:r>
              <a:rPr lang="ru-RU" sz="2000" dirty="0"/>
              <a:t>которых массовое содержание аммиачного азота возрастает в 1,5 – 3 раза, а содержание водорастворимых органических веществ в готовом, </a:t>
            </a:r>
            <a:r>
              <a:rPr lang="ru-RU" sz="2000" dirty="0" err="1"/>
              <a:t>торфо</a:t>
            </a:r>
            <a:r>
              <a:rPr lang="ru-RU" sz="2000" dirty="0"/>
              <a:t> – навозном органическом удобрении увеличивается в 3 – 5 раз.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9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2057400" y="0"/>
            <a:ext cx="85381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 smtClean="0">
                <a:latin typeface="+mj-lt"/>
              </a:rPr>
              <a:t>Работа генератора </a:t>
            </a:r>
            <a:r>
              <a:rPr lang="ru-RU" sz="3600" b="1" dirty="0">
                <a:latin typeface="+mj-lt"/>
              </a:rPr>
              <a:t>импульсов тока</a:t>
            </a:r>
            <a:endParaRPr sz="36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8" y="235248"/>
            <a:ext cx="1255032" cy="14122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28" y="1602786"/>
            <a:ext cx="2655762" cy="15708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37000" y="1634757"/>
            <a:ext cx="7747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Этапы развития электрического заряда в ионопроводящей </a:t>
            </a:r>
            <a:r>
              <a:rPr lang="ru-RU" sz="2000" b="1" u="sng" dirty="0" smtClean="0"/>
              <a:t>жидкости (смеси торфа и навоза) </a:t>
            </a:r>
            <a:r>
              <a:rPr lang="ru-RU" sz="2000" b="1" u="sng" dirty="0"/>
              <a:t>– стримера</a:t>
            </a:r>
            <a:r>
              <a:rPr lang="ru-RU" sz="2000" dirty="0"/>
              <a:t>.</a:t>
            </a:r>
          </a:p>
          <a:p>
            <a:pPr algn="ctr"/>
            <a:endParaRPr lang="ru-RU" sz="2000" dirty="0"/>
          </a:p>
          <a:p>
            <a:pPr algn="ctr"/>
            <a:r>
              <a:rPr lang="ru-RU" sz="2000" i="1" dirty="0"/>
              <a:t>б</a:t>
            </a:r>
            <a:r>
              <a:rPr lang="ru-RU" sz="2000" dirty="0"/>
              <a:t>) «молодого» - начало развития; </a:t>
            </a:r>
            <a:r>
              <a:rPr lang="ru-RU" sz="2000" i="1" dirty="0"/>
              <a:t>в</a:t>
            </a:r>
            <a:r>
              <a:rPr lang="ru-RU" sz="2000" dirty="0"/>
              <a:t>) в конце импульса</a:t>
            </a:r>
            <a:r>
              <a:rPr lang="ru-RU" dirty="0"/>
              <a:t>;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1628" y="2995840"/>
            <a:ext cx="113223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Боковые «усы» развивающегося стримера ;</a:t>
            </a:r>
          </a:p>
          <a:p>
            <a:pPr marL="342900" indent="-342900">
              <a:buAutoNum type="arabicPeriod"/>
            </a:pPr>
            <a:r>
              <a:rPr lang="ru-RU" sz="2000" dirty="0"/>
              <a:t>Газовая оболочка испарившейся жидкости вокруг канала стримера;</a:t>
            </a:r>
          </a:p>
          <a:p>
            <a:pPr marL="342900" indent="-342900">
              <a:buAutoNum type="arabicPeriod"/>
            </a:pPr>
            <a:r>
              <a:rPr lang="ru-RU" sz="2000" dirty="0"/>
              <a:t>Главный канал стримера к которому присоединяются «усы» в процессе роста;</a:t>
            </a:r>
          </a:p>
          <a:p>
            <a:pPr marL="342900" indent="-342900">
              <a:buAutoNum type="arabicPeriod"/>
            </a:pPr>
            <a:r>
              <a:rPr lang="ru-RU" sz="2000" dirty="0"/>
              <a:t>Канал «уса» стримера, который продолжает нарастать;</a:t>
            </a:r>
          </a:p>
          <a:p>
            <a:pPr marL="342900" indent="-342900">
              <a:buAutoNum type="arabicPeriod"/>
            </a:pPr>
            <a:r>
              <a:rPr lang="ru-RU" sz="2000" dirty="0"/>
              <a:t>Газовая оболочка «уса» стримера, которая нарастает с увеличением «уса»;</a:t>
            </a:r>
          </a:p>
          <a:p>
            <a:pPr marL="342900" indent="-342900">
              <a:buAutoNum type="arabicPeriod"/>
            </a:pPr>
            <a:r>
              <a:rPr lang="ru-RU" sz="2000" dirty="0"/>
              <a:t>Электрод</a:t>
            </a:r>
            <a:r>
              <a:rPr lang="ru-RU" sz="2000" dirty="0" smtClean="0"/>
              <a:t>.</a:t>
            </a:r>
          </a:p>
          <a:p>
            <a:pPr marL="342900" indent="-342900">
              <a:buAutoNum type="arabicPeriod"/>
            </a:pPr>
            <a:endParaRPr lang="ru-RU" sz="2000" dirty="0"/>
          </a:p>
          <a:p>
            <a:pPr algn="ctr"/>
            <a:r>
              <a:rPr lang="ru-RU" sz="2000" b="1" dirty="0"/>
              <a:t>В момент замыкания электродов </a:t>
            </a:r>
            <a:r>
              <a:rPr lang="ru-RU" sz="2000" b="1" dirty="0" smtClean="0"/>
              <a:t>температура </a:t>
            </a:r>
            <a:r>
              <a:rPr lang="ru-RU" sz="2000" b="1" dirty="0"/>
              <a:t>в канале стримера достигает 40 000 градусов по Цельсию</a:t>
            </a:r>
            <a:r>
              <a:rPr lang="ru-RU" sz="2000" b="1" dirty="0" smtClean="0"/>
              <a:t>.</a:t>
            </a:r>
            <a:endParaRPr lang="ru-RU" sz="2000" b="1" dirty="0"/>
          </a:p>
          <a:p>
            <a:r>
              <a:rPr lang="ru-RU" sz="2000" dirty="0"/>
              <a:t>Длительность импульса разряда от 0,00001 до </a:t>
            </a:r>
            <a:r>
              <a:rPr lang="ru-RU" sz="2000" dirty="0" smtClean="0"/>
              <a:t>100 </a:t>
            </a:r>
            <a:r>
              <a:rPr lang="ru-RU" sz="2000" dirty="0" err="1" smtClean="0"/>
              <a:t>мкс</a:t>
            </a:r>
            <a:r>
              <a:rPr lang="ru-RU" sz="2000" dirty="0"/>
              <a:t>. Каждый разряд оставляет вдоль канала стримера паровую полость которая превращается в </a:t>
            </a:r>
            <a:r>
              <a:rPr lang="ru-RU" sz="2000" dirty="0" err="1"/>
              <a:t>кавитационную</a:t>
            </a:r>
            <a:r>
              <a:rPr lang="ru-RU" sz="2000" dirty="0"/>
              <a:t> после снятия напряжения и </a:t>
            </a:r>
            <a:r>
              <a:rPr lang="ru-RU" sz="2000" dirty="0" err="1"/>
              <a:t>схлопывается</a:t>
            </a:r>
            <a:r>
              <a:rPr lang="ru-RU" sz="2000" dirty="0"/>
              <a:t> с Р</a:t>
            </a:r>
            <a:r>
              <a:rPr lang="en-US" sz="2000" dirty="0"/>
              <a:t>max</a:t>
            </a:r>
            <a:r>
              <a:rPr lang="ru-RU" sz="2000" dirty="0"/>
              <a:t> = 2000 </a:t>
            </a:r>
            <a:r>
              <a:rPr lang="ru-RU" sz="2000" smtClean="0"/>
              <a:t>Мпа.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1616660" y="0"/>
            <a:ext cx="919104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latin typeface="+mj-lt"/>
              </a:rPr>
              <a:t>Преимущества предлагаемой технологии</a:t>
            </a:r>
            <a:endParaRPr sz="36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8" y="235248"/>
            <a:ext cx="1255032" cy="1412209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702260" y="1647457"/>
            <a:ext cx="5165140" cy="1324343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Безотходная очистка стоков </a:t>
            </a:r>
            <a:r>
              <a:rPr lang="ru-RU" sz="2000" dirty="0">
                <a:solidFill>
                  <a:schemeClr val="tx1"/>
                </a:solidFill>
              </a:rPr>
              <a:t>на городских очистных сооружениях, стоков животноводческих комплексов и </a:t>
            </a:r>
            <a:r>
              <a:rPr lang="ru-RU" sz="2000" dirty="0" smtClean="0">
                <a:solidFill>
                  <a:schemeClr val="tx1"/>
                </a:solidFill>
              </a:rPr>
              <a:t>птицефабрик.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11900" y="1622383"/>
            <a:ext cx="5344864" cy="134941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Отсутствие неприятного запаха на всех этапах очистки и переработки отходов жизнедеятельности человека, животных и птиц.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2260" y="3098800"/>
            <a:ext cx="5165140" cy="1638548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Высокое качество органического удобрения пролонгированного действия (содержание в нем растворимых соединений азота не уменьшается при длительном хранении).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11900" y="3098800"/>
            <a:ext cx="5344864" cy="1639044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Широкая область применения этого способа в связи с независимостью от температуры окружающей среды и отсутствия необходимости содержать большие объемы очищаемых стоков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2260" y="4927600"/>
            <a:ext cx="5165140" cy="17018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Снижает экологическую нагрузку на окружающую  среду, чем позволяет избавится от штрафов и расходов на утилизацию отходов сторонними организациями.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00800" y="5078710"/>
            <a:ext cx="5255964" cy="144016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Позволяет снизить расходы на строительство и эксплуатацию очистных сооружений и, кроме того, отходы превратить в серьезную статью доходов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1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2044700" y="0"/>
            <a:ext cx="85381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000" b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Оценка целевого рынка</a:t>
            </a:r>
            <a:endParaRPr sz="40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" y="0"/>
            <a:ext cx="1255032" cy="14122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18149" y="1298662"/>
            <a:ext cx="5973470" cy="7782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Мировой спрос в органических удобрениях 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в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2021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году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составил 10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млрд. долл. </a:t>
            </a:r>
            <a:r>
              <a:rPr lang="ru-RU" sz="1800" dirty="0" smtClean="0">
                <a:solidFill>
                  <a:schemeClr val="tx1"/>
                </a:solidFill>
              </a:rPr>
              <a:t>США и растет</a:t>
            </a:r>
            <a:r>
              <a:rPr lang="ru-RU" sz="1800" dirty="0">
                <a:solidFill>
                  <a:schemeClr val="tx1"/>
                </a:solidFill>
              </a:rPr>
              <a:t> 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93800" y="5867400"/>
            <a:ext cx="9499600" cy="9271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По данным </a:t>
            </a:r>
            <a:r>
              <a:rPr lang="ru-RU" sz="1800" dirty="0"/>
              <a:t>Росстата </a:t>
            </a:r>
            <a:r>
              <a:rPr lang="ru-RU" sz="1800" dirty="0" smtClean="0"/>
              <a:t>агропромышленный комплекс не только производит 114 млн. т/год СО2, но и общий сброс сточных вод в 2021 году  составил 35,5 млрд. куб. м. </a:t>
            </a:r>
          </a:p>
          <a:p>
            <a:pPr algn="ctr"/>
            <a:r>
              <a:rPr lang="ru-RU" sz="1800" dirty="0" smtClean="0"/>
              <a:t>Из </a:t>
            </a:r>
            <a:r>
              <a:rPr lang="ru-RU" sz="1800" dirty="0"/>
              <a:t>о</a:t>
            </a:r>
            <a:r>
              <a:rPr lang="ru-RU" sz="1800" dirty="0" smtClean="0"/>
              <a:t>бщего стока 41% требует очистки.</a:t>
            </a:r>
            <a:endParaRPr lang="ru-RU" sz="1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9646" y="1298663"/>
            <a:ext cx="5973470" cy="7782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Мировой спрос на оборудование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для очистки воды и сточных вод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составил в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2021 году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 около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103,41 млрд. долл.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США и растет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489700" y="2184400"/>
            <a:ext cx="5626100" cy="17653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+mj-lt"/>
              </a:rPr>
              <a:t>Внутренний потребительский рынок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органических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удобрений в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2021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году -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 153,9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млн.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тонн, а произведено 100,7. Импортировано на 2,781 тыс. долл., или 15,8 тыс. тонн по цене 176,4 дол./тонна. Неудовлетворенный спрос более 50 млн. тонн.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7352" y="2171700"/>
            <a:ext cx="6051177" cy="177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На рынке России выручка производителей оборудования для очистки воды и сточных вод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в 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2021 году около 24 млрд. руб. Но износ такого оборудования в регионах - 80 – 90%. Поэтому в рамках федерального проекта «Чистая вода» до 2030 года выделяется 4,5 </a:t>
            </a:r>
            <a:r>
              <a:rPr lang="ru-RU" sz="1800" dirty="0" err="1" smtClean="0">
                <a:solidFill>
                  <a:schemeClr val="tx1"/>
                </a:solidFill>
                <a:latin typeface="+mj-lt"/>
              </a:rPr>
              <a:t>трл</a:t>
            </a:r>
            <a:r>
              <a:rPr lang="ru-RU" sz="1800" dirty="0" smtClean="0">
                <a:solidFill>
                  <a:schemeClr val="tx1"/>
                </a:solidFill>
                <a:latin typeface="+mj-lt"/>
              </a:rPr>
              <a:t>. рублей.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7352" y="4058464"/>
            <a:ext cx="6051178" cy="170733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В России около 80 производителей оборудования для водоподготовки и очистки стоков разной степени специализации и объемов выпускаемой продукции в месяц. Однако никто не выпускает оборудования, использующего электрогидравлический  эффект в технологических схемах своего оборудования.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15101" y="4215260"/>
            <a:ext cx="5600700" cy="143347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Существующее на сегодняшний день поголовье только крупного рогатого скота – около 17 млн. голов производят около 1 триллиона тонн отходов, перерабатывается из которых в органические удобрения около 10%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3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2247900" y="0"/>
            <a:ext cx="85381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4000" b="1" dirty="0">
                <a:latin typeface="+mj-lt"/>
              </a:rPr>
              <a:t>Этапы коммерциализации </a:t>
            </a:r>
            <a:endParaRPr sz="4000" b="1" dirty="0">
              <a:solidFill>
                <a:srgbClr val="595959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8" y="235248"/>
            <a:ext cx="1255032" cy="1412209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202229"/>
              </p:ext>
            </p:extLst>
          </p:nvPr>
        </p:nvGraphicFramePr>
        <p:xfrm>
          <a:off x="1752600" y="1739900"/>
          <a:ext cx="8902701" cy="441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2556"/>
                <a:gridCol w="1540851"/>
                <a:gridCol w="1369647"/>
                <a:gridCol w="1369647"/>
              </a:tblGrid>
              <a:tr h="4931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</a:tr>
              <a:tr h="49318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Проведение НИ и</a:t>
                      </a:r>
                      <a:r>
                        <a:rPr lang="ru-RU" sz="2000" baseline="0" dirty="0" smtClean="0"/>
                        <a:t> ОКР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49318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Получение патента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49318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Получение</a:t>
                      </a:r>
                      <a:r>
                        <a:rPr lang="ru-RU" sz="2000" baseline="0" dirty="0" smtClean="0"/>
                        <a:t> лицензии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49318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Продажа технологии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750358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Продажа услуг (инжиниринг, </a:t>
                      </a:r>
                      <a:r>
                        <a:rPr lang="ru-RU" sz="2000" dirty="0" err="1" smtClean="0"/>
                        <a:t>консалдинг</a:t>
                      </a:r>
                      <a:r>
                        <a:rPr lang="ru-RU" sz="2000" dirty="0" smtClean="0"/>
                        <a:t>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49318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Продажа</a:t>
                      </a:r>
                      <a:r>
                        <a:rPr lang="ru-RU" sz="2000" baseline="0" dirty="0" smtClean="0"/>
                        <a:t> оборудования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49318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Посреднические услуги по продажам удобрений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54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2514600" y="0"/>
            <a:ext cx="81952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000" b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План коммерциализации</a:t>
            </a:r>
            <a:endParaRPr sz="40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5" y="126470"/>
            <a:ext cx="1255032" cy="1412209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50528" y="1579593"/>
            <a:ext cx="3858661" cy="14176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Ключевые партнеры: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i="1" dirty="0" smtClean="0">
                <a:solidFill>
                  <a:schemeClr val="tx1"/>
                </a:solidFill>
              </a:rPr>
              <a:t>Государственные агрохолдинги</a:t>
            </a:r>
            <a:r>
              <a:rPr lang="ru-RU" sz="1600" dirty="0" smtClean="0">
                <a:solidFill>
                  <a:schemeClr val="tx1"/>
                </a:solidFill>
              </a:rPr>
              <a:t>, частные животноводческие комплексы, </a:t>
            </a:r>
            <a:r>
              <a:rPr lang="ru-RU" sz="1600" i="1" dirty="0" smtClean="0">
                <a:solidFill>
                  <a:schemeClr val="tx1"/>
                </a:solidFill>
              </a:rPr>
              <a:t>тепличные хозяйства, городские администрац</a:t>
            </a:r>
            <a:r>
              <a:rPr lang="ru-RU" sz="1600" dirty="0" smtClean="0">
                <a:solidFill>
                  <a:schemeClr val="tx1"/>
                </a:solidFill>
              </a:rPr>
              <a:t>ии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70800" y="1579593"/>
            <a:ext cx="4361666" cy="13287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Ключевые виды деятельности:</a:t>
            </a:r>
          </a:p>
          <a:p>
            <a:pPr marL="285750" indent="-285750">
              <a:buFontTx/>
              <a:buChar char="-"/>
            </a:pPr>
            <a:r>
              <a:rPr lang="ru-RU" sz="1600" i="1" dirty="0" smtClean="0">
                <a:solidFill>
                  <a:schemeClr val="tx1"/>
                </a:solidFill>
              </a:rPr>
              <a:t>НИ и ОКР по отработке технологий под заказчика;</a:t>
            </a:r>
          </a:p>
          <a:p>
            <a:pPr marL="285750" indent="-285750">
              <a:buFontTx/>
              <a:buChar char="-"/>
            </a:pPr>
            <a:r>
              <a:rPr lang="ru-RU" sz="1600" i="1" dirty="0" smtClean="0">
                <a:solidFill>
                  <a:schemeClr val="tx1"/>
                </a:solidFill>
              </a:rPr>
              <a:t>Производство оборудования;</a:t>
            </a:r>
          </a:p>
          <a:p>
            <a:pPr marL="285750" indent="-285750">
              <a:buFontTx/>
              <a:buChar char="-"/>
            </a:pPr>
            <a:r>
              <a:rPr lang="ru-RU" sz="1600" i="1" dirty="0" smtClean="0">
                <a:solidFill>
                  <a:schemeClr val="tx1"/>
                </a:solidFill>
              </a:rPr>
              <a:t>Инжиниринг, пуско-наладка, обучение.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43324" y="1579591"/>
            <a:ext cx="2616200" cy="14176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Ключевые ресурсы:</a:t>
            </a:r>
          </a:p>
          <a:p>
            <a:pPr algn="ctr"/>
            <a:r>
              <a:rPr lang="ru-RU" sz="1600" i="1" dirty="0" smtClean="0">
                <a:solidFill>
                  <a:schemeClr val="tx1"/>
                </a:solidFill>
              </a:rPr>
              <a:t>Интеллектуальная собственность;.</a:t>
            </a:r>
            <a:endParaRPr lang="ru-RU" sz="1600" i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3265" y="3094799"/>
            <a:ext cx="7616318" cy="50405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u="sng" dirty="0" smtClean="0">
                <a:solidFill>
                  <a:schemeClr val="tx1"/>
                </a:solidFill>
              </a:rPr>
              <a:t>Структура издержек </a:t>
            </a:r>
            <a:r>
              <a:rPr lang="ru-RU" sz="1800" dirty="0" smtClean="0">
                <a:solidFill>
                  <a:schemeClr val="tx1"/>
                </a:solidFill>
              </a:rPr>
              <a:t>– расходы на ключевые виды деятельности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91184" y="3698450"/>
            <a:ext cx="4320480" cy="504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u="sng" dirty="0" smtClean="0">
                <a:solidFill>
                  <a:schemeClr val="tx1"/>
                </a:solidFill>
              </a:rPr>
              <a:t>Продукты на продажу</a:t>
            </a:r>
            <a:endParaRPr lang="ru-RU" sz="1800" b="1" u="sng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85001" y="3970536"/>
            <a:ext cx="3716527" cy="148045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Технологические линии безотходной очистки стоков отходов жизнедеятельности КРС, и осадочного </a:t>
            </a:r>
            <a:r>
              <a:rPr lang="ru-RU" sz="1600" dirty="0" err="1" smtClean="0">
                <a:solidFill>
                  <a:schemeClr val="tx1"/>
                </a:solidFill>
              </a:rPr>
              <a:t>кека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174235" y="4265712"/>
            <a:ext cx="3716527" cy="148045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Подготовка проектов по заказам потребителей. Помощь в монтаже, обслуживании. Обучение персонала заказчиков.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11664" y="4003294"/>
            <a:ext cx="3716527" cy="148045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Технологии снижения </a:t>
            </a:r>
            <a:r>
              <a:rPr lang="ru-RU" sz="1600" dirty="0">
                <a:solidFill>
                  <a:schemeClr val="tx1"/>
                </a:solidFill>
              </a:rPr>
              <a:t>экологической нагрузки на окружающую </a:t>
            </a:r>
            <a:r>
              <a:rPr lang="ru-RU" sz="1600" dirty="0" smtClean="0">
                <a:solidFill>
                  <a:schemeClr val="tx1"/>
                </a:solidFill>
              </a:rPr>
              <a:t>среду, превращение отходов в доходы.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3425" y="5776912"/>
            <a:ext cx="3367760" cy="9361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/>
              <a:t>Потребители: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Ключевые партнеры;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Частные землепользователи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95935" y="5725222"/>
            <a:ext cx="7832255" cy="103948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/>
              <a:t>Способы коммерциализации: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Прямые продажи продукта, оборудования и технологий;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Продажи лицензий на их производство, обучение персонала;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Инжиниринг, </a:t>
            </a:r>
            <a:r>
              <a:rPr lang="ru-RU" sz="1600" dirty="0" err="1" smtClean="0"/>
              <a:t>консалдинг</a:t>
            </a:r>
            <a:r>
              <a:rPr lang="ru-RU" sz="1600" dirty="0" smtClean="0"/>
              <a:t>, посреднические услуги по реализации удобрений.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1632529"/>
            <a:ext cx="2115752" cy="23552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227" y="1583957"/>
            <a:ext cx="2083328" cy="21414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3" y="1185862"/>
            <a:ext cx="3199493" cy="3199493"/>
          </a:xfrm>
          <a:prstGeom prst="rect">
            <a:avLst/>
          </a:prstGeom>
        </p:spPr>
      </p:pic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2311400" y="12700"/>
            <a:ext cx="80555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4000" b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Команда проекта</a:t>
            </a:r>
            <a:endParaRPr sz="40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8" y="171748"/>
            <a:ext cx="1255032" cy="14122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68400" y="3556000"/>
            <a:ext cx="2857500" cy="22733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err="1">
                <a:solidFill>
                  <a:schemeClr val="tx1"/>
                </a:solidFill>
              </a:rPr>
              <a:t>Горбашов</a:t>
            </a:r>
            <a:r>
              <a:rPr lang="ru-RU" sz="1800" dirty="0">
                <a:solidFill>
                  <a:schemeClr val="tx1"/>
                </a:solidFill>
              </a:rPr>
              <a:t> Владимир Николаевич – руководитель проекта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86300" y="3556000"/>
            <a:ext cx="2857500" cy="22733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err="1">
                <a:solidFill>
                  <a:schemeClr val="tx1"/>
                </a:solidFill>
              </a:rPr>
              <a:t>Аброщикова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Радмила</a:t>
            </a:r>
            <a:r>
              <a:rPr lang="ru-RU" sz="1800" dirty="0">
                <a:solidFill>
                  <a:schemeClr val="tx1"/>
                </a:solidFill>
              </a:rPr>
              <a:t> Анатольевна – специалист по продажам и выводу на рынок новых </a:t>
            </a:r>
            <a:r>
              <a:rPr lang="ru-RU" sz="1800" dirty="0" smtClean="0">
                <a:solidFill>
                  <a:schemeClr val="tx1"/>
                </a:solidFill>
              </a:rPr>
              <a:t>продуктов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04200" y="3556000"/>
            <a:ext cx="2857500" cy="22733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Аминова Клара Робертовна – финансист с большим опытом работы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1943100" y="12700"/>
            <a:ext cx="84238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latin typeface="+mj-lt"/>
              </a:rPr>
              <a:t>Ориентировочная стоимость </a:t>
            </a:r>
            <a:br>
              <a:rPr lang="ru-RU" sz="3600" b="1" dirty="0">
                <a:latin typeface="+mj-lt"/>
              </a:rPr>
            </a:br>
            <a:r>
              <a:rPr lang="ru-RU" sz="3600" b="1" dirty="0" smtClean="0">
                <a:latin typeface="+mj-lt"/>
              </a:rPr>
              <a:t>НИ и ОКР</a:t>
            </a:r>
            <a:endParaRPr sz="36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8" y="171748"/>
            <a:ext cx="1255032" cy="14122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788" y="1583957"/>
            <a:ext cx="118012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Проведение научно-исследовательских и опытно-конструкторских работ можно разделить на 4 этапа, ориентировочная стоимость которых составит: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 Проведение маркетинговых исследований по определению перспективных кластеров агропромышленного сектора и народного хозяйства с целью определения оптимальных технических </a:t>
            </a:r>
            <a:r>
              <a:rPr lang="ru-RU" sz="2000" dirty="0" smtClean="0"/>
              <a:t>характеристик производительности и разового объема обработки стоков у </a:t>
            </a:r>
            <a:r>
              <a:rPr lang="ru-RU" sz="2000" dirty="0"/>
              <a:t>прототипа технологической линии по безотходной переработке отходов жизнедеятельности животных, птиц и человека и её созданию – до 5 млн. </a:t>
            </a:r>
            <a:r>
              <a:rPr lang="ru-RU" sz="2000" dirty="0" err="1"/>
              <a:t>руб</a:t>
            </a:r>
            <a:r>
              <a:rPr lang="ru-RU" sz="20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 Проведение НИ и ОКР по определению наиболее эффективных технологий и оптимизации конструкторских решений по установке глубокой очистки сточных вод кавитацией в среде кислорода  -   до 5 млн. </a:t>
            </a:r>
            <a:r>
              <a:rPr lang="ru-RU" sz="2000" dirty="0" err="1"/>
              <a:t>руб</a:t>
            </a:r>
            <a:r>
              <a:rPr lang="ru-RU" sz="20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 Проведение НИ и </a:t>
            </a:r>
            <a:r>
              <a:rPr lang="ru-RU" sz="2000" dirty="0" smtClean="0"/>
              <a:t>ОКР </a:t>
            </a:r>
            <a:r>
              <a:rPr lang="ru-RU" sz="2000" dirty="0"/>
              <a:t>по узлам подготовки </a:t>
            </a:r>
            <a:r>
              <a:rPr lang="ru-RU" sz="2000" dirty="0" err="1"/>
              <a:t>торфо</a:t>
            </a:r>
            <a:r>
              <a:rPr lang="ru-RU" sz="2000" dirty="0"/>
              <a:t>-навозной смеси и её </a:t>
            </a:r>
            <a:r>
              <a:rPr lang="ru-RU" sz="2000" dirty="0" err="1" smtClean="0"/>
              <a:t>гомогенезации</a:t>
            </a:r>
            <a:endParaRPr lang="ru-RU" sz="2000" dirty="0" smtClean="0"/>
          </a:p>
          <a:p>
            <a:r>
              <a:rPr lang="ru-RU" sz="2000" dirty="0" smtClean="0"/>
              <a:t>       </a:t>
            </a:r>
            <a:r>
              <a:rPr lang="ru-RU" sz="2000" dirty="0"/>
              <a:t>-    до 4 млн. </a:t>
            </a:r>
            <a:r>
              <a:rPr lang="ru-RU" sz="2000" dirty="0" err="1"/>
              <a:t>руб</a:t>
            </a:r>
            <a:r>
              <a:rPr lang="ru-RU" sz="20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 Проведение НИ и </a:t>
            </a:r>
            <a:r>
              <a:rPr lang="ru-RU" sz="2000" dirty="0" smtClean="0"/>
              <a:t>ОКР </a:t>
            </a:r>
            <a:r>
              <a:rPr lang="ru-RU" sz="2000" dirty="0"/>
              <a:t>по выпрямителю и генератору электрических импульсов </a:t>
            </a:r>
            <a:r>
              <a:rPr lang="ru-RU" sz="2000" dirty="0" smtClean="0"/>
              <a:t>тока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</a:t>
            </a:r>
            <a:r>
              <a:rPr lang="ru-RU" sz="2000" dirty="0"/>
              <a:t>-  до 2 млн. </a:t>
            </a:r>
            <a:r>
              <a:rPr lang="ru-RU" sz="2000" dirty="0" err="1"/>
              <a:t>руб</a:t>
            </a:r>
            <a:r>
              <a:rPr lang="ru-RU" sz="20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 Проведение НИ и ОКР по </a:t>
            </a:r>
            <a:r>
              <a:rPr lang="ru-RU" sz="2000" dirty="0" smtClean="0"/>
              <a:t>объёмным насосам, оптимальной конструкции и производительности – до 3 млн. руб.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6438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3909</TotalTime>
  <Words>2415</Words>
  <Application>Microsoft Office PowerPoint</Application>
  <PresentationFormat>Произвольный</PresentationFormat>
  <Paragraphs>151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Helvetica Neue</vt:lpstr>
      <vt:lpstr>Calibri</vt:lpstr>
      <vt:lpstr>Тема Office</vt:lpstr>
      <vt:lpstr>Безотходный способ очистки и дезодорации отходов жизнедеятельности сельскохозяйственных животных и осадочного ила</vt:lpstr>
      <vt:lpstr>О спикере</vt:lpstr>
      <vt:lpstr>Проблемы</vt:lpstr>
      <vt:lpstr>Пути решения</vt:lpstr>
      <vt:lpstr>Потенциальные потребители</vt:lpstr>
      <vt:lpstr>Существующие технологии</vt:lpstr>
      <vt:lpstr>Существующие технологии</vt:lpstr>
      <vt:lpstr>Существующие технологии</vt:lpstr>
      <vt:lpstr>Существующие установки,  их недостатки</vt:lpstr>
      <vt:lpstr>Технологическая линия комплексной очистки и дезодорации стоков с производством органического удобрения</vt:lpstr>
      <vt:lpstr>Установка глубокой очистки жидких стоков методом кавитации в среде кислорода</vt:lpstr>
      <vt:lpstr>Установка глубокой очистки жидких стоков методом кавитации в среде кислорода 2</vt:lpstr>
      <vt:lpstr>Устройство и работа гомогенезатора</vt:lpstr>
      <vt:lpstr>Устройство и работа объёмного насоса</vt:lpstr>
      <vt:lpstr>Генератор импульсов тока</vt:lpstr>
      <vt:lpstr>Работа генератора импульсов тока</vt:lpstr>
      <vt:lpstr>Преимущества предлагаемой технологии</vt:lpstr>
      <vt:lpstr>Оценка целевого рынка</vt:lpstr>
      <vt:lpstr>Этапы коммерциализации </vt:lpstr>
      <vt:lpstr>План коммерциализации</vt:lpstr>
      <vt:lpstr>Команда проекта</vt:lpstr>
      <vt:lpstr>Ориентировочная стоимость  НИ и ОКР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Yastina Ekaterina</dc:creator>
  <cp:lastModifiedBy>Vlad</cp:lastModifiedBy>
  <cp:revision>102</cp:revision>
  <dcterms:modified xsi:type="dcterms:W3CDTF">2025-06-02T07:42:09Z</dcterms:modified>
</cp:coreProperties>
</file>