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74" r:id="rId5"/>
  </p:sldMasterIdLst>
  <p:notesMasterIdLst>
    <p:notesMasterId r:id="rId22"/>
  </p:notesMasterIdLst>
  <p:handoutMasterIdLst>
    <p:handoutMasterId r:id="rId23"/>
  </p:handoutMasterIdLst>
  <p:sldIdLst>
    <p:sldId id="323" r:id="rId6"/>
    <p:sldId id="330" r:id="rId7"/>
    <p:sldId id="335" r:id="rId8"/>
    <p:sldId id="364" r:id="rId9"/>
    <p:sldId id="317" r:id="rId10"/>
    <p:sldId id="336" r:id="rId11"/>
    <p:sldId id="337" r:id="rId12"/>
    <p:sldId id="318" r:id="rId13"/>
    <p:sldId id="338" r:id="rId14"/>
    <p:sldId id="329" r:id="rId15"/>
    <p:sldId id="334" r:id="rId16"/>
    <p:sldId id="361" r:id="rId17"/>
    <p:sldId id="319" r:id="rId18"/>
    <p:sldId id="333" r:id="rId19"/>
    <p:sldId id="332" r:id="rId20"/>
    <p:sldId id="351" r:id="rId21"/>
  </p:sldIdLst>
  <p:sldSz cx="9906000" cy="6858000" type="A4"/>
  <p:notesSz cx="6797675" cy="9926638"/>
  <p:defaultTextStyle>
    <a:defPPr>
      <a:defRPr lang="ru-RU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001" initials="0" lastIdx="1" clrIdx="0">
    <p:extLst>
      <p:ext uri="{19B8F6BF-5375-455C-9EA6-DF929625EA0E}">
        <p15:presenceInfo xmlns:p15="http://schemas.microsoft.com/office/powerpoint/2012/main" userId="00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199"/>
    <a:srgbClr val="081B46"/>
    <a:srgbClr val="A76885"/>
    <a:srgbClr val="515252"/>
    <a:srgbClr val="E4E5E9"/>
    <a:srgbClr val="D5B8C0"/>
    <a:srgbClr val="E6D2D8"/>
    <a:srgbClr val="FFD05B"/>
    <a:srgbClr val="E5F3F6"/>
    <a:srgbClr val="AB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96271"/>
  </p:normalViewPr>
  <p:slideViewPr>
    <p:cSldViewPr snapToGrid="0">
      <p:cViewPr varScale="1">
        <p:scale>
          <a:sx n="115" d="100"/>
          <a:sy n="115" d="100"/>
        </p:scale>
        <p:origin x="972" y="108"/>
      </p:cViewPr>
      <p:guideLst>
        <p:guide orient="horz" pos="2115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16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4AB63-0D87-403B-B74B-903D05FBF77B}" type="doc">
      <dgm:prSet loTypeId="urn:microsoft.com/office/officeart/2005/8/layout/radial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22F10B1-7D1D-4949-BABA-6CAC165E3FAF}">
      <dgm:prSet phldrT="[Текст]" custT="1"/>
      <dgm:spPr/>
      <dgm:t>
        <a:bodyPr/>
        <a:lstStyle/>
        <a:p>
          <a:pPr algn="ctr">
            <a:buClr>
              <a:schemeClr val="lt1"/>
            </a:buClr>
            <a:buSzPts val="1800"/>
            <a:buFont typeface="Calibri"/>
            <a:buNone/>
          </a:pPr>
          <a:r>
            <a:rPr lang="ru-RU" sz="32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rPr>
            <a:t>Стартап-проект</a:t>
          </a:r>
          <a:endParaRPr lang="ru-RU" sz="3600" dirty="0">
            <a:solidFill>
              <a:schemeClr val="tx1"/>
            </a:solidFill>
          </a:endParaRPr>
        </a:p>
      </dgm:t>
    </dgm:pt>
    <dgm:pt modelId="{403D8B29-B04F-431F-B43E-C8EABCE04840}" type="parTrans" cxnId="{C8DEF5B0-0F24-4FB3-82B8-380DA565B17E}">
      <dgm:prSet/>
      <dgm:spPr/>
      <dgm:t>
        <a:bodyPr/>
        <a:lstStyle/>
        <a:p>
          <a:endParaRPr lang="ru-RU" sz="2400"/>
        </a:p>
      </dgm:t>
    </dgm:pt>
    <dgm:pt modelId="{9BD5661D-C3B8-42EE-8273-F86305589A55}" type="sibTrans" cxnId="{C8DEF5B0-0F24-4FB3-82B8-380DA565B17E}">
      <dgm:prSet/>
      <dgm:spPr/>
      <dgm:t>
        <a:bodyPr/>
        <a:lstStyle/>
        <a:p>
          <a:endParaRPr lang="ru-RU" sz="2400"/>
        </a:p>
      </dgm:t>
    </dgm:pt>
    <dgm:pt modelId="{1688424C-997A-4DCA-8078-76D53A003D99}">
      <dgm:prSet phldrT="[Текст]" custT="1"/>
      <dgm:spPr/>
      <dgm:t>
        <a:bodyPr/>
        <a:lstStyle/>
        <a:p>
          <a:r>
            <a:rPr lang="ru-RU" sz="800" dirty="0"/>
            <a:t>Контрактное производство</a:t>
          </a:r>
        </a:p>
        <a:p>
          <a:r>
            <a:rPr lang="ru-RU" sz="800" dirty="0"/>
            <a:t>- ателье и цеха Грозного </a:t>
          </a:r>
        </a:p>
      </dgm:t>
    </dgm:pt>
    <dgm:pt modelId="{8B9DEE56-91D9-42D6-A7BE-1092FECF6E07}" type="parTrans" cxnId="{E70EEEF9-223B-4FEA-8BC4-95E4EAC76678}">
      <dgm:prSet/>
      <dgm:spPr/>
      <dgm:t>
        <a:bodyPr/>
        <a:lstStyle/>
        <a:p>
          <a:endParaRPr lang="ru-RU" sz="2400"/>
        </a:p>
      </dgm:t>
    </dgm:pt>
    <dgm:pt modelId="{4D5EDED4-023A-4845-BF59-A578DC951523}" type="sibTrans" cxnId="{E70EEEF9-223B-4FEA-8BC4-95E4EAC76678}">
      <dgm:prSet/>
      <dgm:spPr/>
      <dgm:t>
        <a:bodyPr/>
        <a:lstStyle/>
        <a:p>
          <a:endParaRPr lang="ru-RU" sz="2400"/>
        </a:p>
      </dgm:t>
    </dgm:pt>
    <dgm:pt modelId="{94483BD9-47A5-41A7-8078-8D7437D0CB08}">
      <dgm:prSet phldrT="[Текст]" custT="1"/>
      <dgm:spPr/>
      <dgm:t>
        <a:bodyPr/>
        <a:lstStyle/>
        <a:p>
          <a:r>
            <a:rPr lang="ru-RU" sz="800" b="0" i="0" u="none" dirty="0"/>
            <a:t>Поставщик инженеров – технологических продуктов: </a:t>
          </a:r>
          <a:endParaRPr lang="ru-RU" sz="800" b="0" dirty="0"/>
        </a:p>
        <a:p>
          <a:r>
            <a:rPr lang="ru-RU" sz="800" b="0" i="0" u="none" dirty="0"/>
            <a:t>- ГГНТУ. </a:t>
          </a:r>
          <a:endParaRPr lang="ru-RU" sz="800" b="0" dirty="0"/>
        </a:p>
      </dgm:t>
    </dgm:pt>
    <dgm:pt modelId="{FE145ED1-FFE5-43BC-9800-E44C920CEEB6}" type="parTrans" cxnId="{92C49E64-4E77-461C-A3E7-4083D777AF90}">
      <dgm:prSet/>
      <dgm:spPr/>
      <dgm:t>
        <a:bodyPr/>
        <a:lstStyle/>
        <a:p>
          <a:endParaRPr lang="ru-RU" sz="2400"/>
        </a:p>
      </dgm:t>
    </dgm:pt>
    <dgm:pt modelId="{E42DABC0-DDE8-4E2C-97C2-3CBC317C9513}" type="sibTrans" cxnId="{92C49E64-4E77-461C-A3E7-4083D777AF90}">
      <dgm:prSet/>
      <dgm:spPr/>
      <dgm:t>
        <a:bodyPr/>
        <a:lstStyle/>
        <a:p>
          <a:endParaRPr lang="ru-RU" sz="2400"/>
        </a:p>
      </dgm:t>
    </dgm:pt>
    <dgm:pt modelId="{BDB8300B-DD5F-4EFF-93DD-8B78AAF842D1}">
      <dgm:prSet phldrT="[Текст]" custT="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ru-RU" sz="800" b="0" dirty="0"/>
            <a:t>Девелопер – </a:t>
          </a:r>
          <a:r>
            <a:rPr lang="ru-RU" sz="800" b="0" dirty="0" err="1"/>
            <a:t>фининвестор</a:t>
          </a:r>
          <a:r>
            <a:rPr lang="ru-RU" sz="800" b="0" dirty="0"/>
            <a:t>:</a:t>
          </a:r>
        </a:p>
        <a:p>
          <a:r>
            <a:rPr lang="ru-RU" sz="800" b="0" i="0" u="none" strike="noStrike" cap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rPr>
            <a:t>«Стартап-студия</a:t>
          </a:r>
          <a:endParaRPr lang="ru-RU" sz="800" b="0" dirty="0"/>
        </a:p>
        <a:p>
          <a:pPr>
            <a:buClr>
              <a:srgbClr val="0D0D0D"/>
            </a:buClr>
            <a:buSzPts val="1800"/>
            <a:buFont typeface="Calibri"/>
            <a:buNone/>
          </a:pPr>
          <a:r>
            <a:rPr lang="ru-RU" sz="800" b="0" i="0" u="none" strike="noStrike" cap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rPr>
            <a:t>Грозненского ГНТУ»</a:t>
          </a:r>
          <a:endParaRPr lang="ru-RU" sz="800" b="0" dirty="0"/>
        </a:p>
      </dgm:t>
    </dgm:pt>
    <dgm:pt modelId="{C3057D81-73E0-41D5-A07F-8C5F17AC0831}" type="parTrans" cxnId="{215F1138-C7AB-4223-94EC-9E738A3A19E4}">
      <dgm:prSet/>
      <dgm:spPr/>
      <dgm:t>
        <a:bodyPr/>
        <a:lstStyle/>
        <a:p>
          <a:endParaRPr lang="ru-RU" sz="2400"/>
        </a:p>
      </dgm:t>
    </dgm:pt>
    <dgm:pt modelId="{886AFFF3-BFD9-4E5A-9F8C-3EA312A04BA3}" type="sibTrans" cxnId="{215F1138-C7AB-4223-94EC-9E738A3A19E4}">
      <dgm:prSet/>
      <dgm:spPr/>
      <dgm:t>
        <a:bodyPr/>
        <a:lstStyle/>
        <a:p>
          <a:endParaRPr lang="ru-RU" sz="2400"/>
        </a:p>
      </dgm:t>
    </dgm:pt>
    <dgm:pt modelId="{7DC877A7-756F-4009-9C7C-50C29B4D0507}">
      <dgm:prSet phldrT="[Текст]" custT="1"/>
      <dgm:spPr/>
      <dgm:t>
        <a:bodyPr/>
        <a:lstStyle/>
        <a:p>
          <a:r>
            <a:rPr lang="en-US" sz="800" dirty="0"/>
            <a:t>B2B </a:t>
          </a:r>
          <a:r>
            <a:rPr lang="ru-RU" sz="800" dirty="0"/>
            <a:t>потребители:</a:t>
          </a:r>
        </a:p>
        <a:p>
          <a:r>
            <a:rPr lang="ru-RU" sz="800" dirty="0"/>
            <a:t>локальные бренды и ателье Грозного, Аргуна, Гудермеса
частные дизайнеры одежды и модные дома региона</a:t>
          </a:r>
        </a:p>
      </dgm:t>
    </dgm:pt>
    <dgm:pt modelId="{1E169B05-656C-46B0-96FC-A5FD1955F457}" type="parTrans" cxnId="{02D091D7-AAEE-4E0C-8886-22EE5CB5CFE3}">
      <dgm:prSet/>
      <dgm:spPr/>
      <dgm:t>
        <a:bodyPr/>
        <a:lstStyle/>
        <a:p>
          <a:endParaRPr lang="ru-RU" sz="2400"/>
        </a:p>
      </dgm:t>
    </dgm:pt>
    <dgm:pt modelId="{309E6A9F-91CF-4F2C-BDBC-6E517BA40EE2}" type="sibTrans" cxnId="{02D091D7-AAEE-4E0C-8886-22EE5CB5CFE3}">
      <dgm:prSet/>
      <dgm:spPr/>
      <dgm:t>
        <a:bodyPr/>
        <a:lstStyle/>
        <a:p>
          <a:endParaRPr lang="ru-RU" sz="2400"/>
        </a:p>
      </dgm:t>
    </dgm:pt>
    <dgm:pt modelId="{1ACC9EFC-D1BA-434E-AFF5-4D7937BD1CF1}">
      <dgm:prSet phldrT="[Текст]" custT="1"/>
      <dgm:spPr/>
      <dgm:t>
        <a:bodyPr/>
        <a:lstStyle/>
        <a:p>
          <a:r>
            <a:rPr lang="ru-RU" sz="800" dirty="0"/>
            <a:t>Венчурный инвестор:</a:t>
          </a:r>
        </a:p>
        <a:p>
          <a:r>
            <a:rPr lang="ru-RU" sz="800" dirty="0"/>
            <a:t>- </a:t>
          </a:r>
          <a:r>
            <a:rPr lang="en-US" sz="800" dirty="0" err="1"/>
            <a:t>YellowRockets</a:t>
          </a:r>
          <a:endParaRPr lang="ru-RU" sz="800" dirty="0"/>
        </a:p>
        <a:p>
          <a:endParaRPr lang="ru-RU" sz="800" dirty="0"/>
        </a:p>
      </dgm:t>
    </dgm:pt>
    <dgm:pt modelId="{CB2870ED-EA68-4A34-8985-F4854366A819}" type="parTrans" cxnId="{96A3D6E9-14DB-49E9-8438-C08C07EC8FA8}">
      <dgm:prSet/>
      <dgm:spPr/>
      <dgm:t>
        <a:bodyPr/>
        <a:lstStyle/>
        <a:p>
          <a:endParaRPr lang="ru-RU" sz="2400"/>
        </a:p>
      </dgm:t>
    </dgm:pt>
    <dgm:pt modelId="{6DA71C78-3E80-4C05-A0F1-1ACD08D7046A}" type="sibTrans" cxnId="{96A3D6E9-14DB-49E9-8438-C08C07EC8FA8}">
      <dgm:prSet/>
      <dgm:spPr/>
      <dgm:t>
        <a:bodyPr/>
        <a:lstStyle/>
        <a:p>
          <a:endParaRPr lang="ru-RU" sz="2400"/>
        </a:p>
      </dgm:t>
    </dgm:pt>
    <dgm:pt modelId="{4DA0C70D-BB33-4604-BA1E-54CD98D6D217}">
      <dgm:prSet phldrT="[Текст]" custT="1"/>
      <dgm:spPr/>
      <dgm:t>
        <a:bodyPr/>
        <a:lstStyle/>
        <a:p>
          <a:r>
            <a:rPr lang="ru-RU" sz="800" dirty="0"/>
            <a:t>Тестирование </a:t>
          </a:r>
          <a:r>
            <a:rPr lang="ru-RU" sz="800" dirty="0" err="1"/>
            <a:t>лаб.образца</a:t>
          </a:r>
          <a:r>
            <a:rPr lang="ru-RU" sz="800" dirty="0"/>
            <a:t>:</a:t>
          </a:r>
        </a:p>
        <a:p>
          <a:r>
            <a:rPr lang="ru-RU" sz="800" dirty="0"/>
            <a:t>- ГГНТУ;</a:t>
          </a:r>
        </a:p>
        <a:p>
          <a:r>
            <a:rPr lang="ru-RU" sz="800" dirty="0"/>
            <a:t>- локальные ателье</a:t>
          </a:r>
        </a:p>
      </dgm:t>
    </dgm:pt>
    <dgm:pt modelId="{B4E2C646-B5B9-4DDF-B2C3-AE6DC8E1B5C0}" type="parTrans" cxnId="{0AC1F503-6B3B-4D8C-8317-511ECF72C469}">
      <dgm:prSet/>
      <dgm:spPr/>
      <dgm:t>
        <a:bodyPr/>
        <a:lstStyle/>
        <a:p>
          <a:endParaRPr lang="ru-RU" sz="2400"/>
        </a:p>
      </dgm:t>
    </dgm:pt>
    <dgm:pt modelId="{80F2067B-8B4E-480F-B5AB-058DAF3AAC99}" type="sibTrans" cxnId="{0AC1F503-6B3B-4D8C-8317-511ECF72C469}">
      <dgm:prSet/>
      <dgm:spPr/>
      <dgm:t>
        <a:bodyPr/>
        <a:lstStyle/>
        <a:p>
          <a:endParaRPr lang="ru-RU" sz="2400"/>
        </a:p>
      </dgm:t>
    </dgm:pt>
    <dgm:pt modelId="{366DB946-644F-431F-8D3A-CB4528D232F1}">
      <dgm:prSet phldrT="[Текст]" custT="1"/>
      <dgm:spPr/>
      <dgm:t>
        <a:bodyPr/>
        <a:lstStyle/>
        <a:p>
          <a:r>
            <a:rPr lang="ru-RU" sz="800" dirty="0"/>
            <a:t>Пользователь </a:t>
          </a:r>
          <a:r>
            <a:rPr lang="en-US" sz="800" dirty="0"/>
            <a:t>B2C:</a:t>
          </a:r>
        </a:p>
        <a:p>
          <a:r>
            <a:rPr lang="ru-RU" sz="800" dirty="0"/>
            <a:t>- начинающие модельеры
- студенты колледжей и вузов дизайна.</a:t>
          </a:r>
          <a:endParaRPr lang="en-US" sz="800" dirty="0"/>
        </a:p>
      </dgm:t>
    </dgm:pt>
    <dgm:pt modelId="{8A45F8D6-14E9-4800-B9ED-2026C48EBBAC}" type="parTrans" cxnId="{590C8532-C665-4DB0-86FA-23AA4BDD1816}">
      <dgm:prSet/>
      <dgm:spPr/>
      <dgm:t>
        <a:bodyPr/>
        <a:lstStyle/>
        <a:p>
          <a:endParaRPr lang="ru-RU" sz="2400"/>
        </a:p>
      </dgm:t>
    </dgm:pt>
    <dgm:pt modelId="{223FB9C2-6837-43EA-BA9D-BC979B420EBA}" type="sibTrans" cxnId="{590C8532-C665-4DB0-86FA-23AA4BDD1816}">
      <dgm:prSet/>
      <dgm:spPr/>
      <dgm:t>
        <a:bodyPr/>
        <a:lstStyle/>
        <a:p>
          <a:endParaRPr lang="ru-RU" sz="2400"/>
        </a:p>
      </dgm:t>
    </dgm:pt>
    <dgm:pt modelId="{52020FF4-43F5-4449-8BEB-36703FF9CA26}">
      <dgm:prSet phldrT="[Текст]" custT="1"/>
      <dgm:spPr/>
      <dgm:t>
        <a:bodyPr/>
        <a:lstStyle/>
        <a:p>
          <a:r>
            <a:rPr lang="ru-RU" sz="800" dirty="0"/>
            <a:t>Поставщик сервисов:</a:t>
          </a:r>
          <a:br>
            <a:rPr lang="ru-RU" sz="800" dirty="0"/>
          </a:br>
          <a:r>
            <a:rPr lang="en-US" sz="800" dirty="0"/>
            <a:t>Yandex Cloud</a:t>
          </a:r>
          <a:endParaRPr lang="en-US" sz="800" b="0" i="0" dirty="0">
            <a:solidFill>
              <a:srgbClr val="000000"/>
            </a:solidFill>
            <a:effectLst/>
            <a:latin typeface="Roboto" panose="020B0604020202020204" pitchFamily="2" charset="0"/>
          </a:endParaRPr>
        </a:p>
      </dgm:t>
    </dgm:pt>
    <dgm:pt modelId="{B2B654F2-D652-422B-8A86-B1C18055952A}" type="parTrans" cxnId="{28B7A6B0-C281-4104-AA77-80441DAF0C81}">
      <dgm:prSet/>
      <dgm:spPr/>
      <dgm:t>
        <a:bodyPr/>
        <a:lstStyle/>
        <a:p>
          <a:endParaRPr lang="ru-RU" sz="2400"/>
        </a:p>
      </dgm:t>
    </dgm:pt>
    <dgm:pt modelId="{88A79AD4-7EBA-4165-94EA-9E73B7BCD5C8}" type="sibTrans" cxnId="{28B7A6B0-C281-4104-AA77-80441DAF0C81}">
      <dgm:prSet/>
      <dgm:spPr/>
      <dgm:t>
        <a:bodyPr/>
        <a:lstStyle/>
        <a:p>
          <a:endParaRPr lang="ru-RU" sz="2400"/>
        </a:p>
      </dgm:t>
    </dgm:pt>
    <dgm:pt modelId="{4DC19D29-53C6-43EE-9D5F-B9CA38DD37FF}" type="pres">
      <dgm:prSet presAssocID="{C7D4AB63-0D87-403B-B74B-903D05FBF77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1FEB65-4B40-430D-B998-0A62D3FC3B8F}" type="pres">
      <dgm:prSet presAssocID="{C7D4AB63-0D87-403B-B74B-903D05FBF77B}" presName="radial" presStyleCnt="0">
        <dgm:presLayoutVars>
          <dgm:animLvl val="ctr"/>
        </dgm:presLayoutVars>
      </dgm:prSet>
      <dgm:spPr/>
    </dgm:pt>
    <dgm:pt modelId="{DF13193B-3723-4B7A-AD2E-F3CE2ACEF14C}" type="pres">
      <dgm:prSet presAssocID="{222F10B1-7D1D-4949-BABA-6CAC165E3FAF}" presName="centerShape" presStyleLbl="vennNode1" presStyleIdx="0" presStyleCnt="9"/>
      <dgm:spPr/>
      <dgm:t>
        <a:bodyPr/>
        <a:lstStyle/>
        <a:p>
          <a:endParaRPr lang="ru-RU"/>
        </a:p>
      </dgm:t>
    </dgm:pt>
    <dgm:pt modelId="{543BD742-F0C7-4A96-8EBE-6A828F807664}" type="pres">
      <dgm:prSet presAssocID="{1688424C-997A-4DCA-8078-76D53A003D99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314959-2B9A-4F1D-9366-605E75DAF220}" type="pres">
      <dgm:prSet presAssocID="{94483BD9-47A5-41A7-8078-8D7437D0CB08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6F7BB-5420-4EB7-AEBD-C077EBE7FED3}" type="pres">
      <dgm:prSet presAssocID="{BDB8300B-DD5F-4EFF-93DD-8B78AAF842D1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B69FB-8626-4C3B-B8E9-2944D2ECC77D}" type="pres">
      <dgm:prSet presAssocID="{7DC877A7-756F-4009-9C7C-50C29B4D0507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5D0D4-C6EF-4C19-9F7F-13AFD303145E}" type="pres">
      <dgm:prSet presAssocID="{4DA0C70D-BB33-4604-BA1E-54CD98D6D217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AD7F1-1A09-40C2-A257-EA8EE0C08ED3}" type="pres">
      <dgm:prSet presAssocID="{366DB946-644F-431F-8D3A-CB4528D232F1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5CA82-FC0B-4132-BF4A-CCBA1B8F21B9}" type="pres">
      <dgm:prSet presAssocID="{52020FF4-43F5-4449-8BEB-36703FF9CA26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180215-2095-42B5-A47A-A6611855E945}" type="pres">
      <dgm:prSet presAssocID="{1ACC9EFC-D1BA-434E-AFF5-4D7937BD1CF1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3E6D58-FA5D-4BDF-8B81-09C4DC9395CD}" type="presOf" srcId="{7DC877A7-756F-4009-9C7C-50C29B4D0507}" destId="{5DFB69FB-8626-4C3B-B8E9-2944D2ECC77D}" srcOrd="0" destOrd="0" presId="urn:microsoft.com/office/officeart/2005/8/layout/radial3"/>
    <dgm:cxn modelId="{92C49E64-4E77-461C-A3E7-4083D777AF90}" srcId="{222F10B1-7D1D-4949-BABA-6CAC165E3FAF}" destId="{94483BD9-47A5-41A7-8078-8D7437D0CB08}" srcOrd="1" destOrd="0" parTransId="{FE145ED1-FFE5-43BC-9800-E44C920CEEB6}" sibTransId="{E42DABC0-DDE8-4E2C-97C2-3CBC317C9513}"/>
    <dgm:cxn modelId="{E70EEEF9-223B-4FEA-8BC4-95E4EAC76678}" srcId="{222F10B1-7D1D-4949-BABA-6CAC165E3FAF}" destId="{1688424C-997A-4DCA-8078-76D53A003D99}" srcOrd="0" destOrd="0" parTransId="{8B9DEE56-91D9-42D6-A7BE-1092FECF6E07}" sibTransId="{4D5EDED4-023A-4845-BF59-A578DC951523}"/>
    <dgm:cxn modelId="{C8DEF5B0-0F24-4FB3-82B8-380DA565B17E}" srcId="{C7D4AB63-0D87-403B-B74B-903D05FBF77B}" destId="{222F10B1-7D1D-4949-BABA-6CAC165E3FAF}" srcOrd="0" destOrd="0" parTransId="{403D8B29-B04F-431F-B43E-C8EABCE04840}" sibTransId="{9BD5661D-C3B8-42EE-8273-F86305589A55}"/>
    <dgm:cxn modelId="{FE068BE4-9188-4F47-AF91-7F06EFE109CB}" type="presOf" srcId="{222F10B1-7D1D-4949-BABA-6CAC165E3FAF}" destId="{DF13193B-3723-4B7A-AD2E-F3CE2ACEF14C}" srcOrd="0" destOrd="0" presId="urn:microsoft.com/office/officeart/2005/8/layout/radial3"/>
    <dgm:cxn modelId="{DA7E36EE-2068-484F-A2BB-33217517E93C}" type="presOf" srcId="{1ACC9EFC-D1BA-434E-AFF5-4D7937BD1CF1}" destId="{B5180215-2095-42B5-A47A-A6611855E945}" srcOrd="0" destOrd="0" presId="urn:microsoft.com/office/officeart/2005/8/layout/radial3"/>
    <dgm:cxn modelId="{215F1138-C7AB-4223-94EC-9E738A3A19E4}" srcId="{222F10B1-7D1D-4949-BABA-6CAC165E3FAF}" destId="{BDB8300B-DD5F-4EFF-93DD-8B78AAF842D1}" srcOrd="2" destOrd="0" parTransId="{C3057D81-73E0-41D5-A07F-8C5F17AC0831}" sibTransId="{886AFFF3-BFD9-4E5A-9F8C-3EA312A04BA3}"/>
    <dgm:cxn modelId="{02D091D7-AAEE-4E0C-8886-22EE5CB5CFE3}" srcId="{222F10B1-7D1D-4949-BABA-6CAC165E3FAF}" destId="{7DC877A7-756F-4009-9C7C-50C29B4D0507}" srcOrd="3" destOrd="0" parTransId="{1E169B05-656C-46B0-96FC-A5FD1955F457}" sibTransId="{309E6A9F-91CF-4F2C-BDBC-6E517BA40EE2}"/>
    <dgm:cxn modelId="{B0D1100E-9B8B-4E97-8986-DD505FC8AB4F}" type="presOf" srcId="{94483BD9-47A5-41A7-8078-8D7437D0CB08}" destId="{D5314959-2B9A-4F1D-9366-605E75DAF220}" srcOrd="0" destOrd="0" presId="urn:microsoft.com/office/officeart/2005/8/layout/radial3"/>
    <dgm:cxn modelId="{590C8532-C665-4DB0-86FA-23AA4BDD1816}" srcId="{222F10B1-7D1D-4949-BABA-6CAC165E3FAF}" destId="{366DB946-644F-431F-8D3A-CB4528D232F1}" srcOrd="5" destOrd="0" parTransId="{8A45F8D6-14E9-4800-B9ED-2026C48EBBAC}" sibTransId="{223FB9C2-6837-43EA-BA9D-BC979B420EBA}"/>
    <dgm:cxn modelId="{878FBEB6-86B2-4593-88A4-C11BB5A8EDA5}" type="presOf" srcId="{1688424C-997A-4DCA-8078-76D53A003D99}" destId="{543BD742-F0C7-4A96-8EBE-6A828F807664}" srcOrd="0" destOrd="0" presId="urn:microsoft.com/office/officeart/2005/8/layout/radial3"/>
    <dgm:cxn modelId="{96A3D6E9-14DB-49E9-8438-C08C07EC8FA8}" srcId="{222F10B1-7D1D-4949-BABA-6CAC165E3FAF}" destId="{1ACC9EFC-D1BA-434E-AFF5-4D7937BD1CF1}" srcOrd="7" destOrd="0" parTransId="{CB2870ED-EA68-4A34-8985-F4854366A819}" sibTransId="{6DA71C78-3E80-4C05-A0F1-1ACD08D7046A}"/>
    <dgm:cxn modelId="{A8E05052-3B47-412F-A191-BA82DD71BC87}" type="presOf" srcId="{C7D4AB63-0D87-403B-B74B-903D05FBF77B}" destId="{4DC19D29-53C6-43EE-9D5F-B9CA38DD37FF}" srcOrd="0" destOrd="0" presId="urn:microsoft.com/office/officeart/2005/8/layout/radial3"/>
    <dgm:cxn modelId="{0AC1F503-6B3B-4D8C-8317-511ECF72C469}" srcId="{222F10B1-7D1D-4949-BABA-6CAC165E3FAF}" destId="{4DA0C70D-BB33-4604-BA1E-54CD98D6D217}" srcOrd="4" destOrd="0" parTransId="{B4E2C646-B5B9-4DDF-B2C3-AE6DC8E1B5C0}" sibTransId="{80F2067B-8B4E-480F-B5AB-058DAF3AAC99}"/>
    <dgm:cxn modelId="{E859732C-AE97-4C93-AAA8-0792E67B1C62}" type="presOf" srcId="{BDB8300B-DD5F-4EFF-93DD-8B78AAF842D1}" destId="{C556F7BB-5420-4EB7-AEBD-C077EBE7FED3}" srcOrd="0" destOrd="0" presId="urn:microsoft.com/office/officeart/2005/8/layout/radial3"/>
    <dgm:cxn modelId="{78937C8C-6BBE-4DB6-80C5-80A101AE8F6F}" type="presOf" srcId="{52020FF4-43F5-4449-8BEB-36703FF9CA26}" destId="{BBD5CA82-FC0B-4132-BF4A-CCBA1B8F21B9}" srcOrd="0" destOrd="0" presId="urn:microsoft.com/office/officeart/2005/8/layout/radial3"/>
    <dgm:cxn modelId="{79959718-7C78-4C41-9E74-430893DE9980}" type="presOf" srcId="{366DB946-644F-431F-8D3A-CB4528D232F1}" destId="{C0DAD7F1-1A09-40C2-A257-EA8EE0C08ED3}" srcOrd="0" destOrd="0" presId="urn:microsoft.com/office/officeart/2005/8/layout/radial3"/>
    <dgm:cxn modelId="{B5B1FFAC-DF03-4225-8977-D76842076FA6}" type="presOf" srcId="{4DA0C70D-BB33-4604-BA1E-54CD98D6D217}" destId="{4A75D0D4-C6EF-4C19-9F7F-13AFD303145E}" srcOrd="0" destOrd="0" presId="urn:microsoft.com/office/officeart/2005/8/layout/radial3"/>
    <dgm:cxn modelId="{28B7A6B0-C281-4104-AA77-80441DAF0C81}" srcId="{222F10B1-7D1D-4949-BABA-6CAC165E3FAF}" destId="{52020FF4-43F5-4449-8BEB-36703FF9CA26}" srcOrd="6" destOrd="0" parTransId="{B2B654F2-D652-422B-8A86-B1C18055952A}" sibTransId="{88A79AD4-7EBA-4165-94EA-9E73B7BCD5C8}"/>
    <dgm:cxn modelId="{4888F84D-95CE-4A46-8BAC-9E118A2CED0F}" type="presParOf" srcId="{4DC19D29-53C6-43EE-9D5F-B9CA38DD37FF}" destId="{3A1FEB65-4B40-430D-B998-0A62D3FC3B8F}" srcOrd="0" destOrd="0" presId="urn:microsoft.com/office/officeart/2005/8/layout/radial3"/>
    <dgm:cxn modelId="{4D44BCBF-7378-4087-BB37-59C7B38D8411}" type="presParOf" srcId="{3A1FEB65-4B40-430D-B998-0A62D3FC3B8F}" destId="{DF13193B-3723-4B7A-AD2E-F3CE2ACEF14C}" srcOrd="0" destOrd="0" presId="urn:microsoft.com/office/officeart/2005/8/layout/radial3"/>
    <dgm:cxn modelId="{CAE6526D-161D-4932-BB58-2ECE3032D22B}" type="presParOf" srcId="{3A1FEB65-4B40-430D-B998-0A62D3FC3B8F}" destId="{543BD742-F0C7-4A96-8EBE-6A828F807664}" srcOrd="1" destOrd="0" presId="urn:microsoft.com/office/officeart/2005/8/layout/radial3"/>
    <dgm:cxn modelId="{95836E84-B87E-4B7D-90C3-F141255187DD}" type="presParOf" srcId="{3A1FEB65-4B40-430D-B998-0A62D3FC3B8F}" destId="{D5314959-2B9A-4F1D-9366-605E75DAF220}" srcOrd="2" destOrd="0" presId="urn:microsoft.com/office/officeart/2005/8/layout/radial3"/>
    <dgm:cxn modelId="{F29C694E-2F17-4866-8579-D62487F8DB8B}" type="presParOf" srcId="{3A1FEB65-4B40-430D-B998-0A62D3FC3B8F}" destId="{C556F7BB-5420-4EB7-AEBD-C077EBE7FED3}" srcOrd="3" destOrd="0" presId="urn:microsoft.com/office/officeart/2005/8/layout/radial3"/>
    <dgm:cxn modelId="{E9964F2B-881A-4C0B-B5E5-86FE85352642}" type="presParOf" srcId="{3A1FEB65-4B40-430D-B998-0A62D3FC3B8F}" destId="{5DFB69FB-8626-4C3B-B8E9-2944D2ECC77D}" srcOrd="4" destOrd="0" presId="urn:microsoft.com/office/officeart/2005/8/layout/radial3"/>
    <dgm:cxn modelId="{CBCD1519-D207-4639-BC15-4D22DECBBA10}" type="presParOf" srcId="{3A1FEB65-4B40-430D-B998-0A62D3FC3B8F}" destId="{4A75D0D4-C6EF-4C19-9F7F-13AFD303145E}" srcOrd="5" destOrd="0" presId="urn:microsoft.com/office/officeart/2005/8/layout/radial3"/>
    <dgm:cxn modelId="{45C606EA-117E-4595-9A3B-337D1DE998C7}" type="presParOf" srcId="{3A1FEB65-4B40-430D-B998-0A62D3FC3B8F}" destId="{C0DAD7F1-1A09-40C2-A257-EA8EE0C08ED3}" srcOrd="6" destOrd="0" presId="urn:microsoft.com/office/officeart/2005/8/layout/radial3"/>
    <dgm:cxn modelId="{62328627-56D0-48EC-8EB9-44408FC9F87D}" type="presParOf" srcId="{3A1FEB65-4B40-430D-B998-0A62D3FC3B8F}" destId="{BBD5CA82-FC0B-4132-BF4A-CCBA1B8F21B9}" srcOrd="7" destOrd="0" presId="urn:microsoft.com/office/officeart/2005/8/layout/radial3"/>
    <dgm:cxn modelId="{CFF2FF9A-DA10-4204-8DA4-90CCFB9CF425}" type="presParOf" srcId="{3A1FEB65-4B40-430D-B998-0A62D3FC3B8F}" destId="{B5180215-2095-42B5-A47A-A6611855E945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4BAA-E369-44AD-87C0-64F34E7C73DA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2E880-491A-4E3B-8D0D-90D32A0718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2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1" algn="l" defTabSz="9143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13" indent="0" algn="ctr">
              <a:buNone/>
              <a:defRPr sz="1800"/>
            </a:lvl2pPr>
            <a:lvl3pPr marL="839828" indent="0" algn="ctr">
              <a:buNone/>
              <a:defRPr sz="1700"/>
            </a:lvl3pPr>
            <a:lvl4pPr marL="1259742" indent="0" algn="ctr">
              <a:buNone/>
              <a:defRPr sz="1500"/>
            </a:lvl4pPr>
            <a:lvl5pPr marL="1679655" indent="0" algn="ctr">
              <a:buNone/>
              <a:defRPr sz="1500"/>
            </a:lvl5pPr>
            <a:lvl6pPr marL="2099569" indent="0" algn="ctr">
              <a:buNone/>
              <a:defRPr sz="1500"/>
            </a:lvl6pPr>
            <a:lvl7pPr marL="2519483" indent="0" algn="ctr">
              <a:buNone/>
              <a:defRPr sz="1500"/>
            </a:lvl7pPr>
            <a:lvl8pPr marL="2939397" indent="0" algn="ctr">
              <a:buNone/>
              <a:defRPr sz="1500"/>
            </a:lvl8pPr>
            <a:lvl9pPr marL="335931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3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3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62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736728"/>
            <a:ext cx="8721437" cy="4351338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05.12.2025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4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3653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9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7" y="1156156"/>
            <a:ext cx="8721437" cy="5041446"/>
          </a:xfrm>
        </p:spPr>
        <p:txBody>
          <a:bodyPr/>
          <a:lstStyle>
            <a:lvl1pPr marL="330642" indent="-330642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184" indent="-274432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34" indent="-221529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698" indent="-2099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612" indent="-209957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05.12.2025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5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6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9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690" y="2847059"/>
            <a:ext cx="864198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700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690" y="4429134"/>
            <a:ext cx="8641984" cy="1314450"/>
          </a:xfrm>
        </p:spPr>
        <p:txBody>
          <a:bodyPr>
            <a:norm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19938" indent="0" algn="ctr">
              <a:buNone/>
              <a:defRPr sz="1800"/>
            </a:lvl2pPr>
            <a:lvl3pPr marL="839876" indent="0" algn="ctr">
              <a:buNone/>
              <a:defRPr sz="1700"/>
            </a:lvl3pPr>
            <a:lvl4pPr marL="1259815" indent="0" algn="ctr">
              <a:buNone/>
              <a:defRPr sz="1500"/>
            </a:lvl4pPr>
            <a:lvl5pPr marL="1679753" indent="0" algn="ctr">
              <a:buNone/>
              <a:defRPr sz="1500"/>
            </a:lvl5pPr>
            <a:lvl6pPr marL="2099691" indent="0" algn="ctr">
              <a:buNone/>
              <a:defRPr sz="1500"/>
            </a:lvl6pPr>
            <a:lvl7pPr marL="2519629" indent="0" algn="ctr">
              <a:buNone/>
              <a:defRPr sz="1500"/>
            </a:lvl7pPr>
            <a:lvl8pPr marL="2939567" indent="0" algn="ctr">
              <a:buNone/>
              <a:defRPr sz="1500"/>
            </a:lvl8pPr>
            <a:lvl9pPr marL="3359506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82331" y="4303841"/>
            <a:ext cx="2709080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82328" y="4303832"/>
            <a:ext cx="526666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3"/>
          <a:stretch/>
        </p:blipFill>
        <p:spPr>
          <a:xfrm>
            <a:off x="680631" y="852941"/>
            <a:ext cx="1852881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702967" y="709768"/>
            <a:ext cx="526666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159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5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736727"/>
            <a:ext cx="8721437" cy="4351338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SzPct val="100000"/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05.12.2025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1192099"/>
            <a:ext cx="4789309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33066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97931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234062"/>
            <a:ext cx="6756127" cy="66278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395" y="1156156"/>
            <a:ext cx="8721437" cy="5041446"/>
          </a:xfrm>
        </p:spPr>
        <p:txBody>
          <a:bodyPr/>
          <a:lstStyle>
            <a:lvl1pPr marL="330660" indent="-330660">
              <a:lnSpc>
                <a:spcPct val="100000"/>
              </a:lnSpc>
              <a:spcBef>
                <a:spcPts val="0"/>
              </a:spcBef>
              <a:spcAft>
                <a:spcPts val="1109"/>
              </a:spcAft>
              <a:buFont typeface="Arial" panose="020B0604020202020204" pitchFamily="34" charset="0"/>
              <a:buChar char="•"/>
              <a:defRPr sz="1800" b="0" i="0">
                <a:latin typeface="+mj-lt"/>
                <a:ea typeface="Calibri" charset="0"/>
                <a:cs typeface="Calibri" charset="0"/>
              </a:defRPr>
            </a:lvl1pPr>
            <a:lvl2pPr marL="714226" indent="-274448">
              <a:lnSpc>
                <a:spcPct val="100000"/>
              </a:lnSpc>
              <a:spcBef>
                <a:spcPts val="0"/>
              </a:spcBef>
              <a:spcAft>
                <a:spcPts val="924"/>
              </a:spcAft>
              <a:buFont typeface="Calibri Light" panose="020F0302020204030204" pitchFamily="34" charset="0"/>
              <a:buChar char="-"/>
              <a:defRPr sz="1700" b="0" i="0">
                <a:latin typeface="+mj-lt"/>
                <a:ea typeface="Calibri" charset="0"/>
                <a:cs typeface="Calibri" charset="0"/>
              </a:defRPr>
            </a:lvl2pPr>
            <a:lvl3pPr marL="1101098" indent="-221542">
              <a:spcBef>
                <a:spcPts val="0"/>
              </a:spcBef>
              <a:spcAft>
                <a:spcPts val="831"/>
              </a:spcAft>
              <a:buSzPct val="85000"/>
              <a:buFont typeface="Wingdings" panose="05000000000000000000" pitchFamily="2" charset="2"/>
              <a:buChar char="§"/>
              <a:defRPr sz="1500" b="0" i="0">
                <a:latin typeface="+mj-lt"/>
                <a:ea typeface="Calibri" charset="0"/>
                <a:cs typeface="Calibri" charset="0"/>
              </a:defRPr>
            </a:lvl3pPr>
            <a:lvl4pPr marL="1469784" indent="-209969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300" b="0" i="0" baseline="0">
                <a:latin typeface="+mj-lt"/>
                <a:ea typeface="Calibri" charset="0"/>
                <a:cs typeface="Calibri" charset="0"/>
              </a:defRPr>
            </a:lvl4pPr>
            <a:lvl5pPr marL="1889722" indent="-209969">
              <a:buFont typeface="Arial" panose="020B0604020202020204" pitchFamily="34" charset="0"/>
              <a:buChar char="•"/>
              <a:defRPr sz="13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11254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9F9FE868-178E-0F4D-8A9A-79941EADC299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05.12.2025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63" y="6412485"/>
            <a:ext cx="3343275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1220" y="6412485"/>
            <a:ext cx="222885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681038" y="846044"/>
            <a:ext cx="85405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8723399" y="6426967"/>
            <a:ext cx="502330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687128" y="6426965"/>
            <a:ext cx="677581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7449373" y="422524"/>
            <a:ext cx="1777754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3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71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067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83984" tIns="41992" rIns="83984" bIns="4199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8"/>
            <a:ext cx="8543925" cy="4351338"/>
          </a:xfrm>
          <a:prstGeom prst="rect">
            <a:avLst/>
          </a:prstGeom>
        </p:spPr>
        <p:txBody>
          <a:bodyPr vert="horz" lIns="83984" tIns="41992" rIns="83984" bIns="419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05.12.2025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1"/>
            <a:ext cx="3343275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4" tIns="41992" rIns="83984" bIns="4199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ftr="0"/>
  <p:txStyles>
    <p:titleStyle>
      <a:lvl1pPr algn="l" defTabSz="839828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57" indent="-209957" algn="l" defTabSz="839828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871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78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69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612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526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438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355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267" indent="-209957" algn="l" defTabSz="839828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1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28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742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655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569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483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97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310" algn="l" defTabSz="83982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88" tIns="41994" rIns="83988" bIns="4199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6"/>
            <a:ext cx="8543925" cy="4351338"/>
          </a:xfrm>
          <a:prstGeom prst="rect">
            <a:avLst/>
          </a:prstGeom>
        </p:spPr>
        <p:txBody>
          <a:bodyPr vert="horz" lIns="83988" tIns="41994" rIns="83988" bIns="41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72E54A96-148C-F54C-A0C8-C109EC283038}" type="datetime1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05.12.2025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r>
              <a:rPr lang="ru-RU">
                <a:solidFill>
                  <a:srgbClr val="0C0C0C">
                    <a:tint val="75000"/>
                  </a:srgbClr>
                </a:solidFill>
              </a:rPr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2" y="6356351"/>
            <a:ext cx="2228850" cy="365125"/>
          </a:xfrm>
          <a:prstGeom prst="rect">
            <a:avLst/>
          </a:prstGeom>
        </p:spPr>
        <p:txBody>
          <a:bodyPr vert="horz" lIns="83988" tIns="41994" rIns="83988" bIns="4199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45718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4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/>
  <p:txStyles>
    <p:titleStyle>
      <a:lvl1pPr algn="l" defTabSz="83987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69" indent="-209969" algn="l" defTabSz="839876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0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846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784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722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660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598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9537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75" indent="-209969" algn="l" defTabSz="839876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938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87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815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753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691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629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567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9506" algn="l" defTabSz="83987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g"/><Relationship Id="rId7" Type="http://schemas.openxmlformats.org/officeDocument/2006/relationships/image" Target="../media/image14.png"/><Relationship Id="rId12" Type="http://schemas.openxmlformats.org/officeDocument/2006/relationships/image" Target="../media/image1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3.sv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3.png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67F83C5-B130-4B19-3B7B-1A38BB5F0422}"/>
              </a:ext>
            </a:extLst>
          </p:cNvPr>
          <p:cNvSpPr txBox="1"/>
          <p:nvPr/>
        </p:nvSpPr>
        <p:spPr>
          <a:xfrm>
            <a:off x="611660" y="3214951"/>
            <a:ext cx="5443982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000" i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ru-RU" sz="2000" i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конструктор одежды с автоматизированной</a:t>
            </a:r>
          </a:p>
          <a:p>
            <a:pPr>
              <a:lnSpc>
                <a:spcPct val="150000"/>
              </a:lnSpc>
            </a:pPr>
            <a:r>
              <a:rPr lang="ru-RU" sz="2000" i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генерацией выкроек</a:t>
            </a:r>
          </a:p>
        </p:txBody>
      </p:sp>
      <p:sp>
        <p:nvSpPr>
          <p:cNvPr id="9" name="Прямоугольник 9">
            <a:extLst>
              <a:ext uri="{FF2B5EF4-FFF2-40B4-BE49-F238E27FC236}">
                <a16:creationId xmlns="" xmlns:a16="http://schemas.microsoft.com/office/drawing/2014/main" id="{9644EF4C-859B-8782-138F-7DD0A87DB533}"/>
              </a:ext>
            </a:extLst>
          </p:cNvPr>
          <p:cNvSpPr/>
          <p:nvPr/>
        </p:nvSpPr>
        <p:spPr>
          <a:xfrm>
            <a:off x="6499869" y="-2"/>
            <a:ext cx="3425166" cy="6858002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0000" kern="0" dirty="0">
                <a:solidFill>
                  <a:schemeClr val="bg1"/>
                </a:solidFill>
                <a:effectLst>
                  <a:outerShdw blurRad="50800" dist="101600" dir="21540000" algn="ctr" rotWithShape="0">
                    <a:srgbClr val="000000">
                      <a:alpha val="87000"/>
                    </a:srgbClr>
                  </a:outerShdw>
                </a:effectLst>
                <a:latin typeface="Bell MT" panose="02020503060305020303" pitchFamily="18" charset="0"/>
                <a:ea typeface="+mj-ea"/>
                <a:cs typeface="+mj-cs"/>
                <a:sym typeface="Calibri"/>
              </a:rPr>
              <a:t>SE</a:t>
            </a:r>
          </a:p>
          <a:p>
            <a:pPr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0000" kern="0" dirty="0">
                <a:solidFill>
                  <a:schemeClr val="bg1"/>
                </a:solidFill>
                <a:effectLst>
                  <a:outerShdw blurRad="50800" dist="101600" dir="21540000" algn="ctr" rotWithShape="0">
                    <a:srgbClr val="000000">
                      <a:alpha val="87000"/>
                    </a:srgbClr>
                  </a:outerShdw>
                </a:effectLst>
                <a:latin typeface="Bell MT" panose="02020503060305020303" pitchFamily="18" charset="0"/>
                <a:ea typeface="+mj-ea"/>
                <a:cs typeface="+mj-cs"/>
                <a:sym typeface="Calibri"/>
              </a:rPr>
              <a:t>AM</a:t>
            </a:r>
          </a:p>
          <a:p>
            <a:pPr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rPr lang="en-US" sz="10000" kern="0" dirty="0">
                <a:solidFill>
                  <a:schemeClr val="bg1"/>
                </a:solidFill>
                <a:effectLst>
                  <a:outerShdw blurRad="50800" dist="101600" dir="21540000" algn="ctr" rotWithShape="0">
                    <a:srgbClr val="000000">
                      <a:alpha val="87000"/>
                    </a:srgbClr>
                  </a:outerShdw>
                </a:effectLst>
                <a:latin typeface="Bell MT" panose="02020503060305020303" pitchFamily="18" charset="0"/>
                <a:ea typeface="+mj-ea"/>
                <a:cs typeface="+mj-cs"/>
                <a:sym typeface="Calibri"/>
              </a:rPr>
              <a:t>LY</a:t>
            </a:r>
            <a:endParaRPr sz="10000" kern="0" dirty="0">
              <a:solidFill>
                <a:schemeClr val="bg1"/>
              </a:solidFill>
              <a:effectLst>
                <a:outerShdw blurRad="50800" dist="101600" dir="21540000" algn="ctr" rotWithShape="0">
                  <a:srgbClr val="000000">
                    <a:alpha val="87000"/>
                  </a:srgbClr>
                </a:outerShdw>
              </a:effectLst>
              <a:latin typeface="Bell MT" panose="02020503060305020303" pitchFamily="18" charset="0"/>
              <a:ea typeface="+mj-ea"/>
              <a:cs typeface="+mj-cs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B527CE2-B31D-5FF2-4BFA-66705FA41A98}"/>
              </a:ext>
            </a:extLst>
          </p:cNvPr>
          <p:cNvSpPr txBox="1"/>
          <p:nvPr/>
        </p:nvSpPr>
        <p:spPr>
          <a:xfrm>
            <a:off x="6950048" y="5971994"/>
            <a:ext cx="3058475" cy="451850"/>
          </a:xfrm>
          <a:prstGeom prst="rect">
            <a:avLst/>
          </a:prstGeom>
          <a:noFill/>
        </p:spPr>
        <p:txBody>
          <a:bodyPr wrap="square" tIns="36000" rIns="540000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white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2025год, ГГНТУ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CA8432F-F558-FC98-84F8-66C214563E0E}"/>
              </a:ext>
            </a:extLst>
          </p:cNvPr>
          <p:cNvSpPr txBox="1"/>
          <p:nvPr/>
        </p:nvSpPr>
        <p:spPr>
          <a:xfrm>
            <a:off x="814509" y="5408416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ell MT" panose="02020503060305020303" pitchFamily="18" charset="0"/>
              </a:rPr>
              <a:t>INSIGHT</a:t>
            </a: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456EA1D9-1099-0FBF-C181-B0EB82D1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02" b="4265"/>
          <a:stretch/>
        </p:blipFill>
        <p:spPr>
          <a:xfrm>
            <a:off x="8255" y="-3"/>
            <a:ext cx="6434109" cy="234538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Прямоугольник 7">
            <a:extLst>
              <a:ext uri="{FF2B5EF4-FFF2-40B4-BE49-F238E27FC236}">
                <a16:creationId xmlns="" xmlns:a16="http://schemas.microsoft.com/office/drawing/2014/main" id="{45728920-93FE-EBC4-F4B3-79DE8970AE7B}"/>
              </a:ext>
            </a:extLst>
          </p:cNvPr>
          <p:cNvSpPr/>
          <p:nvPr/>
        </p:nvSpPr>
        <p:spPr>
          <a:xfrm>
            <a:off x="6444148" y="2318909"/>
            <a:ext cx="3613319" cy="4522124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Прямоугольник 10">
            <a:extLst>
              <a:ext uri="{FF2B5EF4-FFF2-40B4-BE49-F238E27FC236}">
                <a16:creationId xmlns="" xmlns:a16="http://schemas.microsoft.com/office/drawing/2014/main" id="{20F08F3D-19A0-F283-B4D9-189E302D0C5F}"/>
              </a:ext>
            </a:extLst>
          </p:cNvPr>
          <p:cNvSpPr/>
          <p:nvPr/>
        </p:nvSpPr>
        <p:spPr>
          <a:xfrm>
            <a:off x="6444807" y="-12985"/>
            <a:ext cx="3614220" cy="2341651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3">
            <a:extLst>
              <a:ext uri="{FF2B5EF4-FFF2-40B4-BE49-F238E27FC236}">
                <a16:creationId xmlns="" xmlns:a16="http://schemas.microsoft.com/office/drawing/2014/main" id="{BBE6753F-1FF2-1FD5-5F3E-382480803904}"/>
              </a:ext>
            </a:extLst>
          </p:cNvPr>
          <p:cNvSpPr/>
          <p:nvPr/>
        </p:nvSpPr>
        <p:spPr>
          <a:xfrm>
            <a:off x="6444807" y="5345033"/>
            <a:ext cx="3614222" cy="1512014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" name="Прямоугольник 9">
            <a:extLst>
              <a:ext uri="{FF2B5EF4-FFF2-40B4-BE49-F238E27FC236}">
                <a16:creationId xmlns="" xmlns:a16="http://schemas.microsoft.com/office/drawing/2014/main" id="{9644EF4C-859B-8782-138F-7DD0A87DB533}"/>
              </a:ext>
            </a:extLst>
          </p:cNvPr>
          <p:cNvSpPr/>
          <p:nvPr/>
        </p:nvSpPr>
        <p:spPr>
          <a:xfrm>
            <a:off x="7988031" y="-9913"/>
            <a:ext cx="2161809" cy="426814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6" name="Квадрат">
            <a:extLst>
              <a:ext uri="{FF2B5EF4-FFF2-40B4-BE49-F238E27FC236}">
                <a16:creationId xmlns="" xmlns:a16="http://schemas.microsoft.com/office/drawing/2014/main" id="{AD15AED6-150B-D1D3-D19B-6A10500ABD32}"/>
              </a:ext>
            </a:extLst>
          </p:cNvPr>
          <p:cNvSpPr/>
          <p:nvPr/>
        </p:nvSpPr>
        <p:spPr>
          <a:xfrm>
            <a:off x="7990385" y="2335876"/>
            <a:ext cx="2101266" cy="4522124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latin typeface="+mj-lt"/>
              <a:sym typeface="Helvetic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B527CE2-B31D-5FF2-4BFA-66705FA41A98}"/>
              </a:ext>
            </a:extLst>
          </p:cNvPr>
          <p:cNvSpPr txBox="1"/>
          <p:nvPr/>
        </p:nvSpPr>
        <p:spPr>
          <a:xfrm>
            <a:off x="6530499" y="5831632"/>
            <a:ext cx="1807166" cy="821182"/>
          </a:xfrm>
          <a:prstGeom prst="rect">
            <a:avLst/>
          </a:prstGeom>
          <a:noFill/>
        </p:spPr>
        <p:txBody>
          <a:bodyPr wrap="square" tIns="36000" rIns="540000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white"/>
                </a:solidFill>
                <a:latin typeface="+mj-lt"/>
              </a:rPr>
              <a:t>2025год, ГГНТУ</a:t>
            </a:r>
          </a:p>
        </p:txBody>
      </p:sp>
    </p:spTree>
    <p:extLst>
      <p:ext uri="{BB962C8B-B14F-4D97-AF65-F5344CB8AC3E}">
        <p14:creationId xmlns:p14="http://schemas.microsoft.com/office/powerpoint/2010/main" val="32725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3287" y="322587"/>
            <a:ext cx="1447832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Профиль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18FE0B5-81DA-C291-27AD-051FE3EC8229}"/>
              </a:ext>
            </a:extLst>
          </p:cNvPr>
          <p:cNvSpPr txBox="1"/>
          <p:nvPr/>
        </p:nvSpPr>
        <p:spPr>
          <a:xfrm>
            <a:off x="6052830" y="1094661"/>
            <a:ext cx="3566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NewRomanPS-BoldMT"/>
              </a:rPr>
              <a:t>Технологическое направление в соответствии с перечнем </a:t>
            </a:r>
            <a:r>
              <a:rPr lang="ru-RU" b="1" u="sng" dirty="0">
                <a:latin typeface="TimesNewRomanPS-BoldMT"/>
              </a:rPr>
              <a:t>критических технологий РФ :</a:t>
            </a:r>
            <a:endParaRPr lang="en-US" b="1" u="sng" dirty="0">
              <a:latin typeface="TimesNewRomanPS-BoldMT"/>
            </a:endParaRPr>
          </a:p>
          <a:p>
            <a:r>
              <a:rPr lang="ru-RU" b="1" dirty="0">
                <a:latin typeface="TimesNewRomanPS-BoldMT"/>
              </a:rPr>
              <a:t>Технологии цифрового проектирования и моделирования.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4E992C4-2864-5CF5-8E54-0494BB314254}"/>
              </a:ext>
            </a:extLst>
          </p:cNvPr>
          <p:cNvSpPr txBox="1"/>
          <p:nvPr/>
        </p:nvSpPr>
        <p:spPr>
          <a:xfrm>
            <a:off x="6052830" y="3279109"/>
            <a:ext cx="3636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sng" strike="noStrike" baseline="0" dirty="0">
                <a:latin typeface="TimesNewRomanPS-BoldMT"/>
              </a:rPr>
              <a:t>Рынок НТИ:</a:t>
            </a:r>
          </a:p>
          <a:p>
            <a:r>
              <a:rPr lang="en-US" b="1" dirty="0" err="1">
                <a:latin typeface="TimesNewRomanPS-BoldMT"/>
              </a:rPr>
              <a:t>FashionNet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821AC0-19DE-2EAF-FB85-F1FF6057AE9D}"/>
              </a:ext>
            </a:extLst>
          </p:cNvPr>
          <p:cNvSpPr txBox="1"/>
          <p:nvPr/>
        </p:nvSpPr>
        <p:spPr>
          <a:xfrm>
            <a:off x="6056482" y="4787478"/>
            <a:ext cx="28022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sng" strike="noStrike" baseline="0" dirty="0">
                <a:latin typeface="TimesNewRomanPS-BoldMT"/>
              </a:rPr>
              <a:t>Сквозные технологии: </a:t>
            </a:r>
            <a:r>
              <a:rPr lang="ru-RU" sz="1800" b="1" i="0" u="none" strike="noStrike" baseline="0" dirty="0">
                <a:latin typeface="TimesNewRomanPS-BoldMT"/>
              </a:rPr>
              <a:t>Нейротехнологии и искусственный интеллект.</a:t>
            </a:r>
          </a:p>
          <a:p>
            <a:r>
              <a:rPr lang="ru-RU" b="1" dirty="0">
                <a:latin typeface="TimesNewRomanPS-BoldMT"/>
              </a:rPr>
              <a:t>Большие данные.</a:t>
            </a:r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199D05F6-F796-228A-89A2-AE9B74F83D2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850A611D-C743-5723-883B-31B494AEE53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="" xmlns:a16="http://schemas.microsoft.com/office/drawing/2014/main" id="{0DA3B140-7791-36CA-1B0F-1964CE96EDE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650BA322-EBA3-E76E-A5A3-3685102C977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0F101D92-08CE-BD0C-7DD5-B1DD36FB6961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6A03DB20-B393-321E-FB67-0B8604219DE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213FFCD-8090-FFF8-DA4C-324899C5071B}"/>
              </a:ext>
            </a:extLst>
          </p:cNvPr>
          <p:cNvSpPr txBox="1"/>
          <p:nvPr/>
        </p:nvSpPr>
        <p:spPr>
          <a:xfrm>
            <a:off x="733510" y="1071874"/>
            <a:ext cx="497692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>
                <a:latin typeface="TimesNewRomanPS-BoldMT"/>
              </a:rPr>
              <a:t>Текущий статус проекта (задел, что уже </a:t>
            </a:r>
            <a:r>
              <a:rPr lang="ru-RU" sz="1800" b="1" i="0" strike="noStrike" baseline="0" dirty="0">
                <a:latin typeface="TimesNewRomanPS-BoldMT"/>
              </a:rPr>
              <a:t>сделано):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ct val="120000"/>
              <a:buFont typeface="Webdings" panose="05030102010509060703" pitchFamily="18" charset="2"/>
              <a:buChar char="a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Проведен анализ конкурентов.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ct val="120000"/>
              <a:buFont typeface="Webdings" panose="05030102010509060703" pitchFamily="18" charset="2"/>
              <a:buChar char="a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Произведена оценка емкости и потенциала рынка ПО для ателье.</a:t>
            </a:r>
            <a:endParaRPr lang="ru-RU" sz="1800" b="1" i="0" u="none" strike="noStrike" baseline="0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u="sng" dirty="0">
                <a:latin typeface="TimesNewRomanPS-BoldMT"/>
              </a:rPr>
              <a:t>Уровень </a:t>
            </a:r>
            <a:r>
              <a:rPr lang="en-US" b="1" u="sng" dirty="0">
                <a:latin typeface="TimesNewRomanPS-BoldMT"/>
              </a:rPr>
              <a:t>TRL</a:t>
            </a:r>
            <a:r>
              <a:rPr lang="ru-RU" b="1" u="sng" dirty="0">
                <a:latin typeface="TimesNewRomanPS-BoldMT"/>
              </a:rPr>
              <a:t>:</a:t>
            </a:r>
            <a:r>
              <a:rPr lang="en-US" b="1" u="sng" dirty="0">
                <a:latin typeface="TimesNewRomanPS-BoldMT"/>
              </a:rPr>
              <a:t> </a:t>
            </a:r>
            <a:r>
              <a:rPr lang="ru-RU" b="1" dirty="0">
                <a:latin typeface="TimesNewRomanPS-BoldMT"/>
              </a:rPr>
              <a:t>2-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Определены целевые области применения технологии и ее критические элементы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endParaRPr lang="ru-RU" sz="1800" b="1" i="0" u="none" strike="noStrike" baseline="0" dirty="0">
              <a:highlight>
                <a:srgbClr val="FFFF00"/>
              </a:highlight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endParaRPr lang="ru-RU" sz="1800" b="1" i="0" u="none" strike="noStrike" baseline="0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</p:txBody>
      </p:sp>
    </p:spTree>
    <p:extLst>
      <p:ext uri="{BB962C8B-B14F-4D97-AF65-F5344CB8AC3E}">
        <p14:creationId xmlns:p14="http://schemas.microsoft.com/office/powerpoint/2010/main" val="310314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3287" y="322587"/>
            <a:ext cx="1442318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Команда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hape 280"/>
          <p:cNvSpPr/>
          <p:nvPr/>
        </p:nvSpPr>
        <p:spPr>
          <a:xfrm>
            <a:off x="4865649" y="1714142"/>
            <a:ext cx="4868555" cy="1329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4" tIns="32643" rIns="65304" bIns="32643" anchor="t" anchorCtr="0">
            <a:noAutofit/>
          </a:bodyPr>
          <a:lstStyle/>
          <a:p>
            <a:pPr algn="l"/>
            <a:r>
              <a:rPr lang="is-IS" sz="1800" b="0" i="0" u="none" strike="noStrike" baseline="0" dirty="0">
                <a:latin typeface="TimesNewRomanPSMT"/>
              </a:rPr>
              <a:t>- Unti ID</a:t>
            </a:r>
            <a:r>
              <a:rPr lang="ru-RU" sz="1800" b="0" i="0" u="none" strike="noStrike" baseline="0" dirty="0">
                <a:latin typeface="TimesNewRomanPSMT"/>
              </a:rPr>
              <a:t>:</a:t>
            </a:r>
            <a:endParaRPr lang="is-IS" sz="1800" b="0" i="0" u="none" strike="noStrike" baseline="0" dirty="0">
              <a:latin typeface="TimesNewRomanPSMT"/>
            </a:endParaRPr>
          </a:p>
          <a:p>
            <a:pPr marL="285750" indent="-285750" algn="l">
              <a:buFontTx/>
              <a:buChar char="-"/>
            </a:pPr>
            <a:r>
              <a:rPr lang="is-IS" sz="1800" b="0" i="0" u="none" strike="noStrike" baseline="0" dirty="0">
                <a:latin typeface="TimesNewRomanPSMT"/>
              </a:rPr>
              <a:t>Leader ID</a:t>
            </a:r>
            <a:r>
              <a:rPr lang="ru-RU" sz="1800" b="0" i="0" u="none" strike="noStrike" baseline="0" dirty="0">
                <a:latin typeface="TimesNewRomanPSMT"/>
              </a:rPr>
              <a:t>:</a:t>
            </a:r>
            <a:r>
              <a:rPr lang="en-US" sz="1800" b="0" i="0" u="none" strike="noStrike" baseline="0" dirty="0">
                <a:latin typeface="TimesNewRomanPSMT"/>
              </a:rPr>
              <a:t> 7016510</a:t>
            </a:r>
            <a:endParaRPr lang="ru-RU" sz="1800" b="0" i="0" u="none" strike="noStrike" baseline="0" dirty="0">
              <a:latin typeface="TimesNewRomanPSMT"/>
            </a:endParaRPr>
          </a:p>
          <a:p>
            <a:pPr marL="285750" indent="-285750" algn="l">
              <a:buFontTx/>
              <a:buChar char="-"/>
            </a:pPr>
            <a:r>
              <a:rPr lang="ru-RU" sz="1800" b="0" i="0" u="none" strike="noStrike" baseline="0" dirty="0">
                <a:latin typeface="TimesNewRomanPSMT"/>
              </a:rPr>
              <a:t>ФИО: Исламова Мадина Амарбековна </a:t>
            </a:r>
            <a:endParaRPr lang="is-IS" sz="1800" b="0" i="0" u="none" strike="noStrike" baseline="0" dirty="0">
              <a:latin typeface="TimesNewRomanPSMT"/>
            </a:endParaRPr>
          </a:p>
          <a:p>
            <a:pPr algn="l"/>
            <a:r>
              <a:rPr lang="ru-RU" sz="1800" b="0" i="0" u="none" strike="noStrike" baseline="0" dirty="0">
                <a:latin typeface="TimesNewRomanPSMT"/>
              </a:rPr>
              <a:t>- телефон: 89287398063</a:t>
            </a:r>
          </a:p>
          <a:p>
            <a:pPr algn="l"/>
            <a:r>
              <a:rPr lang="ru-RU" sz="1800" b="0" i="0" u="none" strike="noStrike" baseline="0" dirty="0">
                <a:latin typeface="TimesNewRomanPSMT"/>
              </a:rPr>
              <a:t>- почта: </a:t>
            </a:r>
            <a:r>
              <a:rPr lang="en-US" sz="1800" b="0" i="0" u="none" strike="noStrike" baseline="0" dirty="0">
                <a:latin typeface="TimesNewRomanPSMT"/>
              </a:rPr>
              <a:t>madina.islamova.06@mail.ru</a:t>
            </a:r>
            <a:endParaRPr sz="1286" dirty="0"/>
          </a:p>
        </p:txBody>
      </p:sp>
      <p:sp>
        <p:nvSpPr>
          <p:cNvPr id="54" name="Rounded Rectangle 2099"/>
          <p:cNvSpPr/>
          <p:nvPr/>
        </p:nvSpPr>
        <p:spPr>
          <a:xfrm>
            <a:off x="4180931" y="1042778"/>
            <a:ext cx="1740062" cy="383004"/>
          </a:xfrm>
          <a:prstGeom prst="roundRect">
            <a:avLst>
              <a:gd name="adj" fmla="val 25436"/>
            </a:avLst>
          </a:prstGeom>
          <a:solidFill>
            <a:srgbClr val="D1E2EB">
              <a:alpha val="70980"/>
            </a:srgb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lIns="0" tIns="25712" rIns="0" bIns="25712" anchor="ctr">
            <a:spAutoFit/>
          </a:bodyPr>
          <a:lstStyle/>
          <a:p>
            <a:pPr lvl="0" algn="ctr"/>
            <a:r>
              <a:rPr lang="ru-RU" dirty="0">
                <a:latin typeface="Calibri"/>
                <a:ea typeface="Calibri"/>
                <a:cs typeface="Calibri"/>
              </a:rPr>
              <a:t>Лидер проекта</a:t>
            </a: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="" xmlns:a16="http://schemas.microsoft.com/office/drawing/2014/main" id="{DACA67F3-94D0-2973-C4AE-C3707C3CA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284465"/>
              </p:ext>
            </p:extLst>
          </p:nvPr>
        </p:nvGraphicFramePr>
        <p:xfrm>
          <a:off x="3125586" y="3519838"/>
          <a:ext cx="2137707" cy="297458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37707">
                  <a:extLst>
                    <a:ext uri="{9D8B030D-6E8A-4147-A177-3AD203B41FA5}">
                      <a16:colId xmlns="" xmlns:a16="http://schemas.microsoft.com/office/drawing/2014/main" val="154153208"/>
                    </a:ext>
                  </a:extLst>
                </a:gridCol>
              </a:tblGrid>
              <a:tr h="697119">
                <a:tc>
                  <a:txBody>
                    <a:bodyPr/>
                    <a:lstStyle/>
                    <a:p>
                      <a:r>
                        <a:rPr lang="ru-RU" sz="1400" b="0" dirty="0"/>
                        <a:t>ФИО:</a:t>
                      </a:r>
                      <a:endParaRPr lang="en-US" sz="1400" b="0" dirty="0"/>
                    </a:p>
                    <a:p>
                      <a:r>
                        <a:rPr lang="ru-RU" sz="1400" b="0" dirty="0"/>
                        <a:t> </a:t>
                      </a:r>
                      <a:r>
                        <a:rPr lang="ru-RU" sz="1400" b="0" dirty="0" err="1"/>
                        <a:t>Яшуркаева</a:t>
                      </a:r>
                      <a:r>
                        <a:rPr lang="ru-RU" sz="1400" b="0" dirty="0"/>
                        <a:t> Амина</a:t>
                      </a:r>
                      <a:r>
                        <a:rPr lang="ru-RU" sz="1400" b="0" baseline="0" dirty="0"/>
                        <a:t> </a:t>
                      </a:r>
                      <a:r>
                        <a:rPr lang="ru-RU" sz="1400" b="0" baseline="0" dirty="0" err="1"/>
                        <a:t>Салмановна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4296508"/>
                  </a:ext>
                </a:extLst>
              </a:tr>
              <a:tr h="697119">
                <a:tc>
                  <a:txBody>
                    <a:bodyPr/>
                    <a:lstStyle/>
                    <a:p>
                      <a:r>
                        <a:rPr lang="ru-RU" sz="1400" dirty="0"/>
                        <a:t>Телефон, почта:</a:t>
                      </a:r>
                    </a:p>
                    <a:p>
                      <a:r>
                        <a:rPr lang="ru-RU" sz="1400" dirty="0"/>
                        <a:t>89287803775</a:t>
                      </a:r>
                      <a:endParaRPr lang="en-US" sz="1400" dirty="0"/>
                    </a:p>
                    <a:p>
                      <a:r>
                        <a:rPr lang="en-US" sz="1400" dirty="0"/>
                        <a:t>yashurkaevaa@mail.ru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7612967"/>
                  </a:ext>
                </a:extLst>
              </a:tr>
              <a:tr h="331477">
                <a:tc>
                  <a:txBody>
                    <a:bodyPr/>
                    <a:lstStyle/>
                    <a:p>
                      <a:r>
                        <a:rPr lang="ru-RU" sz="1400" dirty="0"/>
                        <a:t>Роль в проекте: аналитик</a:t>
                      </a:r>
                      <a:r>
                        <a:rPr lang="en-US" sz="1400" dirty="0"/>
                        <a:t>, </a:t>
                      </a:r>
                      <a:r>
                        <a:rPr lang="ru-RU" sz="1400" dirty="0"/>
                        <a:t>дизайнер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321302"/>
                  </a:ext>
                </a:extLst>
              </a:tr>
              <a:tr h="377318">
                <a:tc>
                  <a:txBody>
                    <a:bodyPr/>
                    <a:lstStyle/>
                    <a:p>
                      <a:r>
                        <a:rPr lang="ru-RU" sz="1400" dirty="0"/>
                        <a:t>Опыт работы в ателье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3049350"/>
                  </a:ext>
                </a:extLst>
              </a:tr>
              <a:tr h="308033">
                <a:tc>
                  <a:txBody>
                    <a:bodyPr/>
                    <a:lstStyle/>
                    <a:p>
                      <a:r>
                        <a:rPr lang="is-I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Unti ID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0638777"/>
                  </a:ext>
                </a:extLst>
              </a:tr>
              <a:tr h="308033">
                <a:tc>
                  <a:txBody>
                    <a:bodyPr/>
                    <a:lstStyle/>
                    <a:p>
                      <a:r>
                        <a:rPr lang="is-I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Leader ID: 7028690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0086619"/>
                  </a:ext>
                </a:extLst>
              </a:tr>
            </a:tbl>
          </a:graphicData>
        </a:graphic>
      </p:graphicFrame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D49E849D-CBDF-0DC4-30DE-856486F760BD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4AE59ACC-ED10-47A0-0500-85CF04358EB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62FC3D86-9DE4-B2FF-5C30-291EAD8E6A1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E41A81E5-EA86-DCED-BDFC-F9E53709E5C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B8C34014-A3EA-AD1F-3EFD-9827BFC18E9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92B63A6E-4D66-10F4-C10C-5A23C0A90B9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A6A20F5-34A8-4C1E-BEF2-BCD92FCB94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586" y="1530100"/>
            <a:ext cx="1740063" cy="1513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7CD827F-2C46-41F0-8345-23FFC8793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148" y="3519838"/>
            <a:ext cx="1288060" cy="112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84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0">
            <a:extLst>
              <a:ext uri="{FF2B5EF4-FFF2-40B4-BE49-F238E27FC236}">
                <a16:creationId xmlns="" xmlns:a16="http://schemas.microsoft.com/office/drawing/2014/main" id="{C72ED528-466D-BB48-85E5-2A2D73A027E8}"/>
              </a:ext>
            </a:extLst>
          </p:cNvPr>
          <p:cNvSpPr txBox="1">
            <a:spLocks/>
          </p:cNvSpPr>
          <p:nvPr/>
        </p:nvSpPr>
        <p:spPr>
          <a:xfrm>
            <a:off x="381947" y="857851"/>
            <a:ext cx="4320000" cy="27578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latin typeface="TimesNewRomanPS-BoldMT"/>
              </a:rPr>
              <a:t>Проблема клиента, которую проект решает: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="" xmlns:a16="http://schemas.microsoft.com/office/drawing/2014/main" id="{E8E038BC-E53B-614C-A9F9-2C3CA505EC53}"/>
              </a:ext>
            </a:extLst>
          </p:cNvPr>
          <p:cNvSpPr txBox="1">
            <a:spLocks/>
          </p:cNvSpPr>
          <p:nvPr/>
        </p:nvSpPr>
        <p:spPr>
          <a:xfrm>
            <a:off x="381947" y="3785609"/>
            <a:ext cx="4320000" cy="27578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209969" indent="-209969" algn="l" defTabSz="839876" rtl="0" eaLnBrk="1" latinLnBrk="0" hangingPunct="1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0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9846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784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89722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09660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9598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49537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9475" indent="-209969" algn="l" defTabSz="839876" rtl="0" eaLnBrk="1" latinLnBrk="0" hangingPunct="1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latin typeface="TimesNewRomanPS-BoldMT"/>
              </a:rPr>
              <a:t>Существующие варианты решения проблемы:</a:t>
            </a:r>
          </a:p>
          <a:p>
            <a:pPr marL="0" indent="0">
              <a:buNone/>
            </a:pPr>
            <a:endParaRPr lang="en-US" sz="1600" b="1" dirty="0">
              <a:latin typeface="TimesNewRomanPS-BoldMT"/>
            </a:endParaRPr>
          </a:p>
          <a:p>
            <a:pPr marL="342900" marR="0" lvl="0" indent="-34290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Традиционный пошив на заказ</a:t>
            </a:r>
          </a:p>
          <a:p>
            <a:pPr marL="342900" marR="0" lvl="0" indent="-342900" algn="l" defTabSz="914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Ручной перенос дизайна в выкройку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055A67F6-52B5-1CC1-5460-B9AFD507C0F6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="" xmlns:a16="http://schemas.microsoft.com/office/drawing/2014/main" id="{7A68322E-42A2-B290-646F-B8ACD5268D4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53577649-662B-CFAE-2423-7B7ADF4B250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1FDBFF0E-D955-FC33-FD9B-8B69A2C17AE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2ABE7E4A-2F8F-E47D-3974-23EEF03A98C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69C03EE6-85C7-01E4-970C-BC018D279B7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4CA9799-B1B7-D96E-B4E9-7F16FE2DD10F}"/>
              </a:ext>
            </a:extLst>
          </p:cNvPr>
          <p:cNvSpPr txBox="1"/>
          <p:nvPr/>
        </p:nvSpPr>
        <p:spPr>
          <a:xfrm>
            <a:off x="612396" y="285226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Актуальность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A5A7DB-52E0-4F49-8881-4C7BEA5B721F}"/>
              </a:ext>
            </a:extLst>
          </p:cNvPr>
          <p:cNvSpPr txBox="1"/>
          <p:nvPr/>
        </p:nvSpPr>
        <p:spPr>
          <a:xfrm>
            <a:off x="673166" y="1305342"/>
            <a:ext cx="34982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200" dirty="0"/>
              <a:t>Процесс создания индивидуального изделия занимает много ручного труда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/>
              <a:t>Высокая стоимость ошибки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/>
              <a:t>Нет автоматизации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/>
              <a:t>Потеря клиентов, которые ожидают цифрового опыта</a:t>
            </a:r>
          </a:p>
          <a:p>
            <a:pPr marL="342900" indent="-342900">
              <a:buFont typeface="+mj-lt"/>
              <a:buAutoNum type="arabicPeriod"/>
            </a:pPr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BB6F4E3-F447-4EA2-B4DC-B4B776BDB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79" y="2309176"/>
            <a:ext cx="4461164" cy="295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5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26188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Рынок 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26175" y="914891"/>
            <a:ext cx="397886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i="0" dirty="0">
                <a:effectLst/>
              </a:rPr>
              <a:t>Краткое описание рынка:</a:t>
            </a:r>
          </a:p>
          <a:p>
            <a:pPr algn="l"/>
            <a:endParaRPr lang="ru-RU" sz="1600" b="1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Рынок включает широкий спектр инструментов для оказания помощи дизайнерам и брендам в создании, визуализации и управлении их линиями одежды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i="0" dirty="0" smtClean="0">
                <a:effectLst/>
              </a:rPr>
              <a:t>Общий </a:t>
            </a:r>
            <a:r>
              <a:rPr lang="ru-RU" sz="1400" i="0" dirty="0">
                <a:effectLst/>
              </a:rPr>
              <a:t>рынок </a:t>
            </a:r>
            <a:r>
              <a:rPr lang="ru-RU" sz="1400" i="0" dirty="0" smtClean="0">
                <a:effectLst/>
              </a:rPr>
              <a:t>ПО для ателье в России: 90 млрд рублей на 2024г.</a:t>
            </a:r>
            <a:endParaRPr lang="ru-RU" sz="1400" i="0" dirty="0"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i="0" dirty="0" smtClean="0">
                <a:effectLst/>
              </a:rPr>
              <a:t>Прогнозируется рост в среднем на 10% в год в ближайшие годы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760B252D-EF79-D303-26F7-321995B3274E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="" xmlns:a16="http://schemas.microsoft.com/office/drawing/2014/main" id="{4236007B-09B1-A1C2-45AE-DE74E5259F4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F0C51D71-4CEF-8D60-3398-EBEBDAE98C0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72046C91-5F2D-906C-628E-AE4E5D8B4003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3390762-71BA-2ED4-A02A-2F5C184FB57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18EF36E5-8ABB-BC8C-F867-035437F95F1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2F4DE9F-8D44-AE5E-A08D-FA445B711CF9}"/>
              </a:ext>
            </a:extLst>
          </p:cNvPr>
          <p:cNvSpPr txBox="1"/>
          <p:nvPr/>
        </p:nvSpPr>
        <p:spPr>
          <a:xfrm>
            <a:off x="476852" y="943740"/>
            <a:ext cx="4953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Динамика рынка (за последние 3 года):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A2B341C-FEF3-11B7-43C5-42162D90B088}"/>
              </a:ext>
            </a:extLst>
          </p:cNvPr>
          <p:cNvSpPr txBox="1"/>
          <p:nvPr/>
        </p:nvSpPr>
        <p:spPr>
          <a:xfrm>
            <a:off x="5692677" y="3633232"/>
            <a:ext cx="352127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/>
              <a:t> Цель </a:t>
            </a:r>
            <a:r>
              <a:rPr lang="ru-RU" sz="1600" b="1" dirty="0"/>
              <a:t>проекта</a:t>
            </a:r>
            <a:r>
              <a:rPr lang="ru-RU" sz="1600" b="1" dirty="0" smtClean="0"/>
              <a:t>:</a:t>
            </a:r>
          </a:p>
          <a:p>
            <a:endParaRPr lang="ru-RU" sz="1600" b="1" dirty="0"/>
          </a:p>
          <a:p>
            <a:r>
              <a:rPr lang="ru-RU" sz="1400" dirty="0"/>
              <a:t>Стать стандартом цифрового</a:t>
            </a:r>
            <a:r>
              <a:rPr lang="en-US" sz="1400" dirty="0"/>
              <a:t> </a:t>
            </a:r>
            <a:r>
              <a:rPr lang="ru-RU" sz="1400" dirty="0"/>
              <a:t>конструирования в</a:t>
            </a:r>
            <a:r>
              <a:rPr lang="en-US" sz="1400" dirty="0"/>
              <a:t> </a:t>
            </a:r>
            <a:r>
              <a:rPr lang="ru-RU" sz="1400" dirty="0"/>
              <a:t>России и СНГ.</a:t>
            </a:r>
          </a:p>
          <a:p>
            <a:r>
              <a:rPr lang="ru-RU" sz="1400" dirty="0"/>
              <a:t>Планируемая доля: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Доля </a:t>
            </a:r>
            <a:r>
              <a:rPr lang="ru-RU" sz="1400" dirty="0"/>
              <a:t>в сегменте b2b-ателье / швейных</a:t>
            </a:r>
          </a:p>
          <a:p>
            <a:r>
              <a:rPr lang="ru-RU" sz="1400" dirty="0"/>
              <a:t>производств (30 000 ателье в России</a:t>
            </a:r>
            <a:r>
              <a:rPr lang="ru-RU" sz="1400" dirty="0" smtClean="0"/>
              <a:t>)</a:t>
            </a:r>
          </a:p>
          <a:p>
            <a:endParaRPr lang="ru-RU" sz="1400" dirty="0"/>
          </a:p>
          <a:p>
            <a:endParaRPr lang="ru-RU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91AD575-15CD-4326-A625-23C1CCAE9F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4"/>
          <a:stretch/>
        </p:blipFill>
        <p:spPr>
          <a:xfrm>
            <a:off x="856751" y="4697138"/>
            <a:ext cx="3580156" cy="1722481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663EA271-9F1E-4CEE-893A-E15E2A4DAB4D}"/>
              </a:ext>
            </a:extLst>
          </p:cNvPr>
          <p:cNvCxnSpPr/>
          <p:nvPr/>
        </p:nvCxnSpPr>
        <p:spPr>
          <a:xfrm>
            <a:off x="545681" y="4341055"/>
            <a:ext cx="40064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27697" y="1273143"/>
            <a:ext cx="14520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Рынок в России</a:t>
            </a:r>
            <a:endParaRPr lang="ru-RU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2002165" y="4341055"/>
            <a:ext cx="12454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Мировой рынок ПО</a:t>
            </a:r>
            <a:endParaRPr lang="ru-RU" sz="9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56" y="1556579"/>
            <a:ext cx="4433493" cy="248658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26175" y="5459021"/>
            <a:ext cx="4311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D98199"/>
                </a:solidFill>
              </a:rPr>
              <a:t>https://www.verifiedmarketreports.com/ru/product/apparel-design-software-market/</a:t>
            </a:r>
            <a:endParaRPr lang="ru-RU" sz="1200" dirty="0">
              <a:solidFill>
                <a:srgbClr val="D98199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26175" y="5962914"/>
            <a:ext cx="39788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D98199"/>
                </a:solidFill>
              </a:rPr>
              <a:t>https://studizba.com/lectures/inzhenerija/sapr-odezhdy/39249-obzor-rynka-i-klassifikacija-otechestvennyh-i-zarubezhnyh-sapr-shvejnyh-izdelij.html</a:t>
            </a:r>
            <a:endParaRPr lang="ru-RU" sz="1200" dirty="0">
              <a:solidFill>
                <a:srgbClr val="D981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97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530017" y="1165892"/>
            <a:ext cx="4225230" cy="2639332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ru-RU" sz="1600" b="1" i="0" u="none" strike="noStrike" baseline="0" dirty="0">
                <a:solidFill>
                  <a:schemeClr val="tx1"/>
                </a:solidFill>
                <a:latin typeface="TimesNewRomanPS-BoldMT"/>
              </a:rPr>
              <a:t>Какой продукт будет продаваться:</a:t>
            </a:r>
          </a:p>
          <a:p>
            <a:pPr algn="l"/>
            <a:endParaRPr lang="ru-RU" sz="1600" b="1" i="0" u="none" strike="noStrike" baseline="0" dirty="0">
              <a:solidFill>
                <a:schemeClr val="tx1"/>
              </a:solidFill>
              <a:latin typeface="TimesNewRomanPS-BoldMT"/>
            </a:endParaRPr>
          </a:p>
          <a:p>
            <a:pPr algn="l"/>
            <a:endParaRPr lang="ru-RU" sz="1600" b="1" i="0" u="none" strike="noStrike" baseline="0" dirty="0">
              <a:solidFill>
                <a:schemeClr val="tx1"/>
              </a:solidFill>
              <a:latin typeface="TimesNewRomanPS-BoldMT"/>
            </a:endParaRPr>
          </a:p>
          <a:p>
            <a:pPr algn="ctr"/>
            <a:r>
              <a:rPr lang="ru-RU" sz="1400" i="0" u="none" strike="noStrike" baseline="0" dirty="0">
                <a:solidFill>
                  <a:schemeClr val="tx1"/>
                </a:solidFill>
                <a:latin typeface="TimesNewRomanPS-BoldMT"/>
              </a:rPr>
              <a:t>Веб-платформа для ателье</a:t>
            </a:r>
          </a:p>
        </p:txBody>
      </p:sp>
      <p:sp>
        <p:nvSpPr>
          <p:cNvPr id="5" name="Скругленный прямоугольник 18">
            <a:extLst>
              <a:ext uri="{FF2B5EF4-FFF2-40B4-BE49-F238E27FC236}">
                <a16:creationId xmlns="" xmlns:a16="http://schemas.microsoft.com/office/drawing/2014/main" id="{6B31565E-AEDC-D53C-EE84-70ABB2C1ABF6}"/>
              </a:ext>
            </a:extLst>
          </p:cNvPr>
          <p:cNvSpPr/>
          <p:nvPr/>
        </p:nvSpPr>
        <p:spPr>
          <a:xfrm>
            <a:off x="5255878" y="1165892"/>
            <a:ext cx="4225230" cy="264193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  <a:latin typeface="TimesNewRomanPS-BoldMT"/>
              </a:rPr>
              <a:t>Описание механики использования продукта клиентом:</a:t>
            </a:r>
          </a:p>
          <a:p>
            <a:endParaRPr lang="ru-RU" sz="1600" b="1" dirty="0">
              <a:solidFill>
                <a:schemeClr val="tx1"/>
              </a:solidFill>
              <a:latin typeface="TimesNewRomanPS-BoldM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NewRomanPS-BoldMT"/>
              </a:rPr>
              <a:t>Ввод мерок клиента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NewRomanPS-BoldMT"/>
              </a:rPr>
              <a:t>Создание нового заказа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NewRomanPS-BoldMT"/>
              </a:rPr>
              <a:t>Автоматизация генерации выкроек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NewRomanPS-BoldMT"/>
              </a:rPr>
              <a:t>Корректировка и доработка выкроек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NewRomanPS-BoldMT"/>
              </a:rPr>
              <a:t>Подготовка к раскрою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NewRomanPS-BoldMT"/>
              </a:rPr>
              <a:t>Управление данными и клиентами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chemeClr val="tx1"/>
              </a:solidFill>
              <a:latin typeface="TimesNewRomanPS-BoldMT"/>
            </a:endParaRPr>
          </a:p>
          <a:p>
            <a:endParaRPr lang="ru-RU" sz="1600" b="1" dirty="0">
              <a:solidFill>
                <a:schemeClr val="tx1"/>
              </a:solidFill>
              <a:latin typeface="TimesNewRomanPS-BoldMT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6D6D677-4317-4029-9AAA-3BD1FB338A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" b="1"/>
          <a:stretch/>
        </p:blipFill>
        <p:spPr>
          <a:xfrm>
            <a:off x="3005193" y="3937608"/>
            <a:ext cx="4294747" cy="27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5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256467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Описание продукта и технологии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901566" y="754417"/>
            <a:ext cx="0" cy="6103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530017" y="1165892"/>
            <a:ext cx="4225230" cy="2639332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ru-RU" sz="1600" b="1" i="0" u="none" strike="noStrike" baseline="0" dirty="0">
                <a:solidFill>
                  <a:schemeClr val="tx1"/>
                </a:solidFill>
                <a:latin typeface="TimesNewRomanPS-BoldMT"/>
              </a:rPr>
              <a:t>Потребительские сегменты:</a:t>
            </a:r>
          </a:p>
          <a:p>
            <a:pPr algn="l"/>
            <a:endParaRPr lang="ru-RU" sz="1600" b="1" i="0" u="none" strike="noStrike" baseline="0" dirty="0">
              <a:solidFill>
                <a:schemeClr val="tx1"/>
              </a:solidFill>
              <a:latin typeface="TimesNewRomanPS-BoldMT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TimesNewRomanPS-BoldMT"/>
              </a:rPr>
              <a:t>B2B</a:t>
            </a:r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: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Ателье.</a:t>
            </a:r>
          </a:p>
          <a:p>
            <a:pPr algn="l"/>
            <a:r>
              <a:rPr lang="ru-RU" sz="1600" i="0" u="none" strike="noStrike" baseline="0" dirty="0">
                <a:solidFill>
                  <a:schemeClr val="tx1"/>
                </a:solidFill>
                <a:latin typeface="TimesNewRomanPS-BoldMT"/>
              </a:rPr>
              <a:t>Индивидуальные мастера.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Учебные заведения.</a:t>
            </a:r>
            <a:endParaRPr lang="ru-RU" sz="1600" i="0" u="none" strike="noStrike" baseline="0" dirty="0">
              <a:solidFill>
                <a:schemeClr val="tx1"/>
              </a:solidFill>
              <a:latin typeface="TimesNewRomanPS-BoldMT"/>
            </a:endParaRPr>
          </a:p>
          <a:p>
            <a:pPr algn="l"/>
            <a:endParaRPr lang="ru-RU" sz="1600" b="1" i="0" u="none" strike="noStrike" baseline="0" dirty="0">
              <a:solidFill>
                <a:schemeClr val="tx1"/>
              </a:solidFill>
              <a:latin typeface="TimesNewRomanPS-BoldMT"/>
            </a:endParaRPr>
          </a:p>
        </p:txBody>
      </p:sp>
      <p:sp>
        <p:nvSpPr>
          <p:cNvPr id="5" name="Скругленный прямоугольник 18">
            <a:extLst>
              <a:ext uri="{FF2B5EF4-FFF2-40B4-BE49-F238E27FC236}">
                <a16:creationId xmlns="" xmlns:a16="http://schemas.microsoft.com/office/drawing/2014/main" id="{6B31565E-AEDC-D53C-EE84-70ABB2C1ABF6}"/>
              </a:ext>
            </a:extLst>
          </p:cNvPr>
          <p:cNvSpPr/>
          <p:nvPr/>
        </p:nvSpPr>
        <p:spPr>
          <a:xfrm>
            <a:off x="5150753" y="1165892"/>
            <a:ext cx="4225230" cy="2641935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  <a:latin typeface="TimesNewRomanPS-BoldMT"/>
              </a:rPr>
              <a:t>Портрет клиента:</a:t>
            </a:r>
          </a:p>
          <a:p>
            <a:endParaRPr lang="ru-RU" sz="1600" b="1" dirty="0">
              <a:solidFill>
                <a:schemeClr val="tx1"/>
              </a:solidFill>
              <a:latin typeface="TimesNewRomanPS-BoldMT"/>
            </a:endParaRPr>
          </a:p>
          <a:p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Среднее ателье с базовым техническим оснащением.</a:t>
            </a:r>
          </a:p>
          <a:p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Численность персонала: от 2-15 человек</a:t>
            </a:r>
          </a:p>
          <a:p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Специализация: Индивидуальный пошив.</a:t>
            </a:r>
          </a:p>
          <a:p>
            <a:r>
              <a:rPr lang="ru-RU" sz="1600" dirty="0">
                <a:solidFill>
                  <a:schemeClr val="tx1"/>
                </a:solidFill>
                <a:latin typeface="TimesNewRomanPS-BoldMT"/>
              </a:rPr>
              <a:t>Ценовой сегмент: средний</a:t>
            </a:r>
          </a:p>
          <a:p>
            <a:endParaRPr lang="ru-RU" sz="1600" b="1" dirty="0">
              <a:solidFill>
                <a:schemeClr val="tx1"/>
              </a:solidFill>
              <a:latin typeface="TimesNewRomanPS-BoldMT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TimesNewRomanPS-BoldMT"/>
              </a:rPr>
              <a:t> </a:t>
            </a:r>
          </a:p>
          <a:p>
            <a:endParaRPr lang="ru-RU" sz="1600" b="1" dirty="0">
              <a:solidFill>
                <a:schemeClr val="tx1"/>
              </a:solidFill>
              <a:latin typeface="TimesNewRomanPS-BoldMT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7E206B3-DDC1-4687-A911-3CDE907AEE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09" y="3909527"/>
            <a:ext cx="3880382" cy="257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45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05599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Конкуренты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019357"/>
              </p:ext>
            </p:extLst>
          </p:nvPr>
        </p:nvGraphicFramePr>
        <p:xfrm>
          <a:off x="248827" y="1104784"/>
          <a:ext cx="6101639" cy="5297730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9424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7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90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41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62430">
                  <a:extLst>
                    <a:ext uri="{9D8B030D-6E8A-4147-A177-3AD203B41FA5}">
                      <a16:colId xmlns="" xmlns:a16="http://schemas.microsoft.com/office/drawing/2014/main" val="1219565399"/>
                    </a:ext>
                  </a:extLst>
                </a:gridCol>
                <a:gridCol w="862430">
                  <a:extLst>
                    <a:ext uri="{9D8B030D-6E8A-4147-A177-3AD203B41FA5}">
                      <a16:colId xmlns="" xmlns:a16="http://schemas.microsoft.com/office/drawing/2014/main" val="1221442679"/>
                    </a:ext>
                  </a:extLst>
                </a:gridCol>
                <a:gridCol w="862430">
                  <a:extLst>
                    <a:ext uri="{9D8B030D-6E8A-4147-A177-3AD203B41FA5}">
                      <a16:colId xmlns="" xmlns:a16="http://schemas.microsoft.com/office/drawing/2014/main" val="1193954022"/>
                    </a:ext>
                  </a:extLst>
                </a:gridCol>
              </a:tblGrid>
              <a:tr h="953463"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Ключевые характеристики компании/ продукта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rgbClr val="000000"/>
                          </a:solidFill>
                          <a:latin typeface="+mj-lt"/>
                        </a:rPr>
                        <a:t>SEAMLY</a:t>
                      </a:r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solidFill>
                            <a:srgbClr val="000000"/>
                          </a:solidFill>
                          <a:latin typeface="+mj-lt"/>
                        </a:rPr>
                        <a:t>Ассоль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rgbClr val="000000"/>
                          </a:solidFill>
                          <a:latin typeface="+mj-lt"/>
                        </a:rPr>
                        <a:t>Grafis</a:t>
                      </a:r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АвтоКрой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rgbClr val="000000"/>
                          </a:solidFill>
                          <a:latin typeface="+mj-lt"/>
                        </a:rPr>
                        <a:t>JULIVI</a:t>
                      </a:r>
                      <a:endParaRPr lang="ru-RU" sz="8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Леко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j-lt"/>
                        </a:rPr>
                        <a:t>Облачный доступ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+mj-lt"/>
                        </a:rPr>
                        <a:t>+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+mj-lt"/>
                        </a:rPr>
                        <a:t>+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+mj-lt"/>
                        </a:rPr>
                        <a:t>-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j-lt"/>
                        </a:rPr>
                        <a:t>2</a:t>
                      </a:r>
                      <a:r>
                        <a:rPr lang="en-US" sz="900" b="1" dirty="0">
                          <a:latin typeface="+mj-lt"/>
                        </a:rPr>
                        <a:t>D</a:t>
                      </a:r>
                      <a:r>
                        <a:rPr lang="ru-RU" sz="900" b="1" dirty="0">
                          <a:latin typeface="+mj-lt"/>
                        </a:rPr>
                        <a:t>/3</a:t>
                      </a:r>
                      <a:r>
                        <a:rPr lang="en-US" sz="900" b="1" dirty="0">
                          <a:latin typeface="+mj-lt"/>
                        </a:rPr>
                        <a:t>D</a:t>
                      </a:r>
                      <a:endParaRPr lang="ru-RU" sz="900" b="1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2</a:t>
                      </a:r>
                      <a:r>
                        <a:rPr lang="en-US" sz="900" dirty="0">
                          <a:latin typeface="+mj-lt"/>
                        </a:rPr>
                        <a:t>D</a:t>
                      </a:r>
                      <a:r>
                        <a:rPr lang="ru-RU" sz="900" dirty="0">
                          <a:latin typeface="+mj-lt"/>
                        </a:rPr>
                        <a:t> и 3</a:t>
                      </a:r>
                      <a:r>
                        <a:rPr lang="en-US" sz="900" dirty="0">
                          <a:latin typeface="+mj-lt"/>
                        </a:rPr>
                        <a:t>D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2</a:t>
                      </a:r>
                      <a:r>
                        <a:rPr lang="en-US" sz="900" dirty="0">
                          <a:latin typeface="+mj-lt"/>
                        </a:rPr>
                        <a:t>D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+mj-lt"/>
                        </a:rPr>
                        <a:t>2D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2</a:t>
                      </a:r>
                      <a:r>
                        <a:rPr lang="en-US" sz="900" dirty="0">
                          <a:latin typeface="+mj-lt"/>
                        </a:rPr>
                        <a:t>D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2</a:t>
                      </a:r>
                      <a:r>
                        <a:rPr lang="en-US" sz="900" dirty="0">
                          <a:latin typeface="+mj-lt"/>
                        </a:rPr>
                        <a:t>D</a:t>
                      </a:r>
                      <a:r>
                        <a:rPr lang="ru-RU" sz="900" dirty="0">
                          <a:latin typeface="+mj-lt"/>
                        </a:rPr>
                        <a:t>и 3</a:t>
                      </a:r>
                      <a:r>
                        <a:rPr lang="en-US" sz="900" dirty="0">
                          <a:latin typeface="+mj-lt"/>
                        </a:rPr>
                        <a:t>D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j-lt"/>
                        </a:rPr>
                        <a:t>Сложность использования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низкая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Средняя(модульность, настройка)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Высокая(старый интерфейс)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средняя-высокая(настройка автоматизации)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Средняя(сложный комплекс)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>
                          <a:latin typeface="+mj-lt"/>
                        </a:rPr>
                        <a:t>низкая</a:t>
                      </a:r>
                      <a:endParaRPr lang="ru-RU" sz="900" dirty="0">
                        <a:latin typeface="+mj-lt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303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j-lt"/>
                        </a:rPr>
                        <a:t>Цена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средняя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средняя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высокая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Средне-высокая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средняя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2119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>
                          <a:latin typeface="+mj-lt"/>
                        </a:rPr>
                        <a:t>ЦА</a:t>
                      </a:r>
                    </a:p>
                  </a:txBody>
                  <a:tcPr marL="60532" marR="60532" marT="29614" marB="2961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Ателье среднего масштаба 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Конструкторские бюро, ателье, малые-средние производства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Швейное производство,учебныезаведения,дизайнеры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Фабрики одежды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Средние и крупные производители одежды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+mj-lt"/>
                        </a:rPr>
                        <a:t>Малые и средние швейные цеха, ателье, учебные заведения</a:t>
                      </a:r>
                    </a:p>
                  </a:txBody>
                  <a:tcPr marL="60532" marR="60532" marT="29614" marB="296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Rounded Rectangle 2099"/>
          <p:cNvSpPr/>
          <p:nvPr/>
        </p:nvSpPr>
        <p:spPr>
          <a:xfrm>
            <a:off x="6535623" y="1140575"/>
            <a:ext cx="2989377" cy="5297725"/>
          </a:xfrm>
          <a:prstGeom prst="roundRect">
            <a:avLst>
              <a:gd name="adj" fmla="val 6236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wrap="square" lIns="65309" tIns="32654" rIns="65309" bIns="32654" anchor="ctr">
            <a:noAutofit/>
          </a:bodyPr>
          <a:lstStyle/>
          <a:p>
            <a:pPr algn="ctr">
              <a:spcAft>
                <a:spcPts val="857"/>
              </a:spcAft>
            </a:pPr>
            <a:r>
              <a:rPr lang="ru-RU" sz="1143" dirty="0">
                <a:solidFill>
                  <a:schemeClr val="tx2"/>
                </a:solidFill>
                <a:latin typeface="Calibri Light"/>
                <a:ea typeface="Helvetica Neue" charset="0"/>
                <a:cs typeface="Helvetica Neue" charset="0"/>
              </a:rPr>
              <a:t>Конкретные конкурентные преимущества продукта 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Простота внедрения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Невысокая цена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Быстрый результат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Автоматизация процесса ателье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Персонализация и масштабирование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Экономия ресурсов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Интеграция с производством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Интеграция ИИ-модулей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Веб-платформа</a:t>
            </a:r>
            <a:endParaRPr lang="ru-RU" sz="857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857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Маркетинг на соцсети/видеодемонстрации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endParaRPr lang="ru-RU" sz="857" dirty="0">
              <a:solidFill>
                <a:schemeClr val="tx1">
                  <a:lumMod val="75000"/>
                  <a:lumOff val="25000"/>
                </a:schemeClr>
              </a:solidFill>
              <a:latin typeface="Calibri Light"/>
              <a:ea typeface="Helvetica Neue" charset="0"/>
              <a:cs typeface="Helvetica Neue" charset="0"/>
            </a:endParaRPr>
          </a:p>
          <a:p>
            <a:pPr algn="ctr">
              <a:spcAft>
                <a:spcPts val="857"/>
              </a:spcAft>
            </a:pPr>
            <a:r>
              <a:rPr lang="ru-RU" sz="1143" dirty="0">
                <a:solidFill>
                  <a:schemeClr val="tx2"/>
                </a:solidFill>
                <a:latin typeface="Calibri Light"/>
              </a:rPr>
              <a:t>Основные технические параметры проекта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Адаптация размеров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2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D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  <a:ea typeface="Helvetica Neue" charset="0"/>
                <a:cs typeface="Helvetica Neue" charset="0"/>
              </a:rPr>
              <a:t>-модуль построения выкроек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</a:rPr>
              <a:t>Библиотека типовых базовых лекал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</a:rPr>
              <a:t>Экспорт в промышленные форматы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</a:rPr>
              <a:t>Адаптивный русскоязычный интерфейс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/>
              </a:rPr>
              <a:t>Хранение информации о клиентах</a:t>
            </a:r>
          </a:p>
          <a:p>
            <a:pPr marL="129259" indent="-129259">
              <a:spcAft>
                <a:spcPts val="429"/>
              </a:spcAft>
              <a:buFont typeface="Arial" pitchFamily="34" charset="0"/>
              <a:buChar char="•"/>
            </a:pPr>
            <a:endParaRPr lang="ru-RU" sz="1143" dirty="0">
              <a:solidFill>
                <a:schemeClr val="tx2"/>
              </a:solidFill>
              <a:latin typeface="Calibri Light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5B10DD8B-7679-214B-9675-742ECB5DF318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="" xmlns:a16="http://schemas.microsoft.com/office/drawing/2014/main" id="{86C9ECE6-6AE1-A03C-8204-E0044FDEDA2F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D7E7387-BED0-059E-60CE-99653FB3667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F4502615-F6AC-2D0D-07B5-03AF6B87925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B7194E5E-C004-0551-E64D-18766C8FF1A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AFE1288D-7662-C262-CE85-3616C0503CA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55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1440715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Карта технологий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01C7389-D583-48D7-9DED-72036A587B91}"/>
              </a:ext>
            </a:extLst>
          </p:cNvPr>
          <p:cNvSpPr txBox="1"/>
          <p:nvPr/>
        </p:nvSpPr>
        <p:spPr>
          <a:xfrm>
            <a:off x="610893" y="1306286"/>
            <a:ext cx="1440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D5B8C0"/>
                </a:highlight>
              </a:rPr>
              <a:t>Frontend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EB8736C-7581-4A4A-929F-411AC4E7BF2B}"/>
              </a:ext>
            </a:extLst>
          </p:cNvPr>
          <p:cNvSpPr txBox="1"/>
          <p:nvPr/>
        </p:nvSpPr>
        <p:spPr>
          <a:xfrm>
            <a:off x="2954657" y="1311724"/>
            <a:ext cx="15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D5B8C0"/>
                </a:highlight>
              </a:rPr>
              <a:t>UI Framework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8E6F190-8721-404E-B544-3A62B5DEE1F0}"/>
              </a:ext>
            </a:extLst>
          </p:cNvPr>
          <p:cNvSpPr txBox="1"/>
          <p:nvPr/>
        </p:nvSpPr>
        <p:spPr>
          <a:xfrm>
            <a:off x="5243064" y="1306286"/>
            <a:ext cx="103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D5B8C0"/>
                </a:highlight>
              </a:rPr>
              <a:t>Backend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2C0A5FB-74EF-47D4-A4B9-7548E8E2F72F}"/>
              </a:ext>
            </a:extLst>
          </p:cNvPr>
          <p:cNvSpPr txBox="1"/>
          <p:nvPr/>
        </p:nvSpPr>
        <p:spPr>
          <a:xfrm>
            <a:off x="7581131" y="1306286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ighlight>
                  <a:srgbClr val="D5B8C0"/>
                </a:highlight>
              </a:rPr>
              <a:t>База данных</a:t>
            </a:r>
            <a:r>
              <a:rPr lang="ru-RU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0FC855C-4D4F-474B-B988-63FE8E20B6BE}"/>
              </a:ext>
            </a:extLst>
          </p:cNvPr>
          <p:cNvSpPr txBox="1"/>
          <p:nvPr/>
        </p:nvSpPr>
        <p:spPr>
          <a:xfrm>
            <a:off x="7364409" y="3171722"/>
            <a:ext cx="216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ighlight>
                  <a:srgbClr val="D5B8C0"/>
                </a:highlight>
              </a:rPr>
              <a:t>Генерация выкроек</a:t>
            </a:r>
            <a:r>
              <a:rPr lang="ru-RU" dirty="0"/>
              <a:t>: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E69F22A7-0C67-470A-ADF8-F3ED4B160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2" y="1889287"/>
            <a:ext cx="1440716" cy="958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E1B42B96-C05A-49B1-AF66-1F0890B76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2" y="3061688"/>
            <a:ext cx="1440716" cy="958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12EDC177-20DA-49E3-948D-055B1F013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6770" y="1853036"/>
            <a:ext cx="1240626" cy="99498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A6C35E00-D284-4C7F-81F2-89F46A3706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928" y="3061688"/>
            <a:ext cx="1442744" cy="106350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073AC3DC-7D5C-41C4-9D74-1848ABB562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466" y="4465678"/>
            <a:ext cx="1731110" cy="86555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4A314130-5A61-46AE-A268-09826DB1B4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46746"/>
            <a:ext cx="1482900" cy="83042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AB013782-4833-4354-8321-08F027222A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22" y="2648298"/>
            <a:ext cx="1203121" cy="120312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0716972A-BFB5-4F5F-A227-0D78D97BE6D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9"/>
          <a:stretch/>
        </p:blipFill>
        <p:spPr>
          <a:xfrm>
            <a:off x="5159722" y="3809925"/>
            <a:ext cx="1326055" cy="131150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C640F174-F4AC-40A4-BCC1-210556F8FD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895" y="1810237"/>
            <a:ext cx="1989968" cy="99498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4F62C8ED-872C-4FF1-B1DD-650F57E70E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069" y="3907010"/>
            <a:ext cx="1613269" cy="111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7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25" y="259442"/>
            <a:ext cx="3294043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Бизнес-модель по шаблону </a:t>
            </a:r>
            <a:r>
              <a:rPr lang="ru-RU" sz="1286" b="1" dirty="0" err="1"/>
              <a:t>Остервальдера</a:t>
            </a:r>
            <a:endParaRPr lang="ru-RU" sz="1286" b="1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6">
            <a:extLst>
              <a:ext uri="{FF2B5EF4-FFF2-40B4-BE49-F238E27FC236}">
                <a16:creationId xmlns="" xmlns:a16="http://schemas.microsoft.com/office/drawing/2014/main" id="{3FC87DB7-563B-58AD-20DE-AE47E281F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747938"/>
              </p:ext>
            </p:extLst>
          </p:nvPr>
        </p:nvGraphicFramePr>
        <p:xfrm>
          <a:off x="0" y="776319"/>
          <a:ext cx="9906000" cy="679494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981200">
                  <a:extLst>
                    <a:ext uri="{9D8B030D-6E8A-4147-A177-3AD203B41FA5}">
                      <a16:colId xmlns="" xmlns:a16="http://schemas.microsoft.com/office/drawing/2014/main" val="4230297638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3232903609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416224982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3082425068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4105284102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695298972"/>
                    </a:ext>
                  </a:extLst>
                </a:gridCol>
              </a:tblGrid>
              <a:tr h="2213821">
                <a:tc rowSpan="2">
                  <a:txBody>
                    <a:bodyPr/>
                    <a:lstStyle/>
                    <a:p>
                      <a:pPr marL="0" algn="ctr" defTabSz="839876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Партнеры</a:t>
                      </a:r>
                    </a:p>
                    <a:p>
                      <a:pPr marL="0" algn="ctr" defTabSz="839876" rtl="0" eaLnBrk="1" latinLnBrk="0" hangingPunct="1"/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Производители швейного оборудования и плоттеров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Учебные заведения в сфере дизайна одежды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Поставщики облачных сервисов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Фабрики тканей и фурнитуры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активности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поддержка веб-платформы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и обновление алгоритмов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поддержка 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UX/UI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для простого интерфейса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с 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CAD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-системами и оборудованием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Маркетинг, продвижение</a:t>
                      </a:r>
                    </a:p>
                  </a:txBody>
                  <a:tcPr>
                    <a:solidFill>
                      <a:srgbClr val="D8DBE2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Ценностное предложение</a:t>
                      </a:r>
                    </a:p>
                    <a:p>
                      <a:pPr algn="ctr"/>
                      <a:endParaRPr lang="ru-RU" sz="140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Онлайн-платформа, объединяющая 3</a:t>
                      </a:r>
                      <a:r>
                        <a:rPr lang="en-US" sz="1200" b="0" dirty="0"/>
                        <a:t>D</a:t>
                      </a:r>
                      <a:r>
                        <a:rPr lang="ru-RU" sz="1200" b="0" dirty="0"/>
                        <a:t>-моделирование и автоматическую генерацию выкроек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Не требует установки и обучения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Экономия времени конструктора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/>
                        <a:t>Виртуальная примерка и визуализация модели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839876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Каналы продвижения будущего продукта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-сети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Рекламные кампании в интернете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в выставках и конференциях легкой промышленности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Партнерство с учебными заведениями и школами дизайна</a:t>
                      </a:r>
                    </a:p>
                  </a:txBody>
                  <a:tcPr>
                    <a:solidFill>
                      <a:srgbClr val="D8DB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Целевая аудитория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Средние ателье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Дизайнеры-одежды и фриланс-конструкторы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Учебные заведения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4785097"/>
                  </a:ext>
                </a:extLst>
              </a:tr>
              <a:tr h="17240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ресурсы</a:t>
                      </a:r>
                    </a:p>
                    <a:p>
                      <a:pPr marL="285750" marR="0" lvl="0" indent="-2857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Команда разработчиков, 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UX/UI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-дизайнеров, инженеров-конструкторов</a:t>
                      </a:r>
                    </a:p>
                    <a:p>
                      <a:pPr marL="285750" marR="0" lvl="0" indent="-2857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Алгоритмы автоматической генерации выкроек и 3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-моделирования</a:t>
                      </a:r>
                    </a:p>
                    <a:p>
                      <a:pPr marL="285750" marR="0" lvl="0" indent="-2857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Облачная инфраструктура</a:t>
                      </a:r>
                    </a:p>
                    <a:p>
                      <a:pPr marL="285750" marR="0" lvl="0" indent="-2857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База типовых лекал и библиотека тканей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839876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Каналы сбыта будущего продукта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Веб-сайт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/SaaS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-платформа</a:t>
                      </a:r>
                    </a:p>
                    <a:p>
                      <a:pPr marL="171450" indent="-171450" algn="l" defTabSz="83987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Прямые </a:t>
                      </a: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B2B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-продажи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061111"/>
                  </a:ext>
                </a:extLst>
              </a:tr>
              <a:tr h="2005567">
                <a:tc gridSpan="3"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поддержка платформы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Хостинг, облачные серверы и базы данных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Маркетинг и продвижение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Исследование и внедрение новых модулей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Техническая поддержка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Доходы</a:t>
                      </a:r>
                    </a:p>
                    <a:p>
                      <a:pPr marL="171450" marR="0" lvl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Подписка</a:t>
                      </a:r>
                    </a:p>
                    <a:p>
                      <a:pPr marL="171450" marR="0" lvl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Продажа дополнительных модулей</a:t>
                      </a:r>
                    </a:p>
                    <a:p>
                      <a:pPr marL="171450" marR="0" lvl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Лицензия для учебных заведений</a:t>
                      </a:r>
                    </a:p>
                    <a:p>
                      <a:pPr marL="171450" marR="0" lvl="0" indent="-17145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5180992"/>
                  </a:ext>
                </a:extLst>
              </a:tr>
            </a:tbl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EA1F488E-29A3-6F23-98E6-B8D80FB4B59E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D4CBFECD-A0F9-3BA3-9942-0C0EF214EBE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5DE8887C-E879-8BC3-CDAA-8774D95CA29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14CDCEEA-7565-268F-26CA-840A4C919B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F84E1E90-770E-33F8-23C8-6D560A1FB79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DAA136C0-8E42-2E7B-09BC-F80A3CEC6AF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932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201670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Демонстрация прототипа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584B06C7-58C7-CCF0-AE45-FBB4E20F3A40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="" xmlns:a16="http://schemas.microsoft.com/office/drawing/2014/main" id="{65449D8B-8361-B814-0262-2BBB14C9DFF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55AA2805-8E8B-D4D7-50D1-44001AB2564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8D76EF98-F74C-67E7-427D-D4482F843104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9E2B0B9-20C4-D5C6-E605-ED2B615D871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DFC8CF26-92D4-A645-4820-0F820BBBE4F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48DC3FB-5EE8-4434-AF6B-02ED8B139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83" y="1078499"/>
            <a:ext cx="3889057" cy="2173296"/>
          </a:xfrm>
          <a:prstGeom prst="rect">
            <a:avLst/>
          </a:prstGeom>
        </p:spPr>
      </p:pic>
      <p:pic>
        <p:nvPicPr>
          <p:cNvPr id="14" name="ScreenRecording_11-04-2025 21-22-02_1">
            <a:hlinkClick r:id="" action="ppaction://media"/>
            <a:extLst>
              <a:ext uri="{FF2B5EF4-FFF2-40B4-BE49-F238E27FC236}">
                <a16:creationId xmlns="" xmlns:a16="http://schemas.microsoft.com/office/drawing/2014/main" id="{B7E3B9EE-18D7-4FB7-B9D4-06A0A00FEAE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948.6666"/>
                </p14:media>
              </p:ext>
            </p:extLst>
          </p:nvPr>
        </p:nvPicPr>
        <p:blipFill rotWithShape="1">
          <a:blip r:embed="rId5"/>
          <a:srcRect l="149" t="9246" r="149" b="9246"/>
          <a:stretch/>
        </p:blipFill>
        <p:spPr>
          <a:xfrm>
            <a:off x="6802455" y="1078499"/>
            <a:ext cx="2448000" cy="52524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D4FDD5F6-A824-4E21-8EC4-1E29F2AFB9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054" y="4088442"/>
            <a:ext cx="2379359" cy="23793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0278"/>
            <a:ext cx="2399549" cy="23793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917" y="3422801"/>
            <a:ext cx="2396836" cy="23968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77" y="1078499"/>
            <a:ext cx="2238575" cy="217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7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2727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0893" y="207927"/>
            <a:ext cx="4638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КАРТА КЛЮЧЕВЫХ КОММУНИКАЦИЙ ПРОЕКТА НА ЭТАПЕ 1</a:t>
            </a:r>
            <a:endParaRPr lang="ru-RU" sz="14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AC5B3E2D-77CA-43B0-F6D4-E1A39D5AF0BB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7AF3CD82-6965-1E2F-DF10-86722F0A615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DFE9553F-F4F7-9420-23AA-5AF6513DA9C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C478C9B1-7168-D08B-ACD8-D66294849A5C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901DFC1A-B85D-4AE6-E03D-78472FF80A18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4FB0C4B9-924D-1CAE-F571-5FD5C0C3179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hangingPunct="0"/>
              <a:endParaRPr lang="ru-RU" kern="0">
                <a:solidFill>
                  <a:srgbClr val="000000"/>
                </a:solidFill>
                <a:sym typeface="Helvetica"/>
              </a:endParaRPr>
            </a:p>
          </p:txBody>
        </p:sp>
      </p:grpSp>
      <p:graphicFrame>
        <p:nvGraphicFramePr>
          <p:cNvPr id="15" name="Таблица 5">
            <a:extLst>
              <a:ext uri="{FF2B5EF4-FFF2-40B4-BE49-F238E27FC236}">
                <a16:creationId xmlns="" xmlns:a16="http://schemas.microsoft.com/office/drawing/2014/main" id="{348E77AA-BF42-4F90-8E4B-0B2D2DB1E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039709"/>
              </p:ext>
            </p:extLst>
          </p:nvPr>
        </p:nvGraphicFramePr>
        <p:xfrm>
          <a:off x="5402898" y="1397861"/>
          <a:ext cx="4144010" cy="50555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20415">
                  <a:extLst>
                    <a:ext uri="{9D8B030D-6E8A-4147-A177-3AD203B41FA5}">
                      <a16:colId xmlns="" xmlns:a16="http://schemas.microsoft.com/office/drawing/2014/main" val="2343137121"/>
                    </a:ext>
                  </a:extLst>
                </a:gridCol>
                <a:gridCol w="1123595">
                  <a:extLst>
                    <a:ext uri="{9D8B030D-6E8A-4147-A177-3AD203B41FA5}">
                      <a16:colId xmlns="" xmlns:a16="http://schemas.microsoft.com/office/drawing/2014/main" val="4103901461"/>
                    </a:ext>
                  </a:extLst>
                </a:gridCol>
              </a:tblGrid>
              <a:tr h="420716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</a:t>
                      </a:r>
                      <a:endParaRPr lang="ru-RU" sz="1400" dirty="0"/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TRL 3</a:t>
                      </a:r>
                      <a:endParaRPr lang="ru-RU" sz="1400" dirty="0"/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="" xmlns:a16="http://schemas.microsoft.com/office/drawing/2014/main" val="3199200247"/>
                  </a:ext>
                </a:extLst>
              </a:tr>
              <a:tr h="113434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Формулирование гипотез и требований к технологии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Аналитика, выбор алгоритмов/подходов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Создание</a:t>
                      </a:r>
                      <a:r>
                        <a:rPr lang="ru-RU" sz="1100" baseline="0" dirty="0" smtClean="0"/>
                        <a:t> исследовательского прототипа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aseline="0" dirty="0" smtClean="0"/>
                        <a:t>Проведение экспериментальных тестов в лабораторных условиях</a:t>
                      </a:r>
                      <a:endParaRPr lang="ru-RU" sz="11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39729826"/>
                  </a:ext>
                </a:extLst>
              </a:tr>
              <a:tr h="436257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Производство</a:t>
                      </a:r>
                      <a:endParaRPr lang="ru-RU" sz="1400" dirty="0"/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1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MRL 3</a:t>
                      </a:r>
                      <a:endParaRPr lang="ru-RU" sz="1100" b="1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="" xmlns:a16="http://schemas.microsoft.com/office/drawing/2014/main" val="2780112341"/>
                  </a:ext>
                </a:extLst>
              </a:tr>
              <a:tr h="70580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Анализ производственных процессов и материалов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Формирование базовых требований к производству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Предварительная производственная схема(как это будет сделано)</a:t>
                      </a:r>
                      <a:endParaRPr lang="ru-RU" sz="11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92354314"/>
                  </a:ext>
                </a:extLst>
              </a:tr>
              <a:tr h="436257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Продажи</a:t>
                      </a:r>
                      <a:endParaRPr lang="ru-RU" sz="1400" dirty="0"/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CRL 5</a:t>
                      </a:r>
                      <a:endParaRPr lang="ru-RU" sz="1400" b="1" dirty="0"/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="" xmlns:a16="http://schemas.microsoft.com/office/drawing/2014/main" val="2092460834"/>
                  </a:ext>
                </a:extLst>
              </a:tr>
              <a:tr h="154781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/>
                        <a:t>Подробное</a:t>
                      </a:r>
                      <a:r>
                        <a:rPr lang="ru-RU" sz="1100" baseline="0" dirty="0" smtClean="0"/>
                        <a:t> определение сегмента рынка и ЦА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aseline="0" dirty="0" smtClean="0"/>
                        <a:t>Подтверждение потребностей(интервью, опросы, эксперты)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aseline="0" dirty="0" smtClean="0"/>
                        <a:t>Первичные сценарии использования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aseline="0" dirty="0" smtClean="0"/>
                        <a:t>Анализ конкурентной среды и требований к продукту</a:t>
                      </a:r>
                      <a:endParaRPr lang="ru-RU" sz="11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969759"/>
                  </a:ext>
                </a:extLst>
              </a:tr>
            </a:tbl>
          </a:graphicData>
        </a:graphic>
      </p:graphicFrame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0A51DCDC-5F93-4FED-81DB-B0F607A68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751779"/>
              </p:ext>
            </p:extLst>
          </p:nvPr>
        </p:nvGraphicFramePr>
        <p:xfrm>
          <a:off x="-526935" y="1443798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839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1943224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Финансовые показатели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65836" y="1981327"/>
            <a:ext cx="640527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Доходы:</a:t>
            </a:r>
          </a:p>
          <a:p>
            <a:pPr marL="171450" lvl="0" indent="-171450" defTabSz="839876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dk1"/>
                </a:solidFill>
              </a:rPr>
              <a:t>Подписка</a:t>
            </a:r>
          </a:p>
          <a:p>
            <a:pPr marL="171450" lvl="0" indent="-171450" defTabSz="839876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dk1"/>
                </a:solidFill>
              </a:rPr>
              <a:t>Продажа дополнительных модулей</a:t>
            </a:r>
          </a:p>
          <a:p>
            <a:pPr marL="171450" lvl="0" indent="-171450" defTabSz="839876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dk1"/>
                </a:solidFill>
              </a:rPr>
              <a:t>Лицензия для учебных заведений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Ориентировочная стоимость: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Подписка – 5 000 рублей в месяц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Дополнительный модуль – 10 000 рублей в месяц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</a:rPr>
              <a:t>Лицензия </a:t>
            </a:r>
            <a:r>
              <a:rPr lang="ru-RU" dirty="0">
                <a:solidFill>
                  <a:schemeClr val="dk1"/>
                </a:solidFill>
              </a:rPr>
              <a:t>для учебных </a:t>
            </a:r>
            <a:r>
              <a:rPr lang="ru-RU" dirty="0" smtClean="0">
                <a:solidFill>
                  <a:schemeClr val="dk1"/>
                </a:solidFill>
              </a:rPr>
              <a:t>заведений – 40 000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рублей в месяц</a:t>
            </a:r>
          </a:p>
          <a:p>
            <a:pPr lvl="0"/>
            <a:r>
              <a:rPr lang="ru-RU" dirty="0" smtClean="0">
                <a:solidFill>
                  <a:schemeClr val="dk1"/>
                </a:solidFill>
              </a:rPr>
              <a:t>Плановый срок возврата инвестиций: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</a:rPr>
              <a:t>3 года</a:t>
            </a: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0395" y="1913925"/>
            <a:ext cx="8453605" cy="3397908"/>
          </a:xfrm>
          <a:prstGeom prst="roundRect">
            <a:avLst>
              <a:gd name="adj" fmla="val 212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6"/>
          </a:p>
        </p:txBody>
      </p:sp>
    </p:spTree>
    <p:extLst>
      <p:ext uri="{BB962C8B-B14F-4D97-AF65-F5344CB8AC3E}">
        <p14:creationId xmlns:p14="http://schemas.microsoft.com/office/powerpoint/2010/main" val="11292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520" y="207927"/>
            <a:ext cx="2765116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Календарный план стартап-проекта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000" y="754417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A4F3662A-A6AB-B85E-8EE9-0489BDDAB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446224"/>
              </p:ext>
            </p:extLst>
          </p:nvPr>
        </p:nvGraphicFramePr>
        <p:xfrm>
          <a:off x="0" y="856855"/>
          <a:ext cx="9906000" cy="564011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94327">
                  <a:extLst>
                    <a:ext uri="{9D8B030D-6E8A-4147-A177-3AD203B41FA5}">
                      <a16:colId xmlns="" xmlns:a16="http://schemas.microsoft.com/office/drawing/2014/main" val="3985348053"/>
                    </a:ext>
                  </a:extLst>
                </a:gridCol>
                <a:gridCol w="4532895">
                  <a:extLst>
                    <a:ext uri="{9D8B030D-6E8A-4147-A177-3AD203B41FA5}">
                      <a16:colId xmlns="" xmlns:a16="http://schemas.microsoft.com/office/drawing/2014/main" val="2127714516"/>
                    </a:ext>
                  </a:extLst>
                </a:gridCol>
                <a:gridCol w="2227811">
                  <a:extLst>
                    <a:ext uri="{9D8B030D-6E8A-4147-A177-3AD203B41FA5}">
                      <a16:colId xmlns="" xmlns:a16="http://schemas.microsoft.com/office/drawing/2014/main" val="1094788528"/>
                    </a:ext>
                  </a:extLst>
                </a:gridCol>
                <a:gridCol w="1850967">
                  <a:extLst>
                    <a:ext uri="{9D8B030D-6E8A-4147-A177-3AD203B41FA5}">
                      <a16:colId xmlns="" xmlns:a16="http://schemas.microsoft.com/office/drawing/2014/main" val="1431936804"/>
                    </a:ext>
                  </a:extLst>
                </a:gridCol>
              </a:tblGrid>
              <a:tr h="842830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этапа и 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Перечень работ </a:t>
                      </a:r>
                      <a:r>
                        <a:rPr lang="ru-RU" dirty="0" smtClean="0"/>
                        <a:t>этапа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Длительность этапа,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Примерная 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79209"/>
                  </a:ext>
                </a:extLst>
              </a:tr>
              <a:tr h="1537795">
                <a:tc>
                  <a:txBody>
                    <a:bodyPr/>
                    <a:lstStyle/>
                    <a:p>
                      <a:r>
                        <a:rPr lang="ru-RU" sz="1800" dirty="0"/>
                        <a:t>Этап 1.</a:t>
                      </a:r>
                    </a:p>
                    <a:p>
                      <a:r>
                        <a:rPr lang="en-US" sz="1800" dirty="0" smtClean="0"/>
                        <a:t>01</a:t>
                      </a:r>
                      <a:r>
                        <a:rPr lang="ru-RU" sz="1800" dirty="0" smtClean="0"/>
                        <a:t>.2</a:t>
                      </a:r>
                      <a:r>
                        <a:rPr lang="en-US" sz="1800" dirty="0" smtClean="0"/>
                        <a:t>6</a:t>
                      </a:r>
                      <a:r>
                        <a:rPr lang="ru-RU" sz="1800" dirty="0" smtClean="0"/>
                        <a:t>г</a:t>
                      </a:r>
                      <a:r>
                        <a:rPr lang="ru-RU" sz="1800" dirty="0"/>
                        <a:t>. – </a:t>
                      </a:r>
                      <a:r>
                        <a:rPr lang="ru-RU" sz="1800" dirty="0" smtClean="0"/>
                        <a:t>06.26г</a:t>
                      </a:r>
                      <a:r>
                        <a:rPr lang="ru-RU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Описание требований + ТЗ (какая базовая функциональность нужна) </a:t>
                      </a:r>
                      <a:r>
                        <a:rPr lang="ru-RU" sz="1050" dirty="0" smtClean="0"/>
                        <a:t/>
                      </a:r>
                      <a:br>
                        <a:rPr lang="ru-RU" sz="1050" dirty="0" smtClean="0"/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UI/UX — базовые макеты интерфейса </a:t>
                      </a:r>
                      <a:r>
                        <a:rPr lang="ru-RU" sz="1050" dirty="0" smtClean="0"/>
                        <a:t/>
                      </a:r>
                      <a:br>
                        <a:rPr lang="ru-RU" sz="1050" dirty="0" smtClean="0"/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Разработка простого 3D-редактора (загрузка базовой модели + базовая одежда-шаблон) </a:t>
                      </a:r>
                      <a:r>
                        <a:rPr lang="ru-RU" sz="1050" dirty="0" smtClean="0"/>
                        <a:t/>
                      </a:r>
                      <a:br>
                        <a:rPr lang="ru-RU" sz="1050" dirty="0" smtClean="0"/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Возможность простой демонстрации: показ 3D-модели одежды на модели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1 200 000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11507788"/>
                  </a:ext>
                </a:extLst>
              </a:tr>
              <a:tr h="1601514">
                <a:tc>
                  <a:txBody>
                    <a:bodyPr/>
                    <a:lstStyle/>
                    <a:p>
                      <a:pPr marL="0" marR="0" lvl="0" indent="0" algn="l" defTabSz="839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Этап 2. </a:t>
                      </a:r>
                      <a:r>
                        <a:rPr lang="ru-RU" sz="1800" dirty="0" smtClean="0"/>
                        <a:t>07.26г</a:t>
                      </a:r>
                      <a:r>
                        <a:rPr lang="ru-RU" sz="1800" dirty="0"/>
                        <a:t>. – </a:t>
                      </a:r>
                      <a:r>
                        <a:rPr lang="ru-RU" sz="1800" dirty="0" smtClean="0"/>
                        <a:t>12.26г</a:t>
                      </a:r>
                      <a:r>
                        <a:rPr lang="ru-RU" sz="1800" dirty="0"/>
                        <a:t>.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Реализация базовой генерации выкройки (по одной габаритной модели) </a:t>
                      </a:r>
                      <a:r>
                        <a:rPr lang="ru-RU" sz="1000" dirty="0" smtClean="0"/>
                        <a:t/>
                      </a:r>
                      <a:br>
                        <a:rPr lang="ru-RU" sz="1000" dirty="0" smtClean="0"/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Экспорт выкройки в простой формат (например, PDF) </a:t>
                      </a:r>
                      <a:r>
                        <a:rPr lang="ru-RU" sz="1000" dirty="0" smtClean="0"/>
                        <a:t/>
                      </a:r>
                      <a:br>
                        <a:rPr lang="ru-RU" sz="1000" dirty="0" smtClean="0"/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Базовая система аккаунтов / проекты пользователей </a:t>
                      </a:r>
                      <a:r>
                        <a:rPr lang="ru-RU" sz="1000" dirty="0" smtClean="0"/>
                        <a:t/>
                      </a:r>
                      <a:br>
                        <a:rPr lang="ru-RU" sz="1000" dirty="0" smtClean="0"/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Тестирование: проверка работы 3D + выкройки + экспорт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500 000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3201041"/>
                  </a:ext>
                </a:extLst>
              </a:tr>
              <a:tr h="1561807">
                <a:tc>
                  <a:txBody>
                    <a:bodyPr/>
                    <a:lstStyle/>
                    <a:p>
                      <a:r>
                        <a:rPr lang="ru-RU" sz="1800" dirty="0"/>
                        <a:t>Этап 3</a:t>
                      </a:r>
                    </a:p>
                    <a:p>
                      <a:r>
                        <a:rPr lang="ru-RU" sz="1800" dirty="0" smtClean="0"/>
                        <a:t>01.27г</a:t>
                      </a:r>
                      <a:r>
                        <a:rPr lang="ru-RU" sz="1800" dirty="0"/>
                        <a:t>. – </a:t>
                      </a:r>
                    </a:p>
                    <a:p>
                      <a:r>
                        <a:rPr lang="ru-RU" sz="1800" dirty="0" smtClean="0"/>
                        <a:t>12.27г</a:t>
                      </a:r>
                      <a:r>
                        <a:rPr lang="ru-RU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 Запуск MVP версии (ограниченное число пользователей / первичных клиентов) </a:t>
                      </a:r>
                    </a:p>
                    <a:p>
                      <a:r>
                        <a:rPr lang="ru-RU" sz="1400" dirty="0" smtClean="0"/>
                        <a:t>- Сбор обратной связи, базовая поддержка пользователей </a:t>
                      </a:r>
                    </a:p>
                    <a:p>
                      <a:r>
                        <a:rPr lang="ru-RU" sz="1400" dirty="0" smtClean="0"/>
                        <a:t>- Исправление самых критичных багов, небольшие улучшения интерфейса / функционала </a:t>
                      </a:r>
                    </a:p>
                    <a:p>
                      <a:r>
                        <a:rPr lang="ru-RU" sz="1400" dirty="0" smtClean="0"/>
                        <a:t>- Подготовка дальнейшего плана развития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3 000 000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2280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72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149" y="81467"/>
            <a:ext cx="1218603" cy="29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86" b="1" dirty="0"/>
              <a:t>Риски проекта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31320"/>
              </p:ext>
            </p:extLst>
          </p:nvPr>
        </p:nvGraphicFramePr>
        <p:xfrm>
          <a:off x="556953" y="371675"/>
          <a:ext cx="8630195" cy="585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9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197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61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727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341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8491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7093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Описание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Эффект/описание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Оценка последствий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Оценка вероятности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Уровень риска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340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Алгоритмическая сложность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Сложность</a:t>
                      </a:r>
                      <a:r>
                        <a:rPr lang="ru-RU" sz="1100" baseline="0" dirty="0" smtClean="0"/>
                        <a:t> разработки и тонкой настройки алгоритмов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64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227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Качество и разнообразие данных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Недостаточные или необъективные данные обучения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56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277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Проблемы</a:t>
                      </a:r>
                      <a:r>
                        <a:rPr lang="ru-RU" sz="1100" baseline="0" dirty="0" smtClean="0"/>
                        <a:t> безопасности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Неадекватные</a:t>
                      </a:r>
                      <a:r>
                        <a:rPr lang="ru-RU" sz="1100" baseline="0" dirty="0" smtClean="0"/>
                        <a:t> меры безопасности могут привести к утечке данных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9758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Технологические</a:t>
                      </a:r>
                      <a:r>
                        <a:rPr lang="ru-RU" sz="1100" baseline="0" dirty="0" smtClean="0"/>
                        <a:t>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Быстрое развитие</a:t>
                      </a:r>
                      <a:r>
                        <a:rPr lang="ru-RU" sz="1100" baseline="0" dirty="0" smtClean="0"/>
                        <a:t> технологий может привести к тому, что некоторые алгоритмы или платформы устареют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48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4999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Проблема масштабируемости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Платформа</a:t>
                      </a:r>
                      <a:r>
                        <a:rPr lang="ru-RU" sz="1100" baseline="0" dirty="0" smtClean="0"/>
                        <a:t> может столкнуться с трудностями при работе с растущей базой пользователей или повышенным спросом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35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9758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Перерасход бюджета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Неожиданные проблемы или изменение</a:t>
                      </a:r>
                      <a:r>
                        <a:rPr lang="ru-RU" sz="1100" baseline="0" dirty="0" smtClean="0"/>
                        <a:t> объема могут привести к перерасходу бюджета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35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96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717176" y="5971994"/>
            <a:ext cx="4545105" cy="19160"/>
            <a:chOff x="717176" y="5971994"/>
            <a:chExt cx="4545105" cy="1916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99123" y="4971517"/>
            <a:ext cx="4545105" cy="19160"/>
            <a:chOff x="717176" y="5971994"/>
            <a:chExt cx="4545105" cy="1916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717176" y="5971994"/>
              <a:ext cx="4545105" cy="19160"/>
            </a:xfrm>
            <a:prstGeom prst="line">
              <a:avLst/>
            </a:prstGeom>
            <a:ln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0620" y="5991154"/>
              <a:ext cx="1645026" cy="0"/>
            </a:xfrm>
            <a:prstGeom prst="line">
              <a:avLst/>
            </a:prstGeom>
            <a:ln w="28575">
              <a:solidFill>
                <a:srgbClr val="AB2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56EA1D9-1099-0FBF-C181-B0EB82D1F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02" b="4265"/>
          <a:stretch/>
        </p:blipFill>
        <p:spPr>
          <a:xfrm>
            <a:off x="0" y="-2"/>
            <a:ext cx="6100408" cy="2345384"/>
          </a:xfrm>
          <a:prstGeom prst="rect">
            <a:avLst/>
          </a:prstGeom>
        </p:spPr>
      </p:pic>
      <p:sp>
        <p:nvSpPr>
          <p:cNvPr id="5" name="Прямоугольник 7">
            <a:extLst>
              <a:ext uri="{FF2B5EF4-FFF2-40B4-BE49-F238E27FC236}">
                <a16:creationId xmlns="" xmlns:a16="http://schemas.microsoft.com/office/drawing/2014/main" id="{45728920-93FE-EBC4-F4B3-79DE8970AE7B}"/>
              </a:ext>
            </a:extLst>
          </p:cNvPr>
          <p:cNvSpPr/>
          <p:nvPr/>
        </p:nvSpPr>
        <p:spPr>
          <a:xfrm>
            <a:off x="6103137" y="2328415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 dirty="0">
              <a:solidFill>
                <a:srgbClr val="FCAF17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6" name="Прямоугольник 10">
            <a:extLst>
              <a:ext uri="{FF2B5EF4-FFF2-40B4-BE49-F238E27FC236}">
                <a16:creationId xmlns="" xmlns:a16="http://schemas.microsoft.com/office/drawing/2014/main" id="{20F08F3D-19A0-F283-B4D9-189E302D0C5F}"/>
              </a:ext>
            </a:extLst>
          </p:cNvPr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8F00FF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Прямоугольник 13">
            <a:extLst>
              <a:ext uri="{FF2B5EF4-FFF2-40B4-BE49-F238E27FC236}">
                <a16:creationId xmlns="" xmlns:a16="http://schemas.microsoft.com/office/drawing/2014/main" id="{BBE6753F-1FF2-1FD5-5F3E-382480803904}"/>
              </a:ext>
            </a:extLst>
          </p:cNvPr>
          <p:cNvSpPr/>
          <p:nvPr/>
        </p:nvSpPr>
        <p:spPr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kern="0">
              <a:solidFill>
                <a:srgbClr val="FD493D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Прямоугольник 9">
            <a:extLst>
              <a:ext uri="{FF2B5EF4-FFF2-40B4-BE49-F238E27FC236}">
                <a16:creationId xmlns="" xmlns:a16="http://schemas.microsoft.com/office/drawing/2014/main" id="{9644EF4C-859B-8782-138F-7DD0A87DB533}"/>
              </a:ext>
            </a:extLst>
          </p:cNvPr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kern="0">
              <a:solidFill>
                <a:srgbClr val="B5D8E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Квадрат">
            <a:extLst>
              <a:ext uri="{FF2B5EF4-FFF2-40B4-BE49-F238E27FC236}">
                <a16:creationId xmlns="" xmlns:a16="http://schemas.microsoft.com/office/drawing/2014/main" id="{AD15AED6-150B-D1D3-D19B-6A10500ABD32}"/>
              </a:ext>
            </a:extLst>
          </p:cNvPr>
          <p:cNvSpPr/>
          <p:nvPr/>
        </p:nvSpPr>
        <p:spPr>
          <a:xfrm>
            <a:off x="8821757" y="2345382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solidFill>
                  <a:srgbClr val="FBB3C1"/>
                </a:solidFill>
              </a:defRPr>
            </a:pPr>
            <a:endParaRPr kern="0">
              <a:solidFill>
                <a:srgbClr val="FBB3C1"/>
              </a:solidFill>
              <a:latin typeface="+mj-lt"/>
              <a:sym typeface="Helvetic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8312B10-776B-6AD6-445B-A7D55D402A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8502" y="136525"/>
            <a:ext cx="2678848" cy="20474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B527CE2-B31D-5FF2-4BFA-66705FA41A98}"/>
              </a:ext>
            </a:extLst>
          </p:cNvPr>
          <p:cNvSpPr txBox="1"/>
          <p:nvPr/>
        </p:nvSpPr>
        <p:spPr>
          <a:xfrm>
            <a:off x="6401409" y="5926730"/>
            <a:ext cx="2682770" cy="451850"/>
          </a:xfrm>
          <a:prstGeom prst="rect">
            <a:avLst/>
          </a:prstGeom>
          <a:noFill/>
        </p:spPr>
        <p:txBody>
          <a:bodyPr wrap="square" tIns="36000" rIns="540000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white"/>
                </a:solidFill>
                <a:latin typeface="+mj-lt"/>
              </a:rPr>
              <a:t>2023 год, ГГНТУ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CA8432F-F558-FC98-84F8-66C214563E0E}"/>
              </a:ext>
            </a:extLst>
          </p:cNvPr>
          <p:cNvSpPr txBox="1"/>
          <p:nvPr/>
        </p:nvSpPr>
        <p:spPr>
          <a:xfrm>
            <a:off x="604785" y="5317916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</a:rPr>
              <a:t>«</a:t>
            </a:r>
            <a:r>
              <a:rPr lang="en-US" b="1" dirty="0" smtClean="0">
                <a:latin typeface="+mj-lt"/>
              </a:rPr>
              <a:t>INSIGHT</a:t>
            </a:r>
            <a:r>
              <a:rPr lang="ru-RU" b="1" dirty="0" smtClean="0">
                <a:latin typeface="+mj-lt"/>
              </a:rPr>
              <a:t>»</a:t>
            </a:r>
            <a:endParaRPr lang="ru-RU" b="1" dirty="0">
              <a:latin typeface="+mj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BB8343-2B87-E057-DD6B-4C528E5D5A3C}"/>
              </a:ext>
            </a:extLst>
          </p:cNvPr>
          <p:cNvSpPr txBox="1">
            <a:spLocks/>
          </p:cNvSpPr>
          <p:nvPr/>
        </p:nvSpPr>
        <p:spPr>
          <a:xfrm>
            <a:off x="608347" y="3317632"/>
            <a:ext cx="4883714" cy="841055"/>
          </a:xfrm>
          <a:prstGeom prst="rect">
            <a:avLst/>
          </a:prstGeom>
        </p:spPr>
        <p:txBody>
          <a:bodyPr>
            <a:noAutofit/>
          </a:bodyPr>
          <a:lstStyle>
            <a:lvl1pPr algn="l" defTabSz="8398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108" marR="18146">
              <a:lnSpc>
                <a:spcPct val="100000"/>
              </a:lnSpc>
              <a:spcBef>
                <a:spcPts val="0"/>
              </a:spcBef>
            </a:pPr>
            <a:r>
              <a:rPr lang="ru-RU" spc="-44" dirty="0">
                <a:solidFill>
                  <a:srgbClr val="AB2222"/>
                </a:solidFill>
                <a:latin typeface="Bahnschrift Light SemiCondensed" panose="020B0502040204020203" pitchFamily="34" charset="0"/>
                <a:cs typeface="Lato Black"/>
              </a:rPr>
              <a:t>Спасибо за внимание!</a:t>
            </a:r>
            <a:endParaRPr lang="ru-RU" sz="2400" spc="-2" dirty="0">
              <a:solidFill>
                <a:srgbClr val="AB2222"/>
              </a:solidFill>
              <a:latin typeface="Bahnschrift Light SemiCondensed" panose="020B0502040204020203" pitchFamily="34" charset="0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8211732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60778A680BE145B3E171F8BCE5FCC2" ma:contentTypeVersion="10" ma:contentTypeDescription="Создание документа." ma:contentTypeScope="" ma:versionID="48cf80f593d2d0fa224fb36be141b76a">
  <xsd:schema xmlns:xsd="http://www.w3.org/2001/XMLSchema" xmlns:xs="http://www.w3.org/2001/XMLSchema" xmlns:p="http://schemas.microsoft.com/office/2006/metadata/properties" xmlns:ns2="69cc3dea-af89-41ea-b8da-7ab11462d30a" xmlns:ns3="d8b453d6-be7a-4931-bedf-235701e60354" targetNamespace="http://schemas.microsoft.com/office/2006/metadata/properties" ma:root="true" ma:fieldsID="5a12abfc72ef197ef8bcff461a1448d9" ns2:_="" ns3:_="">
    <xsd:import namespace="69cc3dea-af89-41ea-b8da-7ab11462d30a"/>
    <xsd:import namespace="d8b453d6-be7a-4931-bedf-235701e60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c3dea-af89-41ea-b8da-7ab11462d3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453d6-be7a-4931-bedf-235701e60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5F2574-6B2D-4151-B4E6-5F2B862C21E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d8b453d6-be7a-4931-bedf-235701e60354"/>
    <ds:schemaRef ds:uri="69cc3dea-af89-41ea-b8da-7ab11462d30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D80CA30-6DA9-45CC-B03D-6C7DFE627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c3dea-af89-41ea-b8da-7ab11462d30a"/>
    <ds:schemaRef ds:uri="d8b453d6-be7a-4931-bedf-235701e60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0319F3-832D-4CD2-8CE3-1288F9B2FA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17006</TotalTime>
  <Words>1094</Words>
  <Application>Microsoft Office PowerPoint</Application>
  <PresentationFormat>Лист A4 (210x297 мм)</PresentationFormat>
  <Paragraphs>331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37" baseType="lpstr">
      <vt:lpstr>Microsoft JhengHei UI Light</vt:lpstr>
      <vt:lpstr>Arial</vt:lpstr>
      <vt:lpstr>Bahnschrift Light SemiCondensed</vt:lpstr>
      <vt:lpstr>Bell MT</vt:lpstr>
      <vt:lpstr>Calibri</vt:lpstr>
      <vt:lpstr>Calibri Light</vt:lpstr>
      <vt:lpstr>Chevin Pro Light</vt:lpstr>
      <vt:lpstr>Chevin Pro Thin</vt:lpstr>
      <vt:lpstr>Franklin Gothic Medium</vt:lpstr>
      <vt:lpstr>Helvetica</vt:lpstr>
      <vt:lpstr>Helvetica Neue</vt:lpstr>
      <vt:lpstr>Lato</vt:lpstr>
      <vt:lpstr>Lato Black</vt:lpstr>
      <vt:lpstr>Roboto</vt:lpstr>
      <vt:lpstr>Times New Roman</vt:lpstr>
      <vt:lpstr>TimesNewRomanPS-BoldMT</vt:lpstr>
      <vt:lpstr>TimesNewRomanPSMT</vt:lpstr>
      <vt:lpstr>Webdings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Учетная запись Майкрософт</cp:lastModifiedBy>
  <cp:revision>472</cp:revision>
  <cp:lastPrinted>2017-09-07T15:28:26Z</cp:lastPrinted>
  <dcterms:created xsi:type="dcterms:W3CDTF">2016-03-23T11:46:06Z</dcterms:created>
  <dcterms:modified xsi:type="dcterms:W3CDTF">2025-12-05T12:11:59Z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0x0101004060778A680BE145B3E171F8BCE5FCC2</vt:lpwstr>
  </property>
</Properties>
</file>