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_rels/notesSlide3.xml.rels" ContentType="application/vnd.openxmlformats-package.relationships+xml"/>
  <Override PartName="/ppt/notesSlides/_rels/notesSlide4.xml.rels" ContentType="application/vnd.openxmlformats-package.relationships+xml"/>
  <Override PartName="/ppt/notesSlides/_rels/notesSlide10.xml.rels" ContentType="application/vnd.openxmlformats-package.relationships+xml"/>
  <Override PartName="/ppt/notesSlides/notesSlide10.xml" ContentType="application/vnd.openxmlformats-officedocument.presentationml.notesSlid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media/image1.png" ContentType="image/png"/>
  <Override PartName="/ppt/media/image2.jpeg" ContentType="image/jpeg"/>
  <Override PartName="/ppt/media/image3.gif" ContentType="image/gif"/>
  <Override PartName="/ppt/media/image4.png" ContentType="image/png"/>
  <Override PartName="/ppt/media/image5.png" ContentType="image/png"/>
  <Override PartName="/ppt/media/image6.png" ContentType="image/png"/>
  <Override PartName="/ppt/media/image8.jpeg" ContentType="image/jpeg"/>
  <Override PartName="/ppt/media/image7.png" ContentType="image/pn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9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20.png" ContentType="image/png"/>
  <Override PartName="/ppt/media/image21.png" ContentType="image/png"/>
  <Override PartName="/ppt/media/image22.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9906000" cy="6858000"/>
  <p:notesSz cx="6797675" cy="9926638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Для перемещения страницы щёлкните мышью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en-US" sz="2000" spc="-1" strike="noStrike">
                <a:latin typeface="Arial"/>
              </a:rPr>
              <a:t>Для правки формата примечаний щёлкните мышью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13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latin typeface="Times New Roman"/>
              </a:rPr>
              <a:t>&lt;верхний колонтитул&gt;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31" name="PlaceHolder 4"/>
          <p:cNvSpPr>
            <a:spLocks noGrp="1"/>
          </p:cNvSpPr>
          <p:nvPr>
            <p:ph type="dt" idx="5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latin typeface="Times New Roman"/>
              </a:rPr>
              <a:t>&lt;дата/время&gt;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32" name="PlaceHolder 5"/>
          <p:cNvSpPr>
            <a:spLocks noGrp="1"/>
          </p:cNvSpPr>
          <p:nvPr>
            <p:ph type="ftr" idx="6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latin typeface="Times New Roman"/>
              </a:rPr>
              <a:t>&lt;нижний колонтитул&gt;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33" name="PlaceHolder 6"/>
          <p:cNvSpPr>
            <a:spLocks noGrp="1"/>
          </p:cNvSpPr>
          <p:nvPr>
            <p:ph type="sldNum" idx="7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latin typeface="Times New Roman"/>
              </a:defRPr>
            </a:lvl1pPr>
          </a:lstStyle>
          <a:p>
            <a:pPr indent="0" algn="r">
              <a:buNone/>
            </a:pPr>
            <a:fld id="{2FB92A60-0E74-47E7-99E1-003AF5F07EE2}" type="slidenum">
              <a:rPr b="0" lang="en-US" sz="1400" spc="-1" strike="noStrike">
                <a:latin typeface="Times New Roman"/>
              </a:rPr>
              <a:t>&lt;номер&gt;</a:t>
            </a:fld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/>
          </p:cNvSpPr>
          <p:nvPr>
            <p:ph type="sldImg"/>
          </p:nvPr>
        </p:nvSpPr>
        <p:spPr>
          <a:xfrm>
            <a:off x="981000" y="1241280"/>
            <a:ext cx="4835160" cy="3349080"/>
          </a:xfrm>
          <a:prstGeom prst="rect">
            <a:avLst/>
          </a:prstGeom>
          <a:ln w="0">
            <a:noFill/>
          </a:ln>
        </p:spPr>
      </p:sp>
      <p:sp>
        <p:nvSpPr>
          <p:cNvPr id="286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7800" cy="39085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0">
              <a:buNone/>
            </a:pPr>
            <a:endParaRPr b="0" lang="en-US" sz="2000" spc="-1" strike="noStrike">
              <a:latin typeface="Arial"/>
            </a:endParaRPr>
          </a:p>
        </p:txBody>
      </p:sp>
      <p:sp>
        <p:nvSpPr>
          <p:cNvPr id="287" name="PlaceHolder 3"/>
          <p:cNvSpPr>
            <a:spLocks noGrp="1"/>
          </p:cNvSpPr>
          <p:nvPr>
            <p:ph type="sldNum" idx="8"/>
          </p:nvPr>
        </p:nvSpPr>
        <p:spPr>
          <a:xfrm>
            <a:off x="3850560" y="9428760"/>
            <a:ext cx="2945520" cy="4975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25920F2-CCEC-4B5A-93E2-FF661AFB3CB1}" type="slidenum">
              <a:rPr b="0" lang="ru-RU" sz="1400" spc="-1" strike="noStrike">
                <a:latin typeface="Times New Roman"/>
              </a:rPr>
              <a:t>&lt;номер&gt;</a:t>
            </a:fld>
            <a:endParaRPr b="0" lang="en-US" sz="1400" spc="-1" strike="noStrike"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laceHolder 1"/>
          <p:cNvSpPr>
            <a:spLocks noGrp="1"/>
          </p:cNvSpPr>
          <p:nvPr>
            <p:ph type="sldImg"/>
          </p:nvPr>
        </p:nvSpPr>
        <p:spPr>
          <a:xfrm>
            <a:off x="981000" y="1241280"/>
            <a:ext cx="4835160" cy="3349080"/>
          </a:xfrm>
          <a:prstGeom prst="rect">
            <a:avLst/>
          </a:prstGeom>
          <a:ln w="0">
            <a:noFill/>
          </a:ln>
        </p:spPr>
      </p:sp>
      <p:sp>
        <p:nvSpPr>
          <p:cNvPr id="289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7800" cy="39085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0">
              <a:buNone/>
            </a:pPr>
            <a:endParaRPr b="0" lang="en-US" sz="2000" spc="-1" strike="noStrike">
              <a:latin typeface="Arial"/>
            </a:endParaRPr>
          </a:p>
        </p:txBody>
      </p:sp>
      <p:sp>
        <p:nvSpPr>
          <p:cNvPr id="290" name="PlaceHolder 3"/>
          <p:cNvSpPr>
            <a:spLocks noGrp="1"/>
          </p:cNvSpPr>
          <p:nvPr>
            <p:ph type="sldNum" idx="9"/>
          </p:nvPr>
        </p:nvSpPr>
        <p:spPr>
          <a:xfrm>
            <a:off x="3850560" y="9428760"/>
            <a:ext cx="2945520" cy="4975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F477A68-76AC-40A9-A6CE-33FC855928C3}" type="slidenum">
              <a:rPr b="0" lang="ru-RU" sz="1400" spc="-1" strike="noStrike">
                <a:latin typeface="Times New Roman"/>
              </a:rPr>
              <a:t>&lt;номер&gt;</a:t>
            </a:fld>
            <a:endParaRPr b="0" lang="en-US" sz="1400" spc="-1" strike="noStrike"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PlaceHolder 1"/>
          <p:cNvSpPr>
            <a:spLocks noGrp="1"/>
          </p:cNvSpPr>
          <p:nvPr>
            <p:ph type="sldImg"/>
          </p:nvPr>
        </p:nvSpPr>
        <p:spPr>
          <a:xfrm>
            <a:off x="981000" y="1241280"/>
            <a:ext cx="4835160" cy="3349080"/>
          </a:xfrm>
          <a:prstGeom prst="rect">
            <a:avLst/>
          </a:prstGeom>
          <a:ln w="0">
            <a:noFill/>
          </a:ln>
        </p:spPr>
      </p:sp>
      <p:sp>
        <p:nvSpPr>
          <p:cNvPr id="292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7800" cy="39085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0">
              <a:buNone/>
            </a:pPr>
            <a:endParaRPr b="0" lang="en-US" sz="2000" spc="-1" strike="noStrike">
              <a:latin typeface="Arial"/>
            </a:endParaRPr>
          </a:p>
        </p:txBody>
      </p:sp>
      <p:sp>
        <p:nvSpPr>
          <p:cNvPr id="293" name="PlaceHolder 3"/>
          <p:cNvSpPr>
            <a:spLocks noGrp="1"/>
          </p:cNvSpPr>
          <p:nvPr>
            <p:ph type="sldNum" idx="10"/>
          </p:nvPr>
        </p:nvSpPr>
        <p:spPr>
          <a:xfrm>
            <a:off x="3850560" y="9428760"/>
            <a:ext cx="2945520" cy="4975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086BE11-375F-4DA6-9F9B-FAE82221F515}" type="slidenum">
              <a:rPr b="0" lang="ru-RU" sz="1400" spc="-1" strike="noStrike">
                <a:latin typeface="Times New Roman"/>
              </a:rPr>
              <a:t>&lt;номер&gt;</a:t>
            </a:fld>
            <a:endParaRPr b="0" lang="en-US" sz="14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95000" y="273600"/>
            <a:ext cx="89150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495000" y="368208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5063040" y="368208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495000" y="3682080"/>
            <a:ext cx="8915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8915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495000" y="3682080"/>
            <a:ext cx="8915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495000" y="368208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5063040" y="368208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3509280" y="160452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6523200" y="160452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495000" y="368208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3509280" y="368208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6523200" y="368208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7E41E931-F273-4F8E-913D-A90B580C1350}" type="slidenum">
              <a:t>&lt;#&gt;</a:t>
            </a:fld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ubTitle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5E190869-E7F1-4B76-9A02-B02071AC8286}" type="slidenum">
              <a:t>&lt;#&gt;</a:t>
            </a:fld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C1B2E008-5EF2-4F97-B4AA-3BCF7F207FBE}" type="slidenum">
              <a:t>&lt;#&gt;</a:t>
            </a:fld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111B77AB-576B-471B-BE6E-BF340A40A74C}" type="slidenum">
              <a:t>&lt;#&gt;</a:t>
            </a:fld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46665317-13FD-4472-BC61-C08448409D05}" type="slidenum">
              <a:t>&lt;#&gt;</a:t>
            </a:fld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subTitle"/>
          </p:nvPr>
        </p:nvSpPr>
        <p:spPr>
          <a:xfrm>
            <a:off x="495000" y="273600"/>
            <a:ext cx="89150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6ACA0173-2771-4C19-94F4-D9D166485661}" type="slidenum">
              <a:t>&lt;#&gt;</a:t>
            </a:fld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/>
          </p:nvPr>
        </p:nvSpPr>
        <p:spPr>
          <a:xfrm>
            <a:off x="495000" y="368208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2F67D15C-D16F-4408-887D-7E43D144AAF8}" type="slidenum">
              <a:t>&lt;#&gt;</a:t>
            </a:fld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/>
          </p:nvPr>
        </p:nvSpPr>
        <p:spPr>
          <a:xfrm>
            <a:off x="5063040" y="368208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594D2AD6-92F2-4E4F-81EB-49C1C3E9A8E2}" type="slidenum">
              <a:t>&lt;#&gt;</a:t>
            </a:fld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/>
          </p:nvPr>
        </p:nvSpPr>
        <p:spPr>
          <a:xfrm>
            <a:off x="495000" y="3682080"/>
            <a:ext cx="8915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048A9300-C247-46BF-8774-2FCB47F4D06C}" type="slidenum">
              <a:t>&lt;#&gt;</a:t>
            </a:fld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8915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/>
          </p:nvPr>
        </p:nvSpPr>
        <p:spPr>
          <a:xfrm>
            <a:off x="495000" y="3682080"/>
            <a:ext cx="8915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09B5AE8A-929D-45B9-BDE3-08B521651D93}" type="slidenum">
              <a:t>&lt;#&gt;</a:t>
            </a:fld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495000" y="368208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5"/>
          <p:cNvSpPr>
            <a:spLocks noGrp="1"/>
          </p:cNvSpPr>
          <p:nvPr>
            <p:ph/>
          </p:nvPr>
        </p:nvSpPr>
        <p:spPr>
          <a:xfrm>
            <a:off x="5063040" y="368208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9E0C430F-CBCE-4861-A6D0-9972AA007374}" type="slidenum">
              <a:t>&lt;#&gt;</a:t>
            </a:fld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3509280" y="160452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6523200" y="160452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495000" y="368208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6"/>
          <p:cNvSpPr>
            <a:spLocks noGrp="1"/>
          </p:cNvSpPr>
          <p:nvPr>
            <p:ph/>
          </p:nvPr>
        </p:nvSpPr>
        <p:spPr>
          <a:xfrm>
            <a:off x="3509280" y="368208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7"/>
          <p:cNvSpPr>
            <a:spLocks noGrp="1"/>
          </p:cNvSpPr>
          <p:nvPr>
            <p:ph/>
          </p:nvPr>
        </p:nvSpPr>
        <p:spPr>
          <a:xfrm>
            <a:off x="6523200" y="368208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D92D763A-E949-4AC5-989D-14147F3067B1}" type="slidenum">
              <a:t>&lt;#&gt;</a:t>
            </a:fld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585EEF32-8DF5-4A4B-AC93-E721ACF4E12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subTitle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35CECB43-5CDB-4B21-BFDF-8F7DCE930AE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1C70C1AA-FA0B-45A8-84B4-2F23DAB1D4D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B8F1BD33-871B-4243-94B4-E2EF82E0C1F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64B96B04-7750-4222-BFE2-665BFAFC14F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subTitle"/>
          </p:nvPr>
        </p:nvSpPr>
        <p:spPr>
          <a:xfrm>
            <a:off x="495000" y="273600"/>
            <a:ext cx="89150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185586D0-F4F9-4A62-8A3B-BC1B34DB9C1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/>
          </p:nvPr>
        </p:nvSpPr>
        <p:spPr>
          <a:xfrm>
            <a:off x="495000" y="368208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BCE7E0C6-2F83-4792-8222-D28A7F823B3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/>
          </p:nvPr>
        </p:nvSpPr>
        <p:spPr>
          <a:xfrm>
            <a:off x="5063040" y="368208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A53DA02F-BB8E-4C82-B48F-84B59175FF9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/>
          </p:nvPr>
        </p:nvSpPr>
        <p:spPr>
          <a:xfrm>
            <a:off x="495000" y="3682080"/>
            <a:ext cx="8915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CE687505-D889-4182-A498-2FED7539AC8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8915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/>
          </p:nvPr>
        </p:nvSpPr>
        <p:spPr>
          <a:xfrm>
            <a:off x="495000" y="3682080"/>
            <a:ext cx="8915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04BCDEFB-E35F-41BF-AAFD-1C2A9B57F92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/>
          </p:nvPr>
        </p:nvSpPr>
        <p:spPr>
          <a:xfrm>
            <a:off x="495000" y="368208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/>
          </p:nvPr>
        </p:nvSpPr>
        <p:spPr>
          <a:xfrm>
            <a:off x="5063040" y="368208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1BC26CB4-6A48-49BC-BDE9-EFB512CB54B8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/>
          </p:nvPr>
        </p:nvSpPr>
        <p:spPr>
          <a:xfrm>
            <a:off x="3509280" y="160452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4"/>
          <p:cNvSpPr>
            <a:spLocks noGrp="1"/>
          </p:cNvSpPr>
          <p:nvPr>
            <p:ph/>
          </p:nvPr>
        </p:nvSpPr>
        <p:spPr>
          <a:xfrm>
            <a:off x="6523200" y="160452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5"/>
          <p:cNvSpPr>
            <a:spLocks noGrp="1"/>
          </p:cNvSpPr>
          <p:nvPr>
            <p:ph/>
          </p:nvPr>
        </p:nvSpPr>
        <p:spPr>
          <a:xfrm>
            <a:off x="495000" y="368208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6"/>
          <p:cNvSpPr>
            <a:spLocks noGrp="1"/>
          </p:cNvSpPr>
          <p:nvPr>
            <p:ph/>
          </p:nvPr>
        </p:nvSpPr>
        <p:spPr>
          <a:xfrm>
            <a:off x="3509280" y="368208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7"/>
          <p:cNvSpPr>
            <a:spLocks noGrp="1"/>
          </p:cNvSpPr>
          <p:nvPr>
            <p:ph/>
          </p:nvPr>
        </p:nvSpPr>
        <p:spPr>
          <a:xfrm>
            <a:off x="6523200" y="368208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4EFB3ED4-19E7-4AB9-A561-DC548998DD2C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337680" y="992880"/>
            <a:ext cx="9230400" cy="2736720"/>
          </a:xfrm>
          <a:prstGeom prst="rect">
            <a:avLst/>
          </a:prstGeom>
          <a:noFill/>
          <a:ln w="0">
            <a:noFill/>
          </a:ln>
        </p:spPr>
        <p:txBody>
          <a:bodyPr lIns="106560" rIns="106560" tIns="106560" bIns="106560" anchor="b">
            <a:normAutofit fontScale="91000"/>
          </a:bodyPr>
          <a:p>
            <a:pPr indent="0">
              <a:buNone/>
            </a:pPr>
            <a:r>
              <a:rPr b="0" lang="en-US" sz="61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en-US" sz="6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sldNum" idx="1"/>
          </p:nvPr>
        </p:nvSpPr>
        <p:spPr>
          <a:xfrm>
            <a:off x="9178560" y="6217560"/>
            <a:ext cx="594000" cy="524520"/>
          </a:xfrm>
          <a:prstGeom prst="rect">
            <a:avLst/>
          </a:prstGeom>
          <a:noFill/>
          <a:ln w="0">
            <a:noFill/>
          </a:ln>
        </p:spPr>
        <p:txBody>
          <a:bodyPr lIns="106560" rIns="106560" tIns="106560" bIns="10656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3FA1A19-3203-474A-905E-4B48E71C67F6}" type="slidenum">
              <a:rPr b="0" lang="ru-RU" sz="1200" spc="-1" strike="noStrike">
                <a:solidFill>
                  <a:schemeClr val="dk2"/>
                </a:solidFill>
                <a:latin typeface="Arial"/>
                <a:ea typeface="Arial"/>
              </a:rPr>
              <a:t>&lt;номер&gt;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02640" y="234000"/>
            <a:ext cx="6755760" cy="662400"/>
          </a:xfrm>
          <a:prstGeom prst="rect">
            <a:avLst/>
          </a:prstGeom>
          <a:noFill/>
          <a:ln w="0">
            <a:noFill/>
          </a:ln>
        </p:spPr>
        <p:txBody>
          <a:bodyPr lIns="83880" rIns="83880" tIns="42120" bIns="42120" anchor="ctr">
            <a:normAutofit fontScale="85000"/>
          </a:bodyPr>
          <a:p>
            <a:pPr indent="0">
              <a:buNone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596520" y="1156320"/>
            <a:ext cx="8721000" cy="5041080"/>
          </a:xfrm>
          <a:prstGeom prst="rect">
            <a:avLst/>
          </a:prstGeom>
          <a:noFill/>
          <a:ln w="0">
            <a:noFill/>
          </a:ln>
        </p:spPr>
        <p:txBody>
          <a:bodyPr lIns="83880" rIns="83880" tIns="42120" bIns="4212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dt" idx="2"/>
          </p:nvPr>
        </p:nvSpPr>
        <p:spPr>
          <a:xfrm>
            <a:off x="611280" y="6412320"/>
            <a:ext cx="2228760" cy="364680"/>
          </a:xfrm>
          <a:prstGeom prst="rect">
            <a:avLst/>
          </a:prstGeom>
          <a:noFill/>
          <a:ln w="0">
            <a:noFill/>
          </a:ln>
        </p:spPr>
        <p:txBody>
          <a:bodyPr lIns="83880" rIns="83880" tIns="42120" bIns="42120" anchor="ctr">
            <a:noAutofit/>
          </a:bodyPr>
          <a:lstStyle>
            <a:lvl1pPr indent="0">
              <a:buNone/>
              <a:defRPr b="0" lang="en-US" sz="1400" spc="-1" strike="noStrike"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latin typeface="Times New Roman"/>
              </a:rPr>
              <a:t>&lt;дата/время&gt;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ftr" idx="3"/>
          </p:nvPr>
        </p:nvSpPr>
        <p:spPr>
          <a:xfrm>
            <a:off x="3281400" y="6412320"/>
            <a:ext cx="3342960" cy="364680"/>
          </a:xfrm>
          <a:prstGeom prst="rect">
            <a:avLst/>
          </a:prstGeom>
          <a:noFill/>
          <a:ln w="0">
            <a:noFill/>
          </a:ln>
        </p:spPr>
        <p:txBody>
          <a:bodyPr lIns="83880" rIns="83880" tIns="42120" bIns="42120" anchor="ctr">
            <a:noAutofit/>
          </a:bodyPr>
          <a:lstStyle>
            <a:lvl1pPr indent="0" algn="ctr">
              <a:buNone/>
              <a:defRPr b="0" lang="en-US" sz="1400" spc="-1" strike="noStrike"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latin typeface="Times New Roman"/>
              </a:rPr>
              <a:t>&lt;нижний колонтитул&gt;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 type="sldNum" idx="4"/>
          </p:nvPr>
        </p:nvSpPr>
        <p:spPr>
          <a:xfrm>
            <a:off x="7091280" y="6412320"/>
            <a:ext cx="2228760" cy="364680"/>
          </a:xfrm>
          <a:prstGeom prst="rect">
            <a:avLst/>
          </a:prstGeom>
          <a:noFill/>
          <a:ln w="0">
            <a:noFill/>
          </a:ln>
        </p:spPr>
        <p:txBody>
          <a:bodyPr lIns="83880" rIns="83880" tIns="42120" bIns="421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100" spc="-1" strike="noStrike">
                <a:solidFill>
                  <a:schemeClr val="dk2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C180FA3-84DD-48BB-88CC-4FF571EAD63D}" type="slidenum">
              <a:rPr b="0" lang="ru-RU" sz="1100" spc="-1" strike="noStrike">
                <a:solidFill>
                  <a:schemeClr val="dk2"/>
                </a:solidFill>
                <a:latin typeface="Calibri"/>
                <a:ea typeface="Calibri"/>
              </a:rPr>
              <a:t>&lt;номер&gt;</a:t>
            </a:fld>
            <a:endParaRPr b="0" lang="en-US" sz="1100" spc="-1" strike="noStrike">
              <a:latin typeface="Times New Roman"/>
            </a:endParaRPr>
          </a:p>
        </p:txBody>
      </p:sp>
      <p:grpSp>
        <p:nvGrpSpPr>
          <p:cNvPr id="82" name="Google Shape;61;p14"/>
          <p:cNvGrpSpPr/>
          <p:nvPr/>
        </p:nvGrpSpPr>
        <p:grpSpPr>
          <a:xfrm>
            <a:off x="680760" y="147240"/>
            <a:ext cx="8540640" cy="1397160"/>
            <a:chOff x="680760" y="147240"/>
            <a:chExt cx="8540640" cy="1397160"/>
          </a:xfrm>
        </p:grpSpPr>
        <p:cxnSp>
          <p:nvCxnSpPr>
            <p:cNvPr id="83" name="Google Shape;62;p14"/>
            <p:cNvCxnSpPr/>
            <p:nvPr/>
          </p:nvCxnSpPr>
          <p:spPr>
            <a:xfrm>
              <a:off x="680760" y="846000"/>
              <a:ext cx="8541000" cy="360"/>
            </a:xfrm>
            <a:prstGeom prst="straightConnector1">
              <a:avLst/>
            </a:prstGeom>
            <a:ln w="9525">
              <a:solidFill>
                <a:srgbClr val="bfbfbf"/>
              </a:solidFill>
              <a:miter/>
            </a:ln>
          </p:spPr>
        </p:cxnSp>
        <p:cxnSp>
          <p:nvCxnSpPr>
            <p:cNvPr id="84" name="Google Shape;63;p14"/>
            <p:cNvCxnSpPr/>
            <p:nvPr/>
          </p:nvCxnSpPr>
          <p:spPr>
            <a:xfrm flipV="1">
              <a:off x="1248480" y="147240"/>
              <a:ext cx="360" cy="1397520"/>
            </a:xfrm>
            <a:prstGeom prst="straightConnector1">
              <a:avLst/>
            </a:prstGeom>
            <a:ln w="9525">
              <a:solidFill>
                <a:srgbClr val="000000"/>
              </a:solidFill>
              <a:miter/>
            </a:ln>
          </p:spPr>
        </p:cxnSp>
      </p:grpSp>
      <p:grpSp>
        <p:nvGrpSpPr>
          <p:cNvPr id="85" name="Google Shape;64;p14"/>
          <p:cNvGrpSpPr/>
          <p:nvPr/>
        </p:nvGrpSpPr>
        <p:grpSpPr>
          <a:xfrm>
            <a:off x="8723160" y="6426720"/>
            <a:ext cx="502560" cy="0"/>
            <a:chOff x="8723160" y="6426720"/>
            <a:chExt cx="502560" cy="0"/>
          </a:xfrm>
        </p:grpSpPr>
        <p:cxnSp>
          <p:nvCxnSpPr>
            <p:cNvPr id="86" name="Google Shape;65;p14"/>
            <p:cNvCxnSpPr/>
            <p:nvPr/>
          </p:nvCxnSpPr>
          <p:spPr>
            <a:xfrm>
              <a:off x="8723160" y="6426720"/>
              <a:ext cx="502920" cy="360"/>
            </a:xfrm>
            <a:prstGeom prst="straightConnector1">
              <a:avLst/>
            </a:prstGeom>
            <a:ln w="9525">
              <a:solidFill>
                <a:srgbClr val="bfbfbf"/>
              </a:solidFill>
              <a:miter/>
            </a:ln>
          </p:spPr>
        </p:cxnSp>
        <p:cxnSp>
          <p:nvCxnSpPr>
            <p:cNvPr id="87" name="Google Shape;66;p14"/>
            <p:cNvCxnSpPr/>
            <p:nvPr/>
          </p:nvCxnSpPr>
          <p:spPr>
            <a:xfrm>
              <a:off x="8723160" y="6426720"/>
              <a:ext cx="208800" cy="360"/>
            </a:xfrm>
            <a:prstGeom prst="straightConnector1">
              <a:avLst/>
            </a:prstGeom>
            <a:ln w="9525">
              <a:solidFill>
                <a:srgbClr val="000000"/>
              </a:solidFill>
              <a:miter/>
            </a:ln>
          </p:spPr>
        </p:cxnSp>
      </p:grpSp>
      <p:grpSp>
        <p:nvGrpSpPr>
          <p:cNvPr id="88" name="Google Shape;67;p14"/>
          <p:cNvGrpSpPr/>
          <p:nvPr/>
        </p:nvGrpSpPr>
        <p:grpSpPr>
          <a:xfrm>
            <a:off x="686880" y="6426720"/>
            <a:ext cx="677520" cy="0"/>
            <a:chOff x="686880" y="6426720"/>
            <a:chExt cx="677520" cy="0"/>
          </a:xfrm>
        </p:grpSpPr>
        <p:cxnSp>
          <p:nvCxnSpPr>
            <p:cNvPr id="89" name="Google Shape;68;p14"/>
            <p:cNvCxnSpPr/>
            <p:nvPr/>
          </p:nvCxnSpPr>
          <p:spPr>
            <a:xfrm>
              <a:off x="686880" y="6426720"/>
              <a:ext cx="677880" cy="360"/>
            </a:xfrm>
            <a:prstGeom prst="straightConnector1">
              <a:avLst/>
            </a:prstGeom>
            <a:ln w="9525">
              <a:solidFill>
                <a:srgbClr val="bfbfbf"/>
              </a:solidFill>
              <a:miter/>
            </a:ln>
          </p:spPr>
        </p:cxnSp>
        <p:cxnSp>
          <p:nvCxnSpPr>
            <p:cNvPr id="90" name="Google Shape;69;p14"/>
            <p:cNvCxnSpPr/>
            <p:nvPr/>
          </p:nvCxnSpPr>
          <p:spPr>
            <a:xfrm>
              <a:off x="686880" y="6426720"/>
              <a:ext cx="208800" cy="360"/>
            </a:xfrm>
            <a:prstGeom prst="straightConnector1">
              <a:avLst/>
            </a:prstGeom>
            <a:ln w="9525">
              <a:solidFill>
                <a:srgbClr val="000000"/>
              </a:solidFill>
              <a:miter/>
            </a:ln>
          </p:spPr>
        </p:cxnSp>
      </p:grpSp>
      <p:pic>
        <p:nvPicPr>
          <p:cNvPr id="91" name="Google Shape;70;p14" descr=""/>
          <p:cNvPicPr/>
          <p:nvPr/>
        </p:nvPicPr>
        <p:blipFill>
          <a:blip r:embed="rId2"/>
          <a:srcRect l="0" t="0" r="0" b="34967"/>
          <a:stretch/>
        </p:blipFill>
        <p:spPr>
          <a:xfrm>
            <a:off x="7449480" y="422640"/>
            <a:ext cx="1777320" cy="320760"/>
          </a:xfrm>
          <a:prstGeom prst="rect">
            <a:avLst/>
          </a:prstGeom>
          <a:ln w="0"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3.gif"/><Relationship Id="rId3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jpeg"/><Relationship Id="rId6" Type="http://schemas.openxmlformats.org/officeDocument/2006/relationships/image" Target="../media/image9.jpeg"/><Relationship Id="rId7" Type="http://schemas.openxmlformats.org/officeDocument/2006/relationships/image" Target="../media/image10.jpeg"/><Relationship Id="rId8" Type="http://schemas.openxmlformats.org/officeDocument/2006/relationships/image" Target="../media/image11.jpeg"/><Relationship Id="rId9" Type="http://schemas.openxmlformats.org/officeDocument/2006/relationships/image" Target="../media/image12.jpeg"/><Relationship Id="rId10" Type="http://schemas.openxmlformats.org/officeDocument/2006/relationships/image" Target="../media/image13.jpeg"/><Relationship Id="rId11" Type="http://schemas.openxmlformats.org/officeDocument/2006/relationships/image" Target="../media/image14.png"/><Relationship Id="rId12" Type="http://schemas.openxmlformats.org/officeDocument/2006/relationships/image" Target="../media/image15.png"/><Relationship Id="rId13" Type="http://schemas.openxmlformats.org/officeDocument/2006/relationships/slideLayout" Target="../slideLayouts/slideLayout14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4.xml"/><Relationship Id="rId3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4.png"/><Relationship Id="rId3" Type="http://schemas.openxmlformats.org/officeDocument/2006/relationships/slideLayout" Target="../slideLayouts/slideLayout14.xml"/><Relationship Id="rId4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image" Target="../media/image18.png"/><Relationship Id="rId3" Type="http://schemas.openxmlformats.org/officeDocument/2006/relationships/slideLayout" Target="../slideLayouts/slideLayout14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14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14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14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14.xml"/><Relationship Id="rId3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hyperlink" Target="https://vk.com/away.php?to=http%3A%2F%2FFactCheck.org&amp;cc_key=" TargetMode="External"/><Relationship Id="rId2" Type="http://schemas.openxmlformats.org/officeDocument/2006/relationships/slideLayout" Target="../slideLayouts/slideLayout14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14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3.gif"/><Relationship Id="rId3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75;p15"/>
          <p:cNvSpPr/>
          <p:nvPr/>
        </p:nvSpPr>
        <p:spPr>
          <a:xfrm>
            <a:off x="553680" y="1561680"/>
            <a:ext cx="9072000" cy="223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 marL="39240">
              <a:lnSpc>
                <a:spcPct val="111000"/>
              </a:lnSpc>
              <a:tabLst>
                <a:tab algn="l" pos="0"/>
              </a:tabLst>
            </a:pPr>
            <a:r>
              <a:rPr b="0" lang="ru-RU" sz="3900" spc="-1" strike="noStrike">
                <a:solidFill>
                  <a:srgbClr val="2d536c"/>
                </a:solidFill>
                <a:latin typeface="Lato Black"/>
                <a:ea typeface="Lato Black"/>
              </a:rPr>
              <a:t>Приложение по определению </a:t>
            </a:r>
            <a:endParaRPr b="0" lang="en-US" sz="3900" spc="-1" strike="noStrike">
              <a:latin typeface="Arial"/>
            </a:endParaRPr>
          </a:p>
          <a:p>
            <a:pPr marL="39240">
              <a:lnSpc>
                <a:spcPct val="111000"/>
              </a:lnSpc>
              <a:tabLst>
                <a:tab algn="l" pos="0"/>
              </a:tabLst>
            </a:pPr>
            <a:r>
              <a:rPr b="0" lang="ru-RU" sz="3900" spc="-1" strike="noStrike">
                <a:solidFill>
                  <a:srgbClr val="2d536c"/>
                </a:solidFill>
                <a:latin typeface="Lato Black"/>
                <a:ea typeface="Lato Black"/>
              </a:rPr>
              <a:t>недоброкачественного новостного материала «FakeDetector»</a:t>
            </a:r>
            <a:br>
              <a:rPr sz="3900"/>
            </a:br>
            <a:endParaRPr b="0" lang="en-US" sz="3900" spc="-1" strike="noStrike">
              <a:latin typeface="Arial"/>
            </a:endParaRPr>
          </a:p>
        </p:txBody>
      </p:sp>
      <p:sp>
        <p:nvSpPr>
          <p:cNvPr id="135" name="Google Shape;76;p15"/>
          <p:cNvSpPr/>
          <p:nvPr/>
        </p:nvSpPr>
        <p:spPr>
          <a:xfrm>
            <a:off x="636480" y="6137640"/>
            <a:ext cx="27878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3880" rIns="83880" tIns="42120" bIns="4212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600" spc="-1" strike="noStrike">
                <a:solidFill>
                  <a:srgbClr val="3b4658"/>
                </a:solidFill>
                <a:latin typeface="Calibri"/>
                <a:ea typeface="Calibri"/>
              </a:rPr>
              <a:t>2024, РГРТУ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136" name="Google Shape;77;p15"/>
          <p:cNvSpPr/>
          <p:nvPr/>
        </p:nvSpPr>
        <p:spPr>
          <a:xfrm>
            <a:off x="618480" y="5271840"/>
            <a:ext cx="9286920" cy="577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marL="6120">
              <a:lnSpc>
                <a:spcPct val="100000"/>
              </a:lnSpc>
              <a:tabLst>
                <a:tab algn="l" pos="0"/>
              </a:tabLst>
            </a:pPr>
            <a:r>
              <a:rPr b="1" lang="ru-RU" sz="1600" spc="-1" strike="noStrike">
                <a:solidFill>
                  <a:srgbClr val="2d536c"/>
                </a:solidFill>
                <a:latin typeface="Lato Black"/>
                <a:ea typeface="Lato Black"/>
              </a:rPr>
              <a:t>Акселерационная программа: </a:t>
            </a:r>
            <a:endParaRPr b="0" lang="en-US" sz="1600" spc="-1" strike="noStrike">
              <a:latin typeface="Arial"/>
            </a:endParaRPr>
          </a:p>
          <a:p>
            <a:pPr marL="6120">
              <a:lnSpc>
                <a:spcPct val="100000"/>
              </a:lnSpc>
              <a:tabLst>
                <a:tab algn="l" pos="0"/>
              </a:tabLst>
            </a:pPr>
            <a:r>
              <a:rPr b="1" lang="ru-RU" sz="1600" spc="-1" strike="noStrike">
                <a:solidFill>
                  <a:srgbClr val="2d536c"/>
                </a:solidFill>
                <a:latin typeface="Lato Black"/>
                <a:ea typeface="Lato Black"/>
              </a:rPr>
              <a:t>Школа студенческого технологического предпринимательства «Мой стартап» </a:t>
            </a:r>
            <a:endParaRPr b="0" lang="en-US" sz="1600" spc="-1" strike="noStrike">
              <a:latin typeface="Arial"/>
            </a:endParaRPr>
          </a:p>
        </p:txBody>
      </p:sp>
      <p:pic>
        <p:nvPicPr>
          <p:cNvPr id="137" name="Google Shape;78;p15" descr=""/>
          <p:cNvPicPr/>
          <p:nvPr/>
        </p:nvPicPr>
        <p:blipFill>
          <a:blip r:embed="rId1"/>
          <a:stretch/>
        </p:blipFill>
        <p:spPr>
          <a:xfrm>
            <a:off x="7964640" y="5845320"/>
            <a:ext cx="1661400" cy="950040"/>
          </a:xfrm>
          <a:prstGeom prst="rect">
            <a:avLst/>
          </a:prstGeom>
          <a:ln w="0">
            <a:noFill/>
          </a:ln>
        </p:spPr>
      </p:pic>
      <p:grpSp>
        <p:nvGrpSpPr>
          <p:cNvPr id="138" name="Google Shape;79;p15"/>
          <p:cNvGrpSpPr/>
          <p:nvPr/>
        </p:nvGrpSpPr>
        <p:grpSpPr>
          <a:xfrm>
            <a:off x="7634520" y="55800"/>
            <a:ext cx="2262240" cy="2883960"/>
            <a:chOff x="7634520" y="55800"/>
            <a:chExt cx="2262240" cy="2883960"/>
          </a:xfrm>
        </p:grpSpPr>
        <p:grpSp>
          <p:nvGrpSpPr>
            <p:cNvPr id="139" name="Google Shape;80;p15"/>
            <p:cNvGrpSpPr/>
            <p:nvPr/>
          </p:nvGrpSpPr>
          <p:grpSpPr>
            <a:xfrm>
              <a:off x="7634520" y="55800"/>
              <a:ext cx="2261880" cy="2294280"/>
              <a:chOff x="7634520" y="55800"/>
              <a:chExt cx="2261880" cy="2294280"/>
            </a:xfrm>
          </p:grpSpPr>
          <p:sp>
            <p:nvSpPr>
              <p:cNvPr id="140" name="Google Shape;81;p15"/>
              <p:cNvSpPr/>
              <p:nvPr/>
            </p:nvSpPr>
            <p:spPr>
              <a:xfrm>
                <a:off x="7964640" y="68400"/>
                <a:ext cx="1931760" cy="2281680"/>
              </a:xfrm>
              <a:custGeom>
                <a:avLst/>
                <a:gdLst>
                  <a:gd name="textAreaLeft" fmla="*/ 0 w 1931760"/>
                  <a:gd name="textAreaRight" fmla="*/ 1932120 w 1931760"/>
                  <a:gd name="textAreaTop" fmla="*/ 0 h 2281680"/>
                  <a:gd name="textAreaBottom" fmla="*/ 2282040 h 2281680"/>
                </a:gdLst>
                <a:ahLst/>
                <a:rect l="textAreaLeft" t="textAreaTop" r="textAreaRight" b="textAreaBottom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41" name="Google Shape;82;p15"/>
              <p:cNvSpPr/>
              <p:nvPr/>
            </p:nvSpPr>
            <p:spPr>
              <a:xfrm>
                <a:off x="7634520" y="55800"/>
                <a:ext cx="1713240" cy="999360"/>
              </a:xfrm>
              <a:custGeom>
                <a:avLst/>
                <a:gdLst>
                  <a:gd name="textAreaLeft" fmla="*/ 0 w 1713240"/>
                  <a:gd name="textAreaRight" fmla="*/ 1713600 w 1713240"/>
                  <a:gd name="textAreaTop" fmla="*/ 0 h 999360"/>
                  <a:gd name="textAreaBottom" fmla="*/ 999720 h 999360"/>
                </a:gdLst>
                <a:ahLst/>
                <a:rect l="textAreaLeft" t="textAreaTop" r="textAreaRight" b="textAreaBottom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noFill/>
              <a:ln w="41875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142" name="Google Shape;83;p15"/>
            <p:cNvSpPr/>
            <p:nvPr/>
          </p:nvSpPr>
          <p:spPr>
            <a:xfrm>
              <a:off x="8981640" y="2489400"/>
              <a:ext cx="915120" cy="450360"/>
            </a:xfrm>
            <a:custGeom>
              <a:avLst/>
              <a:gdLst>
                <a:gd name="textAreaLeft" fmla="*/ 0 w 915120"/>
                <a:gd name="textAreaRight" fmla="*/ 915480 w 915120"/>
                <a:gd name="textAreaTop" fmla="*/ 0 h 450360"/>
                <a:gd name="textAreaBottom" fmla="*/ 450720 h 450360"/>
              </a:gdLst>
              <a:ahLst/>
              <a:rect l="textAreaLeft" t="textAreaTop" r="textAreaRight" b="textAreaBottom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43" name="Google Shape;84;p15"/>
          <p:cNvGrpSpPr/>
          <p:nvPr/>
        </p:nvGrpSpPr>
        <p:grpSpPr>
          <a:xfrm>
            <a:off x="717120" y="5971680"/>
            <a:ext cx="4545000" cy="19440"/>
            <a:chOff x="717120" y="5971680"/>
            <a:chExt cx="4545000" cy="19440"/>
          </a:xfrm>
        </p:grpSpPr>
        <p:cxnSp>
          <p:nvCxnSpPr>
            <p:cNvPr id="144" name="Google Shape;85;p15"/>
            <p:cNvCxnSpPr/>
            <p:nvPr/>
          </p:nvCxnSpPr>
          <p:spPr>
            <a:xfrm flipV="1">
              <a:off x="717120" y="5971680"/>
              <a:ext cx="4545360" cy="19800"/>
            </a:xfrm>
            <a:prstGeom prst="straightConnector1">
              <a:avLst/>
            </a:prstGeom>
            <a:ln w="9525">
              <a:solidFill>
                <a:srgbClr val="2d536c"/>
              </a:solidFill>
              <a:miter/>
            </a:ln>
          </p:spPr>
        </p:cxnSp>
        <p:cxnSp>
          <p:nvCxnSpPr>
            <p:cNvPr id="145" name="Google Shape;86;p15"/>
            <p:cNvCxnSpPr/>
            <p:nvPr/>
          </p:nvCxnSpPr>
          <p:spPr>
            <a:xfrm>
              <a:off x="730440" y="5991120"/>
              <a:ext cx="1645560" cy="360"/>
            </a:xfrm>
            <a:prstGeom prst="straightConnector1">
              <a:avLst/>
            </a:prstGeom>
            <a:ln w="28575">
              <a:solidFill>
                <a:srgbClr val="2d536c"/>
              </a:solidFill>
              <a:miter/>
            </a:ln>
          </p:spPr>
        </p:cxnSp>
      </p:grpSp>
      <p:grpSp>
        <p:nvGrpSpPr>
          <p:cNvPr id="146" name="Google Shape;87;p15"/>
          <p:cNvGrpSpPr/>
          <p:nvPr/>
        </p:nvGrpSpPr>
        <p:grpSpPr>
          <a:xfrm>
            <a:off x="699120" y="4971600"/>
            <a:ext cx="6158880" cy="19080"/>
            <a:chOff x="699120" y="4971600"/>
            <a:chExt cx="6158880" cy="19080"/>
          </a:xfrm>
        </p:grpSpPr>
        <p:cxnSp>
          <p:nvCxnSpPr>
            <p:cNvPr id="147" name="Google Shape;88;p15"/>
            <p:cNvCxnSpPr/>
            <p:nvPr/>
          </p:nvCxnSpPr>
          <p:spPr>
            <a:xfrm flipV="1">
              <a:off x="699120" y="4971600"/>
              <a:ext cx="6159240" cy="19440"/>
            </a:xfrm>
            <a:prstGeom prst="straightConnector1">
              <a:avLst/>
            </a:prstGeom>
            <a:ln w="9525">
              <a:solidFill>
                <a:srgbClr val="2d536c"/>
              </a:solidFill>
              <a:miter/>
            </a:ln>
          </p:spPr>
        </p:cxnSp>
        <p:cxnSp>
          <p:nvCxnSpPr>
            <p:cNvPr id="148" name="Google Shape;89;p15"/>
            <p:cNvCxnSpPr/>
            <p:nvPr/>
          </p:nvCxnSpPr>
          <p:spPr>
            <a:xfrm>
              <a:off x="717120" y="4990680"/>
              <a:ext cx="2229480" cy="360"/>
            </a:xfrm>
            <a:prstGeom prst="straightConnector1">
              <a:avLst/>
            </a:prstGeom>
            <a:ln w="28575">
              <a:solidFill>
                <a:srgbClr val="2d536c"/>
              </a:solidFill>
              <a:miter/>
            </a:ln>
          </p:spPr>
        </p:cxnSp>
      </p:grpSp>
      <p:sp>
        <p:nvSpPr>
          <p:cNvPr id="149" name="Google Shape;90;p15"/>
          <p:cNvSpPr/>
          <p:nvPr/>
        </p:nvSpPr>
        <p:spPr>
          <a:xfrm>
            <a:off x="618480" y="4201200"/>
            <a:ext cx="7153920" cy="71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 marL="39240">
              <a:lnSpc>
                <a:spcPct val="111000"/>
              </a:lnSpc>
              <a:tabLst>
                <a:tab algn="l" pos="0"/>
              </a:tabLst>
            </a:pPr>
            <a:r>
              <a:rPr b="0" lang="ru-RU" sz="1800" spc="-1" strike="noStrike">
                <a:solidFill>
                  <a:srgbClr val="2d536c"/>
                </a:solidFill>
                <a:latin typeface="Lato"/>
                <a:ea typeface="Lato"/>
              </a:rPr>
              <a:t>Рынок НТИ: «HomeNet»</a:t>
            </a:r>
            <a:br>
              <a:rPr sz="1800"/>
            </a:br>
            <a:r>
              <a:rPr b="0" lang="ru-RU" sz="1800" spc="-1" strike="noStrike">
                <a:solidFill>
                  <a:srgbClr val="2d536c"/>
                </a:solidFill>
                <a:latin typeface="Lato"/>
                <a:ea typeface="Lato"/>
              </a:rPr>
              <a:t>Сквозная технология: «Искусственный интеллект»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150" name="Google Shape;91;p15" descr=""/>
          <p:cNvPicPr/>
          <p:nvPr/>
        </p:nvPicPr>
        <p:blipFill>
          <a:blip r:embed="rId2"/>
          <a:stretch/>
        </p:blipFill>
        <p:spPr>
          <a:xfrm>
            <a:off x="179280" y="29520"/>
            <a:ext cx="3576600" cy="15321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96;p16"/>
          <p:cNvSpPr/>
          <p:nvPr/>
        </p:nvSpPr>
        <p:spPr>
          <a:xfrm>
            <a:off x="375480" y="449280"/>
            <a:ext cx="2156400" cy="39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2000" spc="-1" strike="noStrike">
                <a:solidFill>
                  <a:schemeClr val="dk1"/>
                </a:solidFill>
                <a:latin typeface="Calibri"/>
                <a:ea typeface="Calibri"/>
              </a:rPr>
              <a:t>Профиль проекта</a:t>
            </a:r>
            <a:endParaRPr b="0" lang="en-US" sz="2000" spc="-1" strike="noStrike">
              <a:latin typeface="Arial"/>
            </a:endParaRPr>
          </a:p>
        </p:txBody>
      </p:sp>
      <p:cxnSp>
        <p:nvCxnSpPr>
          <p:cNvPr id="152" name="Google Shape;97;p16"/>
          <p:cNvCxnSpPr/>
          <p:nvPr/>
        </p:nvCxnSpPr>
        <p:spPr>
          <a:xfrm>
            <a:off x="380880" y="754200"/>
            <a:ext cx="9144360" cy="360"/>
          </a:xfrm>
          <a:prstGeom prst="straightConnector1">
            <a:avLst/>
          </a:prstGeom>
          <a:ln w="9525">
            <a:solidFill>
              <a:srgbClr val="4285f4"/>
            </a:solidFill>
            <a:prstDash val="dot"/>
            <a:miter/>
          </a:ln>
        </p:spPr>
      </p:cxnSp>
      <p:pic>
        <p:nvPicPr>
          <p:cNvPr id="153" name="Google Shape;98;p16" descr="C:\Users\pankratov.in\YandexDisk\!NTI\DOCS\ProjectPresentation\icons\PNG\256\19.png"/>
          <p:cNvPicPr/>
          <p:nvPr/>
        </p:nvPicPr>
        <p:blipFill>
          <a:blip r:embed="rId1"/>
          <a:stretch/>
        </p:blipFill>
        <p:spPr>
          <a:xfrm>
            <a:off x="478080" y="840960"/>
            <a:ext cx="429840" cy="411120"/>
          </a:xfrm>
          <a:prstGeom prst="rect">
            <a:avLst/>
          </a:prstGeom>
          <a:ln w="0">
            <a:noFill/>
          </a:ln>
        </p:spPr>
      </p:pic>
      <p:sp>
        <p:nvSpPr>
          <p:cNvPr id="154" name="Google Shape;99;p16"/>
          <p:cNvSpPr/>
          <p:nvPr/>
        </p:nvSpPr>
        <p:spPr>
          <a:xfrm>
            <a:off x="974880" y="860040"/>
            <a:ext cx="1827720" cy="30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1400" spc="-1" strike="noStrike">
                <a:solidFill>
                  <a:schemeClr val="dk1"/>
                </a:solidFill>
                <a:latin typeface="Calibri"/>
                <a:ea typeface="Calibri"/>
              </a:rPr>
              <a:t>Цель проекта</a:t>
            </a:r>
            <a:endParaRPr b="0" lang="en-US" sz="1400" spc="-1" strike="noStrike">
              <a:latin typeface="Arial"/>
            </a:endParaRPr>
          </a:p>
        </p:txBody>
      </p:sp>
      <p:cxnSp>
        <p:nvCxnSpPr>
          <p:cNvPr id="155" name="Google Shape;100;p16"/>
          <p:cNvCxnSpPr/>
          <p:nvPr/>
        </p:nvCxnSpPr>
        <p:spPr>
          <a:xfrm flipH="1">
            <a:off x="154080" y="2844720"/>
            <a:ext cx="10083600" cy="360"/>
          </a:xfrm>
          <a:prstGeom prst="straightConnector1">
            <a:avLst/>
          </a:prstGeom>
          <a:ln w="9525">
            <a:solidFill>
              <a:srgbClr val="4285f4"/>
            </a:solidFill>
            <a:prstDash val="dot"/>
            <a:miter/>
          </a:ln>
        </p:spPr>
      </p:cxnSp>
      <p:sp>
        <p:nvSpPr>
          <p:cNvPr id="156" name="Google Shape;101;p16"/>
          <p:cNvSpPr/>
          <p:nvPr/>
        </p:nvSpPr>
        <p:spPr>
          <a:xfrm>
            <a:off x="4140360" y="3061800"/>
            <a:ext cx="1989720" cy="30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1400" spc="-1" strike="noStrike">
                <a:solidFill>
                  <a:schemeClr val="dk1"/>
                </a:solidFill>
                <a:latin typeface="Calibri"/>
                <a:ea typeface="Calibri"/>
              </a:rPr>
              <a:t>Результаты проекта</a:t>
            </a:r>
            <a:endParaRPr b="0" lang="en-US" sz="1400" spc="-1" strike="noStrike">
              <a:latin typeface="Arial"/>
            </a:endParaRPr>
          </a:p>
        </p:txBody>
      </p:sp>
      <p:cxnSp>
        <p:nvCxnSpPr>
          <p:cNvPr id="157" name="Google Shape;102;p16"/>
          <p:cNvCxnSpPr/>
          <p:nvPr/>
        </p:nvCxnSpPr>
        <p:spPr>
          <a:xfrm flipH="1">
            <a:off x="375120" y="5229000"/>
            <a:ext cx="9150120" cy="360"/>
          </a:xfrm>
          <a:prstGeom prst="straightConnector1">
            <a:avLst/>
          </a:prstGeom>
          <a:ln w="9525">
            <a:solidFill>
              <a:srgbClr val="4285f4"/>
            </a:solidFill>
            <a:prstDash val="dot"/>
            <a:miter/>
          </a:ln>
        </p:spPr>
      </p:cxnSp>
      <p:pic>
        <p:nvPicPr>
          <p:cNvPr id="158" name="Google Shape;103;p16" descr="C:\Users\pankratov.in\YandexDisk\!NTI\DOCS\ProjectPresentation\icons\PNG\256\246.png"/>
          <p:cNvPicPr/>
          <p:nvPr/>
        </p:nvPicPr>
        <p:blipFill>
          <a:blip r:embed="rId2"/>
          <a:stretch/>
        </p:blipFill>
        <p:spPr>
          <a:xfrm>
            <a:off x="583560" y="5299920"/>
            <a:ext cx="648720" cy="648720"/>
          </a:xfrm>
          <a:prstGeom prst="rect">
            <a:avLst/>
          </a:prstGeom>
          <a:ln w="0">
            <a:noFill/>
          </a:ln>
        </p:spPr>
      </p:pic>
      <p:sp>
        <p:nvSpPr>
          <p:cNvPr id="159" name="Google Shape;104;p16"/>
          <p:cNvSpPr/>
          <p:nvPr/>
        </p:nvSpPr>
        <p:spPr>
          <a:xfrm>
            <a:off x="1422720" y="5388840"/>
            <a:ext cx="4613400" cy="28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280" spc="-1" strike="noStrike">
                <a:solidFill>
                  <a:schemeClr val="dk1"/>
                </a:solidFill>
                <a:latin typeface="Calibri"/>
                <a:ea typeface="Calibri"/>
              </a:rPr>
              <a:t>Общая стоимость проекта (тыс. рублей)  500 тыс.рублей </a:t>
            </a:r>
            <a:endParaRPr b="0" lang="en-US" sz="1280" spc="-1" strike="noStrike">
              <a:latin typeface="Arial"/>
            </a:endParaRPr>
          </a:p>
        </p:txBody>
      </p:sp>
      <p:sp>
        <p:nvSpPr>
          <p:cNvPr id="160" name="Google Shape;105;p16"/>
          <p:cNvSpPr/>
          <p:nvPr/>
        </p:nvSpPr>
        <p:spPr>
          <a:xfrm>
            <a:off x="5261760" y="5400360"/>
            <a:ext cx="1134000" cy="312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1" name="Google Shape;106;p16"/>
          <p:cNvSpPr/>
          <p:nvPr/>
        </p:nvSpPr>
        <p:spPr>
          <a:xfrm>
            <a:off x="1605240" y="5980320"/>
            <a:ext cx="1598400" cy="439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5160" rIns="65160" tIns="32760" bIns="32760" anchor="t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ru-RU" sz="1150" spc="-1" strike="noStrike">
                <a:solidFill>
                  <a:srgbClr val="484848"/>
                </a:solidFill>
                <a:latin typeface="Calibri"/>
                <a:ea typeface="Calibri"/>
              </a:rPr>
              <a:t>Собственные средства</a:t>
            </a:r>
            <a:br>
              <a:rPr sz="1150"/>
            </a:br>
            <a:r>
              <a:rPr b="1" lang="ru-RU" sz="1150" spc="-1" strike="noStrike">
                <a:solidFill>
                  <a:srgbClr val="484848"/>
                </a:solidFill>
                <a:latin typeface="Calibri"/>
                <a:ea typeface="Calibri"/>
              </a:rPr>
              <a:t>0</a:t>
            </a:r>
            <a:endParaRPr b="0" lang="en-US" sz="1150" spc="-1" strike="noStrike">
              <a:latin typeface="Arial"/>
            </a:endParaRPr>
          </a:p>
        </p:txBody>
      </p:sp>
      <p:sp>
        <p:nvSpPr>
          <p:cNvPr id="162" name="Google Shape;107;p16"/>
          <p:cNvSpPr/>
          <p:nvPr/>
        </p:nvSpPr>
        <p:spPr>
          <a:xfrm>
            <a:off x="4027320" y="5980680"/>
            <a:ext cx="1827360" cy="439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5160" rIns="65160" tIns="32760" bIns="32760" anchor="t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ru-RU" sz="1150" spc="-1" strike="noStrike">
                <a:solidFill>
                  <a:srgbClr val="417b84"/>
                </a:solidFill>
                <a:latin typeface="Calibri"/>
                <a:ea typeface="Calibri"/>
              </a:rPr>
              <a:t>Привлекаемые средства</a:t>
            </a:r>
            <a:br>
              <a:rPr sz="1150"/>
            </a:br>
            <a:r>
              <a:rPr b="1" lang="ru-RU" sz="1150" spc="-1" strike="noStrike">
                <a:solidFill>
                  <a:srgbClr val="417b84"/>
                </a:solidFill>
                <a:latin typeface="Calibri"/>
                <a:ea typeface="Calibri"/>
              </a:rPr>
              <a:t>500.000</a:t>
            </a:r>
            <a:endParaRPr b="0" lang="en-US" sz="1150" spc="-1" strike="noStrike">
              <a:latin typeface="Arial"/>
            </a:endParaRPr>
          </a:p>
        </p:txBody>
      </p:sp>
      <p:pic>
        <p:nvPicPr>
          <p:cNvPr id="163" name="Google Shape;108;p16" descr=""/>
          <p:cNvPicPr/>
          <p:nvPr/>
        </p:nvPicPr>
        <p:blipFill>
          <a:blip r:embed="rId3"/>
          <a:stretch/>
        </p:blipFill>
        <p:spPr>
          <a:xfrm>
            <a:off x="3170520" y="5753880"/>
            <a:ext cx="964800" cy="915120"/>
          </a:xfrm>
          <a:prstGeom prst="rect">
            <a:avLst/>
          </a:prstGeom>
          <a:ln w="0">
            <a:noFill/>
          </a:ln>
        </p:spPr>
      </p:pic>
      <p:sp>
        <p:nvSpPr>
          <p:cNvPr id="164" name="Google Shape;109;p16"/>
          <p:cNvSpPr/>
          <p:nvPr/>
        </p:nvSpPr>
        <p:spPr>
          <a:xfrm>
            <a:off x="445680" y="1391760"/>
            <a:ext cx="3406320" cy="145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5160" rIns="65160" tIns="32760" bIns="3276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00" spc="-1" strike="noStrike">
                <a:solidFill>
                  <a:schemeClr val="dk1"/>
                </a:solidFill>
                <a:latin typeface="Calibri"/>
                <a:ea typeface="Calibri"/>
              </a:rPr>
              <a:t>Проект направлен на разработку интеллектуальной системы, которая сможет автоматически определять «фейковые» новости, используя современные технологии искусственного интеллекта. 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65" name="Google Shape;110;p16"/>
          <p:cNvSpPr/>
          <p:nvPr/>
        </p:nvSpPr>
        <p:spPr>
          <a:xfrm>
            <a:off x="3663720" y="3533760"/>
            <a:ext cx="3483000" cy="145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5160" rIns="65160" tIns="32760" bIns="3276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00" spc="-1" strike="noStrike">
                <a:solidFill>
                  <a:schemeClr val="dk1"/>
                </a:solidFill>
                <a:latin typeface="Calibri"/>
                <a:ea typeface="Calibri"/>
              </a:rPr>
              <a:t>Создание масштабируемого программного продукта, обеспечивающего “фильтрацию” новостного материала с различных источников на базе технологий искусственного интеллекта и машинного обучения.</a:t>
            </a:r>
            <a:endParaRPr b="0" lang="en-US" sz="1400" spc="-1" strike="noStrike">
              <a:latin typeface="Arial"/>
            </a:endParaRPr>
          </a:p>
        </p:txBody>
      </p:sp>
      <p:pic>
        <p:nvPicPr>
          <p:cNvPr id="166" name="Google Shape;111;p16" descr="C:\Users\pankratov.in\YandexDisk\!NTI\DOCS\ProjectPresentation\icons\PNG\256\330.png"/>
          <p:cNvPicPr/>
          <p:nvPr/>
        </p:nvPicPr>
        <p:blipFill>
          <a:blip r:embed="rId4"/>
          <a:stretch/>
        </p:blipFill>
        <p:spPr>
          <a:xfrm>
            <a:off x="3663720" y="3013920"/>
            <a:ext cx="428040" cy="428040"/>
          </a:xfrm>
          <a:prstGeom prst="rect">
            <a:avLst/>
          </a:prstGeom>
          <a:ln w="0">
            <a:noFill/>
          </a:ln>
        </p:spPr>
      </p:pic>
      <p:sp>
        <p:nvSpPr>
          <p:cNvPr id="167" name="Google Shape;112;p16"/>
          <p:cNvSpPr/>
          <p:nvPr/>
        </p:nvSpPr>
        <p:spPr>
          <a:xfrm>
            <a:off x="6036840" y="775440"/>
            <a:ext cx="1794600" cy="30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1400" spc="-1" strike="noStrike">
                <a:solidFill>
                  <a:schemeClr val="dk1"/>
                </a:solidFill>
                <a:latin typeface="Calibri"/>
                <a:ea typeface="Calibri"/>
              </a:rPr>
              <a:t>Команда проекта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68" name="Google Shape;113;p16"/>
          <p:cNvSpPr/>
          <p:nvPr/>
        </p:nvSpPr>
        <p:spPr>
          <a:xfrm>
            <a:off x="6336720" y="1086840"/>
            <a:ext cx="1562040" cy="37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5160" rIns="65160" tIns="32760" bIns="3276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1000" spc="-1" strike="noStrike">
                <a:solidFill>
                  <a:srgbClr val="003462"/>
                </a:solidFill>
                <a:latin typeface="Calibri"/>
                <a:ea typeface="Calibri"/>
              </a:rPr>
              <a:t>Алексей Сидоров</a:t>
            </a:r>
            <a:br>
              <a:rPr sz="1000"/>
            </a:br>
            <a:r>
              <a:rPr b="0" lang="ru-RU" sz="930" spc="-1" strike="noStrike">
                <a:solidFill>
                  <a:schemeClr val="dk1"/>
                </a:solidFill>
                <a:latin typeface="Calibri"/>
                <a:ea typeface="Calibri"/>
              </a:rPr>
              <a:t>Fullstack разработчик</a:t>
            </a:r>
            <a:endParaRPr b="0" lang="en-US" sz="930" spc="-1" strike="noStrike">
              <a:latin typeface="Arial"/>
            </a:endParaRPr>
          </a:p>
        </p:txBody>
      </p:sp>
      <p:sp>
        <p:nvSpPr>
          <p:cNvPr id="169" name="Google Shape;114;p16"/>
          <p:cNvSpPr/>
          <p:nvPr/>
        </p:nvSpPr>
        <p:spPr>
          <a:xfrm>
            <a:off x="6345720" y="1463400"/>
            <a:ext cx="1398960" cy="30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5160" rIns="65160" tIns="32760" bIns="3276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790" spc="-1" strike="noStrike">
                <a:solidFill>
                  <a:schemeClr val="dk1"/>
                </a:solidFill>
                <a:latin typeface="Calibri"/>
                <a:ea typeface="Calibri"/>
              </a:rPr>
              <a:t>Студент РГРТУ </a:t>
            </a:r>
            <a:endParaRPr b="0" lang="en-US" sz="79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790" spc="-1" strike="noStrike">
                <a:solidFill>
                  <a:schemeClr val="dk1"/>
                </a:solidFill>
                <a:latin typeface="Calibri"/>
                <a:ea typeface="Calibri"/>
              </a:rPr>
              <a:t>3 курс</a:t>
            </a:r>
            <a:endParaRPr b="0" lang="en-US" sz="79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790" spc="-1" strike="noStrike">
              <a:latin typeface="Arial"/>
            </a:endParaRPr>
          </a:p>
        </p:txBody>
      </p:sp>
      <p:sp>
        <p:nvSpPr>
          <p:cNvPr id="170" name="Google Shape;115;p16"/>
          <p:cNvSpPr/>
          <p:nvPr/>
        </p:nvSpPr>
        <p:spPr>
          <a:xfrm>
            <a:off x="4537440" y="1086840"/>
            <a:ext cx="1585440" cy="37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5160" rIns="65160" tIns="32760" bIns="3276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1000" spc="-1" strike="noStrike">
                <a:solidFill>
                  <a:srgbClr val="003462"/>
                </a:solidFill>
                <a:latin typeface="Calibri"/>
                <a:ea typeface="Calibri"/>
              </a:rPr>
              <a:t>Алексей Тихонов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71" name="Google Shape;116;p16"/>
          <p:cNvSpPr/>
          <p:nvPr/>
        </p:nvSpPr>
        <p:spPr>
          <a:xfrm>
            <a:off x="4535640" y="1458720"/>
            <a:ext cx="1309320" cy="30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5160" rIns="65160" tIns="32760" bIns="3276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790" spc="-1" strike="noStrike">
                <a:solidFill>
                  <a:srgbClr val="000000"/>
                </a:solidFill>
                <a:latin typeface="Calibri"/>
                <a:ea typeface="Calibri"/>
              </a:rPr>
              <a:t>Студент РГРТУ </a:t>
            </a:r>
            <a:endParaRPr b="0" lang="en-US" sz="79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790" spc="-1" strike="noStrike">
                <a:solidFill>
                  <a:srgbClr val="000000"/>
                </a:solidFill>
                <a:latin typeface="Calibri"/>
                <a:ea typeface="Calibri"/>
              </a:rPr>
              <a:t>3 курс</a:t>
            </a:r>
            <a:endParaRPr b="0" lang="en-US" sz="79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790" spc="-1" strike="noStrike">
              <a:latin typeface="Arial"/>
            </a:endParaRPr>
          </a:p>
        </p:txBody>
      </p:sp>
      <p:sp>
        <p:nvSpPr>
          <p:cNvPr id="172" name="Google Shape;117;p16"/>
          <p:cNvSpPr/>
          <p:nvPr/>
        </p:nvSpPr>
        <p:spPr>
          <a:xfrm>
            <a:off x="4537440" y="1848240"/>
            <a:ext cx="1585440" cy="37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5160" rIns="65160" tIns="32760" bIns="3276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1000" spc="-1" strike="noStrike">
                <a:solidFill>
                  <a:srgbClr val="003462"/>
                </a:solidFill>
                <a:latin typeface="Calibri"/>
                <a:ea typeface="Calibri"/>
              </a:rPr>
              <a:t>Артём Маркин</a:t>
            </a:r>
            <a:br>
              <a:rPr sz="1000"/>
            </a:br>
            <a:r>
              <a:rPr b="0" lang="ru-RU" sz="930" spc="-1" strike="noStrike">
                <a:solidFill>
                  <a:schemeClr val="dk1"/>
                </a:solidFill>
                <a:latin typeface="Calibri"/>
                <a:ea typeface="Calibri"/>
              </a:rPr>
              <a:t>Тестировщик</a:t>
            </a:r>
            <a:endParaRPr b="0" lang="en-US" sz="930" spc="-1" strike="noStrike">
              <a:latin typeface="Arial"/>
            </a:endParaRPr>
          </a:p>
        </p:txBody>
      </p:sp>
      <p:sp>
        <p:nvSpPr>
          <p:cNvPr id="173" name="Google Shape;118;p16"/>
          <p:cNvSpPr/>
          <p:nvPr/>
        </p:nvSpPr>
        <p:spPr>
          <a:xfrm>
            <a:off x="4538880" y="2193840"/>
            <a:ext cx="1309320" cy="30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5160" rIns="65160" tIns="32760" bIns="3276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790" spc="-1" strike="noStrike">
                <a:solidFill>
                  <a:srgbClr val="000000"/>
                </a:solidFill>
                <a:latin typeface="Calibri"/>
                <a:ea typeface="Calibri"/>
              </a:rPr>
              <a:t>Студент РГРТУ </a:t>
            </a:r>
            <a:endParaRPr b="0" lang="en-US" sz="79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790" spc="-1" strike="noStrike">
                <a:solidFill>
                  <a:srgbClr val="000000"/>
                </a:solidFill>
                <a:latin typeface="Calibri"/>
                <a:ea typeface="Calibri"/>
              </a:rPr>
              <a:t>3 курс</a:t>
            </a:r>
            <a:endParaRPr b="0" lang="en-US" sz="79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790" spc="-1" strike="noStrike">
              <a:latin typeface="Arial"/>
            </a:endParaRPr>
          </a:p>
        </p:txBody>
      </p:sp>
      <p:sp>
        <p:nvSpPr>
          <p:cNvPr id="174" name="Google Shape;119;p16"/>
          <p:cNvSpPr/>
          <p:nvPr/>
        </p:nvSpPr>
        <p:spPr>
          <a:xfrm>
            <a:off x="6336720" y="1832400"/>
            <a:ext cx="1494360" cy="37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5160" rIns="65160" tIns="32760" bIns="3276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1000" spc="-1" strike="noStrike">
                <a:solidFill>
                  <a:srgbClr val="003462"/>
                </a:solidFill>
                <a:latin typeface="Calibri"/>
                <a:ea typeface="Calibri"/>
              </a:rPr>
              <a:t>Руслана Черкасова </a:t>
            </a:r>
            <a:br>
              <a:rPr sz="1000"/>
            </a:br>
            <a:r>
              <a:rPr b="0" lang="ru-RU" sz="930" spc="-1" strike="noStrike">
                <a:solidFill>
                  <a:schemeClr val="dk1"/>
                </a:solidFill>
                <a:latin typeface="Calibri"/>
                <a:ea typeface="Calibri"/>
              </a:rPr>
              <a:t>Экономист</a:t>
            </a:r>
            <a:endParaRPr b="0" lang="en-US" sz="930" spc="-1" strike="noStrike">
              <a:latin typeface="Arial"/>
            </a:endParaRPr>
          </a:p>
        </p:txBody>
      </p:sp>
      <p:sp>
        <p:nvSpPr>
          <p:cNvPr id="175" name="Google Shape;120;p16"/>
          <p:cNvSpPr/>
          <p:nvPr/>
        </p:nvSpPr>
        <p:spPr>
          <a:xfrm>
            <a:off x="6336000" y="2194920"/>
            <a:ext cx="1345680" cy="30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5160" rIns="65160" tIns="32760" bIns="3276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790" spc="-1" strike="noStrike">
                <a:solidFill>
                  <a:schemeClr val="dk1"/>
                </a:solidFill>
                <a:latin typeface="Calibri"/>
                <a:ea typeface="Calibri"/>
              </a:rPr>
              <a:t>Студент РГРТУ </a:t>
            </a:r>
            <a:endParaRPr b="0" lang="en-US" sz="79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790" spc="-1" strike="noStrike">
                <a:solidFill>
                  <a:schemeClr val="dk1"/>
                </a:solidFill>
                <a:latin typeface="Calibri"/>
                <a:ea typeface="Calibri"/>
              </a:rPr>
              <a:t>2 курс</a:t>
            </a:r>
            <a:endParaRPr b="0" lang="en-US" sz="79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790" spc="-1" strike="noStrike">
              <a:latin typeface="Arial"/>
            </a:endParaRPr>
          </a:p>
        </p:txBody>
      </p:sp>
      <p:sp>
        <p:nvSpPr>
          <p:cNvPr id="176" name="Google Shape;121;p16"/>
          <p:cNvSpPr/>
          <p:nvPr/>
        </p:nvSpPr>
        <p:spPr>
          <a:xfrm>
            <a:off x="4544280" y="1273320"/>
            <a:ext cx="1197720" cy="226800"/>
          </a:xfrm>
          <a:prstGeom prst="roundRect">
            <a:avLst>
              <a:gd name="adj" fmla="val 25436"/>
            </a:avLst>
          </a:prstGeom>
          <a:solidFill>
            <a:srgbClr val="d1e2eb">
              <a:alpha val="70000"/>
            </a:srgbClr>
          </a:solidFill>
          <a:ln w="9525">
            <a:solidFill>
              <a:srgbClr val="447ca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25560" bIns="2556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ru-RU" sz="930" spc="-1" strike="noStrike">
                <a:solidFill>
                  <a:schemeClr val="dk1"/>
                </a:solidFill>
                <a:latin typeface="Calibri"/>
                <a:ea typeface="Calibri"/>
              </a:rPr>
              <a:t>Руководитель проекта</a:t>
            </a:r>
            <a:endParaRPr b="0" lang="en-US" sz="930" spc="-1" strike="noStrike">
              <a:latin typeface="Arial"/>
            </a:endParaRPr>
          </a:p>
        </p:txBody>
      </p:sp>
      <p:sp>
        <p:nvSpPr>
          <p:cNvPr id="177" name="Google Shape;122;p16"/>
          <p:cNvSpPr/>
          <p:nvPr/>
        </p:nvSpPr>
        <p:spPr>
          <a:xfrm>
            <a:off x="7347240" y="3571200"/>
            <a:ext cx="2342880" cy="101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5160" rIns="65160" tIns="32760" bIns="3276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00" spc="-1" strike="noStrike">
                <a:solidFill>
                  <a:schemeClr val="dk1"/>
                </a:solidFill>
                <a:latin typeface="Calibri"/>
                <a:ea typeface="Calibri"/>
              </a:rPr>
              <a:t>Этап 1. Пилот: 2024-2025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28"/>
              </a:spcBef>
              <a:tabLst>
                <a:tab algn="l" pos="0"/>
              </a:tabLst>
            </a:pPr>
            <a:r>
              <a:rPr b="0" lang="ru-RU" sz="1400" spc="-1" strike="noStrike">
                <a:solidFill>
                  <a:schemeClr val="dk1"/>
                </a:solidFill>
                <a:latin typeface="Calibri"/>
                <a:ea typeface="Calibri"/>
              </a:rPr>
              <a:t>Этап 2. Развитие: 2025-2026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28"/>
              </a:spcBef>
              <a:tabLst>
                <a:tab algn="l" pos="0"/>
              </a:tabLst>
            </a:pPr>
            <a:r>
              <a:rPr b="0" lang="ru-RU" sz="1400" spc="-1" strike="noStrike">
                <a:solidFill>
                  <a:schemeClr val="dk1"/>
                </a:solidFill>
                <a:latin typeface="Calibri"/>
                <a:ea typeface="Calibri"/>
              </a:rPr>
              <a:t>Этап 3. Тираж: 2026-2030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400" spc="-1" strike="noStrike">
              <a:latin typeface="Arial"/>
            </a:endParaRPr>
          </a:p>
        </p:txBody>
      </p:sp>
      <p:sp>
        <p:nvSpPr>
          <p:cNvPr id="178" name="Google Shape;123;p16"/>
          <p:cNvSpPr/>
          <p:nvPr/>
        </p:nvSpPr>
        <p:spPr>
          <a:xfrm>
            <a:off x="7837920" y="3064320"/>
            <a:ext cx="1557000" cy="30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1400" spc="-1" strike="noStrike">
                <a:solidFill>
                  <a:schemeClr val="dk1"/>
                </a:solidFill>
                <a:latin typeface="Calibri"/>
                <a:ea typeface="Calibri"/>
              </a:rPr>
              <a:t>Сроки проекта</a:t>
            </a:r>
            <a:endParaRPr b="0" lang="en-US" sz="1400" spc="-1" strike="noStrike">
              <a:latin typeface="Arial"/>
            </a:endParaRPr>
          </a:p>
        </p:txBody>
      </p:sp>
      <p:cxnSp>
        <p:nvCxnSpPr>
          <p:cNvPr id="179" name="Google Shape;124;p16"/>
          <p:cNvCxnSpPr/>
          <p:nvPr/>
        </p:nvCxnSpPr>
        <p:spPr>
          <a:xfrm>
            <a:off x="3885480" y="780120"/>
            <a:ext cx="360" cy="2068200"/>
          </a:xfrm>
          <a:prstGeom prst="straightConnector1">
            <a:avLst/>
          </a:prstGeom>
          <a:ln w="9525">
            <a:solidFill>
              <a:srgbClr val="4285f4"/>
            </a:solidFill>
            <a:prstDash val="dot"/>
            <a:miter/>
          </a:ln>
        </p:spPr>
      </p:cxnSp>
      <p:sp>
        <p:nvSpPr>
          <p:cNvPr id="180" name="Google Shape;125;p16"/>
          <p:cNvSpPr/>
          <p:nvPr/>
        </p:nvSpPr>
        <p:spPr>
          <a:xfrm>
            <a:off x="-360" y="0"/>
            <a:ext cx="9905760" cy="36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00" spc="-1" strike="noStrike">
                <a:solidFill>
                  <a:schemeClr val="dk1"/>
                </a:solidFill>
                <a:latin typeface="Calibri"/>
                <a:ea typeface="Calibri"/>
              </a:rPr>
              <a:t>Приложение по определению недоброкачественного новостного материала «FakeDetector»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81" name="Google Shape;126;p16"/>
          <p:cNvSpPr/>
          <p:nvPr/>
        </p:nvSpPr>
        <p:spPr>
          <a:xfrm>
            <a:off x="6914160" y="6332400"/>
            <a:ext cx="1670400" cy="439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5160" rIns="65160" tIns="32760" bIns="32760" anchor="t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ru-RU" sz="1150" spc="-1" strike="noStrike">
                <a:solidFill>
                  <a:srgbClr val="417b84"/>
                </a:solidFill>
                <a:latin typeface="Calibri"/>
                <a:ea typeface="Calibri"/>
              </a:rPr>
              <a:t>Грант</a:t>
            </a:r>
            <a:br>
              <a:rPr sz="1150"/>
            </a:br>
            <a:r>
              <a:rPr b="1" lang="ru-RU" sz="1150" spc="-1" strike="noStrike">
                <a:solidFill>
                  <a:srgbClr val="417b84"/>
                </a:solidFill>
                <a:latin typeface="Calibri"/>
                <a:ea typeface="Calibri"/>
              </a:rPr>
              <a:t>470.000</a:t>
            </a:r>
            <a:endParaRPr b="0" lang="en-US" sz="1150" spc="-1" strike="noStrike">
              <a:latin typeface="Arial"/>
            </a:endParaRPr>
          </a:p>
        </p:txBody>
      </p:sp>
      <p:sp>
        <p:nvSpPr>
          <p:cNvPr id="182" name="Google Shape;127;p16"/>
          <p:cNvSpPr/>
          <p:nvPr/>
        </p:nvSpPr>
        <p:spPr>
          <a:xfrm>
            <a:off x="6627960" y="5493240"/>
            <a:ext cx="2262600" cy="439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5160" rIns="65160" tIns="32760" bIns="32760" anchor="t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ru-RU" sz="1150" spc="-1" strike="noStrike">
                <a:solidFill>
                  <a:srgbClr val="417b84"/>
                </a:solidFill>
                <a:latin typeface="Calibri"/>
                <a:ea typeface="Calibri"/>
              </a:rPr>
              <a:t>Взнос в уставной капитал</a:t>
            </a:r>
            <a:br>
              <a:rPr sz="1150"/>
            </a:br>
            <a:r>
              <a:rPr b="1" lang="ru-RU" sz="1150" spc="-1" strike="noStrike">
                <a:solidFill>
                  <a:srgbClr val="417b84"/>
                </a:solidFill>
                <a:latin typeface="Calibri"/>
                <a:ea typeface="Calibri"/>
              </a:rPr>
              <a:t>30.000</a:t>
            </a:r>
            <a:endParaRPr b="0" lang="en-US" sz="1150" spc="-1" strike="noStrike">
              <a:latin typeface="Arial"/>
            </a:endParaRPr>
          </a:p>
        </p:txBody>
      </p:sp>
      <p:cxnSp>
        <p:nvCxnSpPr>
          <p:cNvPr id="183" name="Google Shape;128;p16"/>
          <p:cNvCxnSpPr/>
          <p:nvPr/>
        </p:nvCxnSpPr>
        <p:spPr>
          <a:xfrm flipV="1">
            <a:off x="5854680" y="5671440"/>
            <a:ext cx="840600" cy="488160"/>
          </a:xfrm>
          <a:prstGeom prst="straightConnector1">
            <a:avLst/>
          </a:prstGeom>
          <a:ln w="9525">
            <a:solidFill>
              <a:srgbClr val="4285f4"/>
            </a:solidFill>
            <a:miter/>
            <a:tailEnd len="med" type="stealth" w="med"/>
          </a:ln>
        </p:spPr>
      </p:cxnSp>
      <p:cxnSp>
        <p:nvCxnSpPr>
          <p:cNvPr id="184" name="Google Shape;129;p16"/>
          <p:cNvCxnSpPr/>
          <p:nvPr/>
        </p:nvCxnSpPr>
        <p:spPr>
          <a:xfrm>
            <a:off x="5854680" y="6159240"/>
            <a:ext cx="840600" cy="417600"/>
          </a:xfrm>
          <a:prstGeom prst="straightConnector1">
            <a:avLst/>
          </a:prstGeom>
          <a:ln w="9525">
            <a:solidFill>
              <a:srgbClr val="4285f4"/>
            </a:solidFill>
            <a:miter/>
            <a:tailEnd len="med" type="stealth" w="med"/>
          </a:ln>
        </p:spPr>
      </p:cxnSp>
      <p:sp>
        <p:nvSpPr>
          <p:cNvPr id="185" name="Google Shape;130;p16"/>
          <p:cNvSpPr/>
          <p:nvPr/>
        </p:nvSpPr>
        <p:spPr>
          <a:xfrm>
            <a:off x="8319600" y="1086840"/>
            <a:ext cx="1562040" cy="37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5160" rIns="65160" tIns="32760" bIns="3276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1000" spc="-1" strike="noStrike">
                <a:solidFill>
                  <a:srgbClr val="003462"/>
                </a:solidFill>
                <a:latin typeface="Calibri"/>
                <a:ea typeface="Calibri"/>
              </a:rPr>
              <a:t>Ирина Курганова</a:t>
            </a:r>
            <a:br>
              <a:rPr sz="1000"/>
            </a:br>
            <a:r>
              <a:rPr b="0" lang="ru-RU" sz="930" spc="-1" strike="noStrike">
                <a:solidFill>
                  <a:schemeClr val="dk1"/>
                </a:solidFill>
                <a:latin typeface="Calibri"/>
                <a:ea typeface="Calibri"/>
              </a:rPr>
              <a:t>Front-End разработчик</a:t>
            </a:r>
            <a:endParaRPr b="0" lang="en-US" sz="930" spc="-1" strike="noStrike">
              <a:latin typeface="Arial"/>
            </a:endParaRPr>
          </a:p>
        </p:txBody>
      </p:sp>
      <p:sp>
        <p:nvSpPr>
          <p:cNvPr id="186" name="Google Shape;131;p16"/>
          <p:cNvSpPr/>
          <p:nvPr/>
        </p:nvSpPr>
        <p:spPr>
          <a:xfrm>
            <a:off x="8308800" y="1463400"/>
            <a:ext cx="1398960" cy="30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5160" rIns="65160" tIns="32760" bIns="3276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790" spc="-1" strike="noStrike">
                <a:solidFill>
                  <a:schemeClr val="dk1"/>
                </a:solidFill>
                <a:latin typeface="Calibri"/>
                <a:ea typeface="Calibri"/>
              </a:rPr>
              <a:t>Студент РГРТУ </a:t>
            </a:r>
            <a:endParaRPr b="0" lang="en-US" sz="79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790" spc="-1" strike="noStrike">
                <a:solidFill>
                  <a:schemeClr val="dk1"/>
                </a:solidFill>
                <a:latin typeface="Calibri"/>
                <a:ea typeface="Calibri"/>
              </a:rPr>
              <a:t>3 курс</a:t>
            </a:r>
            <a:endParaRPr b="0" lang="en-US" sz="79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790" spc="-1" strike="noStrike">
              <a:latin typeface="Arial"/>
            </a:endParaRPr>
          </a:p>
        </p:txBody>
      </p:sp>
      <p:sp>
        <p:nvSpPr>
          <p:cNvPr id="187" name="Google Shape;132;p16"/>
          <p:cNvSpPr/>
          <p:nvPr/>
        </p:nvSpPr>
        <p:spPr>
          <a:xfrm>
            <a:off x="8319600" y="1832400"/>
            <a:ext cx="1494360" cy="37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5160" rIns="65160" tIns="32760" bIns="3276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1000" spc="-1" strike="noStrike">
                <a:solidFill>
                  <a:srgbClr val="003462"/>
                </a:solidFill>
                <a:latin typeface="Calibri"/>
                <a:ea typeface="Calibri"/>
              </a:rPr>
              <a:t>Екатерина Клюева</a:t>
            </a:r>
            <a:br>
              <a:rPr sz="1000"/>
            </a:br>
            <a:r>
              <a:rPr b="0" lang="ru-RU" sz="930" spc="-1" strike="noStrike">
                <a:solidFill>
                  <a:schemeClr val="dk1"/>
                </a:solidFill>
                <a:latin typeface="Calibri"/>
                <a:ea typeface="Calibri"/>
              </a:rPr>
              <a:t>Финансист</a:t>
            </a:r>
            <a:endParaRPr b="0" lang="en-US" sz="930" spc="-1" strike="noStrike">
              <a:latin typeface="Arial"/>
            </a:endParaRPr>
          </a:p>
        </p:txBody>
      </p:sp>
      <p:sp>
        <p:nvSpPr>
          <p:cNvPr id="188" name="Google Shape;133;p16"/>
          <p:cNvSpPr/>
          <p:nvPr/>
        </p:nvSpPr>
        <p:spPr>
          <a:xfrm>
            <a:off x="8344440" y="2194920"/>
            <a:ext cx="1345680" cy="30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5160" rIns="65160" tIns="32760" bIns="3276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790" spc="-1" strike="noStrike">
                <a:solidFill>
                  <a:schemeClr val="dk1"/>
                </a:solidFill>
                <a:latin typeface="Calibri"/>
                <a:ea typeface="Calibri"/>
              </a:rPr>
              <a:t>Студент РГРТУ </a:t>
            </a:r>
            <a:endParaRPr b="0" lang="en-US" sz="79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790" spc="-1" strike="noStrike">
                <a:solidFill>
                  <a:schemeClr val="dk1"/>
                </a:solidFill>
                <a:latin typeface="Calibri"/>
                <a:ea typeface="Calibri"/>
              </a:rPr>
              <a:t>2 курс</a:t>
            </a:r>
            <a:endParaRPr b="0" lang="en-US" sz="79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790" spc="-1" strike="noStrike">
              <a:latin typeface="Arial"/>
            </a:endParaRPr>
          </a:p>
        </p:txBody>
      </p:sp>
      <p:pic>
        <p:nvPicPr>
          <p:cNvPr id="189" name="Google Shape;134;p16" descr=""/>
          <p:cNvPicPr/>
          <p:nvPr/>
        </p:nvPicPr>
        <p:blipFill>
          <a:blip r:embed="rId5"/>
          <a:stretch/>
        </p:blipFill>
        <p:spPr>
          <a:xfrm>
            <a:off x="3972240" y="1167120"/>
            <a:ext cx="380160" cy="543240"/>
          </a:xfrm>
          <a:prstGeom prst="rect">
            <a:avLst/>
          </a:prstGeom>
          <a:ln w="0">
            <a:noFill/>
          </a:ln>
          <a:effectLst>
            <a:outerShdw algn="bl" blurRad="128520" dir="2700000" dist="37674" rotWithShape="0">
              <a:srgbClr val="000000">
                <a:alpha val="40000"/>
              </a:srgbClr>
            </a:outerShdw>
          </a:effectLst>
        </p:spPr>
      </p:pic>
      <p:pic>
        <p:nvPicPr>
          <p:cNvPr id="190" name="Google Shape;135;p16" descr=""/>
          <p:cNvPicPr/>
          <p:nvPr/>
        </p:nvPicPr>
        <p:blipFill>
          <a:blip r:embed="rId6"/>
          <a:stretch/>
        </p:blipFill>
        <p:spPr>
          <a:xfrm>
            <a:off x="3974040" y="1906560"/>
            <a:ext cx="376200" cy="543240"/>
          </a:xfrm>
          <a:prstGeom prst="rect">
            <a:avLst/>
          </a:prstGeom>
          <a:ln w="0">
            <a:noFill/>
          </a:ln>
          <a:effectLst>
            <a:outerShdw algn="bl" blurRad="128520" dir="2700000" dist="37674" rotWithShape="0">
              <a:srgbClr val="000000">
                <a:alpha val="40000"/>
              </a:srgbClr>
            </a:outerShdw>
          </a:effectLst>
        </p:spPr>
      </p:pic>
      <p:pic>
        <p:nvPicPr>
          <p:cNvPr id="191" name="Google Shape;136;p16" descr=""/>
          <p:cNvPicPr/>
          <p:nvPr/>
        </p:nvPicPr>
        <p:blipFill>
          <a:blip r:embed="rId7"/>
          <a:stretch/>
        </p:blipFill>
        <p:spPr>
          <a:xfrm>
            <a:off x="5855040" y="1167120"/>
            <a:ext cx="377640" cy="543240"/>
          </a:xfrm>
          <a:prstGeom prst="rect">
            <a:avLst/>
          </a:prstGeom>
          <a:ln w="0">
            <a:noFill/>
          </a:ln>
          <a:effectLst>
            <a:outerShdw algn="bl" blurRad="128520" dir="2700000" dist="37674" rotWithShape="0">
              <a:srgbClr val="000000">
                <a:alpha val="40000"/>
              </a:srgbClr>
            </a:outerShdw>
          </a:effectLst>
        </p:spPr>
      </p:pic>
      <p:pic>
        <p:nvPicPr>
          <p:cNvPr id="192" name="Google Shape;137;p16" descr=""/>
          <p:cNvPicPr/>
          <p:nvPr/>
        </p:nvPicPr>
        <p:blipFill>
          <a:blip r:embed="rId8"/>
          <a:stretch/>
        </p:blipFill>
        <p:spPr>
          <a:xfrm>
            <a:off x="7837920" y="1167120"/>
            <a:ext cx="377640" cy="543240"/>
          </a:xfrm>
          <a:prstGeom prst="rect">
            <a:avLst/>
          </a:prstGeom>
          <a:ln w="0">
            <a:noFill/>
          </a:ln>
          <a:effectLst>
            <a:outerShdw algn="bl" blurRad="128520" dir="2700000" dist="37674" rotWithShape="0">
              <a:srgbClr val="000000">
                <a:alpha val="40000"/>
              </a:srgbClr>
            </a:outerShdw>
          </a:effectLst>
        </p:spPr>
      </p:pic>
      <p:pic>
        <p:nvPicPr>
          <p:cNvPr id="193" name="Google Shape;138;p16" descr=""/>
          <p:cNvPicPr/>
          <p:nvPr/>
        </p:nvPicPr>
        <p:blipFill>
          <a:blip r:embed="rId9"/>
          <a:stretch/>
        </p:blipFill>
        <p:spPr>
          <a:xfrm>
            <a:off x="5862240" y="1906560"/>
            <a:ext cx="363240" cy="543240"/>
          </a:xfrm>
          <a:prstGeom prst="rect">
            <a:avLst/>
          </a:prstGeom>
          <a:ln w="0">
            <a:noFill/>
          </a:ln>
          <a:effectLst>
            <a:outerShdw algn="bl" blurRad="128520" dir="2700000" dist="37674" rotWithShape="0">
              <a:srgbClr val="000000">
                <a:alpha val="40000"/>
              </a:srgbClr>
            </a:outerShdw>
          </a:effectLst>
        </p:spPr>
      </p:pic>
      <p:pic>
        <p:nvPicPr>
          <p:cNvPr id="194" name="Google Shape;139;p16" descr=""/>
          <p:cNvPicPr/>
          <p:nvPr/>
        </p:nvPicPr>
        <p:blipFill>
          <a:blip r:embed="rId10"/>
          <a:stretch/>
        </p:blipFill>
        <p:spPr>
          <a:xfrm>
            <a:off x="7837920" y="1906560"/>
            <a:ext cx="377640" cy="543240"/>
          </a:xfrm>
          <a:prstGeom prst="rect">
            <a:avLst/>
          </a:prstGeom>
          <a:ln w="0">
            <a:noFill/>
          </a:ln>
          <a:effectLst>
            <a:outerShdw algn="bl" blurRad="128520" dir="2700000" dist="37674" rotWithShape="0">
              <a:srgbClr val="000000">
                <a:alpha val="40000"/>
              </a:srgbClr>
            </a:outerShdw>
          </a:effectLst>
        </p:spPr>
      </p:pic>
      <p:sp>
        <p:nvSpPr>
          <p:cNvPr id="195" name="Google Shape;140;p16"/>
          <p:cNvSpPr/>
          <p:nvPr/>
        </p:nvSpPr>
        <p:spPr>
          <a:xfrm>
            <a:off x="835920" y="3060720"/>
            <a:ext cx="2342880" cy="30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1400" spc="-1" strike="noStrike">
                <a:solidFill>
                  <a:schemeClr val="dk1"/>
                </a:solidFill>
                <a:latin typeface="Calibri"/>
                <a:ea typeface="Calibri"/>
              </a:rPr>
              <a:t>Актуальность проекта</a:t>
            </a:r>
            <a:endParaRPr b="0" lang="en-US" sz="1400" spc="-1" strike="noStrike">
              <a:latin typeface="Arial"/>
            </a:endParaRPr>
          </a:p>
        </p:txBody>
      </p:sp>
      <p:pic>
        <p:nvPicPr>
          <p:cNvPr id="196" name="Google Shape;141;p16" descr="C:\Users\pankratov.in\YandexDisk\!NTI\DOCS\ProjectPresentation\icons\PNG\256\201.png"/>
          <p:cNvPicPr/>
          <p:nvPr/>
        </p:nvPicPr>
        <p:blipFill>
          <a:blip r:embed="rId11"/>
          <a:stretch/>
        </p:blipFill>
        <p:spPr>
          <a:xfrm>
            <a:off x="406080" y="3000600"/>
            <a:ext cx="429840" cy="429840"/>
          </a:xfrm>
          <a:prstGeom prst="rect">
            <a:avLst/>
          </a:prstGeom>
          <a:ln w="0">
            <a:noFill/>
          </a:ln>
        </p:spPr>
      </p:pic>
      <p:sp>
        <p:nvSpPr>
          <p:cNvPr id="197" name="Google Shape;142;p16"/>
          <p:cNvSpPr/>
          <p:nvPr/>
        </p:nvSpPr>
        <p:spPr>
          <a:xfrm>
            <a:off x="380880" y="3548520"/>
            <a:ext cx="3301200" cy="1171800"/>
          </a:xfrm>
          <a:prstGeom prst="roundRect">
            <a:avLst>
              <a:gd name="adj" fmla="val 2129"/>
            </a:avLst>
          </a:prstGeom>
          <a:noFill/>
          <a:ln w="9525">
            <a:solidFill>
              <a:srgbClr val="ffffff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 marL="280800" indent="-247320">
              <a:lnSpc>
                <a:spcPct val="100000"/>
              </a:lnSpc>
              <a:buClr>
                <a:srgbClr val="000000"/>
              </a:buClr>
              <a:buFont typeface="Calibri"/>
              <a:buAutoNum type="arabicPeriod"/>
            </a:pPr>
            <a:r>
              <a:rPr b="0" lang="ru-RU" sz="1400" spc="-1" strike="noStrik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</a:rPr>
              <a:t>Рост количества дезинформации;</a:t>
            </a:r>
            <a:endParaRPr b="0" lang="en-US" sz="1400" spc="-1" strike="noStrike">
              <a:latin typeface="Arial"/>
            </a:endParaRPr>
          </a:p>
          <a:p>
            <a:pPr marL="280800" indent="-247320">
              <a:lnSpc>
                <a:spcPct val="100000"/>
              </a:lnSpc>
              <a:buClr>
                <a:srgbClr val="000000"/>
              </a:buClr>
              <a:buFont typeface="Calibri"/>
              <a:buAutoNum type="arabicPeriod"/>
            </a:pPr>
            <a:r>
              <a:rPr b="0" lang="ru-RU" sz="1400" spc="-1" strike="noStrik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</a:rPr>
              <a:t>Увеличение потребления информации;</a:t>
            </a:r>
            <a:endParaRPr b="0" lang="en-US" sz="1400" spc="-1" strike="noStrike">
              <a:latin typeface="Arial"/>
            </a:endParaRPr>
          </a:p>
          <a:p>
            <a:pPr marL="280800" indent="-247320">
              <a:lnSpc>
                <a:spcPct val="100000"/>
              </a:lnSpc>
              <a:buClr>
                <a:srgbClr val="000000"/>
              </a:buClr>
              <a:buFont typeface="Calibri"/>
              <a:buAutoNum type="arabicPeriod"/>
            </a:pPr>
            <a:r>
              <a:rPr b="0" lang="ru-RU" sz="1400" spc="-1" strike="noStrik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</a:rPr>
              <a:t>Информационные войны;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400" spc="-1" strike="noStrike">
              <a:latin typeface="Arial"/>
            </a:endParaRPr>
          </a:p>
        </p:txBody>
      </p:sp>
      <p:grpSp>
        <p:nvGrpSpPr>
          <p:cNvPr id="198" name="Google Shape;143;p16"/>
          <p:cNvGrpSpPr/>
          <p:nvPr/>
        </p:nvGrpSpPr>
        <p:grpSpPr>
          <a:xfrm>
            <a:off x="7307280" y="2955600"/>
            <a:ext cx="495000" cy="504360"/>
            <a:chOff x="7307280" y="2955600"/>
            <a:chExt cx="495000" cy="504360"/>
          </a:xfrm>
        </p:grpSpPr>
        <p:pic>
          <p:nvPicPr>
            <p:cNvPr id="199" name="Google Shape;144;p16" descr="C:\Users\pankratov.in\YandexDisk\!NTI\DOCS\ProjectPresentation\icons\PNG\256\372.png"/>
            <p:cNvPicPr/>
            <p:nvPr/>
          </p:nvPicPr>
          <p:blipFill>
            <a:blip r:embed="rId12"/>
            <a:stretch/>
          </p:blipFill>
          <p:spPr>
            <a:xfrm>
              <a:off x="7349400" y="3033360"/>
              <a:ext cx="452880" cy="42660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00" name="Google Shape;145;p16"/>
            <p:cNvSpPr/>
            <p:nvPr/>
          </p:nvSpPr>
          <p:spPr>
            <a:xfrm>
              <a:off x="7356240" y="3064320"/>
              <a:ext cx="126000" cy="126000"/>
            </a:xfrm>
            <a:prstGeom prst="roundRect">
              <a:avLst>
                <a:gd name="adj" fmla="val 50000"/>
              </a:avLst>
            </a:prstGeom>
            <a:solidFill>
              <a:srgbClr val="ffd0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1" name="Google Shape;146;p16"/>
            <p:cNvSpPr/>
            <p:nvPr/>
          </p:nvSpPr>
          <p:spPr>
            <a:xfrm>
              <a:off x="7307280" y="2955600"/>
              <a:ext cx="224280" cy="300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82880" bIns="182880" anchor="t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r>
                <a:rPr b="0" lang="ru-RU" sz="900" spc="-1" strike="noStrike">
                  <a:solidFill>
                    <a:schemeClr val="dk1"/>
                  </a:solidFill>
                  <a:latin typeface="Arial"/>
                  <a:ea typeface="Arial"/>
                </a:rPr>
                <a:t>₽</a:t>
              </a:r>
              <a:endParaRPr b="0" lang="en-US" sz="9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152;p17"/>
          <p:cNvSpPr/>
          <p:nvPr/>
        </p:nvSpPr>
        <p:spPr>
          <a:xfrm>
            <a:off x="1059480" y="464400"/>
            <a:ext cx="3232440" cy="39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2000" spc="-1" strike="noStrike">
                <a:solidFill>
                  <a:schemeClr val="dk1"/>
                </a:solidFill>
                <a:latin typeface="Calibri"/>
                <a:ea typeface="Calibri"/>
              </a:rPr>
              <a:t>Актуальность проекта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03" name="Google Shape;153;p17"/>
          <p:cNvSpPr/>
          <p:nvPr/>
        </p:nvSpPr>
        <p:spPr>
          <a:xfrm>
            <a:off x="0" y="-41760"/>
            <a:ext cx="9905760" cy="48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00" spc="-1" strike="noStrike">
                <a:solidFill>
                  <a:schemeClr val="dk1"/>
                </a:solidFill>
                <a:latin typeface="Calibri"/>
                <a:ea typeface="Calibri"/>
              </a:rPr>
              <a:t>Приложение по определению недоброкачественного новостного материала «FakeDetector»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204" name="Google Shape;154;p17"/>
          <p:cNvSpPr/>
          <p:nvPr/>
        </p:nvSpPr>
        <p:spPr>
          <a:xfrm>
            <a:off x="412920" y="1914120"/>
            <a:ext cx="385884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sp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ru-RU" sz="4500" spc="-1" strike="noStrike">
                <a:solidFill>
                  <a:schemeClr val="dk1"/>
                </a:solidFill>
                <a:latin typeface="Arial"/>
                <a:ea typeface="Arial"/>
              </a:rPr>
              <a:t>11 млн.</a:t>
            </a:r>
            <a:r>
              <a:rPr b="0" lang="ru-RU" sz="2100" spc="-1" strike="noStrike">
                <a:solidFill>
                  <a:schemeClr val="dk1"/>
                </a:solidFill>
                <a:latin typeface="Arial"/>
                <a:ea typeface="Arial"/>
              </a:rPr>
              <a:t> </a:t>
            </a:r>
            <a:endParaRPr b="0" lang="en-US" sz="21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2100" spc="-1" strike="noStrike">
                <a:solidFill>
                  <a:schemeClr val="dk2"/>
                </a:solidFill>
                <a:latin typeface="Arial"/>
                <a:ea typeface="Arial"/>
              </a:rPr>
              <a:t>копий фейков в октябре 2023</a:t>
            </a:r>
            <a:endParaRPr b="0" lang="en-US" sz="2100" spc="-1" strike="noStrike">
              <a:latin typeface="Arial"/>
            </a:endParaRPr>
          </a:p>
        </p:txBody>
      </p:sp>
      <p:sp>
        <p:nvSpPr>
          <p:cNvPr id="205" name="Google Shape;155;p17"/>
          <p:cNvSpPr/>
          <p:nvPr/>
        </p:nvSpPr>
        <p:spPr>
          <a:xfrm>
            <a:off x="5362920" y="6256080"/>
            <a:ext cx="4542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2100" spc="-1" strike="noStrike">
                <a:solidFill>
                  <a:schemeClr val="dk2"/>
                </a:solidFill>
                <a:latin typeface="Arial"/>
                <a:ea typeface="Arial"/>
              </a:rPr>
              <a:t>По данным АНО </a:t>
            </a:r>
            <a:r>
              <a:rPr b="0" lang="ru-RU" sz="1800" spc="-1" strike="noStrike">
                <a:solidFill>
                  <a:srgbClr val="463747"/>
                </a:solidFill>
                <a:latin typeface="Calibri"/>
                <a:ea typeface="Calibri"/>
              </a:rPr>
              <a:t>«</a:t>
            </a:r>
            <a:r>
              <a:rPr b="0" lang="ru-RU" sz="2100" spc="-1" strike="noStrike">
                <a:solidFill>
                  <a:schemeClr val="dk2"/>
                </a:solidFill>
                <a:latin typeface="Arial"/>
                <a:ea typeface="Arial"/>
              </a:rPr>
              <a:t>Диалог Регионы</a:t>
            </a:r>
            <a:r>
              <a:rPr b="0" lang="ru-RU" sz="1800" spc="-1" strike="noStrike">
                <a:solidFill>
                  <a:srgbClr val="463747"/>
                </a:solidFill>
                <a:latin typeface="Calibri"/>
                <a:ea typeface="Calibri"/>
              </a:rPr>
              <a:t>»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06" name="Google Shape;156;p17"/>
          <p:cNvSpPr/>
          <p:nvPr/>
        </p:nvSpPr>
        <p:spPr>
          <a:xfrm>
            <a:off x="5684760" y="1914120"/>
            <a:ext cx="385884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sp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ru-RU" sz="4500" spc="-1" strike="noStrike">
                <a:solidFill>
                  <a:schemeClr val="dk1"/>
                </a:solidFill>
                <a:latin typeface="Arial"/>
                <a:ea typeface="Arial"/>
              </a:rPr>
              <a:t>~32 млн.</a:t>
            </a:r>
            <a:r>
              <a:rPr b="0" lang="ru-RU" sz="2100" spc="-1" strike="noStrike">
                <a:solidFill>
                  <a:schemeClr val="dk1"/>
                </a:solidFill>
                <a:latin typeface="Arial"/>
                <a:ea typeface="Arial"/>
              </a:rPr>
              <a:t> </a:t>
            </a:r>
            <a:endParaRPr b="0" lang="en-US" sz="2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ru-RU" sz="2100" spc="-1" strike="noStrike">
                <a:solidFill>
                  <a:schemeClr val="dk2"/>
                </a:solidFill>
                <a:latin typeface="Arial"/>
                <a:ea typeface="Arial"/>
              </a:rPr>
              <a:t>копий ожидается в 2026 году</a:t>
            </a:r>
            <a:endParaRPr b="0" lang="en-US" sz="2100" spc="-1" strike="noStrike">
              <a:latin typeface="Arial"/>
            </a:endParaRPr>
          </a:p>
        </p:txBody>
      </p:sp>
      <p:sp>
        <p:nvSpPr>
          <p:cNvPr id="207" name="Google Shape;157;p17"/>
          <p:cNvSpPr/>
          <p:nvPr/>
        </p:nvSpPr>
        <p:spPr>
          <a:xfrm>
            <a:off x="361800" y="3789720"/>
            <a:ext cx="5322600" cy="127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2400" spc="-1" strike="noStrike">
                <a:solidFill>
                  <a:schemeClr val="dk1"/>
                </a:solidFill>
                <a:latin typeface="Arial"/>
                <a:ea typeface="Arial"/>
              </a:rPr>
              <a:t>Большинство из них относится к военным, политическим и социально-значимым темам </a:t>
            </a:r>
            <a:endParaRPr b="0" lang="en-US" sz="2400" spc="-1" strike="noStrike">
              <a:latin typeface="Arial"/>
            </a:endParaRPr>
          </a:p>
        </p:txBody>
      </p:sp>
      <p:pic>
        <p:nvPicPr>
          <p:cNvPr id="208" name="Google Shape;158;p17" descr="C:\Users\pankratov.in\YandexDisk\!NTI\DOCS\ProjectPresentation\icons\PNG\256\201.png"/>
          <p:cNvPicPr/>
          <p:nvPr/>
        </p:nvPicPr>
        <p:blipFill>
          <a:blip r:embed="rId1"/>
          <a:stretch/>
        </p:blipFill>
        <p:spPr>
          <a:xfrm>
            <a:off x="569880" y="449280"/>
            <a:ext cx="429840" cy="429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164;p18"/>
          <p:cNvSpPr/>
          <p:nvPr/>
        </p:nvSpPr>
        <p:spPr>
          <a:xfrm>
            <a:off x="0" y="-41760"/>
            <a:ext cx="9905760" cy="48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00" spc="-1" strike="noStrike">
                <a:solidFill>
                  <a:schemeClr val="dk1"/>
                </a:solidFill>
                <a:latin typeface="Calibri"/>
                <a:ea typeface="Calibri"/>
              </a:rPr>
              <a:t>Приложение по определению недоброкачественного новостного материала «FakeDetector»</a:t>
            </a:r>
            <a:endParaRPr b="0" lang="en-US" sz="1400" spc="-1" strike="noStrike">
              <a:latin typeface="Arial"/>
            </a:endParaRPr>
          </a:p>
        </p:txBody>
      </p:sp>
      <p:pic>
        <p:nvPicPr>
          <p:cNvPr id="210" name="Google Shape;165;p18" descr=""/>
          <p:cNvPicPr/>
          <p:nvPr/>
        </p:nvPicPr>
        <p:blipFill>
          <a:blip r:embed="rId1"/>
          <a:stretch/>
        </p:blipFill>
        <p:spPr>
          <a:xfrm>
            <a:off x="411840" y="1101240"/>
            <a:ext cx="9081720" cy="5622120"/>
          </a:xfrm>
          <a:prstGeom prst="rect">
            <a:avLst/>
          </a:prstGeom>
          <a:ln w="0">
            <a:noFill/>
          </a:ln>
        </p:spPr>
      </p:pic>
      <p:sp>
        <p:nvSpPr>
          <p:cNvPr id="211" name="Google Shape;166;p18"/>
          <p:cNvSpPr/>
          <p:nvPr/>
        </p:nvSpPr>
        <p:spPr>
          <a:xfrm>
            <a:off x="1059480" y="464400"/>
            <a:ext cx="3232440" cy="39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2000" spc="-1" strike="noStrike">
                <a:solidFill>
                  <a:schemeClr val="dk1"/>
                </a:solidFill>
                <a:latin typeface="Calibri"/>
                <a:ea typeface="Calibri"/>
              </a:rPr>
              <a:t>Актуальность проекта</a:t>
            </a:r>
            <a:endParaRPr b="0" lang="en-US" sz="2000" spc="-1" strike="noStrike">
              <a:latin typeface="Arial"/>
            </a:endParaRPr>
          </a:p>
        </p:txBody>
      </p:sp>
      <p:pic>
        <p:nvPicPr>
          <p:cNvPr id="212" name="Google Shape;167;p18" descr="C:\Users\pankratov.in\YandexDisk\!NTI\DOCS\ProjectPresentation\icons\PNG\256\201.png"/>
          <p:cNvPicPr/>
          <p:nvPr/>
        </p:nvPicPr>
        <p:blipFill>
          <a:blip r:embed="rId2"/>
          <a:stretch/>
        </p:blipFill>
        <p:spPr>
          <a:xfrm>
            <a:off x="569880" y="449280"/>
            <a:ext cx="429840" cy="429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172;p19"/>
          <p:cNvSpPr/>
          <p:nvPr/>
        </p:nvSpPr>
        <p:spPr>
          <a:xfrm>
            <a:off x="1059480" y="464400"/>
            <a:ext cx="2108520" cy="39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2000" spc="-1" strike="noStrike">
                <a:solidFill>
                  <a:schemeClr val="dk1"/>
                </a:solidFill>
                <a:latin typeface="Calibri"/>
                <a:ea typeface="Calibri"/>
              </a:rPr>
              <a:t>Проблема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14" name="Google Shape;173;p19"/>
          <p:cNvSpPr/>
          <p:nvPr/>
        </p:nvSpPr>
        <p:spPr>
          <a:xfrm>
            <a:off x="381960" y="1058400"/>
            <a:ext cx="9065520" cy="1443600"/>
          </a:xfrm>
          <a:prstGeom prst="rect">
            <a:avLst/>
          </a:prstGeom>
          <a:noFill/>
          <a:ln w="9525">
            <a:solidFill>
              <a:srgbClr val="a5a5a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  <a:ea typeface="Calibri"/>
              </a:rPr>
              <a:t>Продукт решает проблему трудозатратной проверки недостоверной информации и фейковых новостей, которые дезинформируют общественность и могут привести к серьёзным негативным последствиям.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15" name="Google Shape;174;p19"/>
          <p:cNvSpPr/>
          <p:nvPr/>
        </p:nvSpPr>
        <p:spPr>
          <a:xfrm>
            <a:off x="381960" y="3343320"/>
            <a:ext cx="9065520" cy="3092760"/>
          </a:xfrm>
          <a:prstGeom prst="rect">
            <a:avLst/>
          </a:prstGeom>
          <a:noFill/>
          <a:ln w="9525">
            <a:solidFill>
              <a:srgbClr val="a5a5a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  <a:ea typeface="Calibri"/>
              </a:rPr>
              <a:t>Подходящих для русскоязычного Интернета аналогов нашего продукта не существует. Существующие похожие приложения работают исключительно для англоязычной части интернета. В основном они могут проверять политические новости США. Главным преимуществом нашего приложения будет возможность проверки русскоязычных новостей и информации.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16" name="Google Shape;175;p19"/>
          <p:cNvSpPr/>
          <p:nvPr/>
        </p:nvSpPr>
        <p:spPr>
          <a:xfrm>
            <a:off x="0" y="-41760"/>
            <a:ext cx="9905760" cy="48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00" spc="-1" strike="noStrike">
                <a:solidFill>
                  <a:schemeClr val="dk1"/>
                </a:solidFill>
                <a:latin typeface="Calibri"/>
                <a:ea typeface="Calibri"/>
              </a:rPr>
              <a:t>Приложение по определению недоброкачественного новостного материала «FakeDetector»</a:t>
            </a:r>
            <a:endParaRPr b="0" lang="en-US" sz="1400" spc="-1" strike="noStrike">
              <a:latin typeface="Arial"/>
            </a:endParaRPr>
          </a:p>
        </p:txBody>
      </p:sp>
      <p:pic>
        <p:nvPicPr>
          <p:cNvPr id="217" name="Google Shape;176;p19" descr="C:\Users\pankratov.in\YandexDisk\!NTI\DOCS\ProjectPresentation\icons\PNG\256\396.png"/>
          <p:cNvPicPr/>
          <p:nvPr/>
        </p:nvPicPr>
        <p:blipFill>
          <a:blip r:embed="rId1"/>
          <a:stretch/>
        </p:blipFill>
        <p:spPr>
          <a:xfrm>
            <a:off x="381960" y="367200"/>
            <a:ext cx="563040" cy="563040"/>
          </a:xfrm>
          <a:prstGeom prst="rect">
            <a:avLst/>
          </a:prstGeom>
          <a:ln w="0">
            <a:noFill/>
          </a:ln>
        </p:spPr>
      </p:pic>
      <p:pic>
        <p:nvPicPr>
          <p:cNvPr id="218" name="Google Shape;177;p19" descr="C:\Users\pankratov.in\YandexDisk\!NTI\DOCS\ProjectPresentation\icons\PNG\256\248.png"/>
          <p:cNvPicPr/>
          <p:nvPr/>
        </p:nvPicPr>
        <p:blipFill>
          <a:blip r:embed="rId2"/>
          <a:stretch/>
        </p:blipFill>
        <p:spPr>
          <a:xfrm>
            <a:off x="381960" y="2670840"/>
            <a:ext cx="563040" cy="563040"/>
          </a:xfrm>
          <a:prstGeom prst="rect">
            <a:avLst/>
          </a:prstGeom>
          <a:ln w="0">
            <a:noFill/>
          </a:ln>
        </p:spPr>
      </p:pic>
      <p:sp>
        <p:nvSpPr>
          <p:cNvPr id="219" name="Google Shape;178;p19"/>
          <p:cNvSpPr/>
          <p:nvPr/>
        </p:nvSpPr>
        <p:spPr>
          <a:xfrm>
            <a:off x="1059480" y="2781360"/>
            <a:ext cx="79077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1" lang="ru-RU" sz="2000" spc="-1" strike="noStrike">
                <a:solidFill>
                  <a:srgbClr val="463747"/>
                </a:solidFill>
                <a:latin typeface="Calibri"/>
                <a:ea typeface="Calibri"/>
              </a:rPr>
              <a:t>Почему существующих вариантов решения не достаточно?</a:t>
            </a:r>
            <a:endParaRPr b="0" lang="en-U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183;p20"/>
          <p:cNvSpPr/>
          <p:nvPr/>
        </p:nvSpPr>
        <p:spPr>
          <a:xfrm>
            <a:off x="1059480" y="464400"/>
            <a:ext cx="5689440" cy="39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2000" spc="-1" strike="noStrike">
                <a:solidFill>
                  <a:schemeClr val="dk1"/>
                </a:solidFill>
                <a:latin typeface="Calibri"/>
                <a:ea typeface="Calibri"/>
              </a:rPr>
              <a:t>Социальный опрос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21" name="Google Shape;184;p20"/>
          <p:cNvSpPr/>
          <p:nvPr/>
        </p:nvSpPr>
        <p:spPr>
          <a:xfrm>
            <a:off x="381960" y="1058400"/>
            <a:ext cx="9065520" cy="927000"/>
          </a:xfrm>
          <a:prstGeom prst="rect">
            <a:avLst/>
          </a:prstGeom>
          <a:noFill/>
          <a:ln w="9525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  <a:ea typeface="Calibri"/>
              </a:rPr>
              <a:t>Проведённый опрос 20 человек (10 мужчин, 10 женщин) в возрасте около 40 лет со средним и высшим образованиями, который показал существование проблемы большого количества фейковой информации и её трудозатратной проверки.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22" name="Google Shape;185;p20"/>
          <p:cNvSpPr/>
          <p:nvPr/>
        </p:nvSpPr>
        <p:spPr>
          <a:xfrm>
            <a:off x="0" y="-41760"/>
            <a:ext cx="9905760" cy="48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00" spc="-1" strike="noStrike">
                <a:solidFill>
                  <a:schemeClr val="dk1"/>
                </a:solidFill>
                <a:latin typeface="Calibri"/>
                <a:ea typeface="Calibri"/>
              </a:rPr>
              <a:t>Приложение по определению недоброкачественного новостного материала «FakeDetector»</a:t>
            </a:r>
            <a:endParaRPr b="0" lang="en-US" sz="1400" spc="-1" strike="noStrike">
              <a:latin typeface="Arial"/>
            </a:endParaRPr>
          </a:p>
        </p:txBody>
      </p:sp>
      <p:pic>
        <p:nvPicPr>
          <p:cNvPr id="223" name="Google Shape;186;p20" descr="C:\Users\pankratov.in\YandexDisk\!NTI\DOCS\ProjectPresentation\icons\PNG\256\396.png"/>
          <p:cNvPicPr/>
          <p:nvPr/>
        </p:nvPicPr>
        <p:blipFill>
          <a:blip r:embed="rId1"/>
          <a:stretch/>
        </p:blipFill>
        <p:spPr>
          <a:xfrm>
            <a:off x="381960" y="367200"/>
            <a:ext cx="563040" cy="56304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224" name="Google Shape;187;p20"/>
          <p:cNvGraphicFramePr/>
          <p:nvPr/>
        </p:nvGraphicFramePr>
        <p:xfrm>
          <a:off x="952560" y="2086560"/>
          <a:ext cx="8000640" cy="1142640"/>
        </p:xfrm>
        <a:graphic>
          <a:graphicData uri="http://schemas.openxmlformats.org/drawingml/2006/table">
            <a:tbl>
              <a:tblPr/>
              <a:tblGrid>
                <a:gridCol w="2666880"/>
                <a:gridCol w="2666880"/>
                <a:gridCol w="2666880"/>
              </a:tblGrid>
              <a:tr h="669240">
                <a:tc>
                  <a:txBody>
                    <a:bodyPr lIns="91080" rIns="91080" tIns="91080" bIns="9108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Часто ли вы встречаете фейки в Интернете?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anchor="t" marL="91080" marR="91080">
                    <a:lnL w="9360">
                      <a:solidFill>
                        <a:srgbClr val="9e9e9e"/>
                      </a:solidFill>
                    </a:lnL>
                    <a:lnR w="9360">
                      <a:solidFill>
                        <a:srgbClr val="9e9e9e"/>
                      </a:solidFill>
                    </a:lnR>
                    <a:lnT w="9360">
                      <a:solidFill>
                        <a:srgbClr val="9e9e9e"/>
                      </a:solidFill>
                    </a:lnT>
                    <a:lnB w="9360">
                      <a:solidFill>
                        <a:srgbClr val="9e9e9e"/>
                      </a:solidFill>
                    </a:lnB>
                    <a:noFill/>
                  </a:tcPr>
                </a:tc>
                <a:tc>
                  <a:txBody>
                    <a:bodyPr lIns="91080" rIns="91080" tIns="91080" bIns="9108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Мужчины, </a:t>
                      </a:r>
                      <a:endParaRPr b="0" lang="en-US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10 чел.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anchor="t" marL="91080" marR="91080">
                    <a:lnL w="9360">
                      <a:solidFill>
                        <a:srgbClr val="9e9e9e"/>
                      </a:solidFill>
                    </a:lnL>
                    <a:lnR w="9360">
                      <a:solidFill>
                        <a:srgbClr val="9e9e9e"/>
                      </a:solidFill>
                    </a:lnR>
                    <a:lnT w="9360">
                      <a:solidFill>
                        <a:srgbClr val="9e9e9e"/>
                      </a:solidFill>
                    </a:lnT>
                    <a:lnB w="9360">
                      <a:solidFill>
                        <a:srgbClr val="9e9e9e"/>
                      </a:solidFill>
                    </a:lnB>
                    <a:noFill/>
                  </a:tcPr>
                </a:tc>
                <a:tc>
                  <a:txBody>
                    <a:bodyPr lIns="91080" rIns="91080" tIns="91080" bIns="9108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Женщины, </a:t>
                      </a:r>
                      <a:endParaRPr b="0" lang="en-US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10 чел.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anchor="t" marL="91080" marR="91080">
                    <a:lnL w="9360">
                      <a:solidFill>
                        <a:srgbClr val="9e9e9e"/>
                      </a:solidFill>
                    </a:lnL>
                    <a:lnR w="9360">
                      <a:solidFill>
                        <a:srgbClr val="9e9e9e"/>
                      </a:solidFill>
                    </a:lnR>
                    <a:lnT w="9360">
                      <a:solidFill>
                        <a:srgbClr val="9e9e9e"/>
                      </a:solidFill>
                    </a:lnT>
                    <a:lnB w="9360">
                      <a:solidFill>
                        <a:srgbClr val="9e9e9e"/>
                      </a:solidFill>
                    </a:lnB>
                    <a:noFill/>
                  </a:tcPr>
                </a:tc>
              </a:tr>
              <a:tr h="425880">
                <a:tc>
                  <a:txBody>
                    <a:bodyPr lIns="91080" rIns="91080" tIns="91080" bIns="9108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Да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anchor="t" marL="91080" marR="91080">
                    <a:lnL w="9360">
                      <a:solidFill>
                        <a:srgbClr val="9e9e9e"/>
                      </a:solidFill>
                    </a:lnL>
                    <a:lnR w="9360">
                      <a:solidFill>
                        <a:srgbClr val="9e9e9e"/>
                      </a:solidFill>
                    </a:lnR>
                    <a:lnT w="9360">
                      <a:solidFill>
                        <a:srgbClr val="9e9e9e"/>
                      </a:solidFill>
                    </a:lnT>
                    <a:lnB w="9360">
                      <a:solidFill>
                        <a:srgbClr val="9e9e9e"/>
                      </a:solidFill>
                    </a:lnB>
                    <a:noFill/>
                  </a:tcPr>
                </a:tc>
                <a:tc>
                  <a:txBody>
                    <a:bodyPr lIns="91080" rIns="91080" tIns="91080" bIns="9108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9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anchor="t" marL="91080" marR="91080">
                    <a:lnL w="9360">
                      <a:solidFill>
                        <a:srgbClr val="9e9e9e"/>
                      </a:solidFill>
                    </a:lnL>
                    <a:lnR w="9360">
                      <a:solidFill>
                        <a:srgbClr val="9e9e9e"/>
                      </a:solidFill>
                    </a:lnR>
                    <a:lnT w="9360">
                      <a:solidFill>
                        <a:srgbClr val="9e9e9e"/>
                      </a:solidFill>
                    </a:lnT>
                    <a:lnB w="9360">
                      <a:solidFill>
                        <a:srgbClr val="9e9e9e"/>
                      </a:solidFill>
                    </a:lnB>
                    <a:noFill/>
                  </a:tcPr>
                </a:tc>
                <a:tc>
                  <a:txBody>
                    <a:bodyPr lIns="91080" rIns="91080" tIns="91080" bIns="9108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8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anchor="t" marL="91080" marR="91080">
                    <a:lnL w="9360">
                      <a:solidFill>
                        <a:srgbClr val="9e9e9e"/>
                      </a:solidFill>
                    </a:lnL>
                    <a:lnR w="9360">
                      <a:solidFill>
                        <a:srgbClr val="9e9e9e"/>
                      </a:solidFill>
                    </a:lnR>
                    <a:lnT w="9360">
                      <a:solidFill>
                        <a:srgbClr val="9e9e9e"/>
                      </a:solidFill>
                    </a:lnT>
                    <a:lnB w="9360">
                      <a:solidFill>
                        <a:srgbClr val="9e9e9e"/>
                      </a:solidFill>
                    </a:lnB>
                    <a:noFill/>
                  </a:tcPr>
                </a:tc>
              </a:tr>
              <a:tr h="425880">
                <a:tc>
                  <a:txBody>
                    <a:bodyPr lIns="91080" rIns="91080" tIns="91080" bIns="9108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Нет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anchor="t" marL="91080" marR="91080">
                    <a:lnL w="9360">
                      <a:solidFill>
                        <a:srgbClr val="9e9e9e"/>
                      </a:solidFill>
                    </a:lnL>
                    <a:lnR w="9360">
                      <a:solidFill>
                        <a:srgbClr val="9e9e9e"/>
                      </a:solidFill>
                    </a:lnR>
                    <a:lnT w="9360">
                      <a:solidFill>
                        <a:srgbClr val="9e9e9e"/>
                      </a:solidFill>
                    </a:lnT>
                    <a:lnB w="9360">
                      <a:solidFill>
                        <a:srgbClr val="9e9e9e"/>
                      </a:solidFill>
                    </a:lnB>
                    <a:noFill/>
                  </a:tcPr>
                </a:tc>
                <a:tc>
                  <a:txBody>
                    <a:bodyPr lIns="91080" rIns="91080" tIns="91080" bIns="9108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anchor="t" marL="91080" marR="91080">
                    <a:lnL w="9360">
                      <a:solidFill>
                        <a:srgbClr val="9e9e9e"/>
                      </a:solidFill>
                    </a:lnL>
                    <a:lnR w="9360">
                      <a:solidFill>
                        <a:srgbClr val="9e9e9e"/>
                      </a:solidFill>
                    </a:lnR>
                    <a:lnT w="9360">
                      <a:solidFill>
                        <a:srgbClr val="9e9e9e"/>
                      </a:solidFill>
                    </a:lnT>
                    <a:lnB w="9360">
                      <a:solidFill>
                        <a:srgbClr val="9e9e9e"/>
                      </a:solidFill>
                    </a:lnB>
                    <a:noFill/>
                  </a:tcPr>
                </a:tc>
                <a:tc>
                  <a:txBody>
                    <a:bodyPr lIns="91080" rIns="91080" tIns="91080" bIns="9108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2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anchor="t" marL="91080" marR="91080">
                    <a:lnL w="9360">
                      <a:solidFill>
                        <a:srgbClr val="9e9e9e"/>
                      </a:solidFill>
                    </a:lnL>
                    <a:lnR w="9360">
                      <a:solidFill>
                        <a:srgbClr val="9e9e9e"/>
                      </a:solidFill>
                    </a:lnR>
                    <a:lnT w="9360">
                      <a:solidFill>
                        <a:srgbClr val="9e9e9e"/>
                      </a:solidFill>
                    </a:lnT>
                    <a:lnB w="9360">
                      <a:solidFill>
                        <a:srgbClr val="9e9e9e"/>
                      </a:solidFill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25" name="Google Shape;188;p20"/>
          <p:cNvGraphicFramePr/>
          <p:nvPr/>
        </p:nvGraphicFramePr>
        <p:xfrm>
          <a:off x="952560" y="3729600"/>
          <a:ext cx="8000640" cy="1904760"/>
        </p:xfrm>
        <a:graphic>
          <a:graphicData uri="http://schemas.openxmlformats.org/drawingml/2006/table">
            <a:tbl>
              <a:tblPr/>
              <a:tblGrid>
                <a:gridCol w="2666880"/>
                <a:gridCol w="2666880"/>
                <a:gridCol w="2666880"/>
              </a:tblGrid>
              <a:tr h="912600">
                <a:tc>
                  <a:txBody>
                    <a:bodyPr lIns="91080" rIns="91080" tIns="91080" bIns="9108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Сколько времени вы тратите на проверку информации?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anchor="t" marL="91080" marR="91080">
                    <a:lnL w="9360">
                      <a:solidFill>
                        <a:srgbClr val="9e9e9e"/>
                      </a:solidFill>
                    </a:lnL>
                    <a:lnR w="9360">
                      <a:solidFill>
                        <a:srgbClr val="9e9e9e"/>
                      </a:solidFill>
                    </a:lnR>
                    <a:lnT w="9360">
                      <a:solidFill>
                        <a:srgbClr val="9e9e9e"/>
                      </a:solidFill>
                    </a:lnT>
                    <a:lnB w="9360">
                      <a:solidFill>
                        <a:srgbClr val="9e9e9e"/>
                      </a:solidFill>
                    </a:lnB>
                    <a:noFill/>
                  </a:tcPr>
                </a:tc>
                <a:tc>
                  <a:txBody>
                    <a:bodyPr lIns="91080" rIns="91080" tIns="91080" bIns="9108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Мужчины, </a:t>
                      </a:r>
                      <a:endParaRPr b="0" lang="en-US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10 чел.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anchor="t" marL="91080" marR="91080">
                    <a:lnL w="9360">
                      <a:solidFill>
                        <a:srgbClr val="9e9e9e"/>
                      </a:solidFill>
                    </a:lnL>
                    <a:lnR w="9360">
                      <a:solidFill>
                        <a:srgbClr val="9e9e9e"/>
                      </a:solidFill>
                    </a:lnR>
                    <a:lnT w="9360">
                      <a:solidFill>
                        <a:srgbClr val="9e9e9e"/>
                      </a:solidFill>
                    </a:lnT>
                    <a:lnB w="9360">
                      <a:solidFill>
                        <a:srgbClr val="9e9e9e"/>
                      </a:solidFill>
                    </a:lnB>
                    <a:noFill/>
                  </a:tcPr>
                </a:tc>
                <a:tc>
                  <a:txBody>
                    <a:bodyPr lIns="91080" rIns="91080" tIns="91080" bIns="9108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Женщины, </a:t>
                      </a:r>
                      <a:endParaRPr b="0" lang="en-US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10 чел.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anchor="t" marL="91080" marR="91080">
                    <a:lnL w="9360">
                      <a:solidFill>
                        <a:srgbClr val="9e9e9e"/>
                      </a:solidFill>
                    </a:lnL>
                    <a:lnR w="9360">
                      <a:solidFill>
                        <a:srgbClr val="9e9e9e"/>
                      </a:solidFill>
                    </a:lnR>
                    <a:lnT w="9360">
                      <a:solidFill>
                        <a:srgbClr val="9e9e9e"/>
                      </a:solidFill>
                    </a:lnT>
                    <a:lnB w="9360">
                      <a:solidFill>
                        <a:srgbClr val="9e9e9e"/>
                      </a:solidFill>
                    </a:lnB>
                    <a:noFill/>
                  </a:tcPr>
                </a:tc>
              </a:tr>
              <a:tr h="425880">
                <a:tc>
                  <a:txBody>
                    <a:bodyPr lIns="91080" rIns="91080" tIns="91080" bIns="9108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Несколько минут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anchor="t" marL="91080" marR="91080">
                    <a:lnL w="9360">
                      <a:solidFill>
                        <a:srgbClr val="9e9e9e"/>
                      </a:solidFill>
                    </a:lnL>
                    <a:lnR w="9360">
                      <a:solidFill>
                        <a:srgbClr val="9e9e9e"/>
                      </a:solidFill>
                    </a:lnR>
                    <a:lnT w="9360">
                      <a:solidFill>
                        <a:srgbClr val="9e9e9e"/>
                      </a:solidFill>
                    </a:lnT>
                    <a:lnB w="9360">
                      <a:solidFill>
                        <a:srgbClr val="9e9e9e"/>
                      </a:solidFill>
                    </a:lnB>
                    <a:noFill/>
                  </a:tcPr>
                </a:tc>
                <a:tc>
                  <a:txBody>
                    <a:bodyPr lIns="91080" rIns="91080" tIns="91080" bIns="9108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anchor="t" marL="91080" marR="91080">
                    <a:lnL w="9360">
                      <a:solidFill>
                        <a:srgbClr val="9e9e9e"/>
                      </a:solidFill>
                    </a:lnL>
                    <a:lnR w="9360">
                      <a:solidFill>
                        <a:srgbClr val="9e9e9e"/>
                      </a:solidFill>
                    </a:lnR>
                    <a:lnT w="9360">
                      <a:solidFill>
                        <a:srgbClr val="9e9e9e"/>
                      </a:solidFill>
                    </a:lnT>
                    <a:lnB w="9360">
                      <a:solidFill>
                        <a:srgbClr val="9e9e9e"/>
                      </a:solidFill>
                    </a:lnB>
                    <a:noFill/>
                  </a:tcPr>
                </a:tc>
                <a:tc>
                  <a:txBody>
                    <a:bodyPr lIns="91080" rIns="91080" tIns="91080" bIns="9108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0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anchor="t" marL="91080" marR="91080">
                    <a:lnL w="9360">
                      <a:solidFill>
                        <a:srgbClr val="9e9e9e"/>
                      </a:solidFill>
                    </a:lnL>
                    <a:lnR w="9360">
                      <a:solidFill>
                        <a:srgbClr val="9e9e9e"/>
                      </a:solidFill>
                    </a:lnR>
                    <a:lnT w="9360">
                      <a:solidFill>
                        <a:srgbClr val="9e9e9e"/>
                      </a:solidFill>
                    </a:lnT>
                    <a:lnB w="9360">
                      <a:solidFill>
                        <a:srgbClr val="9e9e9e"/>
                      </a:solidFill>
                    </a:lnB>
                    <a:noFill/>
                  </a:tcPr>
                </a:tc>
              </a:tr>
              <a:tr h="425880">
                <a:tc>
                  <a:txBody>
                    <a:bodyPr lIns="91080" rIns="91080" tIns="91080" bIns="9108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30 минут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anchor="t" marL="91080" marR="91080">
                    <a:lnL w="9360">
                      <a:solidFill>
                        <a:srgbClr val="9e9e9e"/>
                      </a:solidFill>
                    </a:lnL>
                    <a:lnR w="9360">
                      <a:solidFill>
                        <a:srgbClr val="9e9e9e"/>
                      </a:solidFill>
                    </a:lnR>
                    <a:lnT w="9360">
                      <a:solidFill>
                        <a:srgbClr val="9e9e9e"/>
                      </a:solidFill>
                    </a:lnT>
                    <a:lnB w="9360">
                      <a:solidFill>
                        <a:srgbClr val="9e9e9e"/>
                      </a:solidFill>
                    </a:lnB>
                    <a:noFill/>
                  </a:tcPr>
                </a:tc>
                <a:tc>
                  <a:txBody>
                    <a:bodyPr lIns="91080" rIns="91080" tIns="91080" bIns="9108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2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anchor="t" marL="91080" marR="91080">
                    <a:lnL w="9360">
                      <a:solidFill>
                        <a:srgbClr val="9e9e9e"/>
                      </a:solidFill>
                    </a:lnL>
                    <a:lnR w="9360">
                      <a:solidFill>
                        <a:srgbClr val="9e9e9e"/>
                      </a:solidFill>
                    </a:lnR>
                    <a:lnT w="9360">
                      <a:solidFill>
                        <a:srgbClr val="9e9e9e"/>
                      </a:solidFill>
                    </a:lnT>
                    <a:lnB w="9360">
                      <a:solidFill>
                        <a:srgbClr val="9e9e9e"/>
                      </a:solidFill>
                    </a:lnB>
                    <a:noFill/>
                  </a:tcPr>
                </a:tc>
                <a:tc>
                  <a:txBody>
                    <a:bodyPr lIns="91080" rIns="91080" tIns="91080" bIns="9108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anchor="t" marL="91080" marR="91080">
                    <a:lnL w="9360">
                      <a:solidFill>
                        <a:srgbClr val="9e9e9e"/>
                      </a:solidFill>
                    </a:lnL>
                    <a:lnR w="9360">
                      <a:solidFill>
                        <a:srgbClr val="9e9e9e"/>
                      </a:solidFill>
                    </a:lnR>
                    <a:lnT w="9360">
                      <a:solidFill>
                        <a:srgbClr val="9e9e9e"/>
                      </a:solidFill>
                    </a:lnT>
                    <a:lnB w="9360">
                      <a:solidFill>
                        <a:srgbClr val="9e9e9e"/>
                      </a:solidFill>
                    </a:lnB>
                    <a:noFill/>
                  </a:tcPr>
                </a:tc>
              </a:tr>
              <a:tr h="425880">
                <a:tc>
                  <a:txBody>
                    <a:bodyPr lIns="91080" rIns="91080" tIns="91080" bIns="9108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 час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anchor="t" marL="91080" marR="91080">
                    <a:lnL w="9360">
                      <a:solidFill>
                        <a:srgbClr val="9e9e9e"/>
                      </a:solidFill>
                    </a:lnL>
                    <a:lnR w="9360">
                      <a:solidFill>
                        <a:srgbClr val="9e9e9e"/>
                      </a:solidFill>
                    </a:lnR>
                    <a:lnT w="9360">
                      <a:solidFill>
                        <a:srgbClr val="9e9e9e"/>
                      </a:solidFill>
                    </a:lnT>
                    <a:lnB w="9360">
                      <a:solidFill>
                        <a:srgbClr val="9e9e9e"/>
                      </a:solidFill>
                    </a:lnB>
                    <a:noFill/>
                  </a:tcPr>
                </a:tc>
                <a:tc>
                  <a:txBody>
                    <a:bodyPr lIns="91080" rIns="91080" tIns="91080" bIns="9108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2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anchor="t" marL="91080" marR="91080">
                    <a:lnL w="9360">
                      <a:solidFill>
                        <a:srgbClr val="9e9e9e"/>
                      </a:solidFill>
                    </a:lnL>
                    <a:lnR w="9360">
                      <a:solidFill>
                        <a:srgbClr val="9e9e9e"/>
                      </a:solidFill>
                    </a:lnR>
                    <a:lnT w="9360">
                      <a:solidFill>
                        <a:srgbClr val="9e9e9e"/>
                      </a:solidFill>
                    </a:lnT>
                    <a:lnB w="9360">
                      <a:solidFill>
                        <a:srgbClr val="9e9e9e"/>
                      </a:solidFill>
                    </a:lnB>
                    <a:noFill/>
                  </a:tcPr>
                </a:tc>
                <a:tc>
                  <a:txBody>
                    <a:bodyPr lIns="91080" rIns="91080" tIns="91080" bIns="9108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3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anchor="t" marL="91080" marR="91080">
                    <a:lnL w="9360">
                      <a:solidFill>
                        <a:srgbClr val="9e9e9e"/>
                      </a:solidFill>
                    </a:lnL>
                    <a:lnR w="9360">
                      <a:solidFill>
                        <a:srgbClr val="9e9e9e"/>
                      </a:solidFill>
                    </a:lnR>
                    <a:lnT w="9360">
                      <a:solidFill>
                        <a:srgbClr val="9e9e9e"/>
                      </a:solidFill>
                    </a:lnT>
                    <a:lnB w="9360">
                      <a:solidFill>
                        <a:srgbClr val="9e9e9e"/>
                      </a:solidFill>
                    </a:lnB>
                    <a:noFill/>
                  </a:tcPr>
                </a:tc>
              </a:tr>
              <a:tr h="425880">
                <a:tc>
                  <a:txBody>
                    <a:bodyPr lIns="91080" rIns="91080" tIns="91080" bIns="9108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Более 1 часа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anchor="t" marL="91080" marR="91080">
                    <a:lnL w="9360">
                      <a:solidFill>
                        <a:srgbClr val="9e9e9e"/>
                      </a:solidFill>
                    </a:lnL>
                    <a:lnR w="9360">
                      <a:solidFill>
                        <a:srgbClr val="9e9e9e"/>
                      </a:solidFill>
                    </a:lnR>
                    <a:lnT w="9360">
                      <a:solidFill>
                        <a:srgbClr val="9e9e9e"/>
                      </a:solidFill>
                    </a:lnT>
                    <a:lnB w="9360">
                      <a:solidFill>
                        <a:srgbClr val="9e9e9e"/>
                      </a:solidFill>
                    </a:lnB>
                    <a:noFill/>
                  </a:tcPr>
                </a:tc>
                <a:tc>
                  <a:txBody>
                    <a:bodyPr lIns="91080" rIns="91080" tIns="91080" bIns="9108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5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anchor="t" marL="91080" marR="91080">
                    <a:lnL w="9360">
                      <a:solidFill>
                        <a:srgbClr val="9e9e9e"/>
                      </a:solidFill>
                    </a:lnL>
                    <a:lnR w="9360">
                      <a:solidFill>
                        <a:srgbClr val="9e9e9e"/>
                      </a:solidFill>
                    </a:lnR>
                    <a:lnT w="9360">
                      <a:solidFill>
                        <a:srgbClr val="9e9e9e"/>
                      </a:solidFill>
                    </a:lnT>
                    <a:lnB w="9360">
                      <a:solidFill>
                        <a:srgbClr val="9e9e9e"/>
                      </a:solidFill>
                    </a:lnB>
                    <a:noFill/>
                  </a:tcPr>
                </a:tc>
                <a:tc>
                  <a:txBody>
                    <a:bodyPr lIns="91080" rIns="91080" tIns="91080" bIns="9108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6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anchor="t" marL="91080" marR="91080">
                    <a:lnL w="9360">
                      <a:solidFill>
                        <a:srgbClr val="9e9e9e"/>
                      </a:solidFill>
                    </a:lnL>
                    <a:lnR w="9360">
                      <a:solidFill>
                        <a:srgbClr val="9e9e9e"/>
                      </a:solidFill>
                    </a:lnR>
                    <a:lnT w="9360">
                      <a:solidFill>
                        <a:srgbClr val="9e9e9e"/>
                      </a:solidFill>
                    </a:lnT>
                    <a:lnB w="9360">
                      <a:solidFill>
                        <a:srgbClr val="9e9e9e"/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193;p21"/>
          <p:cNvSpPr/>
          <p:nvPr/>
        </p:nvSpPr>
        <p:spPr>
          <a:xfrm>
            <a:off x="380880" y="484560"/>
            <a:ext cx="4520520" cy="39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2000" spc="-1" strike="noStrike">
                <a:solidFill>
                  <a:schemeClr val="dk1"/>
                </a:solidFill>
                <a:latin typeface="Calibri"/>
                <a:ea typeface="Calibri"/>
              </a:rPr>
              <a:t>Описание продукта</a:t>
            </a:r>
            <a:endParaRPr b="0" lang="en-US" sz="2000" spc="-1" strike="noStrike">
              <a:latin typeface="Arial"/>
            </a:endParaRPr>
          </a:p>
        </p:txBody>
      </p:sp>
      <p:cxnSp>
        <p:nvCxnSpPr>
          <p:cNvPr id="227" name="Google Shape;194;p21"/>
          <p:cNvCxnSpPr/>
          <p:nvPr/>
        </p:nvCxnSpPr>
        <p:spPr>
          <a:xfrm>
            <a:off x="380880" y="754200"/>
            <a:ext cx="9144360" cy="360"/>
          </a:xfrm>
          <a:prstGeom prst="straightConnector1">
            <a:avLst/>
          </a:prstGeom>
          <a:ln w="9525">
            <a:solidFill>
              <a:srgbClr val="4285f4"/>
            </a:solidFill>
            <a:prstDash val="dot"/>
            <a:miter/>
          </a:ln>
        </p:spPr>
      </p:cxnSp>
      <p:sp>
        <p:nvSpPr>
          <p:cNvPr id="228" name="Google Shape;195;p21"/>
          <p:cNvSpPr/>
          <p:nvPr/>
        </p:nvSpPr>
        <p:spPr>
          <a:xfrm>
            <a:off x="380880" y="882000"/>
            <a:ext cx="4477320" cy="5378040"/>
          </a:xfrm>
          <a:prstGeom prst="rect">
            <a:avLst/>
          </a:prstGeom>
          <a:noFill/>
          <a:ln w="12700">
            <a:solidFill>
              <a:srgbClr val="7f7f7f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  <a:ea typeface="Calibri"/>
              </a:rPr>
              <a:t>Наша система предлагает комплексный подход к выявлению и оценке достоверности новостей на основе искусственного интеллекта. 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  <a:ea typeface="Calibri"/>
              </a:rPr>
              <a:t>Пользователи продукта получат возможность за не более чем 7 минут надёжно оценить информацию, что повысит уровень их информированности и снизит риски, связанные с дезинформацией.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  <a:ea typeface="Calibri"/>
              </a:rPr>
              <a:t>Система будет каждый день обновлять свои алгоритмы на основе новых данных, поэтому пользователи будут иметь адаптивный и всегда актуальный инструмент.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29" name="Google Shape;196;p21"/>
          <p:cNvSpPr/>
          <p:nvPr/>
        </p:nvSpPr>
        <p:spPr>
          <a:xfrm>
            <a:off x="0" y="-17280"/>
            <a:ext cx="9905760" cy="48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00" spc="-1" strike="noStrike">
                <a:solidFill>
                  <a:schemeClr val="dk1"/>
                </a:solidFill>
                <a:latin typeface="Calibri"/>
                <a:ea typeface="Calibri"/>
              </a:rPr>
              <a:t>Приложение по определению недоброкачественного новостного материала «FakeDetector»</a:t>
            </a:r>
            <a:endParaRPr b="0" lang="en-US" sz="1400" spc="-1" strike="noStrike">
              <a:latin typeface="Arial"/>
            </a:endParaRPr>
          </a:p>
        </p:txBody>
      </p:sp>
      <p:pic>
        <p:nvPicPr>
          <p:cNvPr id="230" name="Google Shape;197;p21" descr=""/>
          <p:cNvPicPr/>
          <p:nvPr/>
        </p:nvPicPr>
        <p:blipFill>
          <a:blip r:embed="rId1"/>
          <a:stretch/>
        </p:blipFill>
        <p:spPr>
          <a:xfrm>
            <a:off x="5280840" y="882000"/>
            <a:ext cx="4302360" cy="5378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02;p22"/>
          <p:cNvSpPr/>
          <p:nvPr/>
        </p:nvSpPr>
        <p:spPr>
          <a:xfrm>
            <a:off x="380880" y="484560"/>
            <a:ext cx="4520520" cy="39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2000" spc="-1" strike="noStrike">
                <a:solidFill>
                  <a:schemeClr val="dk1"/>
                </a:solidFill>
                <a:latin typeface="Calibri"/>
                <a:ea typeface="Calibri"/>
              </a:rPr>
              <a:t>Технология проекта</a:t>
            </a:r>
            <a:endParaRPr b="0" lang="en-US" sz="2000" spc="-1" strike="noStrike">
              <a:latin typeface="Arial"/>
            </a:endParaRPr>
          </a:p>
        </p:txBody>
      </p:sp>
      <p:cxnSp>
        <p:nvCxnSpPr>
          <p:cNvPr id="232" name="Google Shape;203;p22"/>
          <p:cNvCxnSpPr/>
          <p:nvPr/>
        </p:nvCxnSpPr>
        <p:spPr>
          <a:xfrm>
            <a:off x="380880" y="754200"/>
            <a:ext cx="9144360" cy="360"/>
          </a:xfrm>
          <a:prstGeom prst="straightConnector1">
            <a:avLst/>
          </a:prstGeom>
          <a:ln w="9525">
            <a:solidFill>
              <a:srgbClr val="4285f4"/>
            </a:solidFill>
            <a:prstDash val="dot"/>
            <a:miter/>
          </a:ln>
        </p:spPr>
      </p:cxnSp>
      <p:sp>
        <p:nvSpPr>
          <p:cNvPr id="233" name="Google Shape;204;p22"/>
          <p:cNvSpPr/>
          <p:nvPr/>
        </p:nvSpPr>
        <p:spPr>
          <a:xfrm>
            <a:off x="380880" y="884520"/>
            <a:ext cx="9143640" cy="5659560"/>
          </a:xfrm>
          <a:prstGeom prst="rect">
            <a:avLst/>
          </a:prstGeom>
          <a:noFill/>
          <a:ln w="12700">
            <a:solidFill>
              <a:srgbClr val="7f7f7f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  <a:ea typeface="Calibri"/>
              </a:rPr>
              <a:t>В основе приложения будут лежать технологии искусственного интеллекта: </a:t>
            </a:r>
            <a:endParaRPr b="0" lang="en-US" sz="2000" spc="-1" strike="noStrike">
              <a:latin typeface="Arial"/>
            </a:endParaRPr>
          </a:p>
          <a:p>
            <a:pPr marL="457200" indent="-355680">
              <a:lnSpc>
                <a:spcPct val="100000"/>
              </a:lnSpc>
              <a:buClr>
                <a:srgbClr val="000000"/>
              </a:buClr>
              <a:buFont typeface="Calibri"/>
              <a:buChar char="●"/>
              <a:tabLst>
                <a:tab algn="l" pos="0"/>
              </a:tabLst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  <a:ea typeface="Calibri"/>
              </a:rPr>
              <a:t>Обработка естественного языка (NLP) для извлечения ключевых элементов из текстов и анализа их контекста</a:t>
            </a:r>
            <a:endParaRPr b="0" lang="en-US" sz="2000" spc="-1" strike="noStrike">
              <a:latin typeface="Arial"/>
            </a:endParaRPr>
          </a:p>
          <a:p>
            <a:pPr marL="457200" indent="-355680">
              <a:lnSpc>
                <a:spcPct val="100000"/>
              </a:lnSpc>
              <a:buClr>
                <a:srgbClr val="000000"/>
              </a:buClr>
              <a:buFont typeface="Calibri"/>
              <a:buChar char="●"/>
              <a:tabLst>
                <a:tab algn="l" pos="0"/>
              </a:tabLst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  <a:ea typeface="Calibri"/>
              </a:rPr>
              <a:t>Машинное обучение, включающее в себя использование нейронных сетей для создания и обучения моделей, которые будут определять степень достоверности информации.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  <a:ea typeface="Calibri"/>
              </a:rPr>
              <a:t>Также наше приложение будет обладать системой ранжирования, оценивающей авторитетность источников информации на основе их прошлой репутации, частоты упоминаний и прочих факторов.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  <a:ea typeface="Calibri"/>
              </a:rPr>
              <a:t>Для получения, обработки и анализа данных из различных новостных ресурсов будет использоваться API внешних источников новостей.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280" spc="-1" strike="noStrike">
              <a:latin typeface="Arial"/>
            </a:endParaRPr>
          </a:p>
        </p:txBody>
      </p:sp>
      <p:sp>
        <p:nvSpPr>
          <p:cNvPr id="234" name="Google Shape;205;p22"/>
          <p:cNvSpPr/>
          <p:nvPr/>
        </p:nvSpPr>
        <p:spPr>
          <a:xfrm>
            <a:off x="0" y="-17280"/>
            <a:ext cx="9905760" cy="48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00" spc="-1" strike="noStrike">
                <a:solidFill>
                  <a:schemeClr val="dk1"/>
                </a:solidFill>
                <a:latin typeface="Calibri"/>
                <a:ea typeface="Calibri"/>
              </a:rPr>
              <a:t>Приложение по определению недоброкачественного новостного материала «FakeDetector»</a:t>
            </a:r>
            <a:endParaRPr b="0" lang="en-US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10;p23"/>
          <p:cNvSpPr/>
          <p:nvPr/>
        </p:nvSpPr>
        <p:spPr>
          <a:xfrm>
            <a:off x="380880" y="484560"/>
            <a:ext cx="4520520" cy="39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2000" spc="-1" strike="noStrike">
                <a:solidFill>
                  <a:schemeClr val="dk1"/>
                </a:solidFill>
                <a:latin typeface="Calibri"/>
                <a:ea typeface="Calibri"/>
              </a:rPr>
              <a:t>Интерфейс</a:t>
            </a:r>
            <a:endParaRPr b="0" lang="en-US" sz="2000" spc="-1" strike="noStrike">
              <a:latin typeface="Arial"/>
            </a:endParaRPr>
          </a:p>
        </p:txBody>
      </p:sp>
      <p:cxnSp>
        <p:nvCxnSpPr>
          <p:cNvPr id="236" name="Google Shape;211;p23"/>
          <p:cNvCxnSpPr/>
          <p:nvPr/>
        </p:nvCxnSpPr>
        <p:spPr>
          <a:xfrm>
            <a:off x="380880" y="754200"/>
            <a:ext cx="9144360" cy="360"/>
          </a:xfrm>
          <a:prstGeom prst="straightConnector1">
            <a:avLst/>
          </a:prstGeom>
          <a:ln w="9525">
            <a:solidFill>
              <a:srgbClr val="4285f4"/>
            </a:solidFill>
            <a:prstDash val="dot"/>
            <a:miter/>
          </a:ln>
        </p:spPr>
      </p:cxnSp>
      <p:sp>
        <p:nvSpPr>
          <p:cNvPr id="237" name="Google Shape;212;p23"/>
          <p:cNvSpPr/>
          <p:nvPr/>
        </p:nvSpPr>
        <p:spPr>
          <a:xfrm>
            <a:off x="380880" y="884520"/>
            <a:ext cx="9143640" cy="5659560"/>
          </a:xfrm>
          <a:prstGeom prst="rect">
            <a:avLst/>
          </a:prstGeom>
          <a:noFill/>
          <a:ln w="12700">
            <a:solidFill>
              <a:srgbClr val="7f7f7f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  <a:ea typeface="Calibri"/>
              </a:rPr>
              <a:t>Для удобного представления результатов будут разработаны расширение для веб-браузеров и веб-сайт. Расширение по умолчанию маркирует проверенные новости при просмотре. На сайте можно проверить новость, после чего она также начнёт маркироваться расширением.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280" spc="-1" strike="noStrike">
              <a:latin typeface="Arial"/>
            </a:endParaRPr>
          </a:p>
        </p:txBody>
      </p:sp>
      <p:sp>
        <p:nvSpPr>
          <p:cNvPr id="238" name="Google Shape;213;p23"/>
          <p:cNvSpPr/>
          <p:nvPr/>
        </p:nvSpPr>
        <p:spPr>
          <a:xfrm>
            <a:off x="0" y="-17280"/>
            <a:ext cx="9905760" cy="48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00" spc="-1" strike="noStrike">
                <a:solidFill>
                  <a:schemeClr val="dk1"/>
                </a:solidFill>
                <a:latin typeface="Calibri"/>
                <a:ea typeface="Calibri"/>
              </a:rPr>
              <a:t>Приложение по определению недоброкачественного новостного материала «FakeDetector»</a:t>
            </a:r>
            <a:endParaRPr b="0" lang="en-US" sz="1400" spc="-1" strike="noStrike">
              <a:latin typeface="Arial"/>
            </a:endParaRPr>
          </a:p>
        </p:txBody>
      </p:sp>
      <p:pic>
        <p:nvPicPr>
          <p:cNvPr id="239" name="Google Shape;214;p23" descr=""/>
          <p:cNvPicPr/>
          <p:nvPr/>
        </p:nvPicPr>
        <p:blipFill>
          <a:blip r:embed="rId1"/>
          <a:stretch/>
        </p:blipFill>
        <p:spPr>
          <a:xfrm>
            <a:off x="1737360" y="2587320"/>
            <a:ext cx="6430680" cy="2452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20;p24" descr=""/>
          <p:cNvPicPr/>
          <p:nvPr/>
        </p:nvPicPr>
        <p:blipFill>
          <a:blip r:embed="rId1"/>
          <a:stretch/>
        </p:blipFill>
        <p:spPr>
          <a:xfrm>
            <a:off x="152280" y="933120"/>
            <a:ext cx="9600840" cy="4991400"/>
          </a:xfrm>
          <a:prstGeom prst="rect">
            <a:avLst/>
          </a:prstGeom>
          <a:ln w="0">
            <a:noFill/>
          </a:ln>
        </p:spPr>
      </p:pic>
      <p:sp>
        <p:nvSpPr>
          <p:cNvPr id="241" name="Google Shape;221;p24"/>
          <p:cNvSpPr/>
          <p:nvPr/>
        </p:nvSpPr>
        <p:spPr>
          <a:xfrm>
            <a:off x="380880" y="484560"/>
            <a:ext cx="4520520" cy="39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2000" spc="-1" strike="noStrike">
                <a:solidFill>
                  <a:schemeClr val="dk1"/>
                </a:solidFill>
                <a:latin typeface="Calibri"/>
                <a:ea typeface="Calibri"/>
              </a:rPr>
              <a:t>Интерфейс</a:t>
            </a:r>
            <a:endParaRPr b="0" lang="en-US" sz="2000" spc="-1" strike="noStrike">
              <a:latin typeface="Arial"/>
            </a:endParaRPr>
          </a:p>
        </p:txBody>
      </p:sp>
      <p:cxnSp>
        <p:nvCxnSpPr>
          <p:cNvPr id="242" name="Google Shape;222;p24"/>
          <p:cNvCxnSpPr/>
          <p:nvPr/>
        </p:nvCxnSpPr>
        <p:spPr>
          <a:xfrm>
            <a:off x="380880" y="754200"/>
            <a:ext cx="9144360" cy="360"/>
          </a:xfrm>
          <a:prstGeom prst="straightConnector1">
            <a:avLst/>
          </a:prstGeom>
          <a:ln w="9525">
            <a:solidFill>
              <a:srgbClr val="4285f4"/>
            </a:solidFill>
            <a:prstDash val="dot"/>
            <a:miter/>
          </a:ln>
        </p:spPr>
      </p:cxnSp>
      <p:sp>
        <p:nvSpPr>
          <p:cNvPr id="243" name="Google Shape;223;p24"/>
          <p:cNvSpPr/>
          <p:nvPr/>
        </p:nvSpPr>
        <p:spPr>
          <a:xfrm>
            <a:off x="0" y="-17280"/>
            <a:ext cx="9905760" cy="48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00" spc="-1" strike="noStrike">
                <a:solidFill>
                  <a:schemeClr val="dk1"/>
                </a:solidFill>
                <a:latin typeface="Calibri"/>
                <a:ea typeface="Calibri"/>
              </a:rPr>
              <a:t>Приложение по определению недоброкачественного новостного материала «FakeDetector»</a:t>
            </a:r>
            <a:endParaRPr b="0" lang="en-US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28;p25"/>
          <p:cNvSpPr/>
          <p:nvPr/>
        </p:nvSpPr>
        <p:spPr>
          <a:xfrm>
            <a:off x="536760" y="464400"/>
            <a:ext cx="2191680" cy="39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2000" spc="-1" strike="noStrike">
                <a:solidFill>
                  <a:schemeClr val="dk1"/>
                </a:solidFill>
                <a:latin typeface="Calibri"/>
                <a:ea typeface="Calibri"/>
              </a:rPr>
              <a:t>Рынок проекта</a:t>
            </a:r>
            <a:endParaRPr b="0" lang="en-US" sz="2000" spc="-1" strike="noStrike">
              <a:latin typeface="Arial"/>
            </a:endParaRPr>
          </a:p>
        </p:txBody>
      </p:sp>
      <p:cxnSp>
        <p:nvCxnSpPr>
          <p:cNvPr id="245" name="Google Shape;229;p25"/>
          <p:cNvCxnSpPr/>
          <p:nvPr/>
        </p:nvCxnSpPr>
        <p:spPr>
          <a:xfrm>
            <a:off x="380880" y="754200"/>
            <a:ext cx="9144360" cy="360"/>
          </a:xfrm>
          <a:prstGeom prst="straightConnector1">
            <a:avLst/>
          </a:prstGeom>
          <a:ln w="9525">
            <a:solidFill>
              <a:srgbClr val="4285f4"/>
            </a:solidFill>
            <a:prstDash val="dot"/>
            <a:miter/>
          </a:ln>
        </p:spPr>
      </p:cxnSp>
      <p:sp>
        <p:nvSpPr>
          <p:cNvPr id="246" name="Google Shape;230;p25"/>
          <p:cNvSpPr/>
          <p:nvPr/>
        </p:nvSpPr>
        <p:spPr>
          <a:xfrm>
            <a:off x="915480" y="1301400"/>
            <a:ext cx="4397400" cy="30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47" name="Google Shape;231;p25"/>
          <p:cNvSpPr/>
          <p:nvPr/>
        </p:nvSpPr>
        <p:spPr>
          <a:xfrm>
            <a:off x="100440" y="914040"/>
            <a:ext cx="9524520" cy="277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</a:rPr>
              <a:t>Рынок приложений для мобильных устройств и платформ, которые помогают пользователям анализировать и фильтровать контент, активно растет. Приложения для проверки фактов, включая "Fake Detector", входят в сегмент технологий, связанных с дезинформацией и борьбой с фейковыми новостями. Основными потребителями являются пользователи мобильных устройств, журналисты, студенты, а также организации, стремящиеся обеспечить достоверность получаемой информации.</a:t>
            </a: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</a:rPr>
              <a:t>Рынок медиаплатформ: Крупнейшие новостные платформы и социальные сети (такие как Facebook) являются важными игроками в этом рынке. С увеличением объема дезинформации возрастает потребность в инструментах, которые могут помочь пользователям различать правдивые и ложные новости.</a:t>
            </a: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600" spc="-1" strike="noStrike">
              <a:latin typeface="Arial"/>
            </a:endParaRPr>
          </a:p>
        </p:txBody>
      </p:sp>
      <p:sp>
        <p:nvSpPr>
          <p:cNvPr id="248" name="Google Shape;232;p25"/>
          <p:cNvSpPr/>
          <p:nvPr/>
        </p:nvSpPr>
        <p:spPr>
          <a:xfrm>
            <a:off x="0" y="0"/>
            <a:ext cx="9905760" cy="48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00" spc="-1" strike="noStrike">
                <a:solidFill>
                  <a:schemeClr val="dk1"/>
                </a:solidFill>
                <a:latin typeface="Calibri"/>
                <a:ea typeface="Calibri"/>
              </a:rPr>
              <a:t>Приложение по определению недоброкачественного новостного материала «FakeDetector»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249" name="Google Shape;233;p25"/>
          <p:cNvSpPr/>
          <p:nvPr/>
        </p:nvSpPr>
        <p:spPr>
          <a:xfrm>
            <a:off x="100440" y="4307040"/>
            <a:ext cx="9045360" cy="2022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600" spc="-1" strike="noStrik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</a:rPr>
              <a:t>Динамика рынка приложений по проверке фактов показывает стабильный рост, особенно на фоне участившихся случаев дезинформации и манипуляций с новостями. Исследования показывают, что пользователи СМИ все чаще жалуются на недостоверные источники информации. В 2023 году рынок приложений, направленных на борьбу с фейковыми новостями, оценивается в нескольких миллиардах долларов, и прогнозируется его дальнейший рост на 15-20% ежегодно в ближайшие 5 лет.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250" name="Google Shape;234;p25"/>
          <p:cNvSpPr/>
          <p:nvPr/>
        </p:nvSpPr>
        <p:spPr>
          <a:xfrm>
            <a:off x="536760" y="3845160"/>
            <a:ext cx="2576160" cy="48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2000" spc="-1" strike="noStrik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</a:rPr>
              <a:t>Динамика рынков</a:t>
            </a:r>
            <a:endParaRPr b="0" lang="en-U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1" name="Google Shape;239;p26"/>
          <p:cNvCxnSpPr/>
          <p:nvPr/>
        </p:nvCxnSpPr>
        <p:spPr>
          <a:xfrm>
            <a:off x="380880" y="754200"/>
            <a:ext cx="9144360" cy="360"/>
          </a:xfrm>
          <a:prstGeom prst="straightConnector1">
            <a:avLst/>
          </a:prstGeom>
          <a:ln w="9525">
            <a:solidFill>
              <a:srgbClr val="4285f4"/>
            </a:solidFill>
            <a:prstDash val="dot"/>
            <a:miter/>
          </a:ln>
        </p:spPr>
      </p:cxnSp>
      <p:sp>
        <p:nvSpPr>
          <p:cNvPr id="252" name="Google Shape;240;p26"/>
          <p:cNvSpPr/>
          <p:nvPr/>
        </p:nvSpPr>
        <p:spPr>
          <a:xfrm>
            <a:off x="190440" y="754560"/>
            <a:ext cx="9524520" cy="578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</a:rPr>
              <a:t>Планируемая целевая доля для приложения "Fake Detector" составит около 5% от общего рынка приложений проверки фактов в течение первых трех лет после запуска. Это будет достигнуто за счет активного маркетинга, партнерств с медиаплатформами, а также постоянных обновлений и улучшений функционала приложения. Наша цель — привлечь 1-2 миллиона активных пользователей к концу второго года.</a:t>
            </a: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2000" spc="-1" strike="noStrike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</a:rPr>
              <a:t>Барьеры для выхода на целевые рынки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</a:rPr>
              <a:t>- Конкуренция: Существуют уже установленные приложения и сервисы, такие как Snopes, </a:t>
            </a:r>
            <a:r>
              <a:rPr b="0" lang="ru-RU" sz="1600" spc="-1" strike="noStrike">
                <a:solidFill>
                  <a:schemeClr val="hlink"/>
                </a:solidFill>
                <a:highlight>
                  <a:srgbClr val="ffffff"/>
                </a:highlight>
                <a:latin typeface="Arial"/>
                <a:ea typeface="Arial"/>
                <a:hlinkClick r:id="rId1"/>
              </a:rPr>
              <a:t>FactCheck.org</a:t>
            </a:r>
            <a:r>
              <a:rPr b="0" lang="ru-RU" sz="1600" spc="-1" strike="noStrike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</a:rPr>
              <a:t>, которые имеют солидную базу пользователей и высокую степень доверия.</a:t>
            </a: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</a:rPr>
              <a:t>- Технологические сложности: Разработка алгоритмов для точной оценки достоверности информации требует значительных ресурсов и знаний в области машинного обучения и обработки естественного языка.</a:t>
            </a: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</a:rPr>
              <a:t>- Кооперация с СМИ: Для повышения доверия к приложению необходимо наладить сотрудничество с прессой и авторитетными новостными источниками, что может потребовать времени и усилий.</a:t>
            </a: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</a:rPr>
              <a:t>- Обеспечение пользовательского доверия: Необходимо убедить пользователей в том, что приложение действительно эффективно и будет полезным инструментом в проверке новостей, что требует активной работы на этапе маркетинга и образования потребителей.</a:t>
            </a: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600" spc="-1" strike="noStrike">
              <a:latin typeface="Arial"/>
            </a:endParaRPr>
          </a:p>
        </p:txBody>
      </p:sp>
      <p:sp>
        <p:nvSpPr>
          <p:cNvPr id="253" name="Google Shape;241;p26"/>
          <p:cNvSpPr/>
          <p:nvPr/>
        </p:nvSpPr>
        <p:spPr>
          <a:xfrm>
            <a:off x="0" y="0"/>
            <a:ext cx="9905760" cy="48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00" spc="-1" strike="noStrike">
                <a:solidFill>
                  <a:schemeClr val="dk1"/>
                </a:solidFill>
                <a:latin typeface="Calibri"/>
                <a:ea typeface="Calibri"/>
              </a:rPr>
              <a:t>Приложение по определению недоброкачественного новостного материала «FakeDetector»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254" name="Google Shape;242;p26"/>
          <p:cNvSpPr/>
          <p:nvPr/>
        </p:nvSpPr>
        <p:spPr>
          <a:xfrm>
            <a:off x="536760" y="464400"/>
            <a:ext cx="8053920" cy="39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2000" spc="-1" strike="noStrik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</a:rPr>
              <a:t>Целевая доля рынков, которую планирует занять проект</a:t>
            </a:r>
            <a:endParaRPr b="0" lang="en-U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47;p27"/>
          <p:cNvSpPr/>
          <p:nvPr/>
        </p:nvSpPr>
        <p:spPr>
          <a:xfrm>
            <a:off x="1173240" y="464400"/>
            <a:ext cx="3078000" cy="39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2000" spc="-1" strike="noStrike">
                <a:solidFill>
                  <a:schemeClr val="dk1"/>
                </a:solidFill>
                <a:latin typeface="Calibri"/>
                <a:ea typeface="Calibri"/>
              </a:rPr>
              <a:t>Конкуренты</a:t>
            </a:r>
            <a:endParaRPr b="0" lang="en-US" sz="2000" spc="-1" strike="noStrike">
              <a:latin typeface="Arial"/>
            </a:endParaRPr>
          </a:p>
        </p:txBody>
      </p:sp>
      <p:graphicFrame>
        <p:nvGraphicFramePr>
          <p:cNvPr id="256" name="Google Shape;248;p27"/>
          <p:cNvGraphicFramePr/>
          <p:nvPr/>
        </p:nvGraphicFramePr>
        <p:xfrm>
          <a:off x="510840" y="1114560"/>
          <a:ext cx="5678640" cy="5297400"/>
        </p:xfrm>
        <a:graphic>
          <a:graphicData uri="http://schemas.openxmlformats.org/drawingml/2006/table">
            <a:tbl>
              <a:tblPr/>
              <a:tblGrid>
                <a:gridCol w="1483560"/>
                <a:gridCol w="954360"/>
                <a:gridCol w="1175400"/>
                <a:gridCol w="978120"/>
                <a:gridCol w="1087200"/>
              </a:tblGrid>
              <a:tr h="953280">
                <a:tc>
                  <a:tcPr anchor="ctr" marL="60480" marR="6048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484848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 lIns="60480" rIns="60480" tIns="29520" bIns="2952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Fakebox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60480" marR="6048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484848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 lIns="60480" rIns="60480" tIns="29520" bIns="2952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FakeDetector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60480" marR="6048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484848"/>
                      </a:solidFill>
                    </a:lnB>
                    <a:solidFill>
                      <a:srgbClr val="e2ecf2"/>
                    </a:solidFill>
                  </a:tcPr>
                </a:tc>
                <a:tc>
                  <a:txBody>
                    <a:bodyPr lIns="60480" rIns="60480" tIns="29520" bIns="2952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Factcheck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60480" marR="6048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484848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 lIns="60480" rIns="60480" tIns="29520" bIns="2952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FakeBananas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60480" marR="6048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484848"/>
                      </a:solidFill>
                    </a:lnB>
                    <a:solidFill>
                      <a:schemeClr val="lt1"/>
                    </a:solidFill>
                  </a:tcPr>
                </a:tc>
              </a:tr>
              <a:tr h="842760">
                <a:tc>
                  <a:txBody>
                    <a:bodyPr lIns="60480" rIns="60480" tIns="29520" bIns="2952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Автоматизация использованием ИИ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60480" marR="6048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484848"/>
                      </a:solidFill>
                    </a:lnT>
                    <a:lnB w="9360">
                      <a:solidFill>
                        <a:srgbClr val="858585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 lIns="60480" rIns="60480" tIns="29520" bIns="2952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+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60480" marR="6048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484848"/>
                      </a:solidFill>
                    </a:lnT>
                    <a:lnB w="9360">
                      <a:solidFill>
                        <a:srgbClr val="858585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 lIns="60480" rIns="60480" tIns="29520" bIns="2952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+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60480" marR="6048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484848"/>
                      </a:solidFill>
                    </a:lnT>
                    <a:lnB w="9360">
                      <a:solidFill>
                        <a:srgbClr val="858585"/>
                      </a:solidFill>
                    </a:lnB>
                    <a:solidFill>
                      <a:srgbClr val="e2ecf2"/>
                    </a:solidFill>
                  </a:tcPr>
                </a:tc>
                <a:tc>
                  <a:txBody>
                    <a:bodyPr lIns="60480" rIns="60480" tIns="29520" bIns="2952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-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60480" marR="6048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484848"/>
                      </a:solidFill>
                    </a:lnT>
                    <a:lnB w="9360">
                      <a:solidFill>
                        <a:srgbClr val="858585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 lIns="60480" rIns="60480" tIns="29520" bIns="2952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+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60480" marR="6048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484848"/>
                      </a:solidFill>
                    </a:lnT>
                    <a:lnB w="9360">
                      <a:solidFill>
                        <a:srgbClr val="858585"/>
                      </a:solidFill>
                    </a:lnB>
                    <a:solidFill>
                      <a:schemeClr val="lt1"/>
                    </a:solidFill>
                  </a:tcPr>
                </a:tc>
              </a:tr>
              <a:tr h="842760">
                <a:tc>
                  <a:txBody>
                    <a:bodyPr lIns="60480" rIns="60480" tIns="29520" bIns="2952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Универсальность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60480" marR="6048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858585"/>
                      </a:solidFill>
                    </a:lnT>
                    <a:lnB w="9360">
                      <a:solidFill>
                        <a:srgbClr val="858585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 lIns="60480" rIns="60480" tIns="29520" bIns="2952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-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60480" marR="6048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858585"/>
                      </a:solidFill>
                    </a:lnT>
                    <a:lnB w="9360">
                      <a:solidFill>
                        <a:srgbClr val="858585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 lIns="60480" rIns="60480" tIns="29520" bIns="2952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+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60480" marR="6048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858585"/>
                      </a:solidFill>
                    </a:lnT>
                    <a:lnB w="9360">
                      <a:solidFill>
                        <a:srgbClr val="858585"/>
                      </a:solidFill>
                    </a:lnB>
                    <a:solidFill>
                      <a:srgbClr val="e2ecf2"/>
                    </a:solidFill>
                  </a:tcPr>
                </a:tc>
                <a:tc>
                  <a:txBody>
                    <a:bodyPr lIns="60480" rIns="60480" tIns="29520" bIns="2952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-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60480" marR="6048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858585"/>
                      </a:solidFill>
                    </a:lnT>
                    <a:lnB w="9360">
                      <a:solidFill>
                        <a:srgbClr val="858585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 lIns="60480" rIns="60480" tIns="29520" bIns="2952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-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60480" marR="6048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858585"/>
                      </a:solidFill>
                    </a:lnT>
                    <a:lnB w="9360">
                      <a:solidFill>
                        <a:srgbClr val="858585"/>
                      </a:solidFill>
                    </a:lnB>
                    <a:solidFill>
                      <a:schemeClr val="lt1"/>
                    </a:solidFill>
                  </a:tcPr>
                </a:tc>
              </a:tr>
              <a:tr h="842760">
                <a:tc>
                  <a:txBody>
                    <a:bodyPr lIns="60480" rIns="60480" tIns="29520" bIns="2952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Доступность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60480" marR="6048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858585"/>
                      </a:solidFill>
                    </a:lnT>
                    <a:lnB w="9360">
                      <a:solidFill>
                        <a:srgbClr val="858585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 lIns="60480" rIns="60480" tIns="29520" bIns="2952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бесплатно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60480" marR="6048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858585"/>
                      </a:solidFill>
                    </a:lnT>
                    <a:lnB w="9360">
                      <a:solidFill>
                        <a:srgbClr val="858585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 lIns="60480" rIns="60480" tIns="29520" bIns="2952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бесплатно/</a:t>
                      </a:r>
                      <a:endParaRPr b="0" lang="en-US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платно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60480" marR="6048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858585"/>
                      </a:solidFill>
                    </a:lnT>
                    <a:lnB w="9360">
                      <a:solidFill>
                        <a:srgbClr val="858585"/>
                      </a:solidFill>
                    </a:lnB>
                    <a:solidFill>
                      <a:srgbClr val="e2ecf2"/>
                    </a:solidFill>
                  </a:tcPr>
                </a:tc>
                <a:tc>
                  <a:txBody>
                    <a:bodyPr lIns="60480" rIns="60480" tIns="29520" bIns="2952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бесплатно/</a:t>
                      </a:r>
                      <a:endParaRPr b="0" lang="en-US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платно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60480" marR="6048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858585"/>
                      </a:solidFill>
                    </a:lnT>
                    <a:lnB w="9360">
                      <a:solidFill>
                        <a:srgbClr val="858585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 lIns="60480" rIns="60480" tIns="29520" bIns="2952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бесплатно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60480" marR="6048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858585"/>
                      </a:solidFill>
                    </a:lnT>
                    <a:lnB w="9360">
                      <a:solidFill>
                        <a:srgbClr val="858585"/>
                      </a:solidFill>
                    </a:lnB>
                    <a:solidFill>
                      <a:schemeClr val="lt1"/>
                    </a:solidFill>
                  </a:tcPr>
                </a:tc>
              </a:tr>
              <a:tr h="842760">
                <a:tc>
                  <a:txBody>
                    <a:bodyPr lIns="60480" rIns="60480" tIns="29520" bIns="2952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Адаптивность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60480" marR="6048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858585"/>
                      </a:solidFill>
                    </a:lnT>
                    <a:lnB w="9360">
                      <a:solidFill>
                        <a:srgbClr val="858585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 lIns="60480" rIns="60480" tIns="29520" bIns="2952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-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60480" marR="6048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858585"/>
                      </a:solidFill>
                    </a:lnT>
                    <a:lnB w="9360">
                      <a:solidFill>
                        <a:srgbClr val="858585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 lIns="60480" rIns="60480" tIns="29520" bIns="2952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+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60480" marR="6048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858585"/>
                      </a:solidFill>
                    </a:lnT>
                    <a:lnB w="9360">
                      <a:solidFill>
                        <a:srgbClr val="858585"/>
                      </a:solidFill>
                    </a:lnB>
                    <a:solidFill>
                      <a:srgbClr val="e2ecf2"/>
                    </a:solidFill>
                  </a:tcPr>
                </a:tc>
                <a:tc>
                  <a:txBody>
                    <a:bodyPr lIns="60480" rIns="60480" tIns="29520" bIns="2952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+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60480" marR="6048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858585"/>
                      </a:solidFill>
                    </a:lnT>
                    <a:lnB w="9360">
                      <a:solidFill>
                        <a:srgbClr val="858585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 lIns="60480" rIns="60480" tIns="29520" bIns="2952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-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60480" marR="6048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858585"/>
                      </a:solidFill>
                    </a:lnT>
                    <a:lnB w="9360">
                      <a:solidFill>
                        <a:srgbClr val="858585"/>
                      </a:solidFill>
                    </a:lnB>
                    <a:solidFill>
                      <a:schemeClr val="lt1"/>
                    </a:solidFill>
                  </a:tcPr>
                </a:tc>
              </a:tr>
              <a:tr h="973080">
                <a:tc>
                  <a:txBody>
                    <a:bodyPr lIns="60480" rIns="60480" tIns="29520" bIns="2952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Постоянная актуальность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60480" marR="6048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858585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 lIns="60480" rIns="60480" tIns="29520" bIns="2952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-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60480" marR="6048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858585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 lIns="60480" rIns="60480" tIns="29520" bIns="2952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+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60480" marR="6048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858585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solidFill>
                      <a:srgbClr val="e2ecf2"/>
                    </a:solidFill>
                  </a:tcPr>
                </a:tc>
                <a:tc>
                  <a:txBody>
                    <a:bodyPr lIns="60480" rIns="60480" tIns="29520" bIns="2952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+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60480" marR="6048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858585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 lIns="60480" rIns="60480" tIns="29520" bIns="2952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-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60480" marR="6048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858585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257" name="Google Shape;249;p27"/>
          <p:cNvSpPr/>
          <p:nvPr/>
        </p:nvSpPr>
        <p:spPr>
          <a:xfrm>
            <a:off x="6290280" y="1526040"/>
            <a:ext cx="3234240" cy="4731480"/>
          </a:xfrm>
          <a:prstGeom prst="rect">
            <a:avLst/>
          </a:prstGeom>
          <a:solidFill>
            <a:schemeClr val="lt1"/>
          </a:solidFill>
          <a:ln w="9525">
            <a:solidFill>
              <a:srgbClr val="a5a5a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65160" rIns="65160" tIns="32760" bIns="32760" anchor="t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ru-RU" sz="1850" spc="-1" strike="noStrike">
                <a:solidFill>
                  <a:schemeClr val="dk2"/>
                </a:solidFill>
                <a:latin typeface="Calibri"/>
                <a:ea typeface="Calibri"/>
              </a:rPr>
              <a:t>Конкурентные преимущества продукта</a:t>
            </a:r>
            <a:r>
              <a:rPr b="0" lang="ru-RU" sz="1150" spc="-1" strike="noStrike">
                <a:solidFill>
                  <a:schemeClr val="dk2"/>
                </a:solidFill>
                <a:latin typeface="Calibri"/>
                <a:ea typeface="Calibri"/>
              </a:rPr>
              <a:t> </a:t>
            </a:r>
            <a:endParaRPr b="0" lang="en-US" sz="1150" spc="-1" strike="noStrike">
              <a:latin typeface="Arial"/>
            </a:endParaRPr>
          </a:p>
          <a:p>
            <a:pPr marL="244800" indent="-223920">
              <a:lnSpc>
                <a:spcPct val="100000"/>
              </a:lnSpc>
              <a:spcBef>
                <a:spcPts val="856"/>
              </a:spcBef>
              <a:buClr>
                <a:srgbClr val="000000"/>
              </a:buClr>
              <a:buFont typeface="Arial"/>
              <a:buChar char="●"/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Работа с информацией на русском и английском языках;</a:t>
            </a:r>
            <a:endParaRPr b="0" lang="en-US" sz="1600" spc="-1" strike="noStrike">
              <a:latin typeface="Arial"/>
            </a:endParaRPr>
          </a:p>
          <a:p>
            <a:pPr marL="244800" indent="-223920">
              <a:lnSpc>
                <a:spcPct val="100000"/>
              </a:lnSpc>
              <a:buClr>
                <a:srgbClr val="000000"/>
              </a:buClr>
              <a:buFont typeface="Arial"/>
              <a:buChar char="●"/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Адаптивность к появлению новых видов фейковой информации и поддержание за счёт этого постоянной актуальности.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258" name="Google Shape;250;p27"/>
          <p:cNvSpPr/>
          <p:nvPr/>
        </p:nvSpPr>
        <p:spPr>
          <a:xfrm>
            <a:off x="0" y="-17280"/>
            <a:ext cx="9905760" cy="48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00" spc="-1" strike="noStrike">
                <a:solidFill>
                  <a:schemeClr val="dk1"/>
                </a:solidFill>
                <a:latin typeface="Calibri"/>
                <a:ea typeface="Calibri"/>
              </a:rPr>
              <a:t>Приложение по определению недоброкачественного новостного материала «FakeDetector»</a:t>
            </a:r>
            <a:endParaRPr b="0" lang="en-US" sz="1400" spc="-1" strike="noStrike">
              <a:latin typeface="Arial"/>
            </a:endParaRPr>
          </a:p>
        </p:txBody>
      </p:sp>
      <p:pic>
        <p:nvPicPr>
          <p:cNvPr id="259" name="Google Shape;251;p27" descr="C:\Users\pankratov.in\YandexDisk\!NTI\DOCS\ProjectPresentation\icons\PNG\256\321.png"/>
          <p:cNvPicPr/>
          <p:nvPr/>
        </p:nvPicPr>
        <p:blipFill>
          <a:blip r:embed="rId1"/>
          <a:stretch/>
        </p:blipFill>
        <p:spPr>
          <a:xfrm>
            <a:off x="554040" y="362880"/>
            <a:ext cx="571320" cy="571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7" dur="1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56;p28"/>
          <p:cNvSpPr/>
          <p:nvPr/>
        </p:nvSpPr>
        <p:spPr>
          <a:xfrm>
            <a:off x="380880" y="464400"/>
            <a:ext cx="2600280" cy="39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2000" spc="-1" strike="noStrike">
                <a:solidFill>
                  <a:schemeClr val="dk1"/>
                </a:solidFill>
                <a:latin typeface="Calibri"/>
                <a:ea typeface="Calibri"/>
              </a:rPr>
              <a:t>Бизнес-модель</a:t>
            </a:r>
            <a:endParaRPr b="0" lang="en-US" sz="2000" spc="-1" strike="noStrike">
              <a:latin typeface="Arial"/>
            </a:endParaRPr>
          </a:p>
        </p:txBody>
      </p:sp>
      <p:cxnSp>
        <p:nvCxnSpPr>
          <p:cNvPr id="261" name="Google Shape;257;p28"/>
          <p:cNvCxnSpPr/>
          <p:nvPr/>
        </p:nvCxnSpPr>
        <p:spPr>
          <a:xfrm>
            <a:off x="380880" y="754200"/>
            <a:ext cx="9144360" cy="360"/>
          </a:xfrm>
          <a:prstGeom prst="straightConnector1">
            <a:avLst/>
          </a:prstGeom>
          <a:ln w="9525">
            <a:solidFill>
              <a:srgbClr val="4285f4"/>
            </a:solidFill>
            <a:prstDash val="dot"/>
            <a:miter/>
          </a:ln>
        </p:spPr>
      </p:cxnSp>
      <p:sp>
        <p:nvSpPr>
          <p:cNvPr id="262" name="Google Shape;258;p28"/>
          <p:cNvSpPr/>
          <p:nvPr/>
        </p:nvSpPr>
        <p:spPr>
          <a:xfrm>
            <a:off x="520560" y="1118520"/>
            <a:ext cx="8676360" cy="5378040"/>
          </a:xfrm>
          <a:prstGeom prst="roundRect">
            <a:avLst>
              <a:gd name="adj" fmla="val 2129"/>
            </a:avLst>
          </a:prstGeom>
          <a:noFill/>
          <a:ln w="12700">
            <a:solidFill>
              <a:srgbClr val="7f7f7f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280" spc="-1" strike="noStrike">
                <a:solidFill>
                  <a:srgbClr val="463747"/>
                </a:solidFill>
                <a:latin typeface="Calibri"/>
                <a:ea typeface="Calibri"/>
              </a:rPr>
              <a:t>Бизнес-модель – как вы зарабатываете или планируете</a:t>
            </a:r>
            <a:endParaRPr b="0" lang="en-US" sz="1280" spc="-1" strike="noStrike">
              <a:latin typeface="Arial"/>
            </a:endParaRPr>
          </a:p>
        </p:txBody>
      </p:sp>
      <p:sp>
        <p:nvSpPr>
          <p:cNvPr id="263" name="Google Shape;259;p28"/>
          <p:cNvSpPr/>
          <p:nvPr/>
        </p:nvSpPr>
        <p:spPr>
          <a:xfrm>
            <a:off x="189000" y="843480"/>
            <a:ext cx="1782720" cy="4586040"/>
          </a:xfrm>
          <a:prstGeom prst="rect">
            <a:avLst/>
          </a:prstGeom>
          <a:solidFill>
            <a:srgbClr val="ffffff"/>
          </a:solidFill>
          <a:ln w="28575">
            <a:solidFill>
              <a:srgbClr val="71a2c3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ru-RU" sz="1400" spc="-1" strike="noStrike">
                <a:solidFill>
                  <a:srgbClr val="0c0c0c"/>
                </a:solidFill>
                <a:latin typeface="Calibri"/>
                <a:ea typeface="Calibri"/>
              </a:rPr>
              <a:t>Ключевые партнеры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</a:rPr>
              <a:t>1. Государственные учреждения;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</a:rPr>
              <a:t>2. Аналитические и новостные агентства;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</a:rPr>
              <a:t>3. Социальные медиа и платформы;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</a:rPr>
              <a:t>4. Организации по защите прав потребителей;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</a:rPr>
              <a:t>5. Эксперты в области медиапедагогики.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264" name="Google Shape;260;p28"/>
          <p:cNvSpPr/>
          <p:nvPr/>
        </p:nvSpPr>
        <p:spPr>
          <a:xfrm>
            <a:off x="1971720" y="843480"/>
            <a:ext cx="1818720" cy="2093040"/>
          </a:xfrm>
          <a:prstGeom prst="rect">
            <a:avLst/>
          </a:prstGeom>
          <a:solidFill>
            <a:srgbClr val="ffffff"/>
          </a:solidFill>
          <a:ln w="28575">
            <a:solidFill>
              <a:srgbClr val="71a2c3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ru-RU" sz="1400" spc="-1" strike="noStrike">
                <a:solidFill>
                  <a:srgbClr val="0c0c0c"/>
                </a:solidFill>
                <a:latin typeface="Calibri"/>
                <a:ea typeface="Calibri"/>
              </a:rPr>
              <a:t>Ключевые процессы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00" spc="-1" strike="noStrike">
                <a:solidFill>
                  <a:schemeClr val="dk1"/>
                </a:solidFill>
                <a:latin typeface="Calibri"/>
                <a:ea typeface="Calibri"/>
              </a:rPr>
              <a:t>- Разработка приложения;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00" spc="-1" strike="noStrike">
                <a:solidFill>
                  <a:schemeClr val="dk1"/>
                </a:solidFill>
                <a:latin typeface="Calibri"/>
                <a:ea typeface="Calibri"/>
              </a:rPr>
              <a:t>- Разработка веб-сайта;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00" spc="-1" strike="noStrike">
                <a:solidFill>
                  <a:schemeClr val="dk1"/>
                </a:solidFill>
                <a:latin typeface="Calibri"/>
                <a:ea typeface="Calibri"/>
              </a:rPr>
              <a:t>- Продвижение приложения в медиа - сфере.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265" name="Google Shape;261;p28"/>
          <p:cNvSpPr/>
          <p:nvPr/>
        </p:nvSpPr>
        <p:spPr>
          <a:xfrm>
            <a:off x="1971720" y="2936880"/>
            <a:ext cx="1818720" cy="2427480"/>
          </a:xfrm>
          <a:prstGeom prst="rect">
            <a:avLst/>
          </a:prstGeom>
          <a:solidFill>
            <a:srgbClr val="ffffff"/>
          </a:solidFill>
          <a:ln w="28575">
            <a:solidFill>
              <a:srgbClr val="71a2c3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ru-RU" sz="1400" spc="-1" strike="noStrike">
                <a:solidFill>
                  <a:srgbClr val="0c0c0c"/>
                </a:solidFill>
                <a:latin typeface="Calibri"/>
                <a:ea typeface="Calibri"/>
              </a:rPr>
              <a:t>Ключевые ресурсы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00" spc="-1" strike="noStrike">
                <a:solidFill>
                  <a:srgbClr val="0c0c0c"/>
                </a:solidFill>
                <a:latin typeface="Calibri"/>
                <a:ea typeface="Calibri"/>
              </a:rPr>
              <a:t>- Трудовые: IT специалисты;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00" spc="-1" strike="noStrike">
                <a:solidFill>
                  <a:srgbClr val="0c0c0c"/>
                </a:solidFill>
                <a:latin typeface="Calibri"/>
                <a:ea typeface="Calibri"/>
              </a:rPr>
              <a:t>- Материальные: помещение для работы и компьютер; 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00" spc="-1" strike="noStrike">
                <a:solidFill>
                  <a:srgbClr val="0c0c0c"/>
                </a:solidFill>
                <a:latin typeface="Calibri"/>
                <a:ea typeface="Calibri"/>
              </a:rPr>
              <a:t>- Интеллектуальные: лицензия, разрешение, аренда серверов и баз данных.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266" name="Google Shape;262;p28"/>
          <p:cNvSpPr/>
          <p:nvPr/>
        </p:nvSpPr>
        <p:spPr>
          <a:xfrm>
            <a:off x="3791160" y="843480"/>
            <a:ext cx="1766520" cy="4520880"/>
          </a:xfrm>
          <a:prstGeom prst="rect">
            <a:avLst/>
          </a:prstGeom>
          <a:solidFill>
            <a:srgbClr val="ffffff"/>
          </a:solidFill>
          <a:ln w="28575">
            <a:solidFill>
              <a:srgbClr val="71a2c3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ru-RU" sz="1400" spc="-1" strike="noStrike">
                <a:solidFill>
                  <a:srgbClr val="0c0c0c"/>
                </a:solidFill>
                <a:latin typeface="Calibri"/>
                <a:ea typeface="Calibri"/>
              </a:rPr>
              <a:t>Ценностные предложения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00" spc="-1" strike="noStrike">
                <a:solidFill>
                  <a:schemeClr val="dk1"/>
                </a:solidFill>
                <a:latin typeface="Calibri"/>
                <a:ea typeface="Calibri"/>
              </a:rPr>
              <a:t>- Быстрая, удобная и надёжная проверка информации на подлинность;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00" spc="-1" strike="noStrike">
                <a:solidFill>
                  <a:schemeClr val="dk1"/>
                </a:solidFill>
                <a:latin typeface="Calibri"/>
                <a:ea typeface="Calibri"/>
              </a:rPr>
              <a:t>- Повышение уровня информированности и снижение рисков, связанных с дезинформацией общества.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267" name="Google Shape;263;p28"/>
          <p:cNvSpPr/>
          <p:nvPr/>
        </p:nvSpPr>
        <p:spPr>
          <a:xfrm>
            <a:off x="5558040" y="843480"/>
            <a:ext cx="1804680" cy="2427480"/>
          </a:xfrm>
          <a:prstGeom prst="rect">
            <a:avLst/>
          </a:prstGeom>
          <a:solidFill>
            <a:srgbClr val="ffffff"/>
          </a:solidFill>
          <a:ln w="28575">
            <a:solidFill>
              <a:srgbClr val="71a2c3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ru-RU" sz="1400" spc="-1" strike="noStrike">
                <a:solidFill>
                  <a:srgbClr val="0c0c0c"/>
                </a:solidFill>
                <a:latin typeface="Calibri"/>
                <a:ea typeface="Calibri"/>
              </a:rPr>
              <a:t>Взаимоотношения с клиентами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00" spc="-1" strike="noStrike">
                <a:solidFill>
                  <a:srgbClr val="0c0c0c"/>
                </a:solidFill>
                <a:latin typeface="Calibri"/>
                <a:ea typeface="Calibri"/>
              </a:rPr>
              <a:t>- Группы в социальных сетях: данное приложение будет высвечивать в актуальных при входе на страничку;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00" spc="-1" strike="noStrike">
                <a:solidFill>
                  <a:srgbClr val="0c0c0c"/>
                </a:solidFill>
                <a:latin typeface="Calibri"/>
                <a:ea typeface="Calibri"/>
              </a:rPr>
              <a:t>- Реклама: размещение баннеров.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400" spc="-1" strike="noStrike">
              <a:latin typeface="Arial"/>
            </a:endParaRPr>
          </a:p>
        </p:txBody>
      </p:sp>
      <p:sp>
        <p:nvSpPr>
          <p:cNvPr id="268" name="Google Shape;264;p28"/>
          <p:cNvSpPr/>
          <p:nvPr/>
        </p:nvSpPr>
        <p:spPr>
          <a:xfrm>
            <a:off x="5558040" y="3270960"/>
            <a:ext cx="1804680" cy="2093040"/>
          </a:xfrm>
          <a:prstGeom prst="rect">
            <a:avLst/>
          </a:prstGeom>
          <a:solidFill>
            <a:srgbClr val="ffffff"/>
          </a:solidFill>
          <a:ln w="28575">
            <a:solidFill>
              <a:srgbClr val="71a2c3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ru-RU" sz="1400" spc="-1" strike="noStrike">
                <a:solidFill>
                  <a:srgbClr val="0c0c0c"/>
                </a:solidFill>
                <a:latin typeface="Calibri"/>
                <a:ea typeface="Calibri"/>
              </a:rPr>
              <a:t>Каналы сбыта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00" spc="-1" strike="noStrike">
                <a:solidFill>
                  <a:schemeClr val="dk1"/>
                </a:solidFill>
                <a:latin typeface="Calibri"/>
                <a:ea typeface="Calibri"/>
              </a:rPr>
              <a:t>Веб-сайт, социальные сети, партнерства.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269" name="Google Shape;265;p28"/>
          <p:cNvSpPr/>
          <p:nvPr/>
        </p:nvSpPr>
        <p:spPr>
          <a:xfrm>
            <a:off x="7363080" y="843480"/>
            <a:ext cx="2207880" cy="4586040"/>
          </a:xfrm>
          <a:prstGeom prst="rect">
            <a:avLst/>
          </a:prstGeom>
          <a:solidFill>
            <a:srgbClr val="ffffff"/>
          </a:solidFill>
          <a:ln w="28575">
            <a:solidFill>
              <a:srgbClr val="71a2c3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ru-RU" sz="1400" spc="-1" strike="noStrike">
                <a:solidFill>
                  <a:srgbClr val="0c0c0c"/>
                </a:solidFill>
                <a:latin typeface="Calibri"/>
                <a:ea typeface="Calibri"/>
              </a:rPr>
              <a:t>Потребители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</a:rPr>
              <a:t>- Обычные пользователи всех возрастов;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</a:rPr>
              <a:t>- Журналисты и блогеры;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</a:rPr>
              <a:t>- Образовательные и государственные учреждения;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</a:rPr>
              <a:t>- Корпорации.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400" spc="-1" strike="noStrike">
              <a:latin typeface="Arial"/>
            </a:endParaRPr>
          </a:p>
        </p:txBody>
      </p:sp>
      <p:sp>
        <p:nvSpPr>
          <p:cNvPr id="270" name="Google Shape;266;p28"/>
          <p:cNvSpPr/>
          <p:nvPr/>
        </p:nvSpPr>
        <p:spPr>
          <a:xfrm>
            <a:off x="189000" y="5364360"/>
            <a:ext cx="4679640" cy="1446120"/>
          </a:xfrm>
          <a:prstGeom prst="rect">
            <a:avLst/>
          </a:prstGeom>
          <a:solidFill>
            <a:srgbClr val="ffffff"/>
          </a:solidFill>
          <a:ln w="28575">
            <a:solidFill>
              <a:srgbClr val="71a2c3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ru-RU" sz="1400" spc="-1" strike="noStrike">
                <a:solidFill>
                  <a:srgbClr val="0c0c0c"/>
                </a:solidFill>
                <a:latin typeface="Calibri"/>
                <a:ea typeface="Calibri"/>
              </a:rPr>
              <a:t>Структура издержек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00" spc="-1" strike="noStrike">
                <a:solidFill>
                  <a:srgbClr val="0c0c0c"/>
                </a:solidFill>
                <a:latin typeface="Calibri"/>
                <a:ea typeface="Calibri"/>
              </a:rPr>
              <a:t>- Разработка программного обеспечения: 25% от общего бюджета; 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00" spc="-1" strike="noStrike">
                <a:solidFill>
                  <a:srgbClr val="0c0c0c"/>
                </a:solidFill>
                <a:latin typeface="Calibri"/>
                <a:ea typeface="Calibri"/>
              </a:rPr>
              <a:t>- Данные и обучение моделей: 15% от общего бюджета;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00" spc="-1" strike="noStrike">
                <a:solidFill>
                  <a:srgbClr val="0c0c0c"/>
                </a:solidFill>
                <a:latin typeface="Calibri"/>
                <a:ea typeface="Calibri"/>
              </a:rPr>
              <a:t>- Маркетинг и продвижение: 30% от общего бюджета;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00" spc="-1" strike="noStrike">
                <a:solidFill>
                  <a:srgbClr val="0c0c0c"/>
                </a:solidFill>
                <a:latin typeface="Calibri"/>
                <a:ea typeface="Calibri"/>
              </a:rPr>
              <a:t>- Юридические расходы: 5% от общего бюджета.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400" spc="-1" strike="noStrike">
              <a:latin typeface="Arial"/>
            </a:endParaRPr>
          </a:p>
        </p:txBody>
      </p:sp>
      <p:sp>
        <p:nvSpPr>
          <p:cNvPr id="271" name="Google Shape;267;p28"/>
          <p:cNvSpPr/>
          <p:nvPr/>
        </p:nvSpPr>
        <p:spPr>
          <a:xfrm>
            <a:off x="4869000" y="5364360"/>
            <a:ext cx="4701960" cy="1446120"/>
          </a:xfrm>
          <a:prstGeom prst="rect">
            <a:avLst/>
          </a:prstGeom>
          <a:solidFill>
            <a:srgbClr val="ffffff"/>
          </a:solidFill>
          <a:ln w="28575">
            <a:solidFill>
              <a:srgbClr val="71a2c3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ru-RU" sz="1400" spc="-1" strike="noStrike">
                <a:solidFill>
                  <a:srgbClr val="0c0c0c"/>
                </a:solidFill>
                <a:latin typeface="Calibri"/>
                <a:ea typeface="Calibri"/>
              </a:rPr>
              <a:t>Потоки доходов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</a:rPr>
              <a:t>- Выручка от продажи токенов;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</a:rPr>
              <a:t>- Выручка от партнерства со СМИ и государством.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272" name="Google Shape;268;p28"/>
          <p:cNvSpPr/>
          <p:nvPr/>
        </p:nvSpPr>
        <p:spPr>
          <a:xfrm>
            <a:off x="0" y="-17280"/>
            <a:ext cx="9905760" cy="48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00" spc="-1" strike="noStrike">
                <a:solidFill>
                  <a:schemeClr val="dk1"/>
                </a:solidFill>
                <a:latin typeface="Calibri"/>
                <a:ea typeface="Calibri"/>
              </a:rPr>
              <a:t>Приложение по определению недоброкачественного новостного материала «FakeDetector»</a:t>
            </a:r>
            <a:endParaRPr b="0" lang="en-US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312;p32"/>
          <p:cNvSpPr/>
          <p:nvPr/>
        </p:nvSpPr>
        <p:spPr>
          <a:xfrm>
            <a:off x="730800" y="2526120"/>
            <a:ext cx="9072000" cy="112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 marL="39240">
              <a:lnSpc>
                <a:spcPct val="111000"/>
              </a:lnSpc>
              <a:tabLst>
                <a:tab algn="l" pos="0"/>
              </a:tabLst>
            </a:pPr>
            <a:r>
              <a:rPr b="0" lang="ru-RU" sz="4800" spc="-1" strike="noStrike">
                <a:solidFill>
                  <a:srgbClr val="2d536c"/>
                </a:solidFill>
                <a:latin typeface="Lato Black"/>
                <a:ea typeface="Lato Black"/>
              </a:rPr>
              <a:t>Спасибо за внимание!</a:t>
            </a:r>
            <a:br>
              <a:rPr sz="2400"/>
            </a:br>
            <a:endParaRPr b="0" lang="en-US" sz="4800" spc="-1" strike="noStrike">
              <a:latin typeface="Arial"/>
            </a:endParaRPr>
          </a:p>
        </p:txBody>
      </p:sp>
      <p:sp>
        <p:nvSpPr>
          <p:cNvPr id="274" name="Google Shape;313;p32"/>
          <p:cNvSpPr/>
          <p:nvPr/>
        </p:nvSpPr>
        <p:spPr>
          <a:xfrm>
            <a:off x="636480" y="6137640"/>
            <a:ext cx="27878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3880" rIns="83880" tIns="42120" bIns="4212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600" spc="-1" strike="noStrike">
                <a:solidFill>
                  <a:srgbClr val="3b4658"/>
                </a:solidFill>
                <a:latin typeface="Calibri"/>
                <a:ea typeface="Calibri"/>
              </a:rPr>
              <a:t>2024, РГРТУ</a:t>
            </a:r>
            <a:endParaRPr b="0" lang="en-US" sz="1600" spc="-1" strike="noStrike">
              <a:latin typeface="Arial"/>
            </a:endParaRPr>
          </a:p>
        </p:txBody>
      </p:sp>
      <p:pic>
        <p:nvPicPr>
          <p:cNvPr id="275" name="Google Shape;314;p32" descr=""/>
          <p:cNvPicPr/>
          <p:nvPr/>
        </p:nvPicPr>
        <p:blipFill>
          <a:blip r:embed="rId1"/>
          <a:stretch/>
        </p:blipFill>
        <p:spPr>
          <a:xfrm>
            <a:off x="7964640" y="5845320"/>
            <a:ext cx="1661400" cy="950040"/>
          </a:xfrm>
          <a:prstGeom prst="rect">
            <a:avLst/>
          </a:prstGeom>
          <a:ln w="0">
            <a:noFill/>
          </a:ln>
        </p:spPr>
      </p:pic>
      <p:grpSp>
        <p:nvGrpSpPr>
          <p:cNvPr id="276" name="Google Shape;315;p32"/>
          <p:cNvGrpSpPr/>
          <p:nvPr/>
        </p:nvGrpSpPr>
        <p:grpSpPr>
          <a:xfrm>
            <a:off x="7634520" y="55800"/>
            <a:ext cx="2262240" cy="2883960"/>
            <a:chOff x="7634520" y="55800"/>
            <a:chExt cx="2262240" cy="2883960"/>
          </a:xfrm>
        </p:grpSpPr>
        <p:grpSp>
          <p:nvGrpSpPr>
            <p:cNvPr id="277" name="Google Shape;316;p32"/>
            <p:cNvGrpSpPr/>
            <p:nvPr/>
          </p:nvGrpSpPr>
          <p:grpSpPr>
            <a:xfrm>
              <a:off x="7634520" y="55800"/>
              <a:ext cx="2261880" cy="2294280"/>
              <a:chOff x="7634520" y="55800"/>
              <a:chExt cx="2261880" cy="2294280"/>
            </a:xfrm>
          </p:grpSpPr>
          <p:sp>
            <p:nvSpPr>
              <p:cNvPr id="278" name="Google Shape;317;p32"/>
              <p:cNvSpPr/>
              <p:nvPr/>
            </p:nvSpPr>
            <p:spPr>
              <a:xfrm>
                <a:off x="7964640" y="68400"/>
                <a:ext cx="1931760" cy="2281680"/>
              </a:xfrm>
              <a:custGeom>
                <a:avLst/>
                <a:gdLst>
                  <a:gd name="textAreaLeft" fmla="*/ 0 w 1931760"/>
                  <a:gd name="textAreaRight" fmla="*/ 1932120 w 1931760"/>
                  <a:gd name="textAreaTop" fmla="*/ 0 h 2281680"/>
                  <a:gd name="textAreaBottom" fmla="*/ 2282040 h 2281680"/>
                </a:gdLst>
                <a:ahLst/>
                <a:rect l="textAreaLeft" t="textAreaTop" r="textAreaRight" b="textAreaBottom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79" name="Google Shape;318;p32"/>
              <p:cNvSpPr/>
              <p:nvPr/>
            </p:nvSpPr>
            <p:spPr>
              <a:xfrm>
                <a:off x="7634520" y="55800"/>
                <a:ext cx="1713240" cy="999360"/>
              </a:xfrm>
              <a:custGeom>
                <a:avLst/>
                <a:gdLst>
                  <a:gd name="textAreaLeft" fmla="*/ 0 w 1713240"/>
                  <a:gd name="textAreaRight" fmla="*/ 1713600 w 1713240"/>
                  <a:gd name="textAreaTop" fmla="*/ 0 h 999360"/>
                  <a:gd name="textAreaBottom" fmla="*/ 999720 h 999360"/>
                </a:gdLst>
                <a:ahLst/>
                <a:rect l="textAreaLeft" t="textAreaTop" r="textAreaRight" b="textAreaBottom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noFill/>
              <a:ln w="41875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280" name="Google Shape;319;p32"/>
            <p:cNvSpPr/>
            <p:nvPr/>
          </p:nvSpPr>
          <p:spPr>
            <a:xfrm>
              <a:off x="8981640" y="2489400"/>
              <a:ext cx="915120" cy="450360"/>
            </a:xfrm>
            <a:custGeom>
              <a:avLst/>
              <a:gdLst>
                <a:gd name="textAreaLeft" fmla="*/ 0 w 915120"/>
                <a:gd name="textAreaRight" fmla="*/ 915480 w 915120"/>
                <a:gd name="textAreaTop" fmla="*/ 0 h 450360"/>
                <a:gd name="textAreaBottom" fmla="*/ 450720 h 450360"/>
              </a:gdLst>
              <a:ahLst/>
              <a:rect l="textAreaLeft" t="textAreaTop" r="textAreaRight" b="textAreaBottom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281" name="Google Shape;320;p32"/>
          <p:cNvGrpSpPr/>
          <p:nvPr/>
        </p:nvGrpSpPr>
        <p:grpSpPr>
          <a:xfrm>
            <a:off x="717120" y="5971680"/>
            <a:ext cx="4545000" cy="19440"/>
            <a:chOff x="717120" y="5971680"/>
            <a:chExt cx="4545000" cy="19440"/>
          </a:xfrm>
        </p:grpSpPr>
        <p:cxnSp>
          <p:nvCxnSpPr>
            <p:cNvPr id="282" name="Google Shape;321;p32"/>
            <p:cNvCxnSpPr/>
            <p:nvPr/>
          </p:nvCxnSpPr>
          <p:spPr>
            <a:xfrm flipV="1">
              <a:off x="717120" y="5971680"/>
              <a:ext cx="4545360" cy="19800"/>
            </a:xfrm>
            <a:prstGeom prst="straightConnector1">
              <a:avLst/>
            </a:prstGeom>
            <a:ln w="9525">
              <a:solidFill>
                <a:srgbClr val="2d536c"/>
              </a:solidFill>
              <a:miter/>
            </a:ln>
          </p:spPr>
        </p:cxnSp>
        <p:cxnSp>
          <p:nvCxnSpPr>
            <p:cNvPr id="283" name="Google Shape;322;p32"/>
            <p:cNvCxnSpPr/>
            <p:nvPr/>
          </p:nvCxnSpPr>
          <p:spPr>
            <a:xfrm>
              <a:off x="730440" y="5991120"/>
              <a:ext cx="1645560" cy="360"/>
            </a:xfrm>
            <a:prstGeom prst="straightConnector1">
              <a:avLst/>
            </a:prstGeom>
            <a:ln w="28575">
              <a:solidFill>
                <a:srgbClr val="2d536c"/>
              </a:solidFill>
              <a:miter/>
            </a:ln>
          </p:spPr>
        </p:cxnSp>
      </p:grpSp>
      <p:pic>
        <p:nvPicPr>
          <p:cNvPr id="284" name="Google Shape;323;p32" descr=""/>
          <p:cNvPicPr/>
          <p:nvPr/>
        </p:nvPicPr>
        <p:blipFill>
          <a:blip r:embed="rId2"/>
          <a:stretch/>
        </p:blipFill>
        <p:spPr>
          <a:xfrm>
            <a:off x="179280" y="29520"/>
            <a:ext cx="3576600" cy="15321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Application>LibreOffice/7.4.1.2$Windows_X86_64 LibreOffice_project/3c58a8f3a960df8bc8fd77b461821e42c061c5f0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>Алексей Сергеевич Сидоров</cp:lastModifiedBy>
  <dcterms:modified xsi:type="dcterms:W3CDTF">2024-10-16T23:24:50Z</dcterms:modified>
  <cp:revision>2</cp:revision>
  <dc:subject/>
  <dc:title/>
</cp:coreProperties>
</file>