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594" autoAdjust="0"/>
  </p:normalViewPr>
  <p:slideViewPr>
    <p:cSldViewPr snapToGrid="0">
      <p:cViewPr>
        <p:scale>
          <a:sx n="46" d="100"/>
          <a:sy n="46" d="100"/>
        </p:scale>
        <p:origin x="648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709534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sofiya05032002@gmail.com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1787236"/>
            <a:ext cx="10895180" cy="3171782"/>
          </a:xfrm>
        </p:spPr>
        <p:txBody>
          <a:bodyPr>
            <a:normAutofit/>
          </a:bodyPr>
          <a:lstStyle/>
          <a:p>
            <a:r>
              <a:rPr lang="ru-RU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Дроны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деревьев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128"/>
          <p:cNvSpPr txBox="1">
            <a:spLocks noGrp="1"/>
          </p:cNvSpPr>
          <p:nvPr>
            <p:ph type="body" sz="quarter" idx="10"/>
          </p:nvPr>
        </p:nvSpPr>
        <p:spPr>
          <a:xfrm>
            <a:off x="888112" y="9127822"/>
            <a:ext cx="6011452" cy="2923873"/>
          </a:xfrm>
          <a:prstGeom prst="rect">
            <a:avLst/>
          </a:prstGeom>
          <a:ln w="12700">
            <a:prstDash val="solid"/>
          </a:ln>
        </p:spPr>
        <p:txBody>
          <a:bodyPr wrap="square" lIns="45718" tIns="45718" rIns="45718" bIns="45718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 spc="0" baseline="0" dirty="0" err="1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Команда</a:t>
            </a:r>
            <a:r>
              <a:rPr sz="2800" b="0" i="0" u="none" strike="noStrike" cap="none" spc="0" baseline="0" dirty="0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: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 spc="0" baseline="0" dirty="0" err="1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Ошова</a:t>
            </a:r>
            <a:r>
              <a:rPr sz="2800" b="0" i="0" u="none" strike="noStrike" cap="none" spc="0" baseline="0" dirty="0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 </a:t>
            </a:r>
            <a:r>
              <a:rPr sz="2800" b="0" i="0" u="none" strike="noStrike" cap="none" spc="0" baseline="0" dirty="0" err="1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София</a:t>
            </a:r>
            <a:r>
              <a:rPr sz="2800" b="0" i="0" u="none" strike="noStrike" cap="none" spc="0" baseline="0" dirty="0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 </a:t>
            </a:r>
            <a:r>
              <a:rPr sz="2800" b="0" i="0" u="none" strike="noStrike" cap="none" spc="0" baseline="0" dirty="0" err="1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Александровна</a:t>
            </a:r>
            <a:r>
              <a:rPr sz="2800" b="0" i="0" u="none" strike="noStrike" cap="none" spc="0" baseline="0" dirty="0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 - </a:t>
            </a:r>
            <a:r>
              <a:rPr sz="2800" b="0" i="0" u="none" strike="noStrike" cap="none" spc="0" baseline="0" dirty="0" err="1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лидер</a:t>
            </a:r>
            <a:r>
              <a:rPr sz="2800" b="0" i="0" u="none" strike="noStrike" cap="none" spc="0" baseline="0" dirty="0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   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 spc="0" baseline="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Салчак</a:t>
            </a:r>
            <a:r>
              <a:rPr sz="2800" b="0" i="0" u="none" strike="noStrike" cap="none" spc="0" baseline="0" dirty="0" smtClean="0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 </a:t>
            </a:r>
            <a:r>
              <a:rPr sz="2800" b="0" i="0" u="none" strike="noStrike" cap="none" spc="0" baseline="0" dirty="0" err="1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Алдын-Сай</a:t>
            </a:r>
            <a:r>
              <a:rPr sz="2800" b="0" i="0" u="none" strike="noStrike" cap="none" spc="0" baseline="0" dirty="0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 </a:t>
            </a:r>
            <a:r>
              <a:rPr sz="2800" b="0" i="0" u="none" strike="noStrike" cap="none" spc="0" baseline="0" dirty="0" err="1">
                <a:solidFill>
                  <a:schemeClr val="bg1"/>
                </a:solidFill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Самдар-ооловна</a:t>
            </a:r>
            <a:endParaRPr sz="2800" b="0" i="0" u="none" strike="noStrike" cap="none" spc="0" baseline="0" dirty="0">
              <a:solidFill>
                <a:schemeClr val="bg1"/>
              </a:solidFill>
              <a:latin typeface="Times New Roman" panose="02020603050405020304" pitchFamily="18" charset="0"/>
              <a:ea typeface="Gilroy-Light"/>
              <a:cs typeface="Times New Roman" panose="02020603050405020304" pitchFamily="18" charset="0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u="none" strike="noStrike" cap="none" spc="0" baseline="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………</a:t>
            </a:r>
            <a:endParaRPr sz="2400" b="0" i="0" u="none" strike="noStrike" cap="none" spc="0" baseline="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600" b="0" i="0" u="none" strike="noStrike" cap="none" spc="0" baseline="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600" b="0" i="0" u="none" strike="noStrike" cap="none" spc="0" baseline="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600" b="0" i="0" u="none" strike="noStrike" cap="none" spc="0" baseline="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id="6" name="Shape 103"/>
          <p:cNvSpPr txBox="1">
            <a:spLocks noGrp="1"/>
          </p:cNvSpPr>
          <p:nvPr>
            <p:ph type="subTitle" idx="1"/>
          </p:nvPr>
        </p:nvSpPr>
        <p:spPr>
          <a:xfrm>
            <a:off x="701820" y="5495925"/>
            <a:ext cx="10042380" cy="2489200"/>
          </a:xfrm>
          <a:prstGeom prst="rect">
            <a:avLst/>
          </a:prstGeom>
          <a:ln w="12700">
            <a:prstDash val="solid"/>
          </a:ln>
        </p:spPr>
        <p:txBody>
          <a:bodyPr lIns="45718" tIns="45718" rIns="45718" bIns="45718" anchor="ctr">
            <a:normAutofit/>
          </a:bodyPr>
          <a:lstStyle/>
          <a:p>
            <a:pPr marL="0" marR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b="0" i="0" u="none" strike="noStrike" cap="none" spc="0" baseline="0" dirty="0">
              <a:latin typeface="Times New Roman" panose="02020603050405020304" pitchFamily="18" charset="0"/>
              <a:ea typeface="Gilroy-Light"/>
              <a:cs typeface="Times New Roman" panose="02020603050405020304" pitchFamily="18" charset="0"/>
            </a:endParaRPr>
          </a:p>
          <a:p>
            <a:pPr marL="0" marR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 u="none" strike="noStrike" cap="none" spc="0" baseline="0" dirty="0" smtClean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ФГБОУ </a:t>
            </a:r>
            <a:r>
              <a:rPr sz="4000" b="0" i="0" u="none" strike="noStrike" cap="none" spc="0" baseline="0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ВО "</a:t>
            </a:r>
            <a:r>
              <a:rPr sz="4000" b="0" i="0" u="none" strike="noStrike" cap="none" spc="0" baseline="0" dirty="0" err="1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Кузбасская</a:t>
            </a:r>
            <a:r>
              <a:rPr sz="4000" b="0" i="0" u="none" strike="noStrike" cap="none" spc="0" baseline="0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 </a:t>
            </a:r>
            <a:r>
              <a:rPr sz="4000" b="0" i="0" u="none" strike="noStrike" cap="none" spc="0" baseline="0" dirty="0" err="1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государственная</a:t>
            </a:r>
            <a:r>
              <a:rPr sz="4000" b="0" i="0" u="none" strike="noStrike" cap="none" spc="0" baseline="0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 </a:t>
            </a:r>
            <a:r>
              <a:rPr sz="4000" b="0" i="0" u="none" strike="noStrike" cap="none" spc="0" baseline="0" dirty="0" err="1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сельскохозяйственная</a:t>
            </a:r>
            <a:r>
              <a:rPr sz="4000" b="0" i="0" u="none" strike="noStrike" cap="none" spc="0" baseline="0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 </a:t>
            </a:r>
            <a:r>
              <a:rPr sz="4000" b="0" i="0" u="none" strike="noStrike" cap="none" spc="0" baseline="0" dirty="0" err="1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академия</a:t>
            </a:r>
            <a:r>
              <a:rPr sz="4000" b="0" i="0" u="none" strike="noStrike" cap="none" spc="0" baseline="0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" </a:t>
            </a:r>
          </a:p>
          <a:p>
            <a:pPr marL="0" marR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sz="2300" b="0" i="0" u="none" strike="noStrike" cap="none" spc="0" baseline="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503" cy="7554912"/>
          </a:xfrm>
        </p:spPr>
        <p:txBody>
          <a:bodyPr/>
          <a:lstStyle/>
          <a:p>
            <a:r>
              <a:rPr lang="ru-RU" sz="4000" dirty="0"/>
              <a:t>Программа по посадке семян деревьев позволит оптимизировать </a:t>
            </a:r>
            <a:r>
              <a:rPr lang="ru-RU" sz="4000" dirty="0" err="1"/>
              <a:t>возобновляемость</a:t>
            </a:r>
            <a:r>
              <a:rPr lang="ru-RU" sz="4000" dirty="0"/>
              <a:t> лесных массивов. Существующее решение посадки вручную нецелесообразно, так как массовая вырубка идет намного быстрее и активнее, чем посадка</a:t>
            </a:r>
            <a:r>
              <a:rPr lang="ru-RU" sz="4000" dirty="0" smtClean="0"/>
              <a:t>.</a:t>
            </a:r>
            <a:r>
              <a:rPr lang="en-US" sz="4000" dirty="0" smtClean="0"/>
              <a:t> </a:t>
            </a:r>
            <a:r>
              <a:rPr lang="ru-RU" sz="4000" dirty="0" smtClean="0"/>
              <a:t>Решение </a:t>
            </a:r>
            <a:r>
              <a:rPr lang="ru-RU" sz="4000" dirty="0"/>
              <a:t>создания специальной программы для посадки семян с помощью </a:t>
            </a:r>
            <a:r>
              <a:rPr lang="ru-RU" sz="4000" dirty="0" err="1"/>
              <a:t>дронов</a:t>
            </a:r>
            <a:r>
              <a:rPr lang="ru-RU" sz="4000" dirty="0"/>
              <a:t> будет выполнять основную часть посадок деревьев, в том числе и на труднодоступных территориях.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3600" dirty="0"/>
              <a:t>Картирование </a:t>
            </a:r>
            <a:r>
              <a:rPr lang="ru-RU" sz="3600" dirty="0" err="1"/>
              <a:t>местости</a:t>
            </a:r>
            <a:r>
              <a:rPr lang="ru-RU" sz="3600" dirty="0"/>
              <a:t> с отсутствием древесных насаждений производится людьми достаточной сложный и долгий процесс.  </a:t>
            </a:r>
          </a:p>
          <a:p>
            <a:r>
              <a:rPr lang="ru-RU" sz="3600" dirty="0"/>
              <a:t>а существующее решение посадки вручную нецелесообразно, так как массовая вырубка идет намного быстрее и активнее, чем посадка.</a:t>
            </a:r>
          </a:p>
          <a:p>
            <a:r>
              <a:rPr lang="ru-RU" sz="3600" dirty="0"/>
              <a:t>И потому не позволяют эти барьеры преодолеть.</a:t>
            </a:r>
          </a:p>
          <a:p>
            <a:endParaRPr lang="ru-RU" sz="36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sp>
        <p:nvSpPr>
          <p:cNvPr id="7" name="Shape 105"/>
          <p:cNvSpPr txBox="1"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2862318"/>
          </a:xfrm>
          <a:prstGeom prst="rect">
            <a:avLst/>
          </a:prstGeom>
          <a:ln w="12700">
            <a:solidFill>
              <a:srgbClr val="9F00FF"/>
            </a:solidFill>
            <a:prstDash val="solid"/>
          </a:ln>
        </p:spPr>
        <p:txBody>
          <a:bodyPr lIns="45718" tIns="45718" rIns="45718" bIns="45718" anchor="t">
            <a:spAutoFit/>
          </a:bodyPr>
          <a:lstStyle/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36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Использование БПЛА позволяет ускорить процесс посадки, снизить затраты на рабочую силу, так же мы будем иметь мониторинг и посадку на труднодоступных территориях.</a:t>
            </a:r>
            <a:endParaRPr sz="3600" b="0" i="0" u="none" strike="noStrike" cap="none" spc="0" baseline="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5" name="Shape 109"/>
          <p:cNvSpPr txBox="1"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4524311"/>
          </a:xfrm>
          <a:prstGeom prst="rect">
            <a:avLst/>
          </a:prstGeom>
          <a:ln w="12700">
            <a:solidFill>
              <a:srgbClr val="9F00FF"/>
            </a:solidFill>
            <a:prstDash val="solid"/>
          </a:ln>
        </p:spPr>
        <p:txBody>
          <a:bodyPr lIns="45718" tIns="45718" rIns="45718" bIns="45718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 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Решение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создания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специальной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программы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для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посадки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семян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с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помощью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дронов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 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будет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выполнять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основную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часть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посадок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деревьев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, в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том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числе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и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на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труднодоступных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территориях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.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В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отличии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от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ручной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посадки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 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будет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иметь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приемущества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,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такие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 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как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: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Высокая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скорость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и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эффективность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изменения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статуса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зеленого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покрова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на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территории</a:t>
            </a:r>
            <a:r>
              <a:rPr sz="3600" b="0" i="0" u="none" strike="noStrike" cap="none" spc="0" baseline="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sz="3600" b="0" i="0" u="none" strike="noStrike" cap="none" spc="0" baseline="0" dirty="0" err="1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области</a:t>
            </a:r>
            <a:r>
              <a:rPr lang="ru-RU" sz="3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, а так же мониторинг земель.</a:t>
            </a:r>
            <a:endParaRPr sz="3600" b="0" i="0" u="none" strike="noStrike" cap="none" spc="0" baseline="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600" b="0" i="0" u="none" strike="noStrike" cap="none" spc="0" baseline="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400" dirty="0"/>
              <a:t>На рынке уже существуют компании, которые используют БПЛА для ухода за деревьями, но они в основном ориентированы на крупные коммерческие предприятия, поэтому данные проект будет иметь спрос среди бюджетных и некоммерческих организаций, так как мы будем предоставлять возможность мониторинга территорий и доступ в труднодоступные места, а так же быструю и равномерную посадку семян.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6000" dirty="0"/>
              <a:t>Мы планируем продавать наш продукт как сервис, основанный на подписке. Клиенты будут оплачивать ежемесячную или годовую подписку, которая включает доступ к нашей программе, обработку изображений и аналитику данных.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dirty="0"/>
              <a:t>Проект находится на стадии анализа и разработки идеи.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63835" y="7732792"/>
            <a:ext cx="4134612" cy="2103120"/>
          </a:xfrm>
        </p:spPr>
        <p:txBody>
          <a:bodyPr/>
          <a:lstStyle/>
          <a:p>
            <a:r>
              <a:rPr lang="ru-RU" sz="3200" dirty="0" smtClean="0"/>
              <a:t>Лидер</a:t>
            </a:r>
            <a:endParaRPr lang="ru-RU" sz="3200" dirty="0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2" r="16752"/>
          <a:stretch>
            <a:fillRect/>
          </a:stretch>
        </p:blipFill>
        <p:spPr>
          <a:xfrm>
            <a:off x="894587" y="3949698"/>
            <a:ext cx="2460013" cy="2461839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err="1" smtClean="0"/>
              <a:t>Ошова</a:t>
            </a:r>
            <a:r>
              <a:rPr lang="ru-RU" dirty="0" smtClean="0"/>
              <a:t> София Александровна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06446" y="7876955"/>
            <a:ext cx="4134612" cy="2103120"/>
          </a:xfrm>
        </p:spPr>
        <p:txBody>
          <a:bodyPr/>
          <a:lstStyle/>
          <a:p>
            <a:r>
              <a:rPr lang="ru-RU" sz="2800" dirty="0" smtClean="0"/>
              <a:t>Администратор</a:t>
            </a:r>
            <a:endParaRPr lang="ru-RU" sz="2800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l="1208" r="1208"/>
          <a:stretch>
            <a:fillRect/>
          </a:stretch>
        </p:blipFill>
        <p:spPr>
          <a:xfrm>
            <a:off x="5644895" y="3949699"/>
            <a:ext cx="2460013" cy="2461839"/>
          </a:xfrm>
          <a:prstGeom prst="rect">
            <a:avLst/>
          </a:prstGeo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err="1" smtClean="0"/>
              <a:t>Салчак</a:t>
            </a:r>
            <a:r>
              <a:rPr lang="ru-RU" dirty="0" smtClean="0"/>
              <a:t> </a:t>
            </a:r>
            <a:r>
              <a:rPr lang="ru-RU" dirty="0" err="1" smtClean="0"/>
              <a:t>Алдын-Сай</a:t>
            </a:r>
            <a:r>
              <a:rPr lang="ru-RU" dirty="0" smtClean="0"/>
              <a:t> </a:t>
            </a:r>
            <a:r>
              <a:rPr lang="ru-RU" dirty="0" err="1" smtClean="0"/>
              <a:t>Самдар-ооловна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467086" y="7732792"/>
            <a:ext cx="4134612" cy="2103120"/>
          </a:xfrm>
        </p:spPr>
        <p:txBody>
          <a:bodyPr/>
          <a:lstStyle/>
          <a:p>
            <a:r>
              <a:rPr lang="ru-RU" sz="3200" dirty="0" smtClean="0"/>
              <a:t>Наставник</a:t>
            </a:r>
            <a:endParaRPr lang="ru-RU" sz="3200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23"/>
          </p:nvPr>
        </p:nvPicPr>
        <p:blipFill>
          <a:blip r:embed="rId4"/>
          <a:srcRect l="37" r="37"/>
          <a:stretch>
            <a:fillRect/>
          </a:stretch>
        </p:blipFill>
        <p:spPr>
          <a:xfrm>
            <a:off x="10394441" y="3949699"/>
            <a:ext cx="2345451" cy="2347191"/>
          </a:xfrm>
          <a:prstGeom prst="rect">
            <a:avLst/>
          </a:prstGeo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smtClean="0"/>
              <a:t>Береславец Евгения Анатольевна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724912"/>
            <a:ext cx="18307812" cy="7554912"/>
          </a:xfrm>
        </p:spPr>
        <p:txBody>
          <a:bodyPr/>
          <a:lstStyle/>
          <a:p>
            <a:r>
              <a:rPr lang="ru-RU" sz="2800" dirty="0"/>
              <a:t>1. Создание возможности планирования и управления ресурсами для посадки (БПЛА, семена, удобрения и т.д.).</a:t>
            </a:r>
          </a:p>
          <a:p>
            <a:r>
              <a:rPr lang="ru-RU" sz="2800" dirty="0"/>
              <a:t>2. Проведение испытаний на реальных площадках с различными видами почвы и растений.</a:t>
            </a:r>
          </a:p>
          <a:p>
            <a:r>
              <a:rPr lang="ru-RU" sz="2800" dirty="0"/>
              <a:t>3. Поиск потенциальных инвесторов для расширения проекта и увеличения производственных мощностей.</a:t>
            </a:r>
          </a:p>
          <a:p>
            <a:r>
              <a:rPr lang="ru-RU" sz="2800" dirty="0"/>
              <a:t>4. Привлечение внимания к проекту через участие в выставках, конференциях и других мероприятиях.</a:t>
            </a:r>
          </a:p>
          <a:p>
            <a:r>
              <a:rPr lang="ru-RU" sz="2800" dirty="0"/>
              <a:t>5. Создание партнерских отношений с компаниями, занимающимися производством БПЛА и посадочного материала.</a:t>
            </a:r>
          </a:p>
          <a:p>
            <a:r>
              <a:rPr lang="ru-RU" sz="2800" dirty="0"/>
              <a:t>6.  Расширение географии использования программы для посадки деревьев, учитывая климатические и географические особенности различных регионов.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 smtClean="0"/>
          </a:p>
          <a:p>
            <a:pPr>
              <a:lnSpc>
                <a:spcPts val="4360"/>
              </a:lnSpc>
              <a:buClrTx/>
            </a:pPr>
            <a:r>
              <a:rPr lang="en-US" sz="2800" u="sng" dirty="0" smtClean="0"/>
              <a:t>+</a:t>
            </a:r>
            <a:r>
              <a:rPr lang="en-US" sz="2800" u="sng" dirty="0"/>
              <a:t>7 </a:t>
            </a:r>
            <a:r>
              <a:rPr lang="en-US" sz="2800" u="sng" dirty="0" smtClean="0"/>
              <a:t>(</a:t>
            </a:r>
            <a:r>
              <a:rPr lang="ru-RU" sz="2800" u="sng" dirty="0" smtClean="0"/>
              <a:t>961</a:t>
            </a:r>
            <a:r>
              <a:rPr lang="ru-RU" sz="2800" u="sng" dirty="0" smtClean="0"/>
              <a:t>) 715-86-65</a:t>
            </a:r>
          </a:p>
          <a:p>
            <a:pPr>
              <a:lnSpc>
                <a:spcPts val="4360"/>
              </a:lnSpc>
              <a:buClrTx/>
            </a:pPr>
            <a:r>
              <a:rPr lang="en-US" sz="2800" u="sng" dirty="0" smtClean="0">
                <a:hlinkClick r:id="rId2"/>
              </a:rPr>
              <a:t>sofiya05032002@gmail.com</a:t>
            </a:r>
            <a:r>
              <a:rPr lang="en-US" sz="2800" u="sng" dirty="0" smtClean="0"/>
              <a:t> </a:t>
            </a:r>
            <a:endParaRPr lang="ru-RU" sz="2800" u="sng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3752</TotalTime>
  <Words>431</Words>
  <Application>Microsoft Office PowerPoint</Application>
  <PresentationFormat>Произвольный</PresentationFormat>
  <Paragraphs>57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Gilroy-Light</vt:lpstr>
      <vt:lpstr>Times New Roman</vt:lpstr>
      <vt:lpstr>ОБЛОЖКИ</vt:lpstr>
      <vt:lpstr>РАЗДЕЛИТЕЛИ</vt:lpstr>
      <vt:lpstr>Дроны для деревьев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Береславец Евгения Анатольевна</cp:lastModifiedBy>
  <cp:revision>223</cp:revision>
  <dcterms:created xsi:type="dcterms:W3CDTF">2021-03-01T12:07:13Z</dcterms:created>
  <dcterms:modified xsi:type="dcterms:W3CDTF">2023-10-25T04:21:25Z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