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20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3.xml" ContentType="application/vnd.openxmlformats-officedocument.presentationml.slide+xml"/>
  <Override PartName="/ppt/slides/slide12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saveSubsetFonts="1" strictFirstAndLastChars="0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12192000" cy="6858000"/>
  <p:notesSz cx="12192000" cy="6858000"/>
  <p:defaultTextStyle>
    <a:defPPr marL="0" marR="0" lvl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</a:defRPr>
    </a:defPPr>
    <a:lvl1pPr marL="0" marR="0" lvl="0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1pPr>
    <a:lvl2pPr marL="0" marR="0" lvl="1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2pPr>
    <a:lvl3pPr marL="0" marR="0" lvl="2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3pPr>
    <a:lvl4pPr marL="0" marR="0" lvl="3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4pPr>
    <a:lvl5pPr marL="0" marR="0" lvl="4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5pPr>
    <a:lvl6pPr marL="0" marR="0" lvl="5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6pPr>
    <a:lvl7pPr marL="0" marR="0" lvl="6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7pPr>
    <a:lvl8pPr marL="0" marR="0" lvl="7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8pPr>
    <a:lvl9pPr marL="0" marR="0" lvl="8" indent="0" algn="l" defTabSz="91440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sz="1800" b="0" i="0" u="none" strike="noStrike" cap="none" spc="0">
        <a:ln>
          <a:noFill/>
        </a:ln>
        <a:solidFill>
          <a:srgbClr val="000000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4C3C2611-4C71-4FC5-86AE-919BDF0F9419}">
  <a:tblStyle styleId="{4C3C2611-4C71-4FC5-86AE-919BDF0F9419}" styleName="">
    <a:wholeTbl>
      <a:tcTxStyle>
        <a:fontRef idx="major">
          <a:srgbClr val="000000"/>
        </a:fontRef>
        <a:srgbClr val="000000"/>
      </a:tcTxStyle>
      <a:tcStyle>
        <a:tcBdr>
          <a:left>
            <a:ln w="6350">
              <a:solidFill>
                <a:schemeClr val="accent1"/>
              </a:solidFill>
            </a:ln>
          </a:left>
          <a:right>
            <a:ln w="6350">
              <a:solidFill>
                <a:schemeClr val="accent1"/>
              </a:solidFill>
            </a:ln>
          </a:right>
          <a:top>
            <a:ln w="6350">
              <a:solidFill>
                <a:schemeClr val="accent1"/>
              </a:solidFill>
            </a:ln>
          </a:top>
          <a:bottom>
            <a:ln w="6350">
              <a:solidFill>
                <a:schemeClr val="accent1"/>
              </a:solidFill>
            </a:ln>
          </a:bottom>
          <a:insideH>
            <a:ln w="6350">
              <a:solidFill>
                <a:schemeClr val="accent1"/>
              </a:solidFill>
            </a:ln>
          </a:insideH>
          <a:insideV>
            <a:ln w="6350">
              <a:solidFill>
                <a:schemeClr val="accent1"/>
              </a:solidFill>
            </a:ln>
          </a:insideV>
        </a:tcBdr>
        <a:fill>
          <a:solidFill>
            <a:schemeClr val="accent1">
              <a:alpha val="40000"/>
            </a:schemeClr>
          </a:solidFill>
        </a:fill>
      </a:tcStyle>
    </a:wholeTbl>
    <a:band1H>
      <a:tcStyle>
        <a:tcBdr/>
      </a:tcStyle>
    </a:band1H>
    <a:band2H>
      <a:tcStyle>
        <a:tcBdr/>
        <a:fill>
          <a:solidFill>
            <a:srgbClr val="FFFFFF"/>
          </a:solidFill>
        </a:fill>
      </a:tcStyle>
    </a:band2H>
    <a:band1V>
      <a:tcStyle>
        <a:tcBdr/>
      </a:tcStyle>
    </a:band1V>
    <a:band2V>
      <a:tcStyle>
        <a:tcBdr/>
      </a:tcStyle>
    </a:band2V>
    <a:lastCol>
      <a:tcStyle>
        <a:tcBdr/>
      </a:tcStyle>
    </a:lastCol>
    <a:firstCol>
      <a:tcTxStyle i="off" b="on">
        <a:fontRef idx="major">
          <a:srgbClr val="000000"/>
        </a:fontRef>
        <a:srgbClr val="000000"/>
      </a:tcTxStyle>
      <a:tcStyle>
        <a:tcBdr>
          <a:left>
            <a:ln w="6350">
              <a:solidFill>
                <a:schemeClr val="accent1"/>
              </a:solidFill>
            </a:ln>
          </a:left>
          <a:right>
            <a:ln w="12700">
              <a:solidFill>
                <a:schemeClr val="accent1"/>
              </a:solidFill>
            </a:ln>
          </a:right>
          <a:top>
            <a:ln w="6350">
              <a:solidFill>
                <a:schemeClr val="accent1"/>
              </a:solidFill>
            </a:ln>
          </a:top>
          <a:bottom>
            <a:ln w="6350">
              <a:solidFill>
                <a:schemeClr val="accent1"/>
              </a:solidFill>
            </a:ln>
          </a:bottom>
        </a:tcBdr>
        <a:fill>
          <a:solidFill>
            <a:schemeClr val="accent1">
              <a:alpha val="40000"/>
            </a:schemeClr>
          </a:solidFill>
        </a:fill>
      </a:tcStyle>
    </a:firstCol>
    <a:lastRow>
      <a:tcTxStyle i="off" b="on">
        <a:fontRef idx="major">
          <a:srgbClr val="000000"/>
        </a:fontRef>
        <a:srgbClr val="000000"/>
      </a:tcTxStyle>
      <a:tcStyle>
        <a:tcBdr>
          <a:left>
            <a:ln w="12700">
              <a:noFill/>
            </a:ln>
          </a:left>
          <a:right>
            <a:ln w="12700">
              <a:noFill/>
            </a:ln>
          </a:right>
          <a:top>
            <a:ln w="12700">
              <a:solidFill>
                <a:schemeClr val="accent1"/>
              </a:solidFill>
            </a:ln>
          </a:top>
          <a:bottom>
            <a:ln w="12700">
              <a:solidFill>
                <a:schemeClr val="accent1"/>
              </a:solidFill>
            </a:ln>
          </a:bottom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i="off" b="on">
        <a:fontRef idx="major">
          <a:srgbClr val="FFFFFF"/>
        </a:fontRef>
        <a:srgbClr val="FFFFFF"/>
      </a:tcTxStyle>
      <a:tcStyle>
        <a:tcBdr>
          <a:left>
            <a:ln w="12700">
              <a:noFill/>
            </a:ln>
          </a:left>
          <a:right>
            <a:ln w="12700">
              <a:noFill/>
            </a:ln>
          </a:right>
          <a:top>
            <a:ln w="6350">
              <a:solidFill>
                <a:schemeClr val="accent1"/>
              </a:solidFill>
            </a:ln>
          </a:top>
          <a:bottom>
            <a:ln w="12700">
              <a:solidFill>
                <a:srgbClr val="FFFFFF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6E25E649-3F16-4E02-A733-19D2CDBF48F0}" styleName="Medium Style 3 - Accent 1">
    <a:wholeTbl>
      <a:tcTxStyle>
        <a:fontRef idx="minor">
          <a:prstClr val="black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38100">
              <a:solidFill>
                <a:schemeClr val="dk1"/>
              </a:solidFill>
            </a:ln>
          </a:top>
          <a:bottom>
            <a:ln w="38100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dk1"/>
      </a:tcTxStyle>
      <a:tcStyle>
        <a:tcBdr>
          <a:top>
            <a:ln w="38100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prstClr val="black"/>
        </a:fontRef>
        <a:schemeClr val="lt1"/>
      </a:tcTxStyle>
      <a:tcStyle>
        <a:tcBdr>
          <a:bottom>
            <a:ln w="38100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74" d="100"/>
          <a:sy n="74" d="100"/>
        </p:scale>
        <p:origin x="-558" y="-72"/>
      </p:cViewPr>
      <p:guideLst>
        <p:guide pos="2160" orient="horz"/>
        <p:guide pos="1502" orient="horz"/>
        <p:guide pos="415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presProps" Target="presProps.xml" /><Relationship Id="rId24" Type="http://schemas.openxmlformats.org/officeDocument/2006/relationships/tableStyles" Target="tableStyles.xml" /><Relationship Id="rId25" Type="http://schemas.openxmlformats.org/officeDocument/2006/relationships/viewProps" Target="viewProps.xml" 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itle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>
            <a:spLocks noGrp="1"/>
          </p:cNvSpPr>
          <p:nvPr>
            <p:ph type="title"/>
          </p:nvPr>
        </p:nvSpPr>
        <p:spPr bwMode="auto">
          <a:xfrm>
            <a:off x="1524000" y="1122362"/>
            <a:ext cx="9144000" cy="2387601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12" name="Уровень текста 1…"/>
          <p:cNvSpPr txBox="1">
            <a:spLocks noGrp="1"/>
          </p:cNvSpPr>
          <p:nvPr>
            <p:ph type="body" sz="quarter" idx="1"/>
          </p:nvPr>
        </p:nvSpPr>
        <p:spPr bwMode="auto">
          <a:xfrm>
            <a:off x="1524000" y="3602037"/>
            <a:ext cx="9144000" cy="1655766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 sz="2400"/>
            </a:lvl1pPr>
            <a:lvl2pPr marL="0" indent="0" algn="ctr">
              <a:buSzTx/>
              <a:buFontTx/>
              <a:buNone/>
              <a:defRPr sz="2400"/>
            </a:lvl2pPr>
            <a:lvl3pPr marL="0" indent="0" algn="ctr">
              <a:buSzTx/>
              <a:buFontTx/>
              <a:buNone/>
              <a:defRPr sz="2400"/>
            </a:lvl3pPr>
            <a:lvl4pPr marL="0" indent="0" algn="ctr">
              <a:buSzTx/>
              <a:buFontTx/>
              <a:buNone/>
              <a:defRPr sz="2400"/>
            </a:lvl4pPr>
            <a:lvl5pPr marL="0" indent="0" algn="ctr">
              <a:buSzTx/>
              <a:buFontTx/>
              <a:buNone/>
              <a:defRPr sz="2400"/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13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Содержимое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6562816" y="457200"/>
            <a:ext cx="4837176" cy="1993392"/>
          </a:xfrm>
        </p:spPr>
        <p:txBody>
          <a:bodyPr rtlCol="0" anchor="b">
            <a:noAutofit/>
          </a:bodyPr>
          <a:lstStyle>
            <a:lvl1pPr>
              <a:defRPr lang="ru-RU" sz="3200"/>
            </a:lvl1pPr>
          </a:lstStyle>
          <a:p>
            <a:pPr>
              <a:defRPr/>
            </a:pPr>
            <a:r>
              <a:rPr lang="ru-RU"/>
              <a:t>Заголовок слайда</a:t>
            </a:r>
            <a:endParaRPr/>
          </a:p>
        </p:txBody>
      </p:sp>
      <p:sp>
        <p:nvSpPr>
          <p:cNvPr id="10" name="Рисунок 9"/>
          <p:cNvSpPr>
            <a:spLocks noGrp="1"/>
          </p:cNvSpPr>
          <p:nvPr>
            <p:ph type="pic" sz="quarter" idx="10"/>
          </p:nvPr>
        </p:nvSpPr>
        <p:spPr bwMode="auto">
          <a:xfrm>
            <a:off x="-28882" y="0"/>
            <a:ext cx="6115050" cy="6858000"/>
          </a:xfrm>
          <a:prstGeom prst="parallelogram">
            <a:avLst>
              <a:gd name="adj" fmla="val 25000"/>
            </a:avLst>
          </a:prstGeom>
          <a:ln>
            <a:noFill/>
          </a:ln>
        </p:spPr>
        <p:txBody>
          <a:bodyPr tIns="0" rtlCol="0">
            <a:normAutofit/>
          </a:bodyPr>
          <a:lstStyle>
            <a:lvl1pPr marL="0" indent="0" algn="ctr">
              <a:buNone/>
              <a:defRPr lang="ru-RU" sz="2000"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 bwMode="auto">
          <a:xfrm>
            <a:off x="6562818" y="2752343"/>
            <a:ext cx="4837174" cy="3136392"/>
          </a:xfrm>
        </p:spPr>
        <p:txBody>
          <a:bodyPr rtlCol="0" anchor="t" anchorCtr="0">
            <a:normAutofit/>
          </a:bodyPr>
          <a:lstStyle>
            <a:lvl1pPr marL="0" indent="0">
              <a:lnSpc>
                <a:spcPct val="150000"/>
              </a:lnSpc>
              <a:spcBef>
                <a:spcPts val="1000"/>
              </a:spcBef>
              <a:buNone/>
              <a:defRPr lang="ru-RU" sz="1800" cap="all" spc="300"/>
            </a:lvl1pPr>
            <a:lvl2pPr marL="457200" indent="0">
              <a:lnSpc>
                <a:spcPct val="150000"/>
              </a:lnSpc>
              <a:spcBef>
                <a:spcPts val="1000"/>
              </a:spcBef>
              <a:buNone/>
              <a:defRPr lang="ru-RU" sz="1800" cap="all" spc="300"/>
            </a:lvl2pPr>
            <a:lvl3pPr marL="914400" indent="0">
              <a:lnSpc>
                <a:spcPct val="150000"/>
              </a:lnSpc>
              <a:spcBef>
                <a:spcPts val="1000"/>
              </a:spcBef>
              <a:buNone/>
              <a:defRPr lang="ru-RU" sz="1800" cap="all" spc="300"/>
            </a:lvl3pPr>
            <a:lvl4pPr marL="1371600" indent="0">
              <a:lnSpc>
                <a:spcPct val="150000"/>
              </a:lnSpc>
              <a:spcBef>
                <a:spcPts val="1000"/>
              </a:spcBef>
              <a:buNone/>
              <a:defRPr lang="ru-RU" sz="1800" cap="all" spc="300"/>
            </a:lvl4pPr>
            <a:lvl5pPr marL="1828800" indent="0">
              <a:lnSpc>
                <a:spcPct val="150000"/>
              </a:lnSpc>
              <a:spcBef>
                <a:spcPts val="1000"/>
              </a:spcBef>
              <a:buNone/>
              <a:defRPr lang="ru-RU" sz="1800" cap="all" spc="300"/>
            </a:lvl5pPr>
          </a:lstStyle>
          <a:p>
            <a:pPr lvl="0">
              <a:defRPr/>
            </a:pPr>
            <a:r>
              <a:rPr lang="ru-RU"/>
              <a:t>Текст слайда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6562817" y="6303963"/>
            <a:ext cx="3014980" cy="554037"/>
          </a:xfrm>
          <a:prstGeom prst="rect">
            <a:avLst/>
          </a:prstGeom>
          <a:gradFill>
            <a:gsLst>
              <a:gs pos="0">
                <a:schemeClr val="accent5"/>
              </a:gs>
              <a:gs pos="50000">
                <a:schemeClr val="accent1"/>
              </a:gs>
              <a:gs pos="100000">
                <a:schemeClr val="accent2">
                  <a:lumMod val="97000"/>
                  <a:lumOff val="3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userDrawn="1">
  <p:cSld name="Содержимое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 bwMode="auto">
          <a:xfrm>
            <a:off x="5242425" y="466344"/>
            <a:ext cx="6241651" cy="1710354"/>
          </a:xfrm>
        </p:spPr>
        <p:txBody>
          <a:bodyPr bIns="0" rtlCol="0" anchor="ctr" anchorCtr="0">
            <a:noAutofit/>
          </a:bodyPr>
          <a:lstStyle>
            <a:lvl1pPr>
              <a:defRPr lang="ru-RU" sz="3200"/>
            </a:lvl1pPr>
          </a:lstStyle>
          <a:p>
            <a:pPr>
              <a:defRPr/>
            </a:pPr>
            <a:r>
              <a:rPr lang="ru-RU"/>
              <a:t>Заголовок слайда</a:t>
            </a:r>
            <a:endParaRPr/>
          </a:p>
        </p:txBody>
      </p:sp>
      <p:sp>
        <p:nvSpPr>
          <p:cNvPr id="10" name="Рисунок 9"/>
          <p:cNvSpPr>
            <a:spLocks noGrp="1"/>
          </p:cNvSpPr>
          <p:nvPr>
            <p:ph type="pic" sz="quarter" idx="10"/>
          </p:nvPr>
        </p:nvSpPr>
        <p:spPr bwMode="auto">
          <a:xfrm>
            <a:off x="0" y="0"/>
            <a:ext cx="4287838" cy="6858000"/>
          </a:xfrm>
        </p:spPr>
        <p:txBody>
          <a:bodyPr rtlCol="0">
            <a:normAutofit/>
          </a:bodyPr>
          <a:lstStyle>
            <a:lvl1pPr marL="0" indent="0" algn="ctr">
              <a:buNone/>
              <a:defRPr lang="ru-RU" sz="2000"/>
            </a:lvl1pPr>
          </a:lstStyle>
          <a:p>
            <a:pPr>
              <a:defRPr/>
            </a:pPr>
            <a:r>
              <a:rPr lang="ru-RU"/>
              <a:t>Вставка рисунка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 hasCustomPrompt="1"/>
          </p:nvPr>
        </p:nvSpPr>
        <p:spPr bwMode="auto">
          <a:xfrm>
            <a:off x="5242426" y="2286000"/>
            <a:ext cx="6241650" cy="3474720"/>
          </a:xfrm>
        </p:spPr>
        <p:txBody>
          <a:bodyPr rtlCol="0">
            <a:normAutofit/>
          </a:bodyPr>
          <a:lstStyle>
            <a:lvl1pPr marL="2286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/>
              <a:buChar char="§"/>
              <a:defRPr lang="ru-RU" sz="1800"/>
            </a:lvl1pPr>
            <a:lvl2pPr marL="2286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/>
              <a:buChar char="§"/>
              <a:defRPr lang="ru-RU" sz="1800"/>
            </a:lvl2pPr>
            <a:lvl3pPr marL="2286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/>
              <a:buChar char="§"/>
              <a:defRPr lang="ru-RU" sz="1800"/>
            </a:lvl3pPr>
            <a:lvl4pPr marL="2286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/>
              <a:buChar char="§"/>
              <a:defRPr lang="ru-RU" sz="1800"/>
            </a:lvl4pPr>
            <a:lvl5pPr marL="228600" indent="-228600">
              <a:spcBef>
                <a:spcPts val="1000"/>
              </a:spcBef>
              <a:spcAft>
                <a:spcPts val="1000"/>
              </a:spcAft>
              <a:buClr>
                <a:schemeClr val="accent2"/>
              </a:buClr>
              <a:buFont typeface="Wingdings"/>
              <a:buChar char="§"/>
              <a:defRPr lang="ru-RU" sz="1800"/>
            </a:lvl5pPr>
          </a:lstStyle>
          <a:p>
            <a:pPr lvl="0">
              <a:defRPr/>
            </a:pPr>
            <a:r>
              <a:rPr lang="ru-RU"/>
              <a:t>Текст слайда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8" name="Прямоугольник 7"/>
          <p:cNvSpPr/>
          <p:nvPr/>
        </p:nvSpPr>
        <p:spPr bwMode="auto">
          <a:xfrm>
            <a:off x="5291586" y="6303963"/>
            <a:ext cx="4287186" cy="554037"/>
          </a:xfrm>
          <a:prstGeom prst="rect">
            <a:avLst/>
          </a:prstGeom>
          <a:gradFill>
            <a:gsLst>
              <a:gs pos="0">
                <a:schemeClr val="accent5"/>
              </a:gs>
              <a:gs pos="50000">
                <a:schemeClr val="accent1"/>
              </a:gs>
              <a:gs pos="100000">
                <a:schemeClr val="accent2">
                  <a:lumMod val="97000"/>
                  <a:lumOff val="3000"/>
                </a:schemeClr>
              </a:gs>
            </a:gsLst>
            <a:path path="circle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</a:lstStyle>
          <a:p>
            <a:pPr algn="ctr">
              <a:defRPr/>
            </a:pP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30" name="Уровень текста 1…"/>
          <p:cNvSpPr txBox="1">
            <a:spLocks noGrp="1"/>
          </p:cNvSpPr>
          <p:nvPr>
            <p:ph type="body" sz="quarter" idx="1"/>
          </p:nvPr>
        </p:nvSpPr>
        <p:spPr bwMode="auto">
          <a:xfrm>
            <a:off x="831850" y="4589462"/>
            <a:ext cx="10515600" cy="1500191"/>
          </a:xfrm>
          <a:prstGeom prst="rect">
            <a:avLst/>
          </a:prstGeom>
        </p:spPr>
        <p:txBody>
          <a:bodyPr/>
          <a:lstStyle>
            <a:lvl1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1pPr>
            <a:lvl2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2pPr>
            <a:lvl3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3pPr>
            <a:lvl4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4pPr>
            <a:lvl5pPr marL="0" indent="0">
              <a:buSzTx/>
              <a:buFontTx/>
              <a:buNone/>
              <a:defRPr sz="2400">
                <a:solidFill>
                  <a:srgbClr val="888888"/>
                </a:solidFill>
              </a:defRPr>
            </a:lvl5pPr>
          </a:lstStyle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31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8" name="Текст 2"/>
          <p:cNvSpPr txBox="1"/>
          <p:nvPr/>
        </p:nvSpPr>
        <p:spPr bwMode="auto">
          <a:xfrm>
            <a:off x="510703" y="1925952"/>
            <a:ext cx="6518934" cy="70103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>
              <a:defRPr/>
            </a:pPr>
            <a:r>
              <a:rPr/>
              <a:t>ЗАГОЛОВОК СЛАЙДА</a:t>
            </a:r>
            <a:endParaRPr/>
          </a:p>
        </p:txBody>
      </p:sp>
      <p:sp>
        <p:nvSpPr>
          <p:cNvPr id="39" name="Текст 2"/>
          <p:cNvSpPr txBox="1"/>
          <p:nvPr/>
        </p:nvSpPr>
        <p:spPr bwMode="auto">
          <a:xfrm>
            <a:off x="609152" y="3188385"/>
            <a:ext cx="4782191" cy="198119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pPr>
            <a:r>
              <a:rPr/>
              <a:t>Имеется спорная точка зрения, гласящая примерно следующее: представители современных социальных резервов призваны </a:t>
            </a:r>
            <a:endParaRPr/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pPr>
            <a:r>
              <a:rPr/>
              <a:t>к ответу! </a:t>
            </a:r>
            <a:endParaRPr sz="1200">
              <a:solidFill>
                <a:srgbClr val="888888"/>
              </a:solidFill>
            </a:endParaRP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pPr>
            <a:r>
              <a:rPr/>
              <a:t>В целом, конечно, базовый вектор развития позволяет выполнить важные задания </a:t>
            </a:r>
            <a:endParaRPr/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pPr>
            <a:r>
              <a:rPr/>
              <a:t>по разработке системы обучения кадров, соответствующей насущным потребностям </a:t>
            </a:r>
            <a:endParaRPr/>
          </a:p>
        </p:txBody>
      </p:sp>
      <p:sp>
        <p:nvSpPr>
          <p:cNvPr id="40" name="Текст 2"/>
          <p:cNvSpPr txBox="1"/>
          <p:nvPr/>
        </p:nvSpPr>
        <p:spPr bwMode="auto">
          <a:xfrm>
            <a:off x="6944993" y="3175193"/>
            <a:ext cx="4345769" cy="115823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 marL="285750" indent="-285750">
              <a:buSzPct val="100000"/>
              <a:buFont typeface="Arial"/>
              <a:buChar char="•"/>
              <a:defRPr sz="16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pPr>
            <a:r>
              <a:rPr/>
              <a:t>Плюсы</a:t>
            </a:r>
            <a:endParaRPr sz="1200"/>
          </a:p>
          <a:p>
            <a:pPr>
              <a:defRPr sz="1200">
                <a:solidFill>
                  <a:srgbClr val="8F00FF"/>
                </a:solidFill>
                <a:latin typeface="Gilroy-Light"/>
                <a:ea typeface="Gilroy-Light"/>
                <a:cs typeface="Gilroy-Light"/>
              </a:defRPr>
            </a:pPr>
            <a:endParaRPr sz="1200"/>
          </a:p>
          <a:p>
            <a:pPr marL="285750" indent="-285750">
              <a:buSzPct val="100000"/>
              <a:buFont typeface="Arial"/>
              <a:buChar char="•"/>
              <a:defRPr sz="16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pPr>
            <a:r>
              <a:rPr/>
              <a:t>Минусы</a:t>
            </a:r>
            <a:endParaRPr sz="1200"/>
          </a:p>
          <a:p>
            <a:pPr>
              <a:defRPr sz="1200">
                <a:solidFill>
                  <a:srgbClr val="8F00FF"/>
                </a:solidFill>
                <a:latin typeface="Gilroy-Light"/>
                <a:ea typeface="Gilroy-Light"/>
                <a:cs typeface="Gilroy-Light"/>
              </a:defRPr>
            </a:pPr>
            <a:endParaRPr sz="1200"/>
          </a:p>
          <a:p>
            <a:pPr marL="285750" indent="-285750">
              <a:buSzPct val="100000"/>
              <a:buFont typeface="Arial"/>
              <a:buChar char="•"/>
              <a:defRPr sz="16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pPr>
            <a:r>
              <a:rPr/>
              <a:t>Сомнительные моменты</a:t>
            </a:r>
            <a:endParaRPr/>
          </a:p>
        </p:txBody>
      </p:sp>
      <p:sp>
        <p:nvSpPr>
          <p:cNvPr id="41" name="Прямоугольник 7"/>
          <p:cNvSpPr/>
          <p:nvPr/>
        </p:nvSpPr>
        <p:spPr bwMode="auto">
          <a:xfrm>
            <a:off x="9478850" y="-9686"/>
            <a:ext cx="1857633" cy="1326299"/>
          </a:xfrm>
          <a:prstGeom prst="rect">
            <a:avLst/>
          </a:prstGeom>
          <a:solidFill>
            <a:srgbClr val="FCAF1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</a:defRPr>
            </a:pPr>
            <a:endParaRPr/>
          </a:p>
        </p:txBody>
      </p:sp>
      <p:grpSp>
        <p:nvGrpSpPr>
          <p:cNvPr id="44" name="Прямоугольник 6"/>
          <p:cNvGrpSpPr/>
          <p:nvPr/>
        </p:nvGrpSpPr>
        <p:grpSpPr bwMode="auto">
          <a:xfrm>
            <a:off x="9488632" y="6157385"/>
            <a:ext cx="2343181" cy="705154"/>
            <a:chOff x="-1" y="-1"/>
            <a:chExt cx="2343180" cy="705153"/>
          </a:xfrm>
        </p:grpSpPr>
        <p:sp>
          <p:nvSpPr>
            <p:cNvPr id="42" name="Прямоугольник"/>
            <p:cNvSpPr/>
            <p:nvPr/>
          </p:nvSpPr>
          <p:spPr bwMode="auto">
            <a:xfrm>
              <a:off x="-2" y="-2"/>
              <a:ext cx="2343182" cy="705155"/>
            </a:xfrm>
            <a:prstGeom prst="rect">
              <a:avLst/>
            </a:prstGeom>
            <a:solidFill>
              <a:srgbClr val="8F00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</a:defRPr>
              </a:pPr>
              <a:endParaRPr/>
            </a:p>
          </p:txBody>
        </p:sp>
        <p:sp>
          <p:nvSpPr>
            <p:cNvPr id="43" name="НАЗВАНИЕ ДОКЛАДА"/>
            <p:cNvSpPr txBox="1"/>
            <p:nvPr/>
          </p:nvSpPr>
          <p:spPr bwMode="auto">
            <a:xfrm>
              <a:off x="45719" y="206523"/>
              <a:ext cx="2251741" cy="2920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1600"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</a:defRPr>
              </a:lvl1pPr>
            </a:lstStyle>
            <a:p>
              <a:pPr>
                <a:defRPr/>
              </a:pPr>
              <a:r>
                <a:rPr/>
                <a:t>НАЗВАНИЕ ДОКЛАДА</a:t>
              </a:r>
              <a:endParaRPr/>
            </a:p>
          </p:txBody>
        </p:sp>
      </p:grpSp>
      <p:pic>
        <p:nvPicPr>
          <p:cNvPr id="45" name="Рисунок 9" descr="Рисунок 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329611" y="-25758"/>
            <a:ext cx="2156114" cy="121281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48" name="Прямоугольник 16"/>
          <p:cNvGrpSpPr/>
          <p:nvPr/>
        </p:nvGrpSpPr>
        <p:grpSpPr bwMode="auto">
          <a:xfrm>
            <a:off x="616790" y="6235378"/>
            <a:ext cx="669073" cy="625373"/>
            <a:chOff x="0" y="-1"/>
            <a:chExt cx="669071" cy="625372"/>
          </a:xfrm>
        </p:grpSpPr>
        <p:sp>
          <p:nvSpPr>
            <p:cNvPr id="46" name="Прямоугольник"/>
            <p:cNvSpPr/>
            <p:nvPr/>
          </p:nvSpPr>
          <p:spPr bwMode="auto">
            <a:xfrm>
              <a:off x="-1" y="-2"/>
              <a:ext cx="669073" cy="625373"/>
            </a:xfrm>
            <a:prstGeom prst="rect">
              <a:avLst/>
            </a:prstGeom>
            <a:solidFill>
              <a:srgbClr val="FD493D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</a:defRPr>
              </a:pPr>
              <a:endParaRPr/>
            </a:p>
          </p:txBody>
        </p:sp>
        <p:sp>
          <p:nvSpPr>
            <p:cNvPr id="47" name="3"/>
            <p:cNvSpPr txBox="1"/>
            <p:nvPr/>
          </p:nvSpPr>
          <p:spPr bwMode="auto">
            <a:xfrm>
              <a:off x="45720" y="146138"/>
              <a:ext cx="577629" cy="3330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defRPr/>
              </a:pPr>
              <a:r>
                <a:rPr/>
                <a:t>3</a:t>
              </a:r>
              <a:endParaRPr/>
            </a:p>
          </p:txBody>
        </p:sp>
      </p:grpSp>
      <p:grpSp>
        <p:nvGrpSpPr>
          <p:cNvPr id="51" name="Прямоугольник 17"/>
          <p:cNvGrpSpPr/>
          <p:nvPr/>
        </p:nvGrpSpPr>
        <p:grpSpPr bwMode="auto">
          <a:xfrm>
            <a:off x="629426" y="-2450"/>
            <a:ext cx="2730092" cy="506841"/>
            <a:chOff x="-1" y="-1"/>
            <a:chExt cx="2730091" cy="506839"/>
          </a:xfrm>
        </p:grpSpPr>
        <p:sp>
          <p:nvSpPr>
            <p:cNvPr id="49" name="Прямоугольник"/>
            <p:cNvSpPr/>
            <p:nvPr/>
          </p:nvSpPr>
          <p:spPr bwMode="auto">
            <a:xfrm>
              <a:off x="-2" y="-2"/>
              <a:ext cx="2730092" cy="506841"/>
            </a:xfrm>
            <a:prstGeom prst="rect">
              <a:avLst/>
            </a:prstGeom>
            <a:solidFill>
              <a:srgbClr val="B5D8E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</a:defRPr>
              </a:pPr>
              <a:endParaRPr/>
            </a:p>
          </p:txBody>
        </p:sp>
        <p:sp>
          <p:nvSpPr>
            <p:cNvPr id="50" name="НАЗВАНИЕ РАЗДЕЛА"/>
            <p:cNvSpPr txBox="1"/>
            <p:nvPr/>
          </p:nvSpPr>
          <p:spPr bwMode="auto">
            <a:xfrm>
              <a:off x="45720" y="90856"/>
              <a:ext cx="2638651" cy="3251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spAutoFit/>
            </a:bodyPr>
            <a:lstStyle>
              <a:lvl1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</a:defRPr>
              </a:lvl1pPr>
            </a:lstStyle>
            <a:p>
              <a:pPr>
                <a:defRPr/>
              </a:pPr>
              <a:r>
                <a:rPr/>
                <a:t>НАЗВАНИЕ РАЗДЕЛА</a:t>
              </a:r>
              <a:endParaRPr/>
            </a:p>
          </p:txBody>
        </p:sp>
      </p:grpSp>
      <p:sp>
        <p:nvSpPr>
          <p:cNvPr id="52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" name="Прямоугольник 1"/>
          <p:cNvSpPr/>
          <p:nvPr/>
        </p:nvSpPr>
        <p:spPr bwMode="auto">
          <a:xfrm>
            <a:off x="5483225" y="0"/>
            <a:ext cx="6708775" cy="6873241"/>
          </a:xfrm>
          <a:prstGeom prst="rect">
            <a:avLst/>
          </a:prstGeom>
          <a:solidFill>
            <a:srgbClr val="B5D8E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60" name="Текст 2"/>
          <p:cNvSpPr txBox="1"/>
          <p:nvPr/>
        </p:nvSpPr>
        <p:spPr bwMode="auto">
          <a:xfrm>
            <a:off x="566087" y="1544952"/>
            <a:ext cx="3774042" cy="146303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>
              <a:defRPr/>
            </a:pPr>
            <a:r>
              <a:rPr/>
              <a:t>ЗАГОЛОВОК СЛАЙДА</a:t>
            </a:r>
            <a:endParaRPr/>
          </a:p>
        </p:txBody>
      </p:sp>
      <p:pic>
        <p:nvPicPr>
          <p:cNvPr id="61" name="Рисунок 9" descr="Рисунок 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329611" y="-25758"/>
            <a:ext cx="2156114" cy="1212813"/>
          </a:xfrm>
          <a:prstGeom prst="rect">
            <a:avLst/>
          </a:prstGeom>
          <a:ln w="12700">
            <a:miter lim="400000"/>
          </a:ln>
        </p:spPr>
      </p:pic>
      <p:sp>
        <p:nvSpPr>
          <p:cNvPr id="62" name="Текст 2"/>
          <p:cNvSpPr txBox="1"/>
          <p:nvPr/>
        </p:nvSpPr>
        <p:spPr bwMode="auto">
          <a:xfrm>
            <a:off x="6249911" y="227512"/>
            <a:ext cx="759795" cy="161543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>
              <a:defRPr/>
            </a:pPr>
            <a:r>
              <a:rPr/>
              <a:t>1</a:t>
            </a:r>
            <a:endParaRPr/>
          </a:p>
        </p:txBody>
      </p:sp>
      <p:sp>
        <p:nvSpPr>
          <p:cNvPr id="63" name="Текст 2"/>
          <p:cNvSpPr txBox="1"/>
          <p:nvPr/>
        </p:nvSpPr>
        <p:spPr bwMode="auto">
          <a:xfrm>
            <a:off x="6141718" y="3165168"/>
            <a:ext cx="759795" cy="161543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>
              <a:defRPr/>
            </a:pPr>
            <a:r>
              <a:rPr/>
              <a:t>3</a:t>
            </a:r>
            <a:endParaRPr/>
          </a:p>
        </p:txBody>
      </p:sp>
      <p:sp>
        <p:nvSpPr>
          <p:cNvPr id="64" name="Текст 2"/>
          <p:cNvSpPr txBox="1"/>
          <p:nvPr/>
        </p:nvSpPr>
        <p:spPr bwMode="auto">
          <a:xfrm>
            <a:off x="9319724" y="1625929"/>
            <a:ext cx="759794" cy="161543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>
              <a:defRPr/>
            </a:pPr>
            <a:r>
              <a:rPr/>
              <a:t>2</a:t>
            </a:r>
            <a:endParaRPr/>
          </a:p>
        </p:txBody>
      </p:sp>
      <p:sp>
        <p:nvSpPr>
          <p:cNvPr id="65" name="Текст 2"/>
          <p:cNvSpPr txBox="1"/>
          <p:nvPr/>
        </p:nvSpPr>
        <p:spPr bwMode="auto">
          <a:xfrm>
            <a:off x="9832523" y="4088596"/>
            <a:ext cx="759794" cy="161543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>
              <a:defRPr/>
            </a:pPr>
            <a:r>
              <a:rPr/>
              <a:t>4</a:t>
            </a:r>
            <a:endParaRPr/>
          </a:p>
        </p:txBody>
      </p:sp>
      <p:sp>
        <p:nvSpPr>
          <p:cNvPr id="66" name="Текст 2"/>
          <p:cNvSpPr txBox="1"/>
          <p:nvPr/>
        </p:nvSpPr>
        <p:spPr bwMode="auto">
          <a:xfrm>
            <a:off x="6207392" y="4738556"/>
            <a:ext cx="1565011" cy="77469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lvl1pPr>
          </a:lstStyle>
          <a:p>
            <a:pPr>
              <a:defRPr/>
            </a:pPr>
            <a:r>
              <a:rPr/>
              <a:t>Имеется спорная точка зрения, </a:t>
            </a:r>
            <a:endParaRPr/>
          </a:p>
        </p:txBody>
      </p:sp>
      <p:sp>
        <p:nvSpPr>
          <p:cNvPr id="67" name="Текст 2"/>
          <p:cNvSpPr txBox="1"/>
          <p:nvPr/>
        </p:nvSpPr>
        <p:spPr bwMode="auto">
          <a:xfrm>
            <a:off x="6297379" y="1736275"/>
            <a:ext cx="1565012" cy="77469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lvl1pPr>
          </a:lstStyle>
          <a:p>
            <a:pPr>
              <a:defRPr/>
            </a:pPr>
            <a:r>
              <a:rPr/>
              <a:t>Имеется спорная точка зрения, </a:t>
            </a:r>
            <a:endParaRPr/>
          </a:p>
        </p:txBody>
      </p:sp>
      <p:sp>
        <p:nvSpPr>
          <p:cNvPr id="68" name="Текст 2"/>
          <p:cNvSpPr txBox="1"/>
          <p:nvPr/>
        </p:nvSpPr>
        <p:spPr bwMode="auto">
          <a:xfrm>
            <a:off x="9353136" y="3153597"/>
            <a:ext cx="1565011" cy="77469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lvl1pPr>
          </a:lstStyle>
          <a:p>
            <a:pPr>
              <a:defRPr/>
            </a:pPr>
            <a:r>
              <a:rPr/>
              <a:t>Имеется спорная точка зрения, </a:t>
            </a:r>
            <a:endParaRPr/>
          </a:p>
        </p:txBody>
      </p:sp>
      <p:sp>
        <p:nvSpPr>
          <p:cNvPr id="69" name="Текст 2"/>
          <p:cNvSpPr txBox="1"/>
          <p:nvPr/>
        </p:nvSpPr>
        <p:spPr bwMode="auto">
          <a:xfrm>
            <a:off x="9901276" y="5614599"/>
            <a:ext cx="1565011" cy="77469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lvl1pPr>
          </a:lstStyle>
          <a:p>
            <a:pPr>
              <a:defRPr/>
            </a:pPr>
            <a:r>
              <a:rPr/>
              <a:t>Имеется спорная точка зрения, </a:t>
            </a:r>
            <a:endParaRPr/>
          </a:p>
        </p:txBody>
      </p:sp>
      <p:sp>
        <p:nvSpPr>
          <p:cNvPr id="70" name="Прямоугольник 7"/>
          <p:cNvSpPr/>
          <p:nvPr/>
        </p:nvSpPr>
        <p:spPr bwMode="auto">
          <a:xfrm>
            <a:off x="9478850" y="-9686"/>
            <a:ext cx="1857633" cy="1326299"/>
          </a:xfrm>
          <a:prstGeom prst="rect">
            <a:avLst/>
          </a:prstGeom>
          <a:solidFill>
            <a:srgbClr val="FCAF17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</a:defRPr>
            </a:pPr>
            <a:endParaRPr/>
          </a:p>
        </p:txBody>
      </p:sp>
      <p:pic>
        <p:nvPicPr>
          <p:cNvPr id="71" name="Рисунок 9" descr="Рисунок 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329611" y="-25758"/>
            <a:ext cx="2156114" cy="121281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74" name="Прямоугольник 16"/>
          <p:cNvGrpSpPr/>
          <p:nvPr/>
        </p:nvGrpSpPr>
        <p:grpSpPr bwMode="auto">
          <a:xfrm>
            <a:off x="616790" y="6235378"/>
            <a:ext cx="669073" cy="625373"/>
            <a:chOff x="0" y="-1"/>
            <a:chExt cx="669071" cy="625372"/>
          </a:xfrm>
        </p:grpSpPr>
        <p:sp>
          <p:nvSpPr>
            <p:cNvPr id="72" name="Прямоугольник"/>
            <p:cNvSpPr/>
            <p:nvPr/>
          </p:nvSpPr>
          <p:spPr bwMode="auto">
            <a:xfrm>
              <a:off x="-1" y="-2"/>
              <a:ext cx="669073" cy="625373"/>
            </a:xfrm>
            <a:prstGeom prst="rect">
              <a:avLst/>
            </a:prstGeom>
            <a:solidFill>
              <a:srgbClr val="A24EF7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</a:defRPr>
              </a:pPr>
              <a:endParaRPr/>
            </a:p>
          </p:txBody>
        </p:sp>
        <p:sp>
          <p:nvSpPr>
            <p:cNvPr id="73" name="6"/>
            <p:cNvSpPr txBox="1"/>
            <p:nvPr/>
          </p:nvSpPr>
          <p:spPr bwMode="auto">
            <a:xfrm>
              <a:off x="45720" y="146138"/>
              <a:ext cx="577629" cy="3330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defRPr/>
              </a:pPr>
              <a:r>
                <a:rPr/>
                <a:t>6</a:t>
              </a:r>
              <a:endParaRPr/>
            </a:p>
          </p:txBody>
        </p:sp>
      </p:grpSp>
      <p:grpSp>
        <p:nvGrpSpPr>
          <p:cNvPr id="77" name="Прямоугольник 17"/>
          <p:cNvGrpSpPr/>
          <p:nvPr/>
        </p:nvGrpSpPr>
        <p:grpSpPr bwMode="auto">
          <a:xfrm>
            <a:off x="629426" y="-2450"/>
            <a:ext cx="2730092" cy="506841"/>
            <a:chOff x="-1" y="-1"/>
            <a:chExt cx="2730091" cy="506839"/>
          </a:xfrm>
        </p:grpSpPr>
        <p:sp>
          <p:nvSpPr>
            <p:cNvPr id="75" name="Прямоугольник"/>
            <p:cNvSpPr/>
            <p:nvPr/>
          </p:nvSpPr>
          <p:spPr bwMode="auto">
            <a:xfrm>
              <a:off x="-2" y="-2"/>
              <a:ext cx="2730092" cy="506841"/>
            </a:xfrm>
            <a:prstGeom prst="rect">
              <a:avLst/>
            </a:prstGeom>
            <a:solidFill>
              <a:srgbClr val="ADDAE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</a:defRPr>
              </a:pPr>
              <a:endParaRPr/>
            </a:p>
          </p:txBody>
        </p:sp>
        <p:sp>
          <p:nvSpPr>
            <p:cNvPr id="76" name="НАЗВАНИЕ РАЗДЕЛА"/>
            <p:cNvSpPr txBox="1"/>
            <p:nvPr/>
          </p:nvSpPr>
          <p:spPr bwMode="auto">
            <a:xfrm>
              <a:off x="45720" y="90856"/>
              <a:ext cx="2638651" cy="3251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spAutoFit/>
            </a:bodyPr>
            <a:lstStyle>
              <a:lvl1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</a:defRPr>
              </a:lvl1pPr>
            </a:lstStyle>
            <a:p>
              <a:pPr>
                <a:defRPr/>
              </a:pPr>
              <a:r>
                <a:rPr/>
                <a:t>НАЗВАНИЕ РАЗДЕЛА</a:t>
              </a:r>
              <a:endParaRPr/>
            </a:p>
          </p:txBody>
        </p:sp>
      </p:grpSp>
      <p:sp>
        <p:nvSpPr>
          <p:cNvPr id="78" name="Текст 2"/>
          <p:cNvSpPr txBox="1"/>
          <p:nvPr/>
        </p:nvSpPr>
        <p:spPr bwMode="auto">
          <a:xfrm>
            <a:off x="609152" y="3188385"/>
            <a:ext cx="4782191" cy="198119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pPr>
            <a:r>
              <a:rPr/>
              <a:t>Имеется спорная точка зрения, гласящая примерно следующее: представители современных социальных резервов призваны </a:t>
            </a:r>
            <a:endParaRPr/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pPr>
            <a:r>
              <a:rPr/>
              <a:t>к ответу! </a:t>
            </a:r>
            <a:endParaRPr sz="1200">
              <a:solidFill>
                <a:srgbClr val="888888"/>
              </a:solidFill>
            </a:endParaRP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pPr>
            <a:r>
              <a:rPr/>
              <a:t>В целом, конечно, базовый вектор развития позволяет выполнить важные задания </a:t>
            </a:r>
            <a:endParaRPr/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pPr>
            <a:r>
              <a:rPr/>
              <a:t>по разработке системы обучения кадров, соответствующей насущным потребностям </a:t>
            </a:r>
            <a:endParaRPr/>
          </a:p>
        </p:txBody>
      </p:sp>
      <p:sp>
        <p:nvSpPr>
          <p:cNvPr id="79" name="Соединительная линия уступом 2"/>
          <p:cNvSpPr/>
          <p:nvPr/>
        </p:nvSpPr>
        <p:spPr bwMode="auto">
          <a:xfrm>
            <a:off x="7111999" y="1187053"/>
            <a:ext cx="2162014" cy="132392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63500">
            <a:solidFill>
              <a:srgbClr val="FCAF17"/>
            </a:solidFill>
            <a:miter/>
            <a:tailEnd type="triangle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80" name="Соединительная линия уступом 26"/>
          <p:cNvSpPr/>
          <p:nvPr/>
        </p:nvSpPr>
        <p:spPr bwMode="auto">
          <a:xfrm rot="10800000" flipV="1">
            <a:off x="7298265" y="2878664"/>
            <a:ext cx="1828805" cy="106680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63500">
            <a:solidFill>
              <a:srgbClr val="FCAF17"/>
            </a:solidFill>
            <a:miter/>
            <a:tailEnd type="triangle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81" name="Соединительная линия уступом 29"/>
          <p:cNvSpPr/>
          <p:nvPr/>
        </p:nvSpPr>
        <p:spPr bwMode="auto">
          <a:xfrm>
            <a:off x="7298265" y="4347023"/>
            <a:ext cx="2319867" cy="82257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63500">
            <a:solidFill>
              <a:srgbClr val="FCAF17"/>
            </a:solidFill>
            <a:miter/>
            <a:tailEnd type="triangle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82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9" name="Текст 2"/>
          <p:cNvSpPr txBox="1"/>
          <p:nvPr/>
        </p:nvSpPr>
        <p:spPr bwMode="auto">
          <a:xfrm>
            <a:off x="498318" y="1526966"/>
            <a:ext cx="9290344" cy="1547813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normAutofit/>
          </a:bodyPr>
          <a:lstStyle>
            <a:lvl1pPr algn="ctr">
              <a:defRPr sz="72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>
              <a:defRPr/>
            </a:pPr>
            <a:r>
              <a:rPr/>
              <a:t>НАЗВАНИЕ  РАЗДЕЛА</a:t>
            </a:r>
            <a:endParaRPr/>
          </a:p>
        </p:txBody>
      </p:sp>
      <p:sp>
        <p:nvSpPr>
          <p:cNvPr id="90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7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4" name="Прямоугольник 7"/>
          <p:cNvSpPr/>
          <p:nvPr/>
        </p:nvSpPr>
        <p:spPr bwMode="auto">
          <a:xfrm>
            <a:off x="9478850" y="-9686"/>
            <a:ext cx="1857633" cy="1326299"/>
          </a:xfrm>
          <a:prstGeom prst="rect">
            <a:avLst/>
          </a:prstGeom>
          <a:solidFill>
            <a:srgbClr val="FD493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105" name="Текст 2"/>
          <p:cNvSpPr txBox="1"/>
          <p:nvPr/>
        </p:nvSpPr>
        <p:spPr bwMode="auto">
          <a:xfrm>
            <a:off x="540509" y="836534"/>
            <a:ext cx="6518934" cy="70103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>
              <a:defRPr/>
            </a:pPr>
            <a:r>
              <a:rPr/>
              <a:t>ЗАГОЛОВОК СЛАЙДА</a:t>
            </a:r>
            <a:endParaRPr/>
          </a:p>
        </p:txBody>
      </p:sp>
      <p:pic>
        <p:nvPicPr>
          <p:cNvPr id="106" name="Рисунок 9" descr="Рисунок 9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9329611" y="-25758"/>
            <a:ext cx="2156114" cy="1212813"/>
          </a:xfrm>
          <a:prstGeom prst="rect">
            <a:avLst/>
          </a:prstGeom>
          <a:ln w="12700">
            <a:miter lim="400000"/>
          </a:ln>
        </p:spPr>
      </p:pic>
      <p:graphicFrame>
        <p:nvGraphicFramePr>
          <p:cNvPr id="107" name="Таблица 3"/>
          <p:cNvGraphicFramePr>
            <a:graphicFrameLocks xmlns:a="http://schemas.openxmlformats.org/drawingml/2006/main"/>
          </p:cNvGraphicFramePr>
          <p:nvPr/>
        </p:nvGraphicFramePr>
        <p:xfrm>
          <a:off x="623887" y="1633919"/>
          <a:ext cx="10712586" cy="4389600"/>
        </p:xfrm>
        <a:graphic>
          <a:graphicData uri="http://schemas.openxmlformats.org/drawingml/2006/table">
            <a:tbl>
              <a:tblPr firstRow="1" firstCol="0" lastRow="0" lastCol="0" bandRow="0" bandCol="0">
                <a:tableStyleId>{4C3C2611-4C71-4FC5-86AE-919BDF0F9419}</a:tableStyleId>
              </a:tblPr>
              <a:tblGrid>
                <a:gridCol w="1785431"/>
                <a:gridCol w="1785431"/>
                <a:gridCol w="1785431"/>
                <a:gridCol w="1785431"/>
                <a:gridCol w="1785431"/>
                <a:gridCol w="1785431"/>
              </a:tblGrid>
              <a:tr h="731600"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R w="38100" algn="ctr">
                      <a:solidFill>
                        <a:srgbClr val="FFFFFF"/>
                      </a:solidFill>
                    </a:lnR>
                    <a:lnT w="12700" algn="ctr"/>
                    <a:lnB w="12700" algn="ctr"/>
                    <a:solidFill>
                      <a:srgbClr val="FFAFC1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FFFF"/>
                      </a:solidFill>
                    </a:lnL>
                    <a:lnR w="38100" algn="ctr">
                      <a:solidFill>
                        <a:srgbClr val="FFFFFF"/>
                      </a:solidFill>
                    </a:lnR>
                    <a:lnT w="12700" algn="ctr"/>
                    <a:lnB w="12700" algn="ctr"/>
                    <a:solidFill>
                      <a:srgbClr val="FFAFC1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FFFF"/>
                      </a:solidFill>
                    </a:lnL>
                    <a:lnR w="38100" algn="ctr">
                      <a:solidFill>
                        <a:srgbClr val="FFFFFF"/>
                      </a:solidFill>
                    </a:lnR>
                    <a:lnT w="12700" algn="ctr"/>
                    <a:lnB w="12700" algn="ctr"/>
                    <a:solidFill>
                      <a:srgbClr val="FFAFC1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FFFF"/>
                      </a:solidFill>
                    </a:lnL>
                    <a:lnR w="38100" algn="ctr">
                      <a:solidFill>
                        <a:srgbClr val="FFFFFF"/>
                      </a:solidFill>
                    </a:lnR>
                    <a:lnT w="12700" algn="ctr"/>
                    <a:lnB w="12700" algn="ctr"/>
                    <a:solidFill>
                      <a:srgbClr val="FFAFC1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FFFF"/>
                      </a:solidFill>
                    </a:lnL>
                    <a:lnR w="38100" algn="ctr">
                      <a:solidFill>
                        <a:srgbClr val="FFFFFF"/>
                      </a:solidFill>
                    </a:lnR>
                    <a:lnT w="12700" algn="ctr"/>
                    <a:lnB w="12700" algn="ctr"/>
                    <a:solidFill>
                      <a:srgbClr val="FFAFC1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FFFF"/>
                      </a:solidFill>
                    </a:lnL>
                    <a:lnT w="12700" algn="ctr"/>
                    <a:lnB w="12700" algn="ctr"/>
                    <a:solidFill>
                      <a:srgbClr val="FFAFC1"/>
                    </a:solidFill>
                  </a:tcPr>
                </a:tc>
              </a:tr>
              <a:tr h="731600"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12700" algn="ctr"/>
                    <a:lnR w="38100" algn="ctr">
                      <a:solidFill>
                        <a:srgbClr val="FFAFC1"/>
                      </a:solidFill>
                    </a:lnR>
                    <a:lnT w="12700" algn="ctr"/>
                    <a:lnB w="38100" algn="ctr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38100" algn="ctr">
                      <a:solidFill>
                        <a:srgbClr val="FFAFC1"/>
                      </a:solidFill>
                    </a:lnR>
                    <a:lnT w="12700" algn="ctr"/>
                    <a:lnB w="38100" algn="ctr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38100" algn="ctr">
                      <a:solidFill>
                        <a:srgbClr val="FFAFC1"/>
                      </a:solidFill>
                    </a:lnR>
                    <a:lnT w="12700" algn="ctr"/>
                    <a:lnB w="38100" algn="ctr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38100" algn="ctr">
                      <a:solidFill>
                        <a:srgbClr val="FFAFC1"/>
                      </a:solidFill>
                    </a:lnR>
                    <a:lnT w="12700" algn="ctr"/>
                    <a:lnB w="38100" algn="ctr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38100" algn="ctr">
                      <a:solidFill>
                        <a:srgbClr val="FFAFC1"/>
                      </a:solidFill>
                    </a:lnR>
                    <a:lnT w="12700" algn="ctr"/>
                    <a:lnB w="38100" algn="ctr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12700" algn="ctr"/>
                    <a:lnT w="12700" algn="ctr"/>
                    <a:lnB w="38100" algn="ctr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31600"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12700" algn="ctr"/>
                    <a:lnR w="38100" algn="ctr">
                      <a:solidFill>
                        <a:srgbClr val="FFAFC1"/>
                      </a:solidFill>
                    </a:lnR>
                    <a:lnT w="38100" algn="ctr">
                      <a:solidFill>
                        <a:srgbClr val="FFAFC1"/>
                      </a:solidFill>
                    </a:lnT>
                    <a:lnB w="38100" algn="ctr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38100" algn="ctr">
                      <a:solidFill>
                        <a:srgbClr val="FFAFC1"/>
                      </a:solidFill>
                    </a:lnR>
                    <a:lnT w="38100" algn="ctr">
                      <a:solidFill>
                        <a:srgbClr val="FFAFC1"/>
                      </a:solidFill>
                    </a:lnT>
                    <a:lnB w="38100" algn="ctr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38100" algn="ctr">
                      <a:solidFill>
                        <a:srgbClr val="FFAFC1"/>
                      </a:solidFill>
                    </a:lnR>
                    <a:lnT w="38100" algn="ctr">
                      <a:solidFill>
                        <a:srgbClr val="FFAFC1"/>
                      </a:solidFill>
                    </a:lnT>
                    <a:lnB w="38100" algn="ctr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38100" algn="ctr">
                      <a:solidFill>
                        <a:srgbClr val="FFAFC1"/>
                      </a:solidFill>
                    </a:lnR>
                    <a:lnT w="38100" algn="ctr">
                      <a:solidFill>
                        <a:srgbClr val="FFAFC1"/>
                      </a:solidFill>
                    </a:lnT>
                    <a:lnB w="38100" algn="ctr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38100" algn="ctr">
                      <a:solidFill>
                        <a:srgbClr val="FFAFC1"/>
                      </a:solidFill>
                    </a:lnR>
                    <a:lnT w="38100" algn="ctr">
                      <a:solidFill>
                        <a:srgbClr val="FFAFC1"/>
                      </a:solidFill>
                    </a:lnT>
                    <a:lnB w="38100" algn="ctr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12700" algn="ctr"/>
                    <a:lnT w="38100" algn="ctr">
                      <a:solidFill>
                        <a:srgbClr val="FFAFC1"/>
                      </a:solidFill>
                    </a:lnT>
                    <a:lnB w="38100" algn="ctr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31600"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12700" algn="ctr"/>
                    <a:lnR w="38100" algn="ctr">
                      <a:solidFill>
                        <a:srgbClr val="FFAFC1"/>
                      </a:solidFill>
                    </a:lnR>
                    <a:lnT w="38100" algn="ctr">
                      <a:solidFill>
                        <a:srgbClr val="FFAFC1"/>
                      </a:solidFill>
                    </a:lnT>
                    <a:lnB w="38100" algn="ctr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38100" algn="ctr">
                      <a:solidFill>
                        <a:srgbClr val="FFAFC1"/>
                      </a:solidFill>
                    </a:lnR>
                    <a:lnT w="38100" algn="ctr">
                      <a:solidFill>
                        <a:srgbClr val="FFAFC1"/>
                      </a:solidFill>
                    </a:lnT>
                    <a:lnB w="38100" algn="ctr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38100" algn="ctr">
                      <a:solidFill>
                        <a:srgbClr val="FFAFC1"/>
                      </a:solidFill>
                    </a:lnR>
                    <a:lnT w="38100" algn="ctr">
                      <a:solidFill>
                        <a:srgbClr val="FFAFC1"/>
                      </a:solidFill>
                    </a:lnT>
                    <a:lnB w="38100" algn="ctr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38100" algn="ctr">
                      <a:solidFill>
                        <a:srgbClr val="FFAFC1"/>
                      </a:solidFill>
                    </a:lnR>
                    <a:lnT w="38100" algn="ctr">
                      <a:solidFill>
                        <a:srgbClr val="FFAFC1"/>
                      </a:solidFill>
                    </a:lnT>
                    <a:lnB w="38100" algn="ctr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38100" algn="ctr">
                      <a:solidFill>
                        <a:srgbClr val="FFAFC1"/>
                      </a:solidFill>
                    </a:lnR>
                    <a:lnT w="38100" algn="ctr">
                      <a:solidFill>
                        <a:srgbClr val="FFAFC1"/>
                      </a:solidFill>
                    </a:lnT>
                    <a:lnB w="38100" algn="ctr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12700" algn="ctr"/>
                    <a:lnT w="38100" algn="ctr">
                      <a:solidFill>
                        <a:srgbClr val="FFAFC1"/>
                      </a:solidFill>
                    </a:lnT>
                    <a:lnB w="38100" algn="ctr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31600"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12700" algn="ctr"/>
                    <a:lnR w="38100" algn="ctr">
                      <a:solidFill>
                        <a:srgbClr val="FFAFC1"/>
                      </a:solidFill>
                    </a:lnR>
                    <a:lnT w="38100" algn="ctr">
                      <a:solidFill>
                        <a:srgbClr val="FFAFC1"/>
                      </a:solidFill>
                    </a:lnT>
                    <a:lnB w="38100" algn="ctr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38100" algn="ctr">
                      <a:solidFill>
                        <a:srgbClr val="FFAFC1"/>
                      </a:solidFill>
                    </a:lnR>
                    <a:lnT w="38100" algn="ctr">
                      <a:solidFill>
                        <a:srgbClr val="FFAFC1"/>
                      </a:solidFill>
                    </a:lnT>
                    <a:lnB w="38100" algn="ctr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38100" algn="ctr">
                      <a:solidFill>
                        <a:srgbClr val="FFAFC1"/>
                      </a:solidFill>
                    </a:lnR>
                    <a:lnT w="38100" algn="ctr">
                      <a:solidFill>
                        <a:srgbClr val="FFAFC1"/>
                      </a:solidFill>
                    </a:lnT>
                    <a:lnB w="38100" algn="ctr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38100" algn="ctr">
                      <a:solidFill>
                        <a:srgbClr val="FFAFC1"/>
                      </a:solidFill>
                    </a:lnR>
                    <a:lnT w="38100" algn="ctr">
                      <a:solidFill>
                        <a:srgbClr val="FFAFC1"/>
                      </a:solidFill>
                    </a:lnT>
                    <a:lnB w="38100" algn="ctr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38100" algn="ctr">
                      <a:solidFill>
                        <a:srgbClr val="FFAFC1"/>
                      </a:solidFill>
                    </a:lnR>
                    <a:lnT w="38100" algn="ctr">
                      <a:solidFill>
                        <a:srgbClr val="FFAFC1"/>
                      </a:solidFill>
                    </a:lnT>
                    <a:lnB w="38100" algn="ctr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12700" algn="ctr"/>
                    <a:lnT w="38100" algn="ctr">
                      <a:solidFill>
                        <a:srgbClr val="FFAFC1"/>
                      </a:solidFill>
                    </a:lnT>
                    <a:lnB w="38100" algn="ctr">
                      <a:solidFill>
                        <a:srgbClr val="FFAFC1"/>
                      </a:solidFill>
                    </a:lnB>
                    <a:solidFill>
                      <a:srgbClr val="FFFFFF"/>
                    </a:solidFill>
                  </a:tcPr>
                </a:tc>
              </a:tr>
              <a:tr h="731600"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12700" algn="ctr"/>
                    <a:lnR w="38100" algn="ctr">
                      <a:solidFill>
                        <a:srgbClr val="FFAFC1"/>
                      </a:solidFill>
                    </a:lnR>
                    <a:lnT w="38100" algn="ctr">
                      <a:solidFill>
                        <a:srgbClr val="FFAFC1"/>
                      </a:solidFill>
                    </a:lnT>
                    <a:lnB w="12700" algn="ctr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38100" algn="ctr">
                      <a:solidFill>
                        <a:srgbClr val="FFAFC1"/>
                      </a:solidFill>
                    </a:lnR>
                    <a:lnT w="38100" algn="ctr">
                      <a:solidFill>
                        <a:srgbClr val="FFAFC1"/>
                      </a:solidFill>
                    </a:lnT>
                    <a:lnB w="12700" algn="ctr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38100" algn="ctr">
                      <a:solidFill>
                        <a:srgbClr val="FFAFC1"/>
                      </a:solidFill>
                    </a:lnR>
                    <a:lnT w="38100" algn="ctr">
                      <a:solidFill>
                        <a:srgbClr val="FFAFC1"/>
                      </a:solidFill>
                    </a:lnT>
                    <a:lnB w="12700" algn="ctr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38100" algn="ctr">
                      <a:solidFill>
                        <a:srgbClr val="FFAFC1"/>
                      </a:solidFill>
                    </a:lnR>
                    <a:lnT w="38100" algn="ctr">
                      <a:solidFill>
                        <a:srgbClr val="FFAFC1"/>
                      </a:solidFill>
                    </a:lnT>
                    <a:lnB w="12700" algn="ctr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38100" algn="ctr">
                      <a:solidFill>
                        <a:srgbClr val="FFAFC1"/>
                      </a:solidFill>
                    </a:lnR>
                    <a:lnT w="38100" algn="ctr">
                      <a:solidFill>
                        <a:srgbClr val="FFAFC1"/>
                      </a:solidFill>
                    </a:lnT>
                    <a:lnB w="12700" algn="ctr"/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AFC1"/>
                      </a:solidFill>
                    </a:lnL>
                    <a:lnR w="12700" algn="ctr"/>
                    <a:lnT w="38100" algn="ctr">
                      <a:solidFill>
                        <a:srgbClr val="FFAFC1"/>
                      </a:solidFill>
                    </a:lnT>
                    <a:lnB w="12700" algn="ctr"/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id="110" name="Прямоугольник 6"/>
          <p:cNvGrpSpPr/>
          <p:nvPr/>
        </p:nvGrpSpPr>
        <p:grpSpPr bwMode="auto">
          <a:xfrm>
            <a:off x="9488632" y="6157385"/>
            <a:ext cx="2343181" cy="705154"/>
            <a:chOff x="-1" y="-1"/>
            <a:chExt cx="2343180" cy="705153"/>
          </a:xfrm>
        </p:grpSpPr>
        <p:sp>
          <p:nvSpPr>
            <p:cNvPr id="108" name="Прямоугольник"/>
            <p:cNvSpPr/>
            <p:nvPr/>
          </p:nvSpPr>
          <p:spPr bwMode="auto">
            <a:xfrm>
              <a:off x="-2" y="-2"/>
              <a:ext cx="2343182" cy="705155"/>
            </a:xfrm>
            <a:prstGeom prst="rect">
              <a:avLst/>
            </a:prstGeom>
            <a:solidFill>
              <a:srgbClr val="ADDAE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</a:defRPr>
              </a:pPr>
              <a:endParaRPr/>
            </a:p>
          </p:txBody>
        </p:sp>
        <p:sp>
          <p:nvSpPr>
            <p:cNvPr id="109" name="НАЗВАНИЕ ДОКЛАДА"/>
            <p:cNvSpPr txBox="1"/>
            <p:nvPr/>
          </p:nvSpPr>
          <p:spPr bwMode="auto">
            <a:xfrm>
              <a:off x="45719" y="206523"/>
              <a:ext cx="2251741" cy="2920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1600"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</a:defRPr>
              </a:lvl1pPr>
            </a:lstStyle>
            <a:p>
              <a:pPr>
                <a:defRPr/>
              </a:pPr>
              <a:r>
                <a:rPr/>
                <a:t>НАЗВАНИЕ ДОКЛАДА</a:t>
              </a:r>
              <a:endParaRPr/>
            </a:p>
          </p:txBody>
        </p:sp>
      </p:grpSp>
      <p:grpSp>
        <p:nvGrpSpPr>
          <p:cNvPr id="113" name="Прямоугольник 16"/>
          <p:cNvGrpSpPr/>
          <p:nvPr/>
        </p:nvGrpSpPr>
        <p:grpSpPr bwMode="auto">
          <a:xfrm>
            <a:off x="616790" y="6235378"/>
            <a:ext cx="669073" cy="625373"/>
            <a:chOff x="0" y="-1"/>
            <a:chExt cx="669071" cy="625372"/>
          </a:xfrm>
        </p:grpSpPr>
        <p:sp>
          <p:nvSpPr>
            <p:cNvPr id="111" name="Прямоугольник"/>
            <p:cNvSpPr/>
            <p:nvPr/>
          </p:nvSpPr>
          <p:spPr bwMode="auto">
            <a:xfrm>
              <a:off x="-1" y="-2"/>
              <a:ext cx="669073" cy="625373"/>
            </a:xfrm>
            <a:prstGeom prst="rect">
              <a:avLst/>
            </a:prstGeom>
            <a:solidFill>
              <a:srgbClr val="F5AC4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</a:defRPr>
              </a:pPr>
              <a:endParaRPr/>
            </a:p>
          </p:txBody>
        </p:sp>
        <p:sp>
          <p:nvSpPr>
            <p:cNvPr id="112" name="4"/>
            <p:cNvSpPr txBox="1"/>
            <p:nvPr/>
          </p:nvSpPr>
          <p:spPr bwMode="auto">
            <a:xfrm>
              <a:off x="45720" y="146138"/>
              <a:ext cx="577629" cy="3330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defRPr/>
              </a:pPr>
              <a:r>
                <a:rPr/>
                <a:t>4</a:t>
              </a:r>
              <a:endParaRPr/>
            </a:p>
          </p:txBody>
        </p:sp>
      </p:grpSp>
      <p:grpSp>
        <p:nvGrpSpPr>
          <p:cNvPr id="116" name="Прямоугольник 17"/>
          <p:cNvGrpSpPr/>
          <p:nvPr/>
        </p:nvGrpSpPr>
        <p:grpSpPr bwMode="auto">
          <a:xfrm>
            <a:off x="629426" y="-2450"/>
            <a:ext cx="2730092" cy="506841"/>
            <a:chOff x="-1" y="-1"/>
            <a:chExt cx="2730091" cy="506839"/>
          </a:xfrm>
        </p:grpSpPr>
        <p:sp>
          <p:nvSpPr>
            <p:cNvPr id="114" name="Прямоугольник"/>
            <p:cNvSpPr/>
            <p:nvPr/>
          </p:nvSpPr>
          <p:spPr bwMode="auto">
            <a:xfrm>
              <a:off x="-2" y="-2"/>
              <a:ext cx="2730092" cy="506841"/>
            </a:xfrm>
            <a:prstGeom prst="rect">
              <a:avLst/>
            </a:prstGeom>
            <a:solidFill>
              <a:srgbClr val="8F00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</a:defRPr>
              </a:pPr>
              <a:endParaRPr/>
            </a:p>
          </p:txBody>
        </p:sp>
        <p:sp>
          <p:nvSpPr>
            <p:cNvPr id="115" name="НАЗВАНИЕ РАЗДЕЛА"/>
            <p:cNvSpPr txBox="1"/>
            <p:nvPr/>
          </p:nvSpPr>
          <p:spPr bwMode="auto">
            <a:xfrm>
              <a:off x="45720" y="90856"/>
              <a:ext cx="2638651" cy="3251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spAutoFit/>
            </a:bodyPr>
            <a:lstStyle>
              <a:lvl1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</a:defRPr>
              </a:lvl1pPr>
            </a:lstStyle>
            <a:p>
              <a:pPr>
                <a:defRPr/>
              </a:pPr>
              <a:r>
                <a:rPr/>
                <a:t>НАЗВАНИЕ РАЗДЕЛА</a:t>
              </a:r>
              <a:endParaRPr/>
            </a:p>
          </p:txBody>
        </p:sp>
      </p:grpSp>
      <p:sp>
        <p:nvSpPr>
          <p:cNvPr id="117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tx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24" name="2022-11-09 02.38.22.jpg" descr="2022-11-09 02.38.22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948067" y="-3"/>
            <a:ext cx="4880971" cy="6858004"/>
          </a:xfrm>
          <a:prstGeom prst="rect">
            <a:avLst/>
          </a:prstGeom>
          <a:ln w="12700">
            <a:miter lim="400000"/>
          </a:ln>
        </p:spPr>
      </p:pic>
      <p:pic>
        <p:nvPicPr>
          <p:cNvPr id="125" name="Рисунок 9" descr="Рисунок 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329611" y="-25758"/>
            <a:ext cx="2156114" cy="1212813"/>
          </a:xfrm>
          <a:prstGeom prst="rect">
            <a:avLst/>
          </a:prstGeom>
          <a:ln w="12700">
            <a:miter lim="400000"/>
          </a:ln>
        </p:spPr>
      </p:pic>
      <p:sp>
        <p:nvSpPr>
          <p:cNvPr id="126" name="Текст 2"/>
          <p:cNvSpPr txBox="1"/>
          <p:nvPr/>
        </p:nvSpPr>
        <p:spPr bwMode="auto">
          <a:xfrm>
            <a:off x="566087" y="1544952"/>
            <a:ext cx="3774042" cy="146303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>
              <a:defRPr/>
            </a:pPr>
            <a:r>
              <a:rPr/>
              <a:t>ЗАГОЛОВОК СЛАЙДА</a:t>
            </a:r>
            <a:endParaRPr/>
          </a:p>
        </p:txBody>
      </p:sp>
      <p:sp>
        <p:nvSpPr>
          <p:cNvPr id="127" name="Прямоугольник 7"/>
          <p:cNvSpPr/>
          <p:nvPr/>
        </p:nvSpPr>
        <p:spPr bwMode="auto">
          <a:xfrm>
            <a:off x="9478850" y="-9686"/>
            <a:ext cx="1857633" cy="1326299"/>
          </a:xfrm>
          <a:prstGeom prst="rect">
            <a:avLst/>
          </a:prstGeom>
          <a:solidFill>
            <a:srgbClr val="FD493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</a:defRPr>
            </a:pPr>
            <a:endParaRPr/>
          </a:p>
        </p:txBody>
      </p:sp>
      <p:pic>
        <p:nvPicPr>
          <p:cNvPr id="128" name="Рисунок 9" descr="Рисунок 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9329611" y="-25758"/>
            <a:ext cx="2156114" cy="1212813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31" name="Прямоугольник 6"/>
          <p:cNvGrpSpPr/>
          <p:nvPr/>
        </p:nvGrpSpPr>
        <p:grpSpPr bwMode="auto">
          <a:xfrm>
            <a:off x="9488632" y="6157385"/>
            <a:ext cx="2343181" cy="705154"/>
            <a:chOff x="-1" y="-1"/>
            <a:chExt cx="2343180" cy="705153"/>
          </a:xfrm>
        </p:grpSpPr>
        <p:sp>
          <p:nvSpPr>
            <p:cNvPr id="129" name="Прямоугольник"/>
            <p:cNvSpPr/>
            <p:nvPr/>
          </p:nvSpPr>
          <p:spPr bwMode="auto">
            <a:xfrm>
              <a:off x="-2" y="-2"/>
              <a:ext cx="2343182" cy="705155"/>
            </a:xfrm>
            <a:prstGeom prst="rect">
              <a:avLst/>
            </a:prstGeom>
            <a:solidFill>
              <a:srgbClr val="ADDAE3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</a:defRPr>
              </a:pPr>
              <a:endParaRPr/>
            </a:p>
          </p:txBody>
        </p:sp>
        <p:sp>
          <p:nvSpPr>
            <p:cNvPr id="130" name="НАЗВАНИЕ ДОКЛАДА"/>
            <p:cNvSpPr txBox="1"/>
            <p:nvPr/>
          </p:nvSpPr>
          <p:spPr bwMode="auto">
            <a:xfrm>
              <a:off x="45719" y="206523"/>
              <a:ext cx="2251741" cy="292097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 sz="1600"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</a:defRPr>
              </a:lvl1pPr>
            </a:lstStyle>
            <a:p>
              <a:pPr>
                <a:defRPr/>
              </a:pPr>
              <a:r>
                <a:rPr/>
                <a:t>НАЗВАНИЕ ДОКЛАДА</a:t>
              </a:r>
              <a:endParaRPr/>
            </a:p>
          </p:txBody>
        </p:sp>
      </p:grpSp>
      <p:grpSp>
        <p:nvGrpSpPr>
          <p:cNvPr id="134" name="Прямоугольник 16"/>
          <p:cNvGrpSpPr/>
          <p:nvPr/>
        </p:nvGrpSpPr>
        <p:grpSpPr bwMode="auto">
          <a:xfrm>
            <a:off x="616790" y="6235378"/>
            <a:ext cx="669073" cy="625373"/>
            <a:chOff x="0" y="-1"/>
            <a:chExt cx="669071" cy="625372"/>
          </a:xfrm>
        </p:grpSpPr>
        <p:sp>
          <p:nvSpPr>
            <p:cNvPr id="132" name="Прямоугольник"/>
            <p:cNvSpPr/>
            <p:nvPr/>
          </p:nvSpPr>
          <p:spPr bwMode="auto">
            <a:xfrm>
              <a:off x="-1" y="-2"/>
              <a:ext cx="669073" cy="625373"/>
            </a:xfrm>
            <a:prstGeom prst="rect">
              <a:avLst/>
            </a:prstGeom>
            <a:solidFill>
              <a:srgbClr val="F5AC4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</a:defRPr>
              </a:pPr>
              <a:endParaRPr/>
            </a:p>
          </p:txBody>
        </p:sp>
        <p:sp>
          <p:nvSpPr>
            <p:cNvPr id="133" name="7"/>
            <p:cNvSpPr txBox="1"/>
            <p:nvPr/>
          </p:nvSpPr>
          <p:spPr bwMode="auto">
            <a:xfrm>
              <a:off x="45720" y="146138"/>
              <a:ext cx="577629" cy="33308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spAutoFit/>
            </a:bodyPr>
            <a:lstStyle>
              <a:lvl1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>
                <a:defRPr/>
              </a:pPr>
              <a:r>
                <a:rPr/>
                <a:t>7</a:t>
              </a:r>
              <a:endParaRPr/>
            </a:p>
          </p:txBody>
        </p:sp>
      </p:grpSp>
      <p:grpSp>
        <p:nvGrpSpPr>
          <p:cNvPr id="137" name="Прямоугольник 17"/>
          <p:cNvGrpSpPr/>
          <p:nvPr/>
        </p:nvGrpSpPr>
        <p:grpSpPr bwMode="auto">
          <a:xfrm>
            <a:off x="629426" y="-2450"/>
            <a:ext cx="2730092" cy="506841"/>
            <a:chOff x="-1" y="-1"/>
            <a:chExt cx="2730091" cy="506839"/>
          </a:xfrm>
        </p:grpSpPr>
        <p:sp>
          <p:nvSpPr>
            <p:cNvPr id="135" name="Прямоугольник"/>
            <p:cNvSpPr/>
            <p:nvPr/>
          </p:nvSpPr>
          <p:spPr bwMode="auto">
            <a:xfrm>
              <a:off x="-2" y="-2"/>
              <a:ext cx="2730092" cy="506841"/>
            </a:xfrm>
            <a:prstGeom prst="rect">
              <a:avLst/>
            </a:prstGeom>
            <a:solidFill>
              <a:srgbClr val="8F00FF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</a:defRPr>
              </a:pPr>
              <a:endParaRPr/>
            </a:p>
          </p:txBody>
        </p:sp>
        <p:sp>
          <p:nvSpPr>
            <p:cNvPr id="136" name="НАЗВАНИЕ РАЗДЕЛА"/>
            <p:cNvSpPr txBox="1"/>
            <p:nvPr/>
          </p:nvSpPr>
          <p:spPr bwMode="auto">
            <a:xfrm>
              <a:off x="45720" y="90856"/>
              <a:ext cx="2638651" cy="32511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spAutoFit/>
            </a:bodyPr>
            <a:lstStyle>
              <a:lvl1pPr>
                <a:defRPr>
                  <a:solidFill>
                    <a:srgbClr val="FFFFFF"/>
                  </a:solidFill>
                  <a:latin typeface="Gilroy-Light"/>
                  <a:ea typeface="Gilroy-Light"/>
                  <a:cs typeface="Gilroy-Light"/>
                </a:defRPr>
              </a:lvl1pPr>
            </a:lstStyle>
            <a:p>
              <a:pPr>
                <a:defRPr/>
              </a:pPr>
              <a:r>
                <a:rPr/>
                <a:t>НАЗВАНИЕ РАЗДЕЛА</a:t>
              </a:r>
              <a:endParaRPr/>
            </a:p>
          </p:txBody>
        </p:sp>
      </p:grpSp>
      <p:sp>
        <p:nvSpPr>
          <p:cNvPr id="138" name="Текст 2"/>
          <p:cNvSpPr txBox="1"/>
          <p:nvPr/>
        </p:nvSpPr>
        <p:spPr bwMode="auto">
          <a:xfrm>
            <a:off x="609152" y="3188385"/>
            <a:ext cx="4782191" cy="198119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spAutoFit/>
          </a:bodyPr>
          <a:lstStyle/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pPr>
            <a:r>
              <a:rPr/>
              <a:t>Имеется спорная точка зрения, гласящая примерно следующее: представители современных социальных резервов призваны </a:t>
            </a:r>
            <a:endParaRPr/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pPr>
            <a:r>
              <a:rPr/>
              <a:t>к ответу! </a:t>
            </a:r>
            <a:endParaRPr sz="1200">
              <a:solidFill>
                <a:srgbClr val="888888"/>
              </a:solidFill>
            </a:endParaRPr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pPr>
            <a:r>
              <a:rPr/>
              <a:t>В целом, конечно, базовый вектор развития позволяет выполнить важные задания </a:t>
            </a:r>
            <a:endParaRPr/>
          </a:p>
          <a:p>
            <a: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pPr>
            <a:r>
              <a:rPr/>
              <a:t>по разработке системы обучения кадров, соответствующей насущным потребностям </a:t>
            </a:r>
            <a:endParaRPr/>
          </a:p>
        </p:txBody>
      </p:sp>
      <p:sp>
        <p:nvSpPr>
          <p:cNvPr id="139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prstGeom prst="rect">
            <a:avLst/>
          </a:prstGeom>
        </p:spPr>
        <p:txBody>
          <a:bodyPr/>
          <a:lstStyle/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0" showMasterPhAnim="0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 bwMode="auto"/>
        <p:txBody>
          <a:bodyPr lIns="0" tIns="0" rIns="0" bIns="0"/>
          <a:lstStyle>
            <a:lvl1pPr>
              <a:defRPr sz="3600" b="1" i="0">
                <a:solidFill>
                  <a:srgbClr val="8F00FF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 bwMode="auto"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 bwMode="auto"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 bwMode="auto"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1D8BD707-D9CF-40AE-B4C6-C98DA3205C09}" type="datetimeFigureOut">
              <a:rPr lang="en-US"/>
              <a:t/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 bwMode="auto"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38100">
              <a:lnSpc>
                <a:spcPts val="1270"/>
              </a:lnSpc>
              <a:defRPr/>
            </a:pPr>
            <a:fld id="{81D60167-4931-47E6-BA6A-407CBD079E47}" type="slidenum">
              <a:rPr spc="-5"/>
              <a:t/>
            </a:fld>
            <a:endParaRPr spc="-5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solidFill>
          <a:srgbClr val="FFFFFF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normAutofit/>
          </a:bodyPr>
          <a:lstStyle/>
          <a:p>
            <a:pPr>
              <a:defRPr/>
            </a:pPr>
            <a:r>
              <a:rPr/>
              <a:t>Текст заголовка</a:t>
            </a:r>
            <a:endParaRPr/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>
            <a:normAutofit/>
          </a:bodyPr>
          <a:lstStyle/>
          <a:p>
            <a:pPr>
              <a:defRPr/>
            </a:pPr>
            <a:r>
              <a:rPr/>
              <a:t>Уровень текста 1</a:t>
            </a:r>
            <a:endParaRPr/>
          </a:p>
          <a:p>
            <a:pPr lvl="1">
              <a:defRPr/>
            </a:pPr>
            <a:r>
              <a:rPr/>
              <a:t>Уровень текста 2</a:t>
            </a:r>
            <a:endParaRPr/>
          </a:p>
          <a:p>
            <a:pPr lvl="2">
              <a:defRPr/>
            </a:pPr>
            <a:r>
              <a:rPr/>
              <a:t>Уровень текста 3</a:t>
            </a:r>
            <a:endParaRPr/>
          </a:p>
          <a:p>
            <a:pPr lvl="3">
              <a:defRPr/>
            </a:pPr>
            <a:r>
              <a:rPr/>
              <a:t>Уровень текста 4</a:t>
            </a:r>
            <a:endParaRPr/>
          </a:p>
          <a:p>
            <a:pPr lvl="4">
              <a:defRPr/>
            </a:pPr>
            <a:r>
              <a:rPr/>
              <a:t>Уровень текста 5</a:t>
            </a:r>
            <a:endParaRPr/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 bwMode="auto">
          <a:xfrm>
            <a:off x="11095181" y="6414762"/>
            <a:ext cx="258620" cy="248302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>
                <a:solidFill>
                  <a:srgbClr val="888888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fld id="{86CB4B4D-7CA3-9044-876B-883B54F8677D}" type="slidenum">
              <a:rPr/>
              <a:t/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1pPr>
      <a:lvl2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2pPr>
      <a:lvl3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3pPr>
      <a:lvl4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4pPr>
      <a:lvl5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5pPr>
      <a:lvl6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6pPr>
      <a:lvl7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7pPr>
      <a:lvl8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8pPr>
      <a:lvl9pPr marL="0" marR="0" indent="0" algn="l" defTabSz="91440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defRPr sz="4400" b="0" i="0" u="none" strike="noStrike" cap="none" spc="0">
          <a:solidFill>
            <a:srgbClr val="000000"/>
          </a:solidFill>
          <a:latin typeface="Calibri Light"/>
          <a:ea typeface="Calibri Light"/>
          <a:cs typeface="Calibri Light"/>
        </a:defRPr>
      </a:lvl9pPr>
    </p:titleStyle>
    <p:bodyStyle>
      <a:lvl1pPr marL="228600" marR="0" indent="-2286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defRPr sz="2800" b="0" i="0" u="none" strike="noStrike" cap="none" spc="0">
          <a:solidFill>
            <a:srgbClr val="000000"/>
          </a:solidFill>
          <a:latin typeface="+mj-lt"/>
          <a:ea typeface="+mj-ea"/>
          <a:cs typeface="+mj-cs"/>
        </a:defRPr>
      </a:lvl1pPr>
      <a:lvl2pPr marL="723900" marR="0" indent="-2667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defRPr sz="2800" b="0" i="0" u="none" strike="noStrike" cap="none" spc="0">
          <a:solidFill>
            <a:srgbClr val="000000"/>
          </a:solidFill>
          <a:latin typeface="+mj-lt"/>
          <a:ea typeface="+mj-ea"/>
          <a:cs typeface="+mj-cs"/>
        </a:defRPr>
      </a:lvl2pPr>
      <a:lvl3pPr marL="1234438" marR="0" indent="-320038" algn="l" defTabSz="91440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defRPr sz="2800" b="0" i="0" u="none" strike="noStrike" cap="none" spc="0">
          <a:solidFill>
            <a:srgbClr val="000000"/>
          </a:solidFill>
          <a:latin typeface="+mj-lt"/>
          <a:ea typeface="+mj-ea"/>
          <a:cs typeface="+mj-cs"/>
        </a:defRPr>
      </a:lvl3pPr>
      <a:lvl4pPr marL="1727199" marR="0" indent="-3556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defRPr sz="2800" b="0" i="0" u="none" strike="noStrike" cap="none" spc="0">
          <a:solidFill>
            <a:srgbClr val="000000"/>
          </a:solidFill>
          <a:latin typeface="+mj-lt"/>
          <a:ea typeface="+mj-ea"/>
          <a:cs typeface="+mj-cs"/>
        </a:defRPr>
      </a:lvl4pPr>
      <a:lvl5pPr marL="2184400" marR="0" indent="-3556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defRPr sz="2800" b="0" i="0" u="none" strike="noStrike" cap="none" spc="0">
          <a:solidFill>
            <a:srgbClr val="000000"/>
          </a:solidFill>
          <a:latin typeface="+mj-lt"/>
          <a:ea typeface="+mj-ea"/>
          <a:cs typeface="+mj-cs"/>
        </a:defRPr>
      </a:lvl5pPr>
      <a:lvl6pPr marL="2641600" marR="0" indent="-3556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defRPr sz="2800" b="0" i="0" u="none" strike="noStrike" cap="none" spc="0">
          <a:solidFill>
            <a:srgbClr val="000000"/>
          </a:solidFill>
          <a:latin typeface="+mj-lt"/>
          <a:ea typeface="+mj-ea"/>
          <a:cs typeface="+mj-cs"/>
        </a:defRPr>
      </a:lvl6pPr>
      <a:lvl7pPr marL="3098800" marR="0" indent="-3556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defRPr sz="2800" b="0" i="0" u="none" strike="noStrike" cap="none" spc="0">
          <a:solidFill>
            <a:srgbClr val="000000"/>
          </a:solidFill>
          <a:latin typeface="+mj-lt"/>
          <a:ea typeface="+mj-ea"/>
          <a:cs typeface="+mj-cs"/>
        </a:defRPr>
      </a:lvl7pPr>
      <a:lvl8pPr marL="3556000" marR="0" indent="-3556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defRPr sz="2800" b="0" i="0" u="none" strike="noStrike" cap="none" spc="0">
          <a:solidFill>
            <a:srgbClr val="000000"/>
          </a:solidFill>
          <a:latin typeface="+mj-lt"/>
          <a:ea typeface="+mj-ea"/>
          <a:cs typeface="+mj-cs"/>
        </a:defRPr>
      </a:lvl8pPr>
      <a:lvl9pPr marL="4013200" marR="0" indent="-355600" algn="l" defTabSz="91440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defRPr sz="2800" b="0" i="0" u="none" strike="noStrike" cap="none" spc="0">
          <a:solidFill>
            <a:srgbClr val="000000"/>
          </a:solidFill>
          <a:latin typeface="+mj-lt"/>
          <a:ea typeface="+mj-ea"/>
          <a:cs typeface="+mj-cs"/>
        </a:defRPr>
      </a:lvl9pPr>
    </p:bodyStyle>
    <p:otherStyle>
      <a:lvl1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1pPr>
      <a:lvl2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2pPr>
      <a:lvl3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3pPr>
      <a:lvl4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4pPr>
      <a:lvl5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5pPr>
      <a:lvl6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6pPr>
      <a:lvl7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7pPr>
      <a:lvl8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8pPr>
      <a:lvl9pPr marL="0" marR="0" indent="0" algn="r" defTabSz="91440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200" b="0" i="0" u="none" strike="noStrike" cap="none" spc="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image" Target="../media/image5.pn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7.png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8.png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9.jpg"/><Relationship Id="rId3" Type="http://schemas.openxmlformats.org/officeDocument/2006/relationships/image" Target="../media/image20.jpg"/><Relationship Id="rId4" Type="http://schemas.openxmlformats.org/officeDocument/2006/relationships/image" Target="../media/image16.jpg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1.png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22.png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3.jpg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4.jpg"/><Relationship Id="rId3" Type="http://schemas.openxmlformats.org/officeDocument/2006/relationships/image" Target="../media/image25.jpg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6.jpg"/><Relationship Id="rId3" Type="http://schemas.openxmlformats.org/officeDocument/2006/relationships/image" Target="../media/image27.jpg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png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image" Target="../media/image6.jpg"/><Relationship Id="rId3" Type="http://schemas.openxmlformats.org/officeDocument/2006/relationships/image" Target="../media/image7.jpg"/><Relationship Id="rId4" Type="http://schemas.openxmlformats.org/officeDocument/2006/relationships/image" Target="../media/image8.jpg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29.png"/><Relationship Id="rId3" Type="http://schemas.openxmlformats.org/officeDocument/2006/relationships/image" Target="../media/image30.png"/><Relationship Id="rId4" Type="http://schemas.openxmlformats.org/officeDocument/2006/relationships/image" Target="../media/image31.png"/><Relationship Id="rId5" Type="http://schemas.openxmlformats.org/officeDocument/2006/relationships/image" Target="../media/image32.png"/><Relationship Id="rId6" Type="http://schemas.openxmlformats.org/officeDocument/2006/relationships/image" Target="../media/image33.png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g"/><Relationship Id="rId3" Type="http://schemas.openxmlformats.org/officeDocument/2006/relationships/image" Target="../media/image11.jpg"/><Relationship Id="rId4" Type="http://schemas.openxmlformats.org/officeDocument/2006/relationships/image" Target="../media/image12.png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Relationship Id="rId4" Type="http://schemas.openxmlformats.org/officeDocument/2006/relationships/image" Target="../media/image15.jpg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image" Target="../media/image1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8" name="Прямоугольник 7"/>
          <p:cNvSpPr/>
          <p:nvPr/>
        </p:nvSpPr>
        <p:spPr bwMode="auto">
          <a:xfrm>
            <a:off x="6102320" y="2345380"/>
            <a:ext cx="6122342" cy="4529333"/>
          </a:xfrm>
          <a:prstGeom prst="rect">
            <a:avLst/>
          </a:prstGeom>
          <a:solidFill>
            <a:srgbClr val="FFAC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CAF17"/>
                </a:solidFill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149" name="Прямоугольник 10"/>
          <p:cNvSpPr/>
          <p:nvPr/>
        </p:nvSpPr>
        <p:spPr bwMode="auto">
          <a:xfrm>
            <a:off x="6103137" y="-2"/>
            <a:ext cx="6121526" cy="2345384"/>
          </a:xfrm>
          <a:prstGeom prst="rect">
            <a:avLst/>
          </a:prstGeom>
          <a:solidFill>
            <a:srgbClr val="9F00FF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8F00FF"/>
                </a:solidFill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150" name="Прямоугольник 13"/>
          <p:cNvSpPr/>
          <p:nvPr/>
        </p:nvSpPr>
        <p:spPr bwMode="auto">
          <a:xfrm>
            <a:off x="6101107" y="5359336"/>
            <a:ext cx="6121528" cy="1514425"/>
          </a:xfrm>
          <a:prstGeom prst="rect">
            <a:avLst/>
          </a:prstGeom>
          <a:solidFill>
            <a:srgbClr val="FF2F2D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D493D"/>
                </a:solidFill>
                <a:latin typeface="Helvetica Neue"/>
                <a:ea typeface="Helvetica Neue"/>
                <a:cs typeface="Helvetica Neue"/>
              </a:defRPr>
            </a:pPr>
            <a:endParaRPr/>
          </a:p>
        </p:txBody>
      </p:sp>
      <p:sp>
        <p:nvSpPr>
          <p:cNvPr id="151" name="Текст 2"/>
          <p:cNvSpPr txBox="1"/>
          <p:nvPr/>
        </p:nvSpPr>
        <p:spPr bwMode="auto">
          <a:xfrm>
            <a:off x="589159" y="1230069"/>
            <a:ext cx="4561961" cy="4529333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normAutofit/>
          </a:bodyPr>
          <a:lstStyle/>
          <a:p>
            <a:pPr defTabSz="877822">
              <a:defRPr sz="23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pPr>
            <a:r>
              <a:rPr lang="ru-RU" sz="4000">
                <a:latin typeface="Calibri"/>
                <a:cs typeface="Arial"/>
              </a:rPr>
              <a:t>БИОАКТИВНАЯ ПЛОМБА-СИМБИОНТ</a:t>
            </a:r>
            <a:endParaRPr lang="ko-KR" sz="4000">
              <a:latin typeface="Calibri"/>
              <a:cs typeface="Arial"/>
            </a:endParaRPr>
          </a:p>
          <a:p>
            <a:pPr defTabSz="877822">
              <a:defRPr sz="23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pPr>
            <a:endParaRPr b="1"/>
          </a:p>
          <a:p>
            <a:pPr defTabSz="877822">
              <a:lnSpc>
                <a:spcPct val="150000"/>
              </a:lnSpc>
              <a:defRPr sz="2300">
                <a:solidFill>
                  <a:srgbClr val="8F00FF"/>
                </a:solidFill>
                <a:latin typeface="Gilroy-Light"/>
                <a:ea typeface="Gilroy-Light"/>
                <a:cs typeface="Gilroy-Light"/>
              </a:defRPr>
            </a:pPr>
            <a:r>
              <a:rPr lang="ru-RU" sz="2000">
                <a:solidFill>
                  <a:schemeClr val="tx1"/>
                </a:solidFill>
                <a:latin typeface="Gilroy-Light"/>
                <a:ea typeface="Gilroy-ExtraBold"/>
                <a:cs typeface="Gilroy-ExtraBold"/>
              </a:rPr>
              <a:t>ВОЛКОВА У.Д. </a:t>
            </a:r>
            <a:endParaRPr/>
          </a:p>
          <a:p>
            <a:pPr defTabSz="877822">
              <a:lnSpc>
                <a:spcPct val="150000"/>
              </a:lnSpc>
              <a:defRPr sz="2300">
                <a:solidFill>
                  <a:srgbClr val="8F00FF"/>
                </a:solidFill>
                <a:latin typeface="Gilroy-Light"/>
                <a:ea typeface="Gilroy-Light"/>
                <a:cs typeface="Gilroy-Light"/>
              </a:defRPr>
            </a:pPr>
            <a:r>
              <a:rPr lang="ru-RU" sz="2000">
                <a:solidFill>
                  <a:schemeClr val="tx1"/>
                </a:solidFill>
                <a:latin typeface="Gilroy-Light"/>
                <a:ea typeface="Gilroy-ExtraBold"/>
                <a:cs typeface="Gilroy-ExtraBold"/>
              </a:rPr>
              <a:t>ВОЛЬЮН А.С.</a:t>
            </a:r>
            <a:br>
              <a:rPr lang="ru-RU" sz="2000">
                <a:solidFill>
                  <a:schemeClr val="tx1"/>
                </a:solidFill>
                <a:latin typeface="Gilroy-Light"/>
                <a:ea typeface="Gilroy-ExtraBold"/>
                <a:cs typeface="Gilroy-ExtraBold"/>
              </a:rPr>
            </a:br>
            <a:r>
              <a:rPr lang="ru-RU" sz="2000">
                <a:solidFill>
                  <a:schemeClr val="tx1"/>
                </a:solidFill>
                <a:latin typeface="Gilroy-Light"/>
                <a:ea typeface="Gilroy-ExtraBold"/>
                <a:cs typeface="Gilroy-ExtraBold"/>
              </a:rPr>
              <a:t>ПЕТРОВ А.Д. 4441 ГР. </a:t>
            </a:r>
            <a:r>
              <a:rPr lang="ru-RU" sz="2000"/>
              <a:t>РУКОВОДИТЕЛЬ: </a:t>
            </a:r>
            <a:r>
              <a:rPr lang="ru-RU" sz="2000">
                <a:solidFill>
                  <a:schemeClr val="tx1"/>
                </a:solidFill>
              </a:rPr>
              <a:t>НИКИТИНА Н.Н.</a:t>
            </a:r>
            <a:endParaRPr sz="2000">
              <a:solidFill>
                <a:schemeClr val="tx1"/>
              </a:solidFill>
            </a:endParaRPr>
          </a:p>
        </p:txBody>
      </p:sp>
      <p:sp>
        <p:nvSpPr>
          <p:cNvPr id="152" name="Прямоугольник 9"/>
          <p:cNvSpPr/>
          <p:nvPr/>
        </p:nvSpPr>
        <p:spPr bwMode="auto">
          <a:xfrm>
            <a:off x="8818529" y="-2"/>
            <a:ext cx="3406131" cy="4274948"/>
          </a:xfrm>
          <a:prstGeom prst="rect">
            <a:avLst/>
          </a:prstGeom>
          <a:solidFill>
            <a:srgbClr val="FBB3C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B5D8E1"/>
                </a:solidFill>
                <a:latin typeface="+mj-lt"/>
                <a:ea typeface="+mj-ea"/>
                <a:cs typeface="+mj-cs"/>
              </a:defRPr>
            </a:pPr>
            <a:endParaRPr/>
          </a:p>
        </p:txBody>
      </p:sp>
      <p:pic>
        <p:nvPicPr>
          <p:cNvPr id="153" name="Рисунок 22" descr="Рисунок 2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127729" y="-9876106"/>
            <a:ext cx="4128544" cy="5806100"/>
          </a:xfrm>
          <a:prstGeom prst="rect">
            <a:avLst/>
          </a:prstGeom>
          <a:ln w="12700">
            <a:miter lim="400000"/>
          </a:ln>
        </p:spPr>
      </p:pic>
      <p:sp>
        <p:nvSpPr>
          <p:cNvPr id="9" name="Квадрат"/>
          <p:cNvSpPr/>
          <p:nvPr/>
        </p:nvSpPr>
        <p:spPr bwMode="auto">
          <a:xfrm>
            <a:off x="8818526" y="2349045"/>
            <a:ext cx="3404109" cy="4529333"/>
          </a:xfrm>
          <a:prstGeom prst="rect">
            <a:avLst/>
          </a:prstGeom>
          <a:solidFill>
            <a:srgbClr val="FBB3C1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BB3C1"/>
                </a:solidFill>
              </a:defRPr>
            </a:pPr>
            <a:endParaRPr/>
          </a:p>
        </p:txBody>
      </p:sp>
      <p:pic>
        <p:nvPicPr>
          <p:cNvPr id="3" name="Рисунок 2" descr="Изображение выглядит как небо, человек, оранжевый, проигрыватель&#10;&#10;Автоматически созданное описание"/>
          <p:cNvPicPr>
            <a:picLocks noChangeAspect="1"/>
          </p:cNvPicPr>
          <p:nvPr/>
        </p:nvPicPr>
        <p:blipFill>
          <a:blip r:embed="rId3"/>
          <a:srcRect l="1404" t="160" r="0" b="6858"/>
          <a:stretch/>
        </p:blipFill>
        <p:spPr bwMode="auto">
          <a:xfrm>
            <a:off x="8818526" y="2349916"/>
            <a:ext cx="3406182" cy="451628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9233902" y="123825"/>
            <a:ext cx="2678848" cy="20474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90236785" name="Заголовок 1"/>
          <p:cNvSpPr>
            <a:spLocks noGrp="1"/>
          </p:cNvSpPr>
          <p:nvPr>
            <p:ph type="title"/>
          </p:nvPr>
        </p:nvSpPr>
        <p:spPr bwMode="auto">
          <a:xfrm>
            <a:off x="-809852" y="409158"/>
            <a:ext cx="13308495" cy="1017899"/>
          </a:xfrm>
        </p:spPr>
        <p:txBody>
          <a:bodyPr/>
          <a:lstStyle/>
          <a:p>
            <a:pPr marL="0" marR="0"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rgbClr val="8F00FF"/>
                </a:solidFill>
                <a:latin typeface="Calibri"/>
                <a:ea typeface="SimSun"/>
                <a:cs typeface="Times New Roman"/>
              </a:rPr>
              <a:t>Strectococcus Salivarius M18</a:t>
            </a:r>
            <a:br>
              <a:rPr lang="ru-RU" b="1">
                <a:solidFill>
                  <a:srgbClr val="8F00FF"/>
                </a:solidFill>
                <a:latin typeface="Calibri"/>
                <a:ea typeface="SimSun"/>
                <a:cs typeface="Times New Roman"/>
              </a:rPr>
            </a:br>
            <a:endParaRPr b="1">
              <a:solidFill>
                <a:srgbClr val="7030A0"/>
              </a:solidFill>
            </a:endParaRPr>
          </a:p>
        </p:txBody>
      </p:sp>
      <p:sp>
        <p:nvSpPr>
          <p:cNvPr id="680937200" name="Объект 3"/>
          <p:cNvSpPr>
            <a:spLocks noGrp="1"/>
          </p:cNvSpPr>
          <p:nvPr>
            <p:ph idx="1"/>
          </p:nvPr>
        </p:nvSpPr>
        <p:spPr bwMode="auto">
          <a:xfrm>
            <a:off x="-2209920" y="3515105"/>
            <a:ext cx="6367670" cy="2872407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>
                <a:solidFill>
                  <a:srgbClr val="0000FF"/>
                </a:solidFill>
                <a:latin typeface="Times New Roman"/>
                <a:ea typeface="SimSun"/>
                <a:cs typeface="Times New Roman"/>
              </a:rPr>
              <a:t>\</a:t>
            </a:r>
            <a:endParaRPr lang="ru-RU" sz="2500">
              <a:latin typeface="Calibri"/>
              <a:ea typeface="SimSun"/>
              <a:cs typeface="Times New Roman"/>
            </a:endParaRPr>
          </a:p>
          <a:p>
            <a:pPr>
              <a:defRPr/>
            </a:pPr>
            <a:endParaRPr lang="ru-RU"/>
          </a:p>
        </p:txBody>
      </p:sp>
      <p:sp>
        <p:nvSpPr>
          <p:cNvPr id="1761502716" name="TextBox 7"/>
          <p:cNvSpPr txBox="1"/>
          <p:nvPr/>
        </p:nvSpPr>
        <p:spPr bwMode="auto">
          <a:xfrm>
            <a:off x="5184061" y="1658112"/>
            <a:ext cx="6734911" cy="3657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0000"/>
              </a:lnSpc>
              <a:defRPr/>
            </a:pPr>
            <a:r>
              <a:rPr lang="ru-RU">
                <a:latin typeface="Calibri"/>
                <a:cs typeface="Times New Roman"/>
              </a:rPr>
              <a:t>Один из основных представителей здоровой микрофлоры ротовой полости. Некоторые свойства: </a:t>
            </a:r>
            <a:br>
              <a:rPr lang="ru-RU">
                <a:latin typeface="Calibri"/>
                <a:cs typeface="Times New Roman"/>
              </a:rPr>
            </a:br>
            <a:br>
              <a:rPr lang="ru-RU">
                <a:latin typeface="Calibri"/>
                <a:cs typeface="Times New Roman"/>
              </a:rPr>
            </a:b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1. Вырабатывает саливарцины - антибактериальные вещества местного действия, которые способны подавлять рост возбудителей инфекций полости рта;</a:t>
            </a:r>
            <a:endParaRPr sz="1800"/>
          </a:p>
          <a:p>
            <a:pPr algn="just">
              <a:lnSpc>
                <a:spcPct val="100000"/>
              </a:lnSpc>
              <a:defRPr/>
            </a:pP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2. Вырабатывает ферменты, помогающие разрушить зубной налёт (декстраназа) и нейтрализовать кислотность полости рта (уреаза);</a:t>
            </a:r>
            <a:endParaRPr sz="1800"/>
          </a:p>
          <a:p>
            <a:pPr algn="just">
              <a:lnSpc>
                <a:spcPct val="100000"/>
              </a:lnSpc>
              <a:defRPr/>
            </a:pP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3. Способствует установлению и поддержанию функционального состояния микрофлоры ротовой полости, в том числе после окончания курса антибиотикотерапии;</a:t>
            </a:r>
            <a:endParaRPr sz="1800"/>
          </a:p>
          <a:p>
            <a:pPr algn="just">
              <a:lnSpc>
                <a:spcPct val="100000"/>
              </a:lnSpc>
              <a:defRPr/>
            </a:pP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4. Уменьшает количество основных патогенов, вызывающих кариес и гингивит у взрослых и детей.</a:t>
            </a:r>
            <a:endParaRPr sz="1800"/>
          </a:p>
        </p:txBody>
      </p:sp>
      <p:sp>
        <p:nvSpPr>
          <p:cNvPr id="837950516" name="Прямоугольник 11"/>
          <p:cNvSpPr/>
          <p:nvPr/>
        </p:nvSpPr>
        <p:spPr bwMode="auto">
          <a:xfrm>
            <a:off x="6096000" y="5694744"/>
            <a:ext cx="3916101" cy="11632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1100174532" name="Прямая соединительная линия 1100174531"/>
          <p:cNvCxnSpPr>
            <a:cxnSpLocks/>
          </p:cNvCxnSpPr>
          <p:nvPr/>
        </p:nvCxnSpPr>
        <p:spPr bwMode="auto">
          <a:xfrm rot="21480000">
            <a:off x="1080000" y="1663200"/>
            <a:ext cx="1005416" cy="1481666"/>
          </a:xfrm>
          <a:prstGeom prst="line">
            <a:avLst/>
          </a:prstGeom>
          <a:solidFill>
            <a:srgbClr val="FFFFFF"/>
          </a:solidFill>
          <a:ln w="57150" cap="flat">
            <a:solidFill>
              <a:schemeClr val="bg1">
                <a:alpha val="72000"/>
              </a:schemeClr>
            </a:solidFill>
            <a:prstDash val="solid"/>
            <a:round/>
            <a:tailEnd type="arrow" len="med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  <p:pic>
        <p:nvPicPr>
          <p:cNvPr id="1761221697" name="Рисунок 1761221696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3023" y="1010580"/>
            <a:ext cx="5847419" cy="5847419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05841192" name="Заголовок 1"/>
          <p:cNvSpPr>
            <a:spLocks noGrp="1"/>
          </p:cNvSpPr>
          <p:nvPr>
            <p:ph type="title"/>
          </p:nvPr>
        </p:nvSpPr>
        <p:spPr bwMode="auto">
          <a:xfrm>
            <a:off x="-809852" y="49325"/>
            <a:ext cx="13308495" cy="1017899"/>
          </a:xfrm>
        </p:spPr>
        <p:txBody>
          <a:bodyPr/>
          <a:lstStyle/>
          <a:p>
            <a:pPr marL="0" marR="0"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rgbClr val="8F00FF"/>
                </a:solidFill>
                <a:latin typeface="Calibri"/>
                <a:ea typeface="SimSun"/>
                <a:cs typeface="Times New Roman"/>
              </a:rPr>
              <a:t>Приготовление капсул с S. Salivarius M18</a:t>
            </a:r>
            <a:endParaRPr b="1">
              <a:solidFill>
                <a:srgbClr val="8F00FF"/>
              </a:solidFill>
            </a:endParaRPr>
          </a:p>
        </p:txBody>
      </p:sp>
      <p:sp>
        <p:nvSpPr>
          <p:cNvPr id="704359924" name="Объект 3"/>
          <p:cNvSpPr>
            <a:spLocks noGrp="1"/>
          </p:cNvSpPr>
          <p:nvPr>
            <p:ph idx="1"/>
          </p:nvPr>
        </p:nvSpPr>
        <p:spPr bwMode="auto">
          <a:xfrm>
            <a:off x="-2209920" y="3515105"/>
            <a:ext cx="6367670" cy="2872407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>
                <a:solidFill>
                  <a:srgbClr val="0000FF"/>
                </a:solidFill>
                <a:latin typeface="Times New Roman"/>
                <a:ea typeface="SimSun"/>
                <a:cs typeface="Times New Roman"/>
              </a:rPr>
              <a:t>\</a:t>
            </a:r>
            <a:endParaRPr lang="ru-RU" sz="2500">
              <a:latin typeface="Calibri"/>
              <a:ea typeface="SimSun"/>
              <a:cs typeface="Times New Roman"/>
            </a:endParaRPr>
          </a:p>
          <a:p>
            <a:pPr>
              <a:defRPr/>
            </a:pPr>
            <a:endParaRPr lang="ru-RU"/>
          </a:p>
        </p:txBody>
      </p:sp>
      <p:sp>
        <p:nvSpPr>
          <p:cNvPr id="1873797641" name="TextBox 7"/>
          <p:cNvSpPr txBox="1"/>
          <p:nvPr/>
        </p:nvSpPr>
        <p:spPr bwMode="auto">
          <a:xfrm>
            <a:off x="5493624" y="1681195"/>
            <a:ext cx="6058456" cy="3532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1. </a:t>
            </a:r>
            <a:r>
              <a:rPr sz="14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Подготовка геля.</a:t>
            </a:r>
            <a:r>
              <a:rPr sz="14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Растворяем альгинат натрия в воде (2 %), добавляем порошок </a:t>
            </a:r>
            <a:r>
              <a:rPr sz="1400" b="0" i="1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S. salivarius M18</a:t>
            </a:r>
            <a:r>
              <a:rPr sz="14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и аккуратно перемешиваем, чтобы не повредить клетки.</a:t>
            </a:r>
            <a:endParaRPr sz="1400"/>
          </a:p>
          <a:p>
            <a:pPr algn="just">
              <a:defRPr/>
            </a:pPr>
            <a:r>
              <a: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2. </a:t>
            </a:r>
            <a:r>
              <a:rPr sz="14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Формирование капсул.</a:t>
            </a:r>
            <a:r>
              <a:rPr sz="14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Готовим капли из полученной смеси и погружаем их в раствор хлорида кальция, где они превращаются в плотные гелевые шарики. Затем промываем физиологическим раствором.</a:t>
            </a:r>
            <a:endParaRPr sz="1400"/>
          </a:p>
          <a:p>
            <a:pPr algn="just">
              <a:defRPr/>
            </a:pPr>
            <a:r>
              <a: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3. </a:t>
            </a:r>
            <a:r>
              <a:rPr sz="14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Укрепление оболочки.</a:t>
            </a:r>
            <a:r>
              <a:rPr sz="14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Помещаем капсулы в раствор хитозана, который создаёт прочную внешнюю оболочку и стабилизирует форму. После обработки капсулы промываются до нейтрального pH.</a:t>
            </a:r>
            <a:endParaRPr sz="1400"/>
          </a:p>
          <a:p>
            <a:pPr algn="just">
              <a:defRPr/>
            </a:pPr>
            <a:r>
              <a:rPr sz="1400" b="0" i="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4. </a:t>
            </a:r>
            <a:r>
              <a:rPr sz="14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Защитный слой.</a:t>
            </a:r>
            <a:r>
              <a:rPr sz="14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Наносим дополнительное покрытие из полидопамина, которое делает капсулы устойчивыми к свету и температуре. После этого их сушим и просеиваем по размеру.</a:t>
            </a:r>
            <a:br>
              <a:rPr sz="14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</a:br>
            <a:endParaRPr sz="1400"/>
          </a:p>
          <a:p>
            <a:pPr algn="just">
              <a:defRPr/>
            </a:pPr>
            <a:r>
              <a:rPr sz="14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Результат:</a:t>
            </a:r>
            <a:r>
              <a:rPr sz="14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получаются микрокапсулы диаметром около 100 мкм, устойчивые к свету и высыханию, сохраняющие жизнеспособность </a:t>
            </a:r>
            <a:r>
              <a:rPr sz="1400" b="0" i="1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S. salivarius M18</a:t>
            </a:r>
            <a:r>
              <a:rPr sz="14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не менее 6 месяцев при хранении в холодильнике.</a:t>
            </a:r>
            <a:endParaRPr sz="1400"/>
          </a:p>
        </p:txBody>
      </p:sp>
      <p:sp>
        <p:nvSpPr>
          <p:cNvPr id="783533178" name="Прямоугольник 11"/>
          <p:cNvSpPr/>
          <p:nvPr/>
        </p:nvSpPr>
        <p:spPr bwMode="auto">
          <a:xfrm>
            <a:off x="6393656" y="5694744"/>
            <a:ext cx="3916101" cy="11632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cxnSp>
        <p:nvCxnSpPr>
          <p:cNvPr id="863728680" name="Прямая соединительная линия 863728679"/>
          <p:cNvCxnSpPr>
            <a:cxnSpLocks/>
          </p:cNvCxnSpPr>
          <p:nvPr/>
        </p:nvCxnSpPr>
        <p:spPr bwMode="auto">
          <a:xfrm rot="21480000">
            <a:off x="1080000" y="1663200"/>
            <a:ext cx="1005416" cy="1481666"/>
          </a:xfrm>
          <a:prstGeom prst="line">
            <a:avLst/>
          </a:prstGeom>
          <a:solidFill>
            <a:srgbClr val="FFFFFF"/>
          </a:solidFill>
          <a:ln w="57150" cap="flat">
            <a:solidFill>
              <a:schemeClr val="bg1">
                <a:alpha val="72000"/>
              </a:schemeClr>
            </a:solidFill>
            <a:prstDash val="solid"/>
            <a:round/>
            <a:tailEnd type="arrow" len="med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  <p:pic>
        <p:nvPicPr>
          <p:cNvPr id="748111126" name="Рисунок 748111125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18343" y="736867"/>
            <a:ext cx="4325126" cy="64902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1284505" name="Заголовок 1"/>
          <p:cNvSpPr>
            <a:spLocks noGrp="1"/>
          </p:cNvSpPr>
          <p:nvPr>
            <p:ph type="title"/>
          </p:nvPr>
        </p:nvSpPr>
        <p:spPr bwMode="auto">
          <a:xfrm>
            <a:off x="-809852" y="28159"/>
            <a:ext cx="13308495" cy="1017899"/>
          </a:xfrm>
        </p:spPr>
        <p:txBody>
          <a:bodyPr/>
          <a:lstStyle/>
          <a:p>
            <a:pPr marL="0" marR="0"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rgbClr val="8F00FF"/>
                </a:solidFill>
                <a:latin typeface="Calibri"/>
                <a:ea typeface="SimSun"/>
                <a:cs typeface="Times New Roman"/>
              </a:rPr>
              <a:t>Как устанавливается подложка?</a:t>
            </a:r>
            <a:endParaRPr b="1">
              <a:solidFill>
                <a:srgbClr val="8F00FF"/>
              </a:solidFill>
            </a:endParaRPr>
          </a:p>
        </p:txBody>
      </p:sp>
      <p:sp>
        <p:nvSpPr>
          <p:cNvPr id="1310202146" name="Объект 3"/>
          <p:cNvSpPr>
            <a:spLocks noGrp="1"/>
          </p:cNvSpPr>
          <p:nvPr>
            <p:ph idx="1"/>
          </p:nvPr>
        </p:nvSpPr>
        <p:spPr bwMode="auto">
          <a:xfrm>
            <a:off x="-2209920" y="3515105"/>
            <a:ext cx="6367670" cy="2872407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>
                <a:solidFill>
                  <a:srgbClr val="0000FF"/>
                </a:solidFill>
                <a:latin typeface="Times New Roman"/>
                <a:ea typeface="SimSun"/>
                <a:cs typeface="Times New Roman"/>
              </a:rPr>
              <a:t>\</a:t>
            </a:r>
            <a:endParaRPr lang="ru-RU" sz="2500">
              <a:latin typeface="Calibri"/>
              <a:ea typeface="SimSun"/>
              <a:cs typeface="Times New Roman"/>
            </a:endParaRPr>
          </a:p>
          <a:p>
            <a:pPr>
              <a:defRPr/>
            </a:pPr>
            <a:endParaRPr lang="ru-RU"/>
          </a:p>
        </p:txBody>
      </p:sp>
      <p:sp>
        <p:nvSpPr>
          <p:cNvPr id="84558308" name="TextBox 7"/>
          <p:cNvSpPr txBox="1"/>
          <p:nvPr/>
        </p:nvSpPr>
        <p:spPr bwMode="auto">
          <a:xfrm>
            <a:off x="444463" y="1026650"/>
            <a:ext cx="6114255" cy="17986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Для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начала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мы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6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подготавливаем</a:t>
            </a:r>
            <a:r>
              <a:rPr sz="16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6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полость</a:t>
            </a:r>
            <a:r>
              <a:rPr sz="16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6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зуба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стандарту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. 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Наносим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ru-RU" sz="1600" b="1">
                <a:latin typeface="Calibri"/>
                <a:ea typeface="Calibri"/>
                <a:cs typeface="Calibri"/>
              </a:rPr>
              <a:t>гипохлорит натрия, </a:t>
            </a:r>
            <a:r>
              <a:rPr lang="ru-RU" sz="1600">
                <a:latin typeface="Calibri"/>
                <a:ea typeface="Calibri"/>
                <a:cs typeface="Calibri"/>
              </a:rPr>
              <a:t>промываем полость </a:t>
            </a:r>
            <a:r>
              <a:rPr lang="ru-RU" sz="1600" b="1">
                <a:latin typeface="Calibri"/>
                <a:ea typeface="Calibri"/>
                <a:cs typeface="Calibri"/>
              </a:rPr>
              <a:t>дистиллированной водой, </a:t>
            </a:r>
            <a:r>
              <a:rPr lang="ru-RU" sz="1600">
                <a:latin typeface="Calibri"/>
                <a:ea typeface="Calibri"/>
                <a:cs typeface="Calibri"/>
              </a:rPr>
              <a:t>кладем </a:t>
            </a:r>
            <a:r>
              <a:rPr sz="16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пленку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так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чтобы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она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не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выходила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на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край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эмали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потом</a:t>
            </a:r>
            <a:r>
              <a:rPr sz="16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60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перекрываем</a:t>
            </a:r>
            <a:r>
              <a:rPr sz="160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60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основным</a:t>
            </a:r>
            <a:r>
              <a:rPr sz="160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ru-RU" sz="1600">
                <a:latin typeface="Calibri"/>
                <a:ea typeface="Calibri"/>
                <a:cs typeface="Calibri"/>
              </a:rPr>
              <a:t>пломбировочным материалом- </a:t>
            </a:r>
            <a:r>
              <a:rPr lang="ru-RU" sz="1600">
                <a:latin typeface="Calibri"/>
                <a:ea typeface="Calibri"/>
                <a:cs typeface="Calibri"/>
              </a:rPr>
              <a:t>стеклоиномерным</a:t>
            </a:r>
            <a:r>
              <a:rPr lang="ru-RU" sz="1600">
                <a:latin typeface="Calibri"/>
                <a:ea typeface="Calibri"/>
                <a:cs typeface="Calibri"/>
              </a:rPr>
              <a:t> цементом (СИЦ). Данная подложка будет оберегать зуб, предотвращая кариес.</a:t>
            </a:r>
            <a:endParaRPr sz="1600"/>
          </a:p>
        </p:txBody>
      </p:sp>
      <p:sp>
        <p:nvSpPr>
          <p:cNvPr id="1312322492" name="Прямоугольник 11"/>
          <p:cNvSpPr/>
          <p:nvPr/>
        </p:nvSpPr>
        <p:spPr bwMode="auto">
          <a:xfrm>
            <a:off x="6393656" y="5694744"/>
            <a:ext cx="3916101" cy="11632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7276661" name="Рисунок 3727666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227344" y="2795877"/>
            <a:ext cx="3519851" cy="3969168"/>
          </a:xfrm>
          <a:prstGeom prst="rect">
            <a:avLst/>
          </a:prstGeom>
        </p:spPr>
      </p:pic>
      <p:sp>
        <p:nvSpPr>
          <p:cNvPr id="804323794" name="TextBox 804323793"/>
          <p:cNvSpPr txBox="1"/>
          <p:nvPr/>
        </p:nvSpPr>
        <p:spPr bwMode="auto">
          <a:xfrm>
            <a:off x="4711961" y="3487615"/>
            <a:ext cx="1321120" cy="36611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b="1">
                <a:solidFill>
                  <a:schemeClr val="bg1"/>
                </a:solidFill>
              </a:rPr>
              <a:t>Подложка</a:t>
            </a:r>
            <a:endParaRPr/>
          </a:p>
        </p:txBody>
      </p:sp>
      <p:cxnSp>
        <p:nvCxnSpPr>
          <p:cNvPr id="2" name="Прямая соединительная линия 1"/>
          <p:cNvCxnSpPr>
            <a:cxnSpLocks/>
          </p:cNvCxnSpPr>
          <p:nvPr/>
        </p:nvCxnSpPr>
        <p:spPr bwMode="auto">
          <a:xfrm>
            <a:off x="5455644" y="3853735"/>
            <a:ext cx="274759" cy="835495"/>
          </a:xfrm>
          <a:prstGeom prst="line">
            <a:avLst/>
          </a:prstGeom>
          <a:solidFill>
            <a:srgbClr val="FFFFFF"/>
          </a:solidFill>
          <a:ln w="57150" cap="flat">
            <a:solidFill>
              <a:schemeClr val="bg1"/>
            </a:solidFill>
            <a:prstDash val="solid"/>
            <a:round/>
            <a:tailEnd type="arrow" len="med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  <p:pic>
        <p:nvPicPr>
          <p:cNvPr id="1404390504" name="Рисунок 140439050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299282" y="2795877"/>
            <a:ext cx="3510642" cy="3969168"/>
          </a:xfrm>
          <a:prstGeom prst="rect">
            <a:avLst/>
          </a:prstGeom>
        </p:spPr>
      </p:pic>
      <p:pic>
        <p:nvPicPr>
          <p:cNvPr id="2022534403" name="Рисунок 2022534402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81273" y="2825331"/>
            <a:ext cx="3519851" cy="393971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0153306" name="Заголовок 1"/>
          <p:cNvSpPr>
            <a:spLocks noGrp="1"/>
          </p:cNvSpPr>
          <p:nvPr>
            <p:ph type="title"/>
          </p:nvPr>
        </p:nvSpPr>
        <p:spPr bwMode="auto">
          <a:xfrm>
            <a:off x="-809852" y="28159"/>
            <a:ext cx="13308495" cy="1017899"/>
          </a:xfrm>
        </p:spPr>
        <p:txBody>
          <a:bodyPr/>
          <a:lstStyle/>
          <a:p>
            <a:pPr marL="0" marR="0"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rgbClr val="8F00FF"/>
                </a:solidFill>
                <a:latin typeface="Calibri"/>
                <a:ea typeface="SimSun"/>
                <a:cs typeface="Times New Roman"/>
              </a:rPr>
              <a:t>Как работает высвобождение микроорганизма из капсулы?</a:t>
            </a:r>
            <a:endParaRPr b="1">
              <a:solidFill>
                <a:srgbClr val="8F00FF"/>
              </a:solidFill>
            </a:endParaRPr>
          </a:p>
        </p:txBody>
      </p:sp>
      <p:sp>
        <p:nvSpPr>
          <p:cNvPr id="1725768285" name="Объект 3"/>
          <p:cNvSpPr>
            <a:spLocks noGrp="1"/>
          </p:cNvSpPr>
          <p:nvPr>
            <p:ph idx="1"/>
          </p:nvPr>
        </p:nvSpPr>
        <p:spPr bwMode="auto">
          <a:xfrm>
            <a:off x="-2209920" y="3515105"/>
            <a:ext cx="6367670" cy="2872407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>
                <a:solidFill>
                  <a:srgbClr val="0000FF"/>
                </a:solidFill>
                <a:latin typeface="Times New Roman"/>
                <a:ea typeface="SimSun"/>
                <a:cs typeface="Times New Roman"/>
              </a:rPr>
              <a:t>\</a:t>
            </a:r>
            <a:endParaRPr lang="ru-RU" sz="2500">
              <a:latin typeface="Calibri"/>
              <a:ea typeface="SimSun"/>
              <a:cs typeface="Times New Roman"/>
            </a:endParaRPr>
          </a:p>
          <a:p>
            <a:pPr>
              <a:defRPr/>
            </a:pPr>
            <a:endParaRPr lang="ru-RU"/>
          </a:p>
        </p:txBody>
      </p:sp>
      <p:sp>
        <p:nvSpPr>
          <p:cNvPr id="747280414" name="TextBox 7"/>
          <p:cNvSpPr txBox="1"/>
          <p:nvPr/>
        </p:nvSpPr>
        <p:spPr bwMode="auto">
          <a:xfrm>
            <a:off x="5317617" y="1265472"/>
            <a:ext cx="6078974" cy="4480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Первые</a:t>
            </a: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часы</a:t>
            </a: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после</a:t>
            </a: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установки</a:t>
            </a: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: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подложка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остаётся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стабильной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капсулы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не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раскрываются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.</a:t>
            </a:r>
            <a:endParaRPr sz="1800"/>
          </a:p>
          <a:p>
            <a:pPr algn="just">
              <a:defRPr/>
            </a:pP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При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контакте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со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слюной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оболочка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плёнки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набухает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создавая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условия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для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высвобождения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содержимого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;</a:t>
            </a:r>
            <a:br>
              <a:rPr sz="1800"/>
            </a:br>
            <a:endParaRPr sz="1800"/>
          </a:p>
          <a:p>
            <a:pPr algn="just">
              <a:defRPr/>
            </a:pP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В </a:t>
            </a: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течение</a:t>
            </a: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первых</a:t>
            </a: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 2–3 </a:t>
            </a: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дней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происходит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начальный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выброс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: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выделяются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постбиотики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часть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живых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клеток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из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поверхностных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капсул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;</a:t>
            </a:r>
            <a:br>
              <a:rPr sz="1800"/>
            </a:br>
            <a:endParaRPr sz="1800"/>
          </a:p>
          <a:p>
            <a:pPr algn="just">
              <a:defRPr/>
            </a:pP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В </a:t>
            </a: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течение</a:t>
            </a: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 1–3 </a:t>
            </a: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недель</a:t>
            </a:r>
            <a:r>
              <a:rPr sz="1800" b="0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идёт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плавное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и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контролируемое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высвобождение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пробиотика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– в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этот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период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формируется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колонизация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S.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salivarius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M18 и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подавляется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рост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S.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mutans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;</a:t>
            </a:r>
            <a:br>
              <a:rPr sz="1800"/>
            </a:br>
            <a:endParaRPr sz="1800"/>
          </a:p>
          <a:p>
            <a:pPr algn="just">
              <a:defRPr/>
            </a:pP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После</a:t>
            </a: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трёх</a:t>
            </a: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недель</a:t>
            </a: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активность</a:t>
            </a: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снижается</a:t>
            </a:r>
            <a:r>
              <a:rPr sz="1800" b="1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,</a:t>
            </a:r>
            <a:r>
              <a:rPr sz="1800" b="0" i="0" u="none">
                <a:solidFill>
                  <a:srgbClr val="8F00FF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и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для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продления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эффекта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рекомендуется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подпитывать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микрофлору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снаружи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– с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помощью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леденцов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с М18.</a:t>
            </a:r>
            <a:endParaRPr sz="1800"/>
          </a:p>
        </p:txBody>
      </p:sp>
      <p:sp>
        <p:nvSpPr>
          <p:cNvPr id="1672177479" name="Прямоугольник 11"/>
          <p:cNvSpPr/>
          <p:nvPr/>
        </p:nvSpPr>
        <p:spPr bwMode="auto">
          <a:xfrm>
            <a:off x="6393656" y="5694744"/>
            <a:ext cx="3916101" cy="11632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228625285" name="Рисунок 122862528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658812" y="250031"/>
            <a:ext cx="4570214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aphicFrame>
        <p:nvGraphicFramePr>
          <p:cNvPr id="588956807" name=""/>
          <p:cNvGraphicFramePr>
            <a:graphicFrameLocks xmlns:a="http://schemas.openxmlformats.org/drawingml/2006/main"/>
          </p:cNvGraphicFramePr>
          <p:nvPr/>
        </p:nvGraphicFramePr>
        <p:xfrm>
          <a:off x="2032000" y="677635"/>
          <a:ext cx="8128000" cy="5372099"/>
        </p:xfrm>
        <a:graphic>
          <a:graphicData uri="http://schemas.openxmlformats.org/drawingml/2006/table">
            <a:tbl>
              <a:tblPr firstRow="1" firstCol="0" lastRow="0" lastCol="0" bandRow="1" bandCol="0">
                <a:tableStyleId>{6E25E649-3F16-4E02-A733-19D2CDBF48F0}</a:tableStyleId>
              </a:tblPr>
              <a:tblGrid>
                <a:gridCol w="2700000"/>
                <a:gridCol w="2718666"/>
                <a:gridCol w="2709333"/>
              </a:tblGrid>
              <a:tr h="398100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200"/>
                        <a:t>Потребители</a:t>
                      </a:r>
                      <a:endParaRPr sz="2200"/>
                    </a:p>
                  </a:txBody>
                  <a:tcPr>
                    <a:solidFill>
                      <a:srgbClr val="8F00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200"/>
                        <a:t>Местность</a:t>
                      </a:r>
                      <a:endParaRPr sz="2200"/>
                    </a:p>
                  </a:txBody>
                  <a:tcPr>
                    <a:solidFill>
                      <a:srgbClr val="8F00FF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2200"/>
                        <a:t>Какую проблему решает продукт?</a:t>
                      </a:r>
                      <a:endParaRPr sz="2200"/>
                    </a:p>
                  </a:txBody>
                  <a:tcPr>
                    <a:solidFill>
                      <a:srgbClr val="8F00FF"/>
                    </a:solidFill>
                  </a:tcPr>
                </a:tc>
              </a:tr>
              <a:tr h="1321254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solidFill>
                            <a:schemeClr val="bg1"/>
                          </a:solidFill>
                        </a:rPr>
                        <a:t>Взрослая стоматология</a:t>
                      </a:r>
                      <a:endParaRPr sz="16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solidFill>
                            <a:schemeClr val="bg1"/>
                          </a:solidFill>
                        </a:rPr>
                        <a:t>Сельская, государственные учреждения</a:t>
                      </a:r>
                      <a:endParaRPr sz="16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 i="0" u="none">
                          <a:solidFill>
                            <a:srgbClr val="F9FAFB"/>
                          </a:solidFill>
                          <a:latin typeface="Liberation Sans"/>
                          <a:ea typeface="Liberation Sans"/>
                          <a:cs typeface="Liberation Sans"/>
                        </a:rPr>
                        <a:t>Сохранение жизнеспособных зубов, особенно ценных (жевательных), если кариес удалён не полностью. Предотвращение пульпита.</a:t>
                      </a:r>
                      <a:endParaRPr sz="1600" b="1"/>
                    </a:p>
                  </a:txBody>
                  <a:tcPr>
                    <a:solidFill>
                      <a:schemeClr val="tx2"/>
                    </a:solidFill>
                  </a:tcPr>
                </a:tc>
              </a:tr>
              <a:tr h="1321254"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solidFill>
                            <a:schemeClr val="bg1"/>
                          </a:solidFill>
                        </a:rPr>
                        <a:t>Детская стоматология</a:t>
                      </a:r>
                      <a:endParaRPr sz="16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solidFill>
                            <a:schemeClr val="bg1"/>
                          </a:solidFill>
                        </a:rPr>
                        <a:t>Сельская, государственные учреждения</a:t>
                      </a:r>
                      <a:endParaRPr sz="16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  <a:tc>
                  <a:txBody>
                    <a:bodyPr/>
                    <a:p>
                      <a:pPr algn="ctr">
                        <a:defRPr/>
                      </a:pPr>
                      <a:r>
                        <a:rPr sz="1600" b="1">
                          <a:solidFill>
                            <a:schemeClr val="bg1"/>
                          </a:solidFill>
                        </a:rPr>
                        <a:t>Сохранение молочных зубов до их естественной смены. Важно лечить молочные зубы, так как это влияет на формирование прикуса, а лечение пульпита у детей – крайне сложная процедура.</a:t>
                      </a:r>
                      <a:endParaRPr sz="1600" b="1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tx2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08349999" name="Заголовок 1"/>
          <p:cNvSpPr>
            <a:spLocks noGrp="1"/>
          </p:cNvSpPr>
          <p:nvPr>
            <p:ph type="title"/>
          </p:nvPr>
        </p:nvSpPr>
        <p:spPr bwMode="auto">
          <a:xfrm>
            <a:off x="-809852" y="28159"/>
            <a:ext cx="13308495" cy="1017899"/>
          </a:xfrm>
        </p:spPr>
        <p:txBody>
          <a:bodyPr/>
          <a:lstStyle/>
          <a:p>
            <a:pPr marL="0" marR="0"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rgbClr val="8F00FF"/>
                </a:solidFill>
                <a:latin typeface="Calibri"/>
                <a:ea typeface="SimSun"/>
                <a:cs typeface="Times New Roman"/>
              </a:rPr>
              <a:t>Вывод</a:t>
            </a:r>
            <a:endParaRPr lang="ru-RU"/>
          </a:p>
        </p:txBody>
      </p:sp>
      <p:sp>
        <p:nvSpPr>
          <p:cNvPr id="1147515000" name="Объект 3"/>
          <p:cNvSpPr>
            <a:spLocks noGrp="1"/>
          </p:cNvSpPr>
          <p:nvPr>
            <p:ph idx="1"/>
          </p:nvPr>
        </p:nvSpPr>
        <p:spPr bwMode="auto">
          <a:xfrm>
            <a:off x="-2209920" y="3515105"/>
            <a:ext cx="6367670" cy="2872407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defRPr/>
            </a:pPr>
            <a:endParaRPr lang="ru-RU" sz="2500">
              <a:latin typeface="Calibri"/>
              <a:ea typeface="SimSun"/>
              <a:cs typeface="Times New Roman"/>
            </a:endParaRPr>
          </a:p>
          <a:p>
            <a:pPr>
              <a:defRPr/>
            </a:pPr>
            <a:endParaRPr lang="ru-RU"/>
          </a:p>
        </p:txBody>
      </p:sp>
      <p:sp>
        <p:nvSpPr>
          <p:cNvPr id="1829401551" name="TextBox 7"/>
          <p:cNvSpPr txBox="1"/>
          <p:nvPr/>
        </p:nvSpPr>
        <p:spPr bwMode="auto">
          <a:xfrm>
            <a:off x="4515156" y="1658558"/>
            <a:ext cx="6874241" cy="25606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результате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нашей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работы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можно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сказать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что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создание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биоактивной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подложки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позволит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уменьшить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процент</a:t>
            </a:r>
            <a:r>
              <a:rPr lang="ru-RU"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разрушения зуба и сохранить зуб живым без дорогостоящего лечения</a:t>
            </a:r>
            <a:r>
              <a:rPr lang="ru-RU" sz="18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в местах, где сложно провести качественное стоматологическое лечение</a:t>
            </a:r>
            <a:r>
              <a:rPr lang="ru-RU" b="1">
                <a:latin typeface="Calibri"/>
                <a:ea typeface="Calibri"/>
                <a:cs typeface="Calibri"/>
              </a:rPr>
              <a:t>.</a:t>
            </a:r>
            <a:r>
              <a:rPr sz="1800" b="1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lang="ru-RU">
                <a:latin typeface="Calibri"/>
                <a:ea typeface="Calibri"/>
                <a:cs typeface="Calibri"/>
              </a:rPr>
              <a:t>Н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ововведения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лечении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кариесогенных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полостей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дают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уверенность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как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у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врача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так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и у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пациента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.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Благодаря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такой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науки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как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микробиология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мы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легко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можем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определить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взаимосвязь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различных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бактерий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в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ротовой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полости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,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что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в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дальнейшем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повлияет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на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различные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открытия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 в 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стоматологии</a:t>
            </a:r>
            <a:r>
              <a:rPr sz="1800" b="0" i="0" u="none">
                <a:solidFill>
                  <a:srgbClr val="000000"/>
                </a:solidFill>
                <a:latin typeface="Calibri"/>
                <a:ea typeface="Calibri"/>
                <a:cs typeface="Calibri"/>
              </a:rPr>
              <a:t>. </a:t>
            </a:r>
            <a:endParaRPr sz="1800"/>
          </a:p>
        </p:txBody>
      </p:sp>
      <p:sp>
        <p:nvSpPr>
          <p:cNvPr id="1030255631" name="Прямоугольник 11"/>
          <p:cNvSpPr/>
          <p:nvPr/>
        </p:nvSpPr>
        <p:spPr bwMode="auto">
          <a:xfrm>
            <a:off x="6393656" y="5694744"/>
            <a:ext cx="3916101" cy="11632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043095371" name="Рисунок 104309537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-706129" y="370416"/>
            <a:ext cx="5280591" cy="648758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598049972" name="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0" flipV="0">
            <a:off x="1062605" y="37041"/>
            <a:ext cx="9958042" cy="678391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949070818" name="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0" flipV="0">
            <a:off x="179916" y="1791784"/>
            <a:ext cx="5663166" cy="3383465"/>
          </a:xfrm>
          <a:prstGeom prst="rect">
            <a:avLst/>
          </a:prstGeom>
        </p:spPr>
      </p:pic>
      <p:pic>
        <p:nvPicPr>
          <p:cNvPr id="90308222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5980666" y="1791784"/>
            <a:ext cx="6010249" cy="338346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41740676" name="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0" flipV="0">
            <a:off x="4027007" y="137583"/>
            <a:ext cx="3932839" cy="6629928"/>
          </a:xfrm>
          <a:prstGeom prst="rect">
            <a:avLst/>
          </a:prstGeom>
        </p:spPr>
      </p:pic>
      <p:pic>
        <p:nvPicPr>
          <p:cNvPr id="529186700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 flipH="0" flipV="0">
            <a:off x="34395" y="31749"/>
            <a:ext cx="3992612" cy="6735762"/>
          </a:xfrm>
          <a:prstGeom prst="rect">
            <a:avLst/>
          </a:prstGeom>
        </p:spPr>
      </p:pic>
      <p:sp>
        <p:nvSpPr>
          <p:cNvPr id="1636020759" name=""/>
          <p:cNvSpPr txBox="1"/>
          <p:nvPr/>
        </p:nvSpPr>
        <p:spPr bwMode="auto">
          <a:xfrm flipH="0" flipV="0">
            <a:off x="8742916" y="402166"/>
            <a:ext cx="914400" cy="36611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endParaRPr/>
          </a:p>
        </p:txBody>
      </p:sp>
      <p:sp>
        <p:nvSpPr>
          <p:cNvPr id="1023221159" name=""/>
          <p:cNvSpPr txBox="1"/>
          <p:nvPr/>
        </p:nvSpPr>
        <p:spPr bwMode="auto">
          <a:xfrm flipH="0" flipV="0">
            <a:off x="8425416" y="2690187"/>
            <a:ext cx="3001184" cy="76235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2200" b="1" i="0">
                <a:solidFill>
                  <a:srgbClr val="8F00FF"/>
                </a:solidFill>
                <a:latin typeface="Carlito"/>
                <a:ea typeface="Carlito"/>
                <a:cs typeface="Carlito"/>
              </a:rPr>
              <a:t>Публикации в крупных</a:t>
            </a:r>
            <a:br>
              <a:rPr sz="2200" b="1" i="0">
                <a:solidFill>
                  <a:srgbClr val="8F00FF"/>
                </a:solidFill>
                <a:latin typeface="Carlito"/>
                <a:ea typeface="Carlito"/>
                <a:cs typeface="Carlito"/>
              </a:rPr>
            </a:br>
            <a:r>
              <a:rPr sz="2200" b="1" i="0">
                <a:solidFill>
                  <a:srgbClr val="8F00FF"/>
                </a:solidFill>
                <a:latin typeface="Carlito"/>
                <a:ea typeface="Carlito"/>
                <a:cs typeface="Carlito"/>
              </a:rPr>
              <a:t>новостных журналах</a:t>
            </a:r>
            <a:endParaRPr sz="2200" b="1">
              <a:solidFill>
                <a:srgbClr val="8F00FF"/>
              </a:solidFill>
              <a:latin typeface="Carlito"/>
              <a:cs typeface="Carlito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95" name="Текст 2"/>
          <p:cNvSpPr txBox="1"/>
          <p:nvPr/>
        </p:nvSpPr>
        <p:spPr bwMode="auto">
          <a:xfrm>
            <a:off x="532009" y="995119"/>
            <a:ext cx="4831212" cy="4529333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normAutofit/>
          </a:bodyPr>
          <a:lstStyle/>
          <a:p>
            <a:pPr>
              <a:defRPr sz="72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pPr>
            <a:endParaRPr sz="600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tretch/>
        </p:blipFill>
        <p:spPr bwMode="auto">
          <a:xfrm>
            <a:off x="2947615" y="193183"/>
            <a:ext cx="6503832" cy="6503832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 bwMode="auto">
          <a:xfrm>
            <a:off x="453947" y="379603"/>
            <a:ext cx="1392607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l">
              <a:defRPr/>
            </a:pPr>
            <a:r>
              <a:rPr lang="ru-RU" sz="1600" b="1" cap="all">
                <a:solidFill>
                  <a:schemeClr val="tx1"/>
                </a:solidFill>
                <a:latin typeface="Gilroy-Bold"/>
              </a:rPr>
              <a:t>О ПРОЕКТЕ</a:t>
            </a:r>
            <a:endParaRPr/>
          </a:p>
        </p:txBody>
      </p:sp>
      <p:grpSp>
        <p:nvGrpSpPr>
          <p:cNvPr id="3" name="object 3"/>
          <p:cNvGrpSpPr/>
          <p:nvPr/>
        </p:nvGrpSpPr>
        <p:grpSpPr bwMode="auto">
          <a:xfrm>
            <a:off x="0" y="691894"/>
            <a:ext cx="2624455" cy="97790"/>
            <a:chOff x="0" y="691894"/>
            <a:chExt cx="2624455" cy="97790"/>
          </a:xfrm>
        </p:grpSpPr>
        <p:sp>
          <p:nvSpPr>
            <p:cNvPr id="4" name="object 4"/>
            <p:cNvSpPr/>
            <p:nvPr/>
          </p:nvSpPr>
          <p:spPr bwMode="auto">
            <a:xfrm>
              <a:off x="0" y="691894"/>
              <a:ext cx="337185" cy="97790"/>
            </a:xfrm>
            <a:custGeom>
              <a:avLst/>
              <a:gdLst/>
              <a:ahLst/>
              <a:cxnLst/>
              <a:rect l="l" t="t" r="r" b="b"/>
              <a:pathLst>
                <a:path w="337185" h="97790" fill="norm" stroke="1" extrusionOk="0">
                  <a:moveTo>
                    <a:pt x="0" y="97536"/>
                  </a:moveTo>
                  <a:lnTo>
                    <a:pt x="336804" y="97536"/>
                  </a:lnTo>
                  <a:lnTo>
                    <a:pt x="336804" y="0"/>
                  </a:lnTo>
                  <a:lnTo>
                    <a:pt x="0" y="0"/>
                  </a:lnTo>
                  <a:lnTo>
                    <a:pt x="0" y="97536"/>
                  </a:lnTo>
                  <a:close/>
                </a:path>
              </a:pathLst>
            </a:custGeom>
            <a:solidFill>
              <a:srgbClr val="FAB3C1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5" name="object 5"/>
            <p:cNvSpPr/>
            <p:nvPr/>
          </p:nvSpPr>
          <p:spPr bwMode="auto">
            <a:xfrm>
              <a:off x="336804" y="691894"/>
              <a:ext cx="337185" cy="97790"/>
            </a:xfrm>
            <a:custGeom>
              <a:avLst/>
              <a:gdLst/>
              <a:ahLst/>
              <a:cxnLst/>
              <a:rect l="l" t="t" r="r" b="b"/>
              <a:pathLst>
                <a:path w="337184" h="97790" fill="norm" stroke="1" extrusionOk="0">
                  <a:moveTo>
                    <a:pt x="0" y="97536"/>
                  </a:moveTo>
                  <a:lnTo>
                    <a:pt x="336804" y="97536"/>
                  </a:lnTo>
                  <a:lnTo>
                    <a:pt x="336804" y="0"/>
                  </a:lnTo>
                  <a:lnTo>
                    <a:pt x="0" y="0"/>
                  </a:lnTo>
                  <a:lnTo>
                    <a:pt x="0" y="97536"/>
                  </a:lnTo>
                  <a:close/>
                </a:path>
              </a:pathLst>
            </a:custGeom>
            <a:solidFill>
              <a:srgbClr val="9F00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6" name="object 6"/>
            <p:cNvSpPr/>
            <p:nvPr/>
          </p:nvSpPr>
          <p:spPr bwMode="auto">
            <a:xfrm>
              <a:off x="673608" y="691894"/>
              <a:ext cx="320040" cy="97790"/>
            </a:xfrm>
            <a:custGeom>
              <a:avLst/>
              <a:gdLst/>
              <a:ahLst/>
              <a:cxnLst/>
              <a:rect l="l" t="t" r="r" b="b"/>
              <a:pathLst>
                <a:path w="320040" h="97790" fill="norm" stroke="1" extrusionOk="0">
                  <a:moveTo>
                    <a:pt x="0" y="97536"/>
                  </a:moveTo>
                  <a:lnTo>
                    <a:pt x="320039" y="97536"/>
                  </a:lnTo>
                  <a:lnTo>
                    <a:pt x="320039" y="0"/>
                  </a:lnTo>
                  <a:lnTo>
                    <a:pt x="0" y="0"/>
                  </a:lnTo>
                  <a:lnTo>
                    <a:pt x="0" y="97536"/>
                  </a:lnTo>
                  <a:close/>
                </a:path>
              </a:pathLst>
            </a:custGeom>
            <a:solidFill>
              <a:srgbClr val="FC483C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7" name="object 7"/>
            <p:cNvSpPr/>
            <p:nvPr/>
          </p:nvSpPr>
          <p:spPr bwMode="auto">
            <a:xfrm>
              <a:off x="993647" y="691894"/>
              <a:ext cx="337185" cy="97790"/>
            </a:xfrm>
            <a:custGeom>
              <a:avLst/>
              <a:gdLst/>
              <a:ahLst/>
              <a:cxnLst/>
              <a:rect l="l" t="t" r="r" b="b"/>
              <a:pathLst>
                <a:path w="337184" h="97790" fill="norm" stroke="1" extrusionOk="0">
                  <a:moveTo>
                    <a:pt x="0" y="97536"/>
                  </a:moveTo>
                  <a:lnTo>
                    <a:pt x="336804" y="97536"/>
                  </a:lnTo>
                  <a:lnTo>
                    <a:pt x="336804" y="0"/>
                  </a:lnTo>
                  <a:lnTo>
                    <a:pt x="0" y="0"/>
                  </a:lnTo>
                  <a:lnTo>
                    <a:pt x="0" y="97536"/>
                  </a:lnTo>
                  <a:close/>
                </a:path>
              </a:pathLst>
            </a:custGeom>
            <a:solidFill>
              <a:srgbClr val="FBAE17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8" name="object 8"/>
            <p:cNvSpPr/>
            <p:nvPr/>
          </p:nvSpPr>
          <p:spPr bwMode="auto">
            <a:xfrm>
              <a:off x="1330452" y="691894"/>
              <a:ext cx="1294130" cy="97790"/>
            </a:xfrm>
            <a:custGeom>
              <a:avLst/>
              <a:gdLst/>
              <a:ahLst/>
              <a:cxnLst/>
              <a:rect l="l" t="t" r="r" b="b"/>
              <a:pathLst>
                <a:path w="1294130" h="97790" fill="norm" stroke="1" extrusionOk="0">
                  <a:moveTo>
                    <a:pt x="1293875" y="0"/>
                  </a:moveTo>
                  <a:lnTo>
                    <a:pt x="0" y="0"/>
                  </a:lnTo>
                  <a:lnTo>
                    <a:pt x="0" y="97536"/>
                  </a:lnTo>
                  <a:lnTo>
                    <a:pt x="1293875" y="97536"/>
                  </a:lnTo>
                  <a:lnTo>
                    <a:pt x="1293875" y="0"/>
                  </a:lnTo>
                  <a:close/>
                </a:path>
              </a:pathLst>
            </a:custGeom>
            <a:solidFill>
              <a:srgbClr val="B5D7E0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sp>
        <p:nvSpPr>
          <p:cNvPr id="10" name="object 10"/>
          <p:cNvSpPr/>
          <p:nvPr/>
        </p:nvSpPr>
        <p:spPr bwMode="auto">
          <a:xfrm>
            <a:off x="0" y="6365747"/>
            <a:ext cx="535305" cy="492759"/>
          </a:xfrm>
          <a:custGeom>
            <a:avLst/>
            <a:gdLst/>
            <a:ahLst/>
            <a:cxnLst/>
            <a:rect l="l" t="t" r="r" b="b"/>
            <a:pathLst>
              <a:path w="535305" h="492759" fill="norm" stroke="1" extrusionOk="0">
                <a:moveTo>
                  <a:pt x="534924" y="492249"/>
                </a:moveTo>
                <a:lnTo>
                  <a:pt x="534924" y="0"/>
                </a:lnTo>
                <a:lnTo>
                  <a:pt x="0" y="0"/>
                </a:lnTo>
                <a:lnTo>
                  <a:pt x="0" y="492249"/>
                </a:lnTo>
                <a:lnTo>
                  <a:pt x="534924" y="492249"/>
                </a:lnTo>
                <a:close/>
              </a:path>
            </a:pathLst>
          </a:custGeom>
          <a:solidFill>
            <a:srgbClr val="8F00FF"/>
          </a:solidFill>
        </p:spPr>
        <p:txBody>
          <a:bodyPr wrap="square" lIns="0" tIns="0" rIns="0" bIns="0" rtlCol="0"/>
          <a:lstStyle/>
          <a:p>
            <a:pPr>
              <a:defRPr/>
            </a:pPr>
            <a:endParaRPr/>
          </a:p>
        </p:txBody>
      </p:sp>
      <p:sp>
        <p:nvSpPr>
          <p:cNvPr id="14" name="object 14"/>
          <p:cNvSpPr txBox="1"/>
          <p:nvPr/>
        </p:nvSpPr>
        <p:spPr bwMode="auto">
          <a:xfrm>
            <a:off x="994531" y="5496379"/>
            <a:ext cx="2264797" cy="949683"/>
          </a:xfrm>
          <a:prstGeom prst="rect">
            <a:avLst/>
          </a:prstGeom>
        </p:spPr>
        <p:txBody>
          <a:bodyPr vert="horz" wrap="square" lIns="0" tIns="126364" rIns="0" bIns="0" rtlCol="0">
            <a:spAutoFit/>
          </a:bodyPr>
          <a:lstStyle/>
          <a:p>
            <a:pPr marL="5715" algn="ctr">
              <a:lnSpc>
                <a:spcPct val="100000"/>
              </a:lnSpc>
              <a:spcBef>
                <a:spcPts val="994"/>
              </a:spcBef>
              <a:defRPr/>
            </a:pPr>
            <a:r>
              <a:rPr lang="ru-RU" b="1" spc="-25">
                <a:latin typeface="Cambria"/>
                <a:ea typeface="Cambria"/>
                <a:cs typeface="Arial"/>
              </a:rPr>
              <a:t>Волкова Ульяна</a:t>
            </a:r>
            <a:br>
              <a:rPr lang="ru-RU" b="1" spc="-25">
                <a:latin typeface="Cambria"/>
                <a:ea typeface="Cambria"/>
                <a:cs typeface="Arial"/>
              </a:rPr>
            </a:br>
            <a:r>
              <a:rPr lang="ru-RU" b="1" spc="-23">
                <a:solidFill>
                  <a:srgbClr val="8F00FF"/>
                </a:solidFill>
                <a:latin typeface="Cambria"/>
                <a:ea typeface="Cambria"/>
                <a:cs typeface="Arial"/>
              </a:rPr>
              <a:t>Дизайнер</a:t>
            </a:r>
            <a:br>
              <a:rPr lang="ru-RU" b="1" spc="-23">
                <a:latin typeface="Cambria"/>
                <a:ea typeface="Cambria"/>
                <a:cs typeface="Arial"/>
              </a:rPr>
            </a:br>
            <a:endParaRPr>
              <a:solidFill>
                <a:srgbClr val="8F00FF"/>
              </a:solidFill>
            </a:endParaRPr>
          </a:p>
        </p:txBody>
      </p:sp>
      <p:sp>
        <p:nvSpPr>
          <p:cNvPr id="26" name="object 26"/>
          <p:cNvSpPr txBox="1"/>
          <p:nvPr/>
        </p:nvSpPr>
        <p:spPr bwMode="auto">
          <a:xfrm>
            <a:off x="4634331" y="5529368"/>
            <a:ext cx="2871027" cy="950319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0"/>
              </a:spcBef>
              <a:defRPr/>
            </a:pPr>
            <a:r>
              <a:rPr lang="ru-RU" b="1" spc="-70">
                <a:latin typeface="Cambria"/>
                <a:ea typeface="Cambria"/>
                <a:cs typeface="Arial"/>
              </a:rPr>
              <a:t>Вольюн</a:t>
            </a:r>
            <a:r>
              <a:rPr lang="ru-RU" b="1" spc="-70">
                <a:latin typeface="Cambria"/>
                <a:ea typeface="Cambria"/>
                <a:cs typeface="Arial"/>
              </a:rPr>
              <a:t> Александра</a:t>
            </a:r>
            <a:br>
              <a:rPr lang="ru-RU" b="1" spc="-70">
                <a:latin typeface="Cambria"/>
                <a:ea typeface="Cambria"/>
                <a:cs typeface="Arial"/>
              </a:rPr>
            </a:br>
            <a:r>
              <a:rPr lang="ru-RU" b="1" spc="-69">
                <a:solidFill>
                  <a:srgbClr val="8F00FF"/>
                </a:solidFill>
                <a:latin typeface="Cambria"/>
                <a:ea typeface="Cambria"/>
                <a:cs typeface="Arial"/>
              </a:rPr>
              <a:t>Лидер</a:t>
            </a:r>
            <a:br>
              <a:rPr lang="ru-RU" b="1" spc="-69">
                <a:latin typeface="Cambria"/>
                <a:ea typeface="Cambria"/>
                <a:cs typeface="Arial"/>
              </a:rPr>
            </a:br>
            <a:endParaRPr>
              <a:latin typeface="Cambria"/>
              <a:ea typeface="Cambria"/>
              <a:cs typeface="Lucida Sans Unicode"/>
            </a:endParaRPr>
          </a:p>
        </p:txBody>
      </p:sp>
      <p:sp>
        <p:nvSpPr>
          <p:cNvPr id="43" name="object 43"/>
          <p:cNvSpPr txBox="1"/>
          <p:nvPr/>
        </p:nvSpPr>
        <p:spPr bwMode="auto">
          <a:xfrm>
            <a:off x="172821" y="6537909"/>
            <a:ext cx="170815" cy="1667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270"/>
              </a:lnSpc>
              <a:defRPr/>
            </a:pPr>
            <a:fld id="{81D60167-4931-47E6-BA6A-407CBD079E47}" type="slidenum">
              <a:rPr lang="ru-RU" sz="1200" spc="-15">
                <a:solidFill>
                  <a:srgbClr val="FFFFFF"/>
                </a:solidFill>
                <a:latin typeface="Arial"/>
                <a:cs typeface="Arial"/>
              </a:rPr>
              <a:t>2</a:t>
            </a:fld>
            <a:endParaRPr lang="ru-RU" sz="1200">
              <a:latin typeface="Arial"/>
              <a:cs typeface="Arial"/>
            </a:endParaRPr>
          </a:p>
        </p:txBody>
      </p:sp>
      <p:sp>
        <p:nvSpPr>
          <p:cNvPr id="46" name="Текст 2"/>
          <p:cNvSpPr txBox="1"/>
          <p:nvPr/>
        </p:nvSpPr>
        <p:spPr bwMode="auto">
          <a:xfrm>
            <a:off x="336583" y="881277"/>
            <a:ext cx="6518934" cy="64632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 algn="l">
              <a:defRPr/>
            </a:pPr>
            <a:r>
              <a:rPr lang="ru-RU" sz="3600" b="1"/>
              <a:t>КОМАНДА</a:t>
            </a:r>
            <a:endParaRPr sz="3600" b="1"/>
          </a:p>
        </p:txBody>
      </p:sp>
      <p:sp>
        <p:nvSpPr>
          <p:cNvPr id="51804993" name="TextBox 51804992"/>
          <p:cNvSpPr txBox="1"/>
          <p:nvPr/>
        </p:nvSpPr>
        <p:spPr bwMode="auto">
          <a:xfrm>
            <a:off x="9407156" y="5834062"/>
            <a:ext cx="914399" cy="36611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endParaRPr/>
          </a:p>
        </p:txBody>
      </p:sp>
      <p:sp>
        <p:nvSpPr>
          <p:cNvPr id="2047121453" name="object 26"/>
          <p:cNvSpPr txBox="1"/>
          <p:nvPr/>
        </p:nvSpPr>
        <p:spPr bwMode="auto">
          <a:xfrm>
            <a:off x="8710868" y="5496061"/>
            <a:ext cx="2886147" cy="950319"/>
          </a:xfrm>
          <a:prstGeom prst="rect">
            <a:avLst/>
          </a:prstGeom>
        </p:spPr>
        <p:txBody>
          <a:bodyPr vert="horz" wrap="square" lIns="0" tIns="12700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000"/>
              </a:spcBef>
              <a:defRPr/>
            </a:pPr>
            <a:r>
              <a:rPr lang="ru-RU" b="1" spc="-70">
                <a:latin typeface="Cambria"/>
                <a:ea typeface="Cambria"/>
                <a:cs typeface="Arial"/>
              </a:rPr>
              <a:t>Петров Арсений</a:t>
            </a:r>
            <a:br>
              <a:rPr lang="ru-RU" b="1" spc="-70">
                <a:latin typeface="Cambria"/>
                <a:ea typeface="Cambria"/>
                <a:cs typeface="Arial"/>
              </a:rPr>
            </a:br>
            <a:r>
              <a:rPr lang="ru-RU" b="1" spc="-69">
                <a:solidFill>
                  <a:srgbClr val="8F00FF"/>
                </a:solidFill>
                <a:latin typeface="Cambria"/>
                <a:ea typeface="Cambria"/>
                <a:cs typeface="Arial"/>
              </a:rPr>
              <a:t>Менеджер</a:t>
            </a:r>
            <a:br>
              <a:rPr lang="ru-RU" b="1" spc="-69">
                <a:latin typeface="Cambria"/>
                <a:ea typeface="Cambria"/>
                <a:cs typeface="Arial"/>
              </a:rPr>
            </a:br>
            <a:endParaRPr>
              <a:latin typeface="Cambria"/>
              <a:ea typeface="Cambria"/>
              <a:cs typeface="Lucida Sans Unicode"/>
            </a:endParaRPr>
          </a:p>
        </p:txBody>
      </p:sp>
      <p:grpSp>
        <p:nvGrpSpPr>
          <p:cNvPr id="13" name="object 11"/>
          <p:cNvGrpSpPr/>
          <p:nvPr/>
        </p:nvGrpSpPr>
        <p:grpSpPr bwMode="auto">
          <a:xfrm>
            <a:off x="4478758" y="1815497"/>
            <a:ext cx="3179296" cy="3227006"/>
            <a:chOff x="3973067" y="1629155"/>
            <a:chExt cx="1295400" cy="1295400"/>
          </a:xfrm>
        </p:grpSpPr>
        <p:sp>
          <p:nvSpPr>
            <p:cNvPr id="11" name="object 12"/>
            <p:cNvSpPr/>
            <p:nvPr/>
          </p:nvSpPr>
          <p:spPr bwMode="auto">
            <a:xfrm>
              <a:off x="3973067" y="1629155"/>
              <a:ext cx="1295400" cy="1295400"/>
            </a:xfrm>
            <a:custGeom>
              <a:avLst/>
              <a:gdLst/>
              <a:ahLst/>
              <a:cxnLst/>
              <a:rect l="l" t="t" r="r" b="b"/>
              <a:pathLst>
                <a:path w="1295400" h="1295400" fill="norm" stroke="1" extrusionOk="0">
                  <a:moveTo>
                    <a:pt x="1295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295400" y="1295400"/>
                  </a:lnTo>
                  <a:lnTo>
                    <a:pt x="1295400" y="0"/>
                  </a:lnTo>
                  <a:close/>
                </a:path>
              </a:pathLst>
            </a:custGeom>
            <a:solidFill>
              <a:srgbClr val="9F00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2" name="object 13"/>
            <p:cNvSpPr/>
            <p:nvPr/>
          </p:nvSpPr>
          <p:spPr bwMode="auto">
            <a:xfrm>
              <a:off x="4062983" y="1716023"/>
              <a:ext cx="1118870" cy="1120140"/>
            </a:xfrm>
            <a:custGeom>
              <a:avLst/>
              <a:gdLst/>
              <a:ahLst/>
              <a:cxnLst/>
              <a:rect l="l" t="t" r="r" b="b"/>
              <a:pathLst>
                <a:path w="1118870" h="1120139" fill="norm" stroke="1" extrusionOk="0">
                  <a:moveTo>
                    <a:pt x="1118615" y="0"/>
                  </a:moveTo>
                  <a:lnTo>
                    <a:pt x="0" y="0"/>
                  </a:lnTo>
                  <a:lnTo>
                    <a:pt x="0" y="1120139"/>
                  </a:lnTo>
                  <a:lnTo>
                    <a:pt x="1118615" y="1120139"/>
                  </a:lnTo>
                  <a:lnTo>
                    <a:pt x="111861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17" name="object 23"/>
          <p:cNvGrpSpPr/>
          <p:nvPr/>
        </p:nvGrpSpPr>
        <p:grpSpPr bwMode="auto">
          <a:xfrm>
            <a:off x="535305" y="1815497"/>
            <a:ext cx="3179295" cy="3227005"/>
            <a:chOff x="967740" y="1626869"/>
            <a:chExt cx="1295400" cy="1295400"/>
          </a:xfrm>
        </p:grpSpPr>
        <p:sp>
          <p:nvSpPr>
            <p:cNvPr id="15" name="object 24"/>
            <p:cNvSpPr/>
            <p:nvPr/>
          </p:nvSpPr>
          <p:spPr bwMode="auto">
            <a:xfrm>
              <a:off x="967740" y="1626869"/>
              <a:ext cx="1295400" cy="1295400"/>
            </a:xfrm>
            <a:custGeom>
              <a:avLst/>
              <a:gdLst/>
              <a:ahLst/>
              <a:cxnLst/>
              <a:rect l="l" t="t" r="r" b="b"/>
              <a:pathLst>
                <a:path w="1295400" h="1295400" fill="norm" stroke="1" extrusionOk="0">
                  <a:moveTo>
                    <a:pt x="1295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295400" y="1295400"/>
                  </a:lnTo>
                  <a:lnTo>
                    <a:pt x="1295400" y="0"/>
                  </a:lnTo>
                  <a:close/>
                </a:path>
              </a:pathLst>
            </a:custGeom>
            <a:solidFill>
              <a:srgbClr val="FAB3C1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16" name="object 25"/>
            <p:cNvSpPr/>
            <p:nvPr/>
          </p:nvSpPr>
          <p:spPr bwMode="auto">
            <a:xfrm>
              <a:off x="1055370" y="1714498"/>
              <a:ext cx="1120140" cy="1120140"/>
            </a:xfrm>
            <a:custGeom>
              <a:avLst/>
              <a:gdLst/>
              <a:ahLst/>
              <a:cxnLst/>
              <a:rect l="l" t="t" r="r" b="b"/>
              <a:pathLst>
                <a:path w="1120139" h="1120139" fill="norm" stroke="1" extrusionOk="0">
                  <a:moveTo>
                    <a:pt x="1120139" y="0"/>
                  </a:moveTo>
                  <a:lnTo>
                    <a:pt x="0" y="0"/>
                  </a:lnTo>
                  <a:lnTo>
                    <a:pt x="0" y="1120139"/>
                  </a:lnTo>
                  <a:lnTo>
                    <a:pt x="1120139" y="1120139"/>
                  </a:lnTo>
                  <a:lnTo>
                    <a:pt x="1120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grpSp>
        <p:nvGrpSpPr>
          <p:cNvPr id="21" name="object 23"/>
          <p:cNvGrpSpPr/>
          <p:nvPr/>
        </p:nvGrpSpPr>
        <p:grpSpPr bwMode="auto">
          <a:xfrm>
            <a:off x="8562316" y="1815497"/>
            <a:ext cx="3179295" cy="3227005"/>
            <a:chOff x="967740" y="1626869"/>
            <a:chExt cx="1295400" cy="1295400"/>
          </a:xfrm>
        </p:grpSpPr>
        <p:sp>
          <p:nvSpPr>
            <p:cNvPr id="19" name="object 24"/>
            <p:cNvSpPr/>
            <p:nvPr/>
          </p:nvSpPr>
          <p:spPr bwMode="auto">
            <a:xfrm>
              <a:off x="967740" y="1626869"/>
              <a:ext cx="1295400" cy="1295400"/>
            </a:xfrm>
            <a:custGeom>
              <a:avLst/>
              <a:gdLst/>
              <a:ahLst/>
              <a:cxnLst/>
              <a:rect l="l" t="t" r="r" b="b"/>
              <a:pathLst>
                <a:path w="1295400" h="1295400" fill="norm" stroke="1" extrusionOk="0">
                  <a:moveTo>
                    <a:pt x="1295400" y="0"/>
                  </a:moveTo>
                  <a:lnTo>
                    <a:pt x="0" y="0"/>
                  </a:lnTo>
                  <a:lnTo>
                    <a:pt x="0" y="1295400"/>
                  </a:lnTo>
                  <a:lnTo>
                    <a:pt x="1295400" y="1295400"/>
                  </a:lnTo>
                  <a:lnTo>
                    <a:pt x="1295400" y="0"/>
                  </a:lnTo>
                  <a:close/>
                </a:path>
              </a:pathLst>
            </a:custGeom>
            <a:solidFill>
              <a:srgbClr val="FAB3C1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  <p:sp>
          <p:nvSpPr>
            <p:cNvPr id="20" name="object 25"/>
            <p:cNvSpPr/>
            <p:nvPr/>
          </p:nvSpPr>
          <p:spPr bwMode="auto">
            <a:xfrm>
              <a:off x="1055370" y="1714498"/>
              <a:ext cx="1120140" cy="1120140"/>
            </a:xfrm>
            <a:custGeom>
              <a:avLst/>
              <a:gdLst/>
              <a:ahLst/>
              <a:cxnLst/>
              <a:rect l="l" t="t" r="r" b="b"/>
              <a:pathLst>
                <a:path w="1120139" h="1120139" fill="norm" stroke="1" extrusionOk="0">
                  <a:moveTo>
                    <a:pt x="1120139" y="0"/>
                  </a:moveTo>
                  <a:lnTo>
                    <a:pt x="0" y="0"/>
                  </a:lnTo>
                  <a:lnTo>
                    <a:pt x="0" y="1120139"/>
                  </a:lnTo>
                  <a:lnTo>
                    <a:pt x="1120139" y="1120139"/>
                  </a:lnTo>
                  <a:lnTo>
                    <a:pt x="11201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pPr>
                <a:defRPr/>
              </a:pPr>
              <a:endParaRPr/>
            </a:p>
          </p:txBody>
        </p:sp>
      </p:grpSp>
      <p:pic>
        <p:nvPicPr>
          <p:cNvPr id="25" name="Рисунок 2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4699439" y="1975100"/>
            <a:ext cx="2746039" cy="2900712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750374" y="1975100"/>
            <a:ext cx="2749155" cy="2900712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777386" y="1975100"/>
            <a:ext cx="2749156" cy="290071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03939013" name=""/>
          <p:cNvSpPr txBox="1"/>
          <p:nvPr/>
        </p:nvSpPr>
        <p:spPr bwMode="auto">
          <a:xfrm flipH="0" flipV="0">
            <a:off x="2953833" y="2465916"/>
            <a:ext cx="914399" cy="36611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endParaRPr/>
          </a:p>
        </p:txBody>
      </p:sp>
      <p:sp>
        <p:nvSpPr>
          <p:cNvPr id="371346953" name=""/>
          <p:cNvSpPr txBox="1"/>
          <p:nvPr/>
        </p:nvSpPr>
        <p:spPr bwMode="auto">
          <a:xfrm flipH="0" flipV="0">
            <a:off x="3906333" y="3058583"/>
            <a:ext cx="914400" cy="366119"/>
          </a:xfrm>
          <a:prstGeom prst="rect">
            <a:avLst/>
          </a:prstGeom>
          <a:noFill/>
        </p:spPr>
        <p:txBody>
          <a:bodyPr vertOverflow="overflow" horzOverflow="overflow" vert="horz" wrap="non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endParaRPr/>
          </a:p>
        </p:txBody>
      </p:sp>
      <p:pic>
        <p:nvPicPr>
          <p:cNvPr id="903091924" name="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 flipH="0" flipV="0">
            <a:off x="6160583" y="-5291"/>
            <a:ext cx="6043083" cy="6868582"/>
          </a:xfrm>
          <a:prstGeom prst="rect">
            <a:avLst/>
          </a:prstGeom>
        </p:spPr>
      </p:pic>
      <p:pic>
        <p:nvPicPr>
          <p:cNvPr id="124249732" name="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8336516" y="1776941"/>
            <a:ext cx="3867149" cy="5086350"/>
          </a:xfrm>
          <a:prstGeom prst="rect">
            <a:avLst/>
          </a:prstGeom>
        </p:spPr>
      </p:pic>
      <p:pic>
        <p:nvPicPr>
          <p:cNvPr id="1570573022" name="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 flipH="0" flipV="0">
            <a:off x="6160583" y="5339291"/>
            <a:ext cx="2175933" cy="1523999"/>
          </a:xfrm>
          <a:prstGeom prst="rect">
            <a:avLst/>
          </a:prstGeom>
        </p:spPr>
      </p:pic>
      <p:pic>
        <p:nvPicPr>
          <p:cNvPr id="2143230282" name="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8336516" y="-5291"/>
            <a:ext cx="3867149" cy="1819274"/>
          </a:xfrm>
          <a:prstGeom prst="rect">
            <a:avLst/>
          </a:prstGeom>
        </p:spPr>
      </p:pic>
      <p:pic>
        <p:nvPicPr>
          <p:cNvPr id="2057368753" name=""/>
          <p:cNvPicPr>
            <a:picLocks noChangeAspect="1"/>
          </p:cNvPicPr>
          <p:nvPr/>
        </p:nvPicPr>
        <p:blipFill>
          <a:blip r:embed="rId6"/>
          <a:stretch/>
        </p:blipFill>
        <p:spPr bwMode="auto">
          <a:xfrm flipH="0" flipV="0">
            <a:off x="6160583" y="-5291"/>
            <a:ext cx="2175933" cy="1800225"/>
          </a:xfrm>
          <a:prstGeom prst="rect">
            <a:avLst/>
          </a:prstGeom>
        </p:spPr>
      </p:pic>
      <p:sp>
        <p:nvSpPr>
          <p:cNvPr id="233522449" name=""/>
          <p:cNvSpPr txBox="1"/>
          <p:nvPr/>
        </p:nvSpPr>
        <p:spPr bwMode="auto">
          <a:xfrm flipH="0" flipV="0">
            <a:off x="404812" y="1732883"/>
            <a:ext cx="5809407" cy="3383640"/>
          </a:xfrm>
          <a:prstGeom prst="rect">
            <a:avLst/>
          </a:prstGeom>
          <a:noFill/>
        </p:spPr>
        <p:txBody>
          <a:bodyPr vertOverflow="overflow" horzOverflow="overflow" vert="horz" wrap="square" lIns="91440" tIns="45720" rIns="91440" bIns="45720" numCol="1" spcCol="0" rtlCol="0" fromWordArt="0" anchor="t" anchorCtr="0" forceAA="0" upright="0" compatLnSpc="0">
            <a:spAutoFit/>
          </a:bodyPr>
          <a:p>
            <a:pPr>
              <a:defRPr/>
            </a:pPr>
            <a:r>
              <a:rPr sz="7200" b="0">
                <a:solidFill>
                  <a:srgbClr val="8F00FF"/>
                </a:solidFill>
              </a:rPr>
              <a:t>СПАСИБО ЗА ВНИМАНИЕ!</a:t>
            </a:r>
            <a:endParaRPr sz="7200" b="0">
              <a:solidFill>
                <a:srgbClr val="8F00FF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grpSp>
        <p:nvGrpSpPr>
          <p:cNvPr id="188" name="Прямоугольник 16"/>
          <p:cNvGrpSpPr/>
          <p:nvPr/>
        </p:nvGrpSpPr>
        <p:grpSpPr bwMode="auto">
          <a:xfrm>
            <a:off x="-18521" y="6358525"/>
            <a:ext cx="542260" cy="506841"/>
            <a:chOff x="0" y="0"/>
            <a:chExt cx="542258" cy="506839"/>
          </a:xfrm>
        </p:grpSpPr>
        <p:sp>
          <p:nvSpPr>
            <p:cNvPr id="186" name="Прямоугольник"/>
            <p:cNvSpPr/>
            <p:nvPr/>
          </p:nvSpPr>
          <p:spPr bwMode="auto">
            <a:xfrm>
              <a:off x="-1" y="0"/>
              <a:ext cx="542260" cy="506841"/>
            </a:xfrm>
            <a:prstGeom prst="rect">
              <a:avLst/>
            </a:prstGeom>
            <a:solidFill>
              <a:srgbClr val="FCAF17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</a:defRPr>
              </a:pPr>
              <a:endParaRPr/>
            </a:p>
          </p:txBody>
        </p:sp>
        <p:sp>
          <p:nvSpPr>
            <p:cNvPr id="187" name="7"/>
            <p:cNvSpPr txBox="1"/>
            <p:nvPr/>
          </p:nvSpPr>
          <p:spPr bwMode="auto">
            <a:xfrm>
              <a:off x="37054" y="153867"/>
              <a:ext cx="468149" cy="1991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</a:defRPr>
              </a:lvl1pPr>
            </a:lstStyle>
            <a:p>
              <a:pPr>
                <a:defRPr/>
              </a:pPr>
              <a:r>
                <a:rPr lang="ru-RU"/>
                <a:t>3</a:t>
              </a:r>
              <a:endParaRPr/>
            </a:p>
          </p:txBody>
        </p:sp>
      </p:grpSp>
      <p:sp>
        <p:nvSpPr>
          <p:cNvPr id="3" name="Текст 2"/>
          <p:cNvSpPr txBox="1"/>
          <p:nvPr/>
        </p:nvSpPr>
        <p:spPr bwMode="auto">
          <a:xfrm>
            <a:off x="420955" y="353951"/>
            <a:ext cx="6518934" cy="338550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 algn="l">
              <a:defRPr/>
            </a:pPr>
            <a:r>
              <a:rPr lang="ru-RU" sz="1600" b="1" cap="all">
                <a:solidFill>
                  <a:schemeClr val="tx1"/>
                </a:solidFill>
              </a:rPr>
              <a:t>О ПРОЕКТЕ</a:t>
            </a:r>
            <a:endParaRPr sz="1600" b="1" cap="all">
              <a:solidFill>
                <a:schemeClr val="tx1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 bwMode="auto"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7" name="Прямоугольник 6"/>
            <p:cNvSpPr/>
            <p:nvPr/>
          </p:nvSpPr>
          <p:spPr bwMode="auto"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8" name="Прямоугольник 7"/>
            <p:cNvSpPr/>
            <p:nvPr/>
          </p:nvSpPr>
          <p:spPr bwMode="auto"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9" name="Прямоугольник 8"/>
            <p:cNvSpPr/>
            <p:nvPr/>
          </p:nvSpPr>
          <p:spPr bwMode="auto"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 bwMode="auto"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 bwMode="auto"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</p:grpSp>
      <p:sp>
        <p:nvSpPr>
          <p:cNvPr id="4" name="Текст 2"/>
          <p:cNvSpPr txBox="1"/>
          <p:nvPr/>
        </p:nvSpPr>
        <p:spPr bwMode="auto">
          <a:xfrm>
            <a:off x="30602" y="2045772"/>
            <a:ext cx="6094723" cy="2774033"/>
          </a:xfrm>
          <a:prstGeom prst="rect">
            <a:avLst/>
          </a:prstGeom>
          <a:ln w="12700">
            <a:miter lim="400000"/>
          </a:ln>
        </p:spPr>
        <p:txBody>
          <a:bodyPr wrap="square" lIns="45717" tIns="45717" rIns="45717" bIns="45717">
            <a:spAutoFit/>
          </a:bodyPr>
          <a:lstStyle/>
          <a:p>
            <a:pPr lvl="8" algn="just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pPr>
            <a:r>
              <a:rPr lang="ru-RU" b="0">
                <a:latin typeface="Cambria"/>
                <a:ea typeface="Cambria"/>
                <a:cs typeface="Times New Roman"/>
              </a:rPr>
              <a:t>1.</a:t>
            </a:r>
            <a:r>
              <a:rPr lang="ru-RU" b="1">
                <a:latin typeface="Cambria"/>
                <a:ea typeface="Cambria"/>
                <a:cs typeface="Times New Roman"/>
              </a:rPr>
              <a:t>Проблема:</a:t>
            </a:r>
            <a:r>
              <a:rPr lang="ru-RU">
                <a:latin typeface="Cambria"/>
                <a:ea typeface="Cambria"/>
                <a:cs typeface="Times New Roman"/>
              </a:rPr>
              <a:t> в малых городах и сёлах нет современного оборудования, боры работают на маленьких оборотах, а врачи не могут провести тщательное лечение, что ведет к некачественной обработке кариозной полости и, как следствие, к рецидивам и осложнениям.</a:t>
            </a:r>
            <a:endParaRPr/>
          </a:p>
          <a:p>
            <a:pPr lvl="8" algn="just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pPr>
            <a:r>
              <a:rPr lang="ru-RU">
                <a:latin typeface="Cambria"/>
                <a:ea typeface="Cambria"/>
                <a:cs typeface="Times New Roman"/>
              </a:rPr>
              <a:t>2</a:t>
            </a:r>
            <a:r>
              <a:rPr lang="ru-RU">
                <a:latin typeface="Cambria"/>
                <a:ea typeface="Cambria"/>
                <a:cs typeface="Times New Roman"/>
              </a:rPr>
              <a:t>.</a:t>
            </a:r>
            <a:r>
              <a:rPr lang="ru-RU" b="1">
                <a:latin typeface="Cambria"/>
                <a:ea typeface="Cambria"/>
                <a:cs typeface="Times New Roman"/>
              </a:rPr>
              <a:t>Нет материалов, которые контролируют микрофлору. </a:t>
            </a:r>
            <a:r>
              <a:rPr lang="ru-RU" b="0">
                <a:latin typeface="Cambria"/>
                <a:ea typeface="Cambria"/>
                <a:cs typeface="Times New Roman"/>
              </a:rPr>
              <a:t>Современные пломбировочные материалы не могут долго подавлять вредные бактерии без использования агрессивных антисептиков или металлов. Из-за этого врачи тратят время на повторные реставрации, а клиники теряют пациентов и доверие.</a:t>
            </a:r>
            <a:endParaRPr b="0">
              <a:latin typeface="Cambria"/>
              <a:ea typeface="Cambria"/>
              <a:cs typeface="Times New Roman"/>
            </a:endParaRPr>
          </a:p>
        </p:txBody>
      </p:sp>
      <p:sp>
        <p:nvSpPr>
          <p:cNvPr id="12" name="Текст 2"/>
          <p:cNvSpPr txBox="1"/>
          <p:nvPr/>
        </p:nvSpPr>
        <p:spPr bwMode="auto">
          <a:xfrm>
            <a:off x="336583" y="1199888"/>
            <a:ext cx="6518934" cy="64632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 algn="l">
              <a:defRPr/>
            </a:pPr>
            <a:r>
              <a:rPr lang="ru-RU" sz="3600" b="1"/>
              <a:t>ПРОБЛЕМА</a:t>
            </a:r>
            <a:endParaRPr sz="3600" b="1"/>
          </a:p>
        </p:txBody>
      </p:sp>
      <p:sp>
        <p:nvSpPr>
          <p:cNvPr id="15" name="Прямоугольник"/>
          <p:cNvSpPr/>
          <p:nvPr/>
        </p:nvSpPr>
        <p:spPr bwMode="auto">
          <a:xfrm>
            <a:off x="6083928" y="-5459"/>
            <a:ext cx="6108071" cy="6860825"/>
          </a:xfrm>
          <a:prstGeom prst="rect">
            <a:avLst/>
          </a:prstGeom>
          <a:solidFill>
            <a:srgbClr val="FFAC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CAF17"/>
                </a:solidFill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16" name="Прямоугольник"/>
          <p:cNvSpPr/>
          <p:nvPr/>
        </p:nvSpPr>
        <p:spPr bwMode="auto">
          <a:xfrm>
            <a:off x="7510395" y="4291684"/>
            <a:ext cx="4681605" cy="2569141"/>
          </a:xfrm>
          <a:prstGeom prst="rect">
            <a:avLst/>
          </a:prstGeom>
          <a:solidFill>
            <a:srgbClr val="FFAC00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>
              <a:defRPr>
                <a:solidFill>
                  <a:srgbClr val="FCAF17"/>
                </a:solidFill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17" name="Текст 2"/>
          <p:cNvSpPr txBox="1"/>
          <p:nvPr/>
        </p:nvSpPr>
        <p:spPr bwMode="auto">
          <a:xfrm>
            <a:off x="6477660" y="1245577"/>
            <a:ext cx="6518934" cy="64632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 algn="l">
              <a:defRPr/>
            </a:pPr>
            <a:r>
              <a:rPr lang="ru-RU" sz="3600" b="1">
                <a:solidFill>
                  <a:schemeClr val="bg1"/>
                </a:solidFill>
              </a:rPr>
              <a:t>РЕШЕНИЕ</a:t>
            </a:r>
            <a:endParaRPr sz="3600" b="1">
              <a:solidFill>
                <a:schemeClr val="bg1"/>
              </a:solidFill>
            </a:endParaRPr>
          </a:p>
        </p:txBody>
      </p:sp>
      <p:sp>
        <p:nvSpPr>
          <p:cNvPr id="18" name="Текст 2"/>
          <p:cNvSpPr txBox="1"/>
          <p:nvPr/>
        </p:nvSpPr>
        <p:spPr bwMode="auto">
          <a:xfrm>
            <a:off x="6430034" y="2011501"/>
            <a:ext cx="5307293" cy="2834995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>
            <a:spAutoFit/>
          </a:bodyPr>
          <a:lstStyle/>
          <a:p>
            <a:pPr lvl="8" algn="just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pPr>
            <a:r>
              <a:rPr lang="ru-RU" sz="2000">
                <a:solidFill>
                  <a:schemeClr val="bg1"/>
                </a:solidFill>
                <a:latin typeface="Cambria"/>
                <a:ea typeface="Cambria"/>
                <a:cs typeface="Times New Roman"/>
              </a:rPr>
              <a:t>Создание биоактивной подложки с </a:t>
            </a:r>
            <a:r>
              <a:rPr lang="ru-RU" sz="2000">
                <a:solidFill>
                  <a:schemeClr val="bg1"/>
                </a:solidFill>
                <a:latin typeface="Cambria"/>
                <a:ea typeface="Cambria"/>
                <a:cs typeface="Times New Roman"/>
              </a:rPr>
              <a:t>пробиотиком</a:t>
            </a:r>
            <a:r>
              <a:rPr lang="ru-RU" sz="2000">
                <a:solidFill>
                  <a:schemeClr val="bg1"/>
                </a:solidFill>
                <a:latin typeface="Cambria"/>
                <a:ea typeface="Cambria"/>
                <a:cs typeface="Times New Roman"/>
              </a:rPr>
              <a:t> S. </a:t>
            </a:r>
            <a:r>
              <a:rPr lang="ru-RU" sz="2000">
                <a:solidFill>
                  <a:schemeClr val="bg1"/>
                </a:solidFill>
                <a:latin typeface="Cambria"/>
                <a:ea typeface="Cambria"/>
                <a:cs typeface="Times New Roman"/>
              </a:rPr>
              <a:t>Salivarius</a:t>
            </a:r>
            <a:r>
              <a:rPr lang="ru-RU" sz="2000">
                <a:solidFill>
                  <a:schemeClr val="bg1"/>
                </a:solidFill>
                <a:latin typeface="Cambria"/>
                <a:ea typeface="Cambria"/>
                <a:cs typeface="Times New Roman"/>
              </a:rPr>
              <a:t> M18, которая помещается между пломбой и тканями зуба. Это хорошая бактерия, которая подавляет рост S. </a:t>
            </a:r>
            <a:r>
              <a:rPr lang="ru-RU" sz="2000">
                <a:solidFill>
                  <a:schemeClr val="bg1"/>
                </a:solidFill>
                <a:latin typeface="Cambria"/>
                <a:ea typeface="Cambria"/>
                <a:cs typeface="Times New Roman"/>
              </a:rPr>
              <a:t>Mutans</a:t>
            </a:r>
            <a:r>
              <a:rPr lang="ru-RU" sz="2000">
                <a:solidFill>
                  <a:schemeClr val="bg1"/>
                </a:solidFill>
                <a:latin typeface="Cambria"/>
                <a:ea typeface="Cambria"/>
                <a:cs typeface="Times New Roman"/>
              </a:rPr>
              <a:t>, бактерии, которая вызывает кариес. Стабилизирует кислотность и препятствует разрушению эмали. </a:t>
            </a:r>
            <a:endParaRPr/>
          </a:p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pPr>
            <a:endParaRPr sz="2000">
              <a:solidFill>
                <a:schemeClr val="bg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1135417" y="380947"/>
            <a:ext cx="720000" cy="720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" name="Прямоугольник 1"/>
          <p:cNvSpPr/>
          <p:nvPr/>
        </p:nvSpPr>
        <p:spPr bwMode="auto">
          <a:xfrm>
            <a:off x="6232069" y="0"/>
            <a:ext cx="6096000" cy="6873241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21" name="Текст 2"/>
          <p:cNvSpPr txBox="1"/>
          <p:nvPr/>
        </p:nvSpPr>
        <p:spPr bwMode="auto">
          <a:xfrm>
            <a:off x="6615058" y="51758"/>
            <a:ext cx="759795" cy="161543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>
              <a:defRPr/>
            </a:pPr>
            <a:r>
              <a:rPr/>
              <a:t>1</a:t>
            </a:r>
            <a:endParaRPr/>
          </a:p>
        </p:txBody>
      </p:sp>
      <p:sp>
        <p:nvSpPr>
          <p:cNvPr id="22" name="Текст 2"/>
          <p:cNvSpPr txBox="1"/>
          <p:nvPr/>
        </p:nvSpPr>
        <p:spPr bwMode="auto">
          <a:xfrm>
            <a:off x="6506864" y="2989415"/>
            <a:ext cx="759795" cy="161543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>
              <a:defRPr/>
            </a:pPr>
            <a:r>
              <a:rPr/>
              <a:t>3</a:t>
            </a:r>
            <a:endParaRPr/>
          </a:p>
        </p:txBody>
      </p:sp>
      <p:sp>
        <p:nvSpPr>
          <p:cNvPr id="23" name="Текст 2"/>
          <p:cNvSpPr txBox="1"/>
          <p:nvPr/>
        </p:nvSpPr>
        <p:spPr bwMode="auto">
          <a:xfrm>
            <a:off x="9684871" y="1450176"/>
            <a:ext cx="759794" cy="161543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>
              <a:defRPr/>
            </a:pPr>
            <a:r>
              <a:rPr/>
              <a:t>2</a:t>
            </a:r>
            <a:endParaRPr/>
          </a:p>
        </p:txBody>
      </p:sp>
      <p:sp>
        <p:nvSpPr>
          <p:cNvPr id="24" name="Текст 2"/>
          <p:cNvSpPr txBox="1"/>
          <p:nvPr/>
        </p:nvSpPr>
        <p:spPr bwMode="auto">
          <a:xfrm>
            <a:off x="10197670" y="3751069"/>
            <a:ext cx="759794" cy="1938988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>
              <a:defRPr sz="12000">
                <a:solidFill>
                  <a:srgbClr val="FFFF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25" name="Текст 2"/>
          <p:cNvSpPr txBox="1"/>
          <p:nvPr/>
        </p:nvSpPr>
        <p:spPr bwMode="auto">
          <a:xfrm>
            <a:off x="6309137" y="4418408"/>
            <a:ext cx="2859939" cy="594715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lvl1pPr>
          </a:lstStyle>
          <a:p>
            <a:pPr algn="just">
              <a:defRPr/>
            </a:pPr>
            <a:r>
              <a:rPr lang="ru-RU" sz="1100">
                <a:latin typeface="Helvetica"/>
                <a:ea typeface="Cambria"/>
                <a:cs typeface="Times New Roman"/>
              </a:rPr>
              <a:t>Изучение эффективности подложки в профилактике кариеса и поддержании микробного баланса в зоне реставрации.</a:t>
            </a:r>
            <a:endParaRPr sz="1100">
              <a:latin typeface="Helvetica"/>
              <a:ea typeface="Cambria"/>
            </a:endParaRPr>
          </a:p>
        </p:txBody>
      </p:sp>
      <p:sp>
        <p:nvSpPr>
          <p:cNvPr id="26" name="Текст 2"/>
          <p:cNvSpPr txBox="1"/>
          <p:nvPr/>
        </p:nvSpPr>
        <p:spPr bwMode="auto">
          <a:xfrm>
            <a:off x="6255381" y="1508460"/>
            <a:ext cx="2385584" cy="1006196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lvl1pPr>
          </a:lstStyle>
          <a:p>
            <a:pPr algn="l">
              <a:defRPr/>
            </a:pPr>
            <a:r>
              <a:rPr lang="ru-RU" sz="1200">
                <a:latin typeface="Helvetica"/>
                <a:ea typeface="Cambria"/>
                <a:cs typeface="Times New Roman"/>
              </a:rPr>
              <a:t>Анализ и обобщение              современных научных данных по применению пробиотиков и биополимеров в стоматологических материалах</a:t>
            </a:r>
            <a:endParaRPr lang="ru-RU" sz="1200">
              <a:latin typeface="Helvetica"/>
              <a:ea typeface="Cambria"/>
            </a:endParaRPr>
          </a:p>
        </p:txBody>
      </p:sp>
      <p:sp>
        <p:nvSpPr>
          <p:cNvPr id="27" name="Текст 2"/>
          <p:cNvSpPr txBox="1"/>
          <p:nvPr/>
        </p:nvSpPr>
        <p:spPr bwMode="auto">
          <a:xfrm>
            <a:off x="9103774" y="2942924"/>
            <a:ext cx="3021427" cy="975715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lvl1pPr>
          </a:lstStyle>
          <a:p>
            <a:pPr algn="just">
              <a:defRPr/>
            </a:pPr>
            <a:r>
              <a:rPr lang="ru-RU" sz="1200">
                <a:latin typeface="Helvetica"/>
                <a:ea typeface="Cambria"/>
                <a:cs typeface="Times New Roman"/>
              </a:rPr>
              <a:t>Разработка состава и технологии раствора получения биоактивной подложки с закапсулированным S. Salivarius M18. </a:t>
            </a:r>
            <a:endParaRPr/>
          </a:p>
          <a:p>
            <a:pPr>
              <a:defRPr/>
            </a:pPr>
            <a:endParaRPr sz="1000">
              <a:latin typeface="Helvetica"/>
            </a:endParaRPr>
          </a:p>
        </p:txBody>
      </p:sp>
      <p:sp>
        <p:nvSpPr>
          <p:cNvPr id="28" name="Текст 2"/>
          <p:cNvSpPr txBox="1"/>
          <p:nvPr/>
        </p:nvSpPr>
        <p:spPr bwMode="auto">
          <a:xfrm>
            <a:off x="10266423" y="5438847"/>
            <a:ext cx="1895301" cy="307773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>
            <a:spAutoFit/>
          </a:bodyPr>
          <a:lstStyle>
            <a:lvl1pPr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lvl1pPr>
          </a:lstStyle>
          <a:p>
            <a:pPr>
              <a:defRPr/>
            </a:pPr>
            <a:endParaRPr sz="1400"/>
          </a:p>
        </p:txBody>
      </p:sp>
      <p:sp>
        <p:nvSpPr>
          <p:cNvPr id="29" name="Соединительная линия уступом 2"/>
          <p:cNvSpPr/>
          <p:nvPr/>
        </p:nvSpPr>
        <p:spPr bwMode="auto">
          <a:xfrm>
            <a:off x="7496808" y="1011301"/>
            <a:ext cx="2162014" cy="13239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63500">
            <a:solidFill>
              <a:srgbClr val="FCAF17"/>
            </a:solidFill>
            <a:miter/>
            <a:tailEnd type="triangle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30" name="Соединительная линия уступом 26"/>
          <p:cNvSpPr/>
          <p:nvPr/>
        </p:nvSpPr>
        <p:spPr bwMode="auto">
          <a:xfrm flipH="1">
            <a:off x="7663413" y="2702913"/>
            <a:ext cx="1828805" cy="10668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10800" y="21600"/>
                </a:lnTo>
                <a:lnTo>
                  <a:pt x="21600" y="21600"/>
                </a:lnTo>
              </a:path>
            </a:pathLst>
          </a:custGeom>
          <a:ln w="63500">
            <a:solidFill>
              <a:srgbClr val="FCAF17"/>
            </a:solidFill>
            <a:miter/>
            <a:tailEnd type="triangle"/>
          </a:ln>
        </p:spPr>
        <p:txBody>
          <a:bodyPr lIns="45718" tIns="45718" rIns="45718" bIns="45718" anchor="ctr"/>
          <a:lstStyle/>
          <a:p>
            <a:pPr>
              <a:defRPr>
                <a:latin typeface="+mj-lt"/>
                <a:ea typeface="+mj-ea"/>
                <a:cs typeface="+mj-cs"/>
              </a:defRPr>
            </a:pPr>
            <a:endParaRPr/>
          </a:p>
        </p:txBody>
      </p:sp>
      <p:sp>
        <p:nvSpPr>
          <p:cNvPr id="3" name="Текст 2"/>
          <p:cNvSpPr txBox="1"/>
          <p:nvPr/>
        </p:nvSpPr>
        <p:spPr bwMode="auto">
          <a:xfrm>
            <a:off x="420955" y="353951"/>
            <a:ext cx="6518934" cy="338550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 algn="l">
              <a:defRPr/>
            </a:pPr>
            <a:r>
              <a:rPr lang="ru-RU" sz="1600" b="1" cap="all">
                <a:solidFill>
                  <a:schemeClr val="tx1"/>
                </a:solidFill>
              </a:rPr>
              <a:t>О ПРОЕКТЕ</a:t>
            </a:r>
            <a:endParaRPr sz="1600" b="1" cap="all">
              <a:solidFill>
                <a:schemeClr val="tx1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 bwMode="auto"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7" name="Прямоугольник 6"/>
            <p:cNvSpPr/>
            <p:nvPr/>
          </p:nvSpPr>
          <p:spPr bwMode="auto"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8" name="Прямоугольник 7"/>
            <p:cNvSpPr/>
            <p:nvPr/>
          </p:nvSpPr>
          <p:spPr bwMode="auto"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9" name="Прямоугольник 8"/>
            <p:cNvSpPr/>
            <p:nvPr/>
          </p:nvSpPr>
          <p:spPr bwMode="auto"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 bwMode="auto"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 bwMode="auto"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</p:grpSp>
      <p:grpSp>
        <p:nvGrpSpPr>
          <p:cNvPr id="15" name="Прямоугольник 16"/>
          <p:cNvGrpSpPr/>
          <p:nvPr/>
        </p:nvGrpSpPr>
        <p:grpSpPr bwMode="auto">
          <a:xfrm>
            <a:off x="-6778" y="6365338"/>
            <a:ext cx="542260" cy="506841"/>
            <a:chOff x="0" y="0"/>
            <a:chExt cx="542258" cy="506839"/>
          </a:xfrm>
        </p:grpSpPr>
        <p:sp>
          <p:nvSpPr>
            <p:cNvPr id="16" name="Прямоугольник"/>
            <p:cNvSpPr/>
            <p:nvPr/>
          </p:nvSpPr>
          <p:spPr bwMode="auto">
            <a:xfrm>
              <a:off x="-1" y="0"/>
              <a:ext cx="542260" cy="506841"/>
            </a:xfrm>
            <a:prstGeom prst="rect">
              <a:avLst/>
            </a:prstGeom>
            <a:solidFill>
              <a:srgbClr val="FBB3C1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</a:defRPr>
              </a:pPr>
              <a:endParaRPr/>
            </a:p>
          </p:txBody>
        </p:sp>
        <p:sp>
          <p:nvSpPr>
            <p:cNvPr id="17" name="7"/>
            <p:cNvSpPr txBox="1"/>
            <p:nvPr/>
          </p:nvSpPr>
          <p:spPr bwMode="auto">
            <a:xfrm>
              <a:off x="37054" y="153867"/>
              <a:ext cx="468149" cy="1991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</a:defRPr>
              </a:lvl1pPr>
            </a:lstStyle>
            <a:p>
              <a:pPr>
                <a:defRPr/>
              </a:pPr>
              <a:r>
                <a:rPr lang="ru-RU"/>
                <a:t>4</a:t>
              </a:r>
              <a:endParaRPr/>
            </a:p>
          </p:txBody>
        </p:sp>
      </p:grpSp>
      <p:sp>
        <p:nvSpPr>
          <p:cNvPr id="18" name="Текст 2"/>
          <p:cNvSpPr txBox="1"/>
          <p:nvPr/>
        </p:nvSpPr>
        <p:spPr bwMode="auto">
          <a:xfrm flipH="0" flipV="0">
            <a:off x="336582" y="1953837"/>
            <a:ext cx="4477831" cy="1798673"/>
          </a:xfrm>
          <a:prstGeom prst="rect">
            <a:avLst/>
          </a:prstGeom>
          <a:ln w="12700">
            <a:miter lim="400000"/>
          </a:ln>
        </p:spPr>
        <p:txBody>
          <a:bodyPr lIns="45717" tIns="45717" rIns="45717" bIns="45717">
            <a:spAutoFit/>
          </a:bodyPr>
          <a:lstStyle/>
          <a:p>
            <a:pPr lvl="8" algn="just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pPr>
            <a:r>
              <a:rPr lang="ru-RU">
                <a:ea typeface="Cambria"/>
              </a:rPr>
              <a:t>Создание нового </a:t>
            </a:r>
            <a:r>
              <a:rPr lang="ru-RU">
                <a:ea typeface="Cambria"/>
              </a:rPr>
              <a:t>класса реставрационных материалов с живым </a:t>
            </a:r>
            <a:r>
              <a:rPr lang="ru-RU">
                <a:ea typeface="Cambria"/>
              </a:rPr>
              <a:t>микробиомом</a:t>
            </a:r>
            <a:r>
              <a:rPr lang="ru-RU">
                <a:ea typeface="Cambria"/>
              </a:rPr>
              <a:t>, способных подавлять развитие кариеса и поддерживать постоянство внутренней среды в </a:t>
            </a:r>
            <a:r>
              <a:rPr lang="ru-RU">
                <a:ea typeface="Cambria"/>
              </a:rPr>
              <a:t>припломбировочной</a:t>
            </a:r>
            <a:r>
              <a:rPr lang="ru-RU">
                <a:ea typeface="Cambria"/>
              </a:rPr>
              <a:t> </a:t>
            </a:r>
            <a:r>
              <a:rPr lang="ru-RU">
                <a:ea typeface="Cambria"/>
              </a:rPr>
              <a:t>области</a:t>
            </a:r>
            <a:r>
              <a:rPr lang="ru-RU">
                <a:ea typeface="Cambria"/>
              </a:rPr>
              <a:t>, оставляя зуб </a:t>
            </a:r>
            <a:r>
              <a:rPr lang="ru-RU">
                <a:ea typeface="Cambria"/>
              </a:rPr>
              <a:t>витальным</a:t>
            </a:r>
            <a:r>
              <a:rPr lang="ru-RU">
                <a:ea typeface="Cambria"/>
              </a:rPr>
              <a:t>, как во взрослой, так и в детской стоматологии. </a:t>
            </a:r>
            <a:endParaRPr>
              <a:ea typeface="Cambria"/>
            </a:endParaRPr>
          </a:p>
        </p:txBody>
      </p:sp>
      <p:sp>
        <p:nvSpPr>
          <p:cNvPr id="19" name="Текст 2"/>
          <p:cNvSpPr txBox="1"/>
          <p:nvPr/>
        </p:nvSpPr>
        <p:spPr bwMode="auto">
          <a:xfrm>
            <a:off x="311992" y="957366"/>
            <a:ext cx="6518934" cy="64632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 algn="l">
              <a:defRPr/>
            </a:pPr>
            <a:r>
              <a:rPr lang="ru-RU" sz="3600" b="1"/>
              <a:t>ЦЕЛЬ ПРОЕКТА</a:t>
            </a:r>
            <a:endParaRPr sz="3600" b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 txBox="1"/>
          <p:nvPr/>
        </p:nvSpPr>
        <p:spPr bwMode="auto">
          <a:xfrm>
            <a:off x="420954" y="357207"/>
            <a:ext cx="6522533" cy="335635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 algn="l">
              <a:defRPr/>
            </a:pPr>
            <a:r>
              <a:rPr lang="ru-RU" sz="1600" b="1" cap="all">
                <a:solidFill>
                  <a:schemeClr val="tx1"/>
                </a:solidFill>
              </a:rPr>
              <a:t>О ПРОЕКТЕ</a:t>
            </a:r>
            <a:endParaRPr sz="1600" b="1" cap="all">
              <a:solidFill>
                <a:schemeClr val="tx1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 bwMode="auto"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7" name="Прямоугольник 6"/>
            <p:cNvSpPr/>
            <p:nvPr/>
          </p:nvSpPr>
          <p:spPr bwMode="auto"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8" name="Прямоугольник 7"/>
            <p:cNvSpPr/>
            <p:nvPr/>
          </p:nvSpPr>
          <p:spPr bwMode="auto"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9" name="Прямоугольник 8"/>
            <p:cNvSpPr/>
            <p:nvPr/>
          </p:nvSpPr>
          <p:spPr bwMode="auto"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 bwMode="auto"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 bwMode="auto"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</p:grpSp>
      <p:sp>
        <p:nvSpPr>
          <p:cNvPr id="15" name="Текст 2"/>
          <p:cNvSpPr txBox="1"/>
          <p:nvPr/>
        </p:nvSpPr>
        <p:spPr bwMode="auto">
          <a:xfrm>
            <a:off x="336400" y="943446"/>
            <a:ext cx="9365538" cy="646327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 algn="l">
              <a:defRPr/>
            </a:pPr>
            <a:r>
              <a:rPr lang="ru-RU" sz="3600" b="1"/>
              <a:t>КОНКУРЕНТЫ</a:t>
            </a:r>
            <a:endParaRPr/>
          </a:p>
        </p:txBody>
      </p:sp>
      <p:grpSp>
        <p:nvGrpSpPr>
          <p:cNvPr id="17" name="Прямоугольник 16"/>
          <p:cNvGrpSpPr/>
          <p:nvPr/>
        </p:nvGrpSpPr>
        <p:grpSpPr bwMode="auto">
          <a:xfrm>
            <a:off x="-6778" y="6365338"/>
            <a:ext cx="542260" cy="506841"/>
            <a:chOff x="0" y="0"/>
            <a:chExt cx="542258" cy="506839"/>
          </a:xfrm>
          <a:solidFill>
            <a:srgbClr val="FD493D"/>
          </a:solidFill>
        </p:grpSpPr>
        <p:sp>
          <p:nvSpPr>
            <p:cNvPr id="18" name="Прямоугольник"/>
            <p:cNvSpPr/>
            <p:nvPr/>
          </p:nvSpPr>
          <p:spPr bwMode="auto">
            <a:xfrm>
              <a:off x="-1" y="0"/>
              <a:ext cx="542260" cy="506841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</a:defRPr>
              </a:pPr>
              <a:endParaRPr/>
            </a:p>
          </p:txBody>
        </p:sp>
        <p:sp>
          <p:nvSpPr>
            <p:cNvPr id="19" name="7"/>
            <p:cNvSpPr txBox="1"/>
            <p:nvPr/>
          </p:nvSpPr>
          <p:spPr bwMode="auto">
            <a:xfrm>
              <a:off x="37054" y="153867"/>
              <a:ext cx="468149" cy="199103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</a:defRPr>
              </a:lvl1pPr>
            </a:lstStyle>
            <a:p>
              <a:pPr>
                <a:defRPr/>
              </a:pPr>
              <a:r>
                <a:rPr lang="ru-RU"/>
                <a:t>5</a:t>
              </a:r>
              <a:endParaRPr/>
            </a:p>
          </p:txBody>
        </p:sp>
      </p:grpSp>
      <p:graphicFrame>
        <p:nvGraphicFramePr>
          <p:cNvPr id="20" name="Таблица 3"/>
          <p:cNvGraphicFramePr>
            <a:graphicFrameLocks xmlns:a="http://schemas.openxmlformats.org/drawingml/2006/main"/>
          </p:cNvGraphicFramePr>
          <p:nvPr/>
        </p:nvGraphicFramePr>
        <p:xfrm>
          <a:off x="1204942" y="1743640"/>
          <a:ext cx="9493540" cy="4775565"/>
        </p:xfrm>
        <a:graphic>
          <a:graphicData uri="http://schemas.openxmlformats.org/drawingml/2006/table">
            <a:tbl>
              <a:tblPr firstRow="1" firstCol="0" lastRow="0" lastCol="0" bandRow="0" bandCol="0">
                <a:tableStyleId>{4C3C2611-4C71-4FC5-86AE-919BDF0F9419}</a:tableStyleId>
              </a:tblPr>
              <a:tblGrid>
                <a:gridCol w="2373385"/>
                <a:gridCol w="2373385"/>
                <a:gridCol w="2373385"/>
                <a:gridCol w="2373385"/>
              </a:tblGrid>
              <a:tr h="1367139">
                <a:tc>
                  <a:txBody>
                    <a:bodyPr/>
                    <a:p>
                      <a:pPr lvl="8" algn="l">
                        <a:defRPr sz="1600" b="0">
                          <a:latin typeface="Gilroy-Bold"/>
                          <a:ea typeface="Gilroy-Bold"/>
                          <a:cs typeface="Gilroy-Bold"/>
                        </a:defRPr>
                      </a:pPr>
                      <a:r>
                        <a:rPr lang="ru-RU">
                          <a:solidFill>
                            <a:schemeClr val="tx1"/>
                          </a:solidFill>
                        </a:rPr>
                        <a:t>Средства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40509" marR="40509" marT="40509" marB="40509">
                    <a:lnR w="38100" algn="ctr">
                      <a:solidFill>
                        <a:srgbClr val="FFFFFF"/>
                      </a:solidFill>
                    </a:lnR>
                    <a:lnT w="12700" algn="ctr"/>
                    <a:lnB w="12700" algn="ctr"/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lvl="8" algn="l">
                        <a:defRPr sz="1600" b="0">
                          <a:latin typeface="Gilroy-Bold"/>
                          <a:ea typeface="Gilroy-Bold"/>
                          <a:cs typeface="Gilroy-Bold"/>
                        </a:defRPr>
                      </a:pPr>
                      <a:r>
                        <a:rPr lang="ru-RU">
                          <a:solidFill>
                            <a:schemeClr val="tx1"/>
                          </a:solidFill>
                        </a:rPr>
                        <a:t>Биологическая добавка к пище </a:t>
                      </a:r>
                      <a:endParaRPr>
                        <a:solidFill>
                          <a:schemeClr val="tx1"/>
                        </a:solidFill>
                      </a:endParaRPr>
                    </a:p>
                  </a:txBody>
                  <a:tcPr marL="40509" marR="40509" marT="40509" marB="40509">
                    <a:lnL w="38100" algn="ctr">
                      <a:solidFill>
                        <a:srgbClr val="FFFFFF"/>
                      </a:solidFill>
                    </a:lnL>
                    <a:lnR w="38100" algn="ctr">
                      <a:solidFill>
                        <a:srgbClr val="FFFFFF"/>
                      </a:solidFill>
                    </a:lnR>
                    <a:lnT w="12700" algn="ctr"/>
                    <a:lnB w="12700" algn="ctr"/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r>
                        <a:rPr lang="ru-RU" b="0">
                          <a:solidFill>
                            <a:schemeClr val="tx1"/>
                          </a:solidFill>
                        </a:rPr>
                        <a:t>Таблетки для рассасывания</a:t>
                      </a:r>
                      <a:endParaRPr b="0">
                        <a:solidFill>
                          <a:schemeClr val="tx1"/>
                        </a:solidFill>
                      </a:endParaRPr>
                    </a:p>
                  </a:txBody>
                  <a:tcPr marL="40509" marR="40509" marT="40509" marB="40509">
                    <a:lnL w="38100" algn="ctr">
                      <a:solidFill>
                        <a:srgbClr val="FFFFFF"/>
                      </a:solidFill>
                    </a:lnL>
                    <a:lnR w="38100" algn="ctr">
                      <a:solidFill>
                        <a:srgbClr val="FFFFFF"/>
                      </a:solidFill>
                    </a:lnR>
                    <a:lnT w="12700" algn="ctr">
                      <a:solidFill>
                        <a:schemeClr val="tx1"/>
                      </a:solidFill>
                    </a:lnT>
                    <a:lnB w="12700" algn="ctr"/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p>
                      <a:pPr algn="l">
                        <a:defRPr sz="1600"/>
                      </a:pPr>
                      <a:r>
                        <a:rPr b="0">
                          <a:solidFill>
                            <a:schemeClr val="tx1"/>
                          </a:solidFill>
                          <a:latin typeface="Gilroy-Regular"/>
                        </a:rPr>
                        <a:t>Таблетки для рассасывания</a:t>
                      </a: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FFFFFF"/>
                      </a:solidFill>
                    </a:lnL>
                    <a:lnR w="12700" algn="ctr">
                      <a:noFill/>
                    </a:lnR>
                    <a:lnT w="12700" algn="ctr">
                      <a:solidFill>
                        <a:schemeClr val="tx1"/>
                      </a:solidFill>
                    </a:lnT>
                    <a:lnB w="12700" algn="ctr"/>
                    <a:solidFill>
                      <a:schemeClr val="tx2">
                        <a:lumMod val="40000"/>
                        <a:lumOff val="60000"/>
                      </a:schemeClr>
                    </a:solidFill>
                  </a:tcPr>
                </a:tc>
              </a:tr>
              <a:tr h="3408426">
                <a:tc>
                  <a:txBody>
                    <a:bodyPr/>
                    <a:p>
                      <a:pPr lvl="8" algn="l">
                        <a:defRPr sz="1600">
                          <a:solidFill>
                            <a:srgbClr val="1B1B1B"/>
                          </a:solidFill>
                          <a:latin typeface="Gilroy-Light"/>
                          <a:ea typeface="Gilroy-Light"/>
                          <a:cs typeface="Gilroy-Light"/>
                        </a:defRPr>
                      </a:pPr>
                      <a:r>
                        <a:rPr lang="ru-RU"/>
                        <a:t>Средства</a:t>
                      </a:r>
                      <a:endParaRPr/>
                    </a:p>
                  </a:txBody>
                  <a:tcPr marL="40509" marR="40509" marT="40509" marB="40509">
                    <a:lnL w="12700" algn="ctr"/>
                    <a:lnR w="38100" algn="ctr">
                      <a:solidFill>
                        <a:srgbClr val="B5D8E1"/>
                      </a:solidFill>
                    </a:lnR>
                    <a:lnT w="12700" algn="ctr"/>
                    <a:lnB w="38100" algn="ctr">
                      <a:solidFill>
                        <a:srgbClr val="B5D8E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lvl="8" algn="ctr">
                        <a:defRPr sz="1600">
                          <a:solidFill>
                            <a:srgbClr val="1B1B1B"/>
                          </a:solidFill>
                          <a:latin typeface="Gilroy-Light"/>
                          <a:ea typeface="Gilroy-Light"/>
                          <a:cs typeface="Gilroy-Light"/>
                        </a:defRPr>
                      </a:pPr>
                      <a:r>
                        <a:rPr lang="ru-RU"/>
                        <a:t>Порошок БактоБЛИС для поддержания здоровой микрофлоры полости рта и горла</a:t>
                      </a: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B5D8E1"/>
                      </a:solidFill>
                    </a:lnL>
                    <a:lnR w="38100" algn="ctr">
                      <a:solidFill>
                        <a:srgbClr val="B5D8E1"/>
                      </a:solidFill>
                    </a:lnR>
                    <a:lnT w="12700" algn="ctr"/>
                    <a:lnB w="38100" algn="ctr">
                      <a:solidFill>
                        <a:srgbClr val="B5D8E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 sz="1600"/>
                      </a:pPr>
                      <a:r>
                        <a:rPr lang="ru-RU"/>
                        <a:t>Таблетки для рассасывания ДентоБЛИС для профилактики кариеса</a:t>
                      </a:r>
                      <a:endParaRPr/>
                    </a:p>
                    <a:p>
                      <a:pPr algn="l">
                        <a:defRPr sz="1600"/>
                      </a:pPr>
                      <a:r>
                        <a:rPr lang="ru-RU"/>
                        <a:t> </a:t>
                      </a:r>
                      <a:endParaRPr/>
                    </a:p>
                    <a:p>
                      <a:pPr algn="l">
                        <a:defRPr sz="1600"/>
                      </a:pP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B5D8E1"/>
                      </a:solidFill>
                    </a:lnL>
                    <a:lnR w="38100" algn="ctr">
                      <a:solidFill>
                        <a:srgbClr val="B5D8E1"/>
                      </a:solidFill>
                    </a:lnR>
                    <a:lnT w="12700" algn="ctr"/>
                    <a:lnB w="38100" algn="ctr">
                      <a:solidFill>
                        <a:srgbClr val="B5D8E1"/>
                      </a:solidFill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p>
                      <a:pPr algn="ctr">
                        <a:defRPr sz="1600"/>
                      </a:pPr>
                      <a:r>
                        <a:rPr>
                          <a:latin typeface="Gilroy-Regular"/>
                        </a:rPr>
                        <a:t>Пробиотический комплекс для ротовой полости и верхних дыхательных путей</a:t>
                      </a:r>
                      <a:endParaRPr/>
                    </a:p>
                  </a:txBody>
                  <a:tcPr marL="40509" marR="40509" marT="40509" marB="40509">
                    <a:lnL w="38100" algn="ctr">
                      <a:solidFill>
                        <a:srgbClr val="B5D8E1"/>
                      </a:solidFill>
                    </a:lnL>
                    <a:lnR w="38100" algn="ctr">
                      <a:solidFill>
                        <a:srgbClr val="B5D8E1"/>
                      </a:solidFill>
                    </a:lnR>
                    <a:lnT w="12700" algn="ctr"/>
                    <a:lnB w="38100" algn="ctr">
                      <a:solidFill>
                        <a:srgbClr val="B5D8E1"/>
                      </a:solidFill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185312821" name="Рисунок 185312820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728046" y="4684073"/>
            <a:ext cx="2046321" cy="1332488"/>
          </a:xfrm>
          <a:prstGeom prst="rect">
            <a:avLst/>
          </a:prstGeom>
        </p:spPr>
      </p:pic>
      <p:pic>
        <p:nvPicPr>
          <p:cNvPr id="1778290523" name="Рисунок 1778290522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6021969" y="4756779"/>
            <a:ext cx="2208604" cy="1187075"/>
          </a:xfrm>
          <a:prstGeom prst="rect">
            <a:avLst/>
          </a:prstGeom>
        </p:spPr>
      </p:pic>
      <p:pic>
        <p:nvPicPr>
          <p:cNvPr id="1791862275" name="Рисунок 1791862274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8376128" y="4262032"/>
            <a:ext cx="2061839" cy="217656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5" name="2022-11-09 02.38.22.jpg" descr="2022-11-09 02.38.22.jpg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326499" y="-2"/>
            <a:ext cx="4880971" cy="6858004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Текст 2"/>
          <p:cNvSpPr txBox="1"/>
          <p:nvPr/>
        </p:nvSpPr>
        <p:spPr bwMode="auto">
          <a:xfrm>
            <a:off x="420955" y="353951"/>
            <a:ext cx="6518934" cy="338550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 algn="l">
              <a:defRPr/>
            </a:pPr>
            <a:r>
              <a:rPr lang="ru-RU" sz="1600" b="1" cap="all">
                <a:solidFill>
                  <a:schemeClr val="tx1"/>
                </a:solidFill>
              </a:rPr>
              <a:t>ВОПЛОЩЕНИЕ ИДЕИ</a:t>
            </a:r>
            <a:endParaRPr sz="1600" b="1" cap="all">
              <a:solidFill>
                <a:schemeClr val="tx1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 bwMode="auto"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7" name="Прямоугольник 6"/>
            <p:cNvSpPr/>
            <p:nvPr/>
          </p:nvSpPr>
          <p:spPr bwMode="auto"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8" name="Прямоугольник 7"/>
            <p:cNvSpPr/>
            <p:nvPr/>
          </p:nvSpPr>
          <p:spPr bwMode="auto"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9" name="Прямоугольник 8"/>
            <p:cNvSpPr/>
            <p:nvPr/>
          </p:nvSpPr>
          <p:spPr bwMode="auto"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 bwMode="auto"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 bwMode="auto"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</p:grpSp>
      <p:sp>
        <p:nvSpPr>
          <p:cNvPr id="16" name="Текст 2"/>
          <p:cNvSpPr txBox="1"/>
          <p:nvPr/>
        </p:nvSpPr>
        <p:spPr bwMode="auto">
          <a:xfrm>
            <a:off x="264350" y="1833825"/>
            <a:ext cx="6931679" cy="2800763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>
            <a:spAutoFit/>
          </a:bodyPr>
          <a:lstStyle/>
          <a:p>
            <a:pPr lvl="8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pPr>
            <a:endParaRPr lang="ru-RU" sz="2200"/>
          </a:p>
          <a:p>
            <a:pPr lvl="8" algn="ctr">
              <a:defRPr sz="1600">
                <a:solidFill>
                  <a:srgbClr val="1B1B1B"/>
                </a:solidFill>
                <a:latin typeface="Gilroy-Light"/>
                <a:ea typeface="Gilroy-Light"/>
                <a:cs typeface="Gilroy-Light"/>
              </a:defRPr>
            </a:pPr>
            <a:r>
              <a:rPr lang="ru-RU" sz="2200"/>
              <a:t>Мы создаём подложку для пломб, в состав которой входит S. </a:t>
            </a:r>
            <a:r>
              <a:rPr lang="ru-RU" sz="2200"/>
              <a:t>Salivarius</a:t>
            </a:r>
            <a:r>
              <a:rPr lang="ru-RU" sz="2200"/>
              <a:t> M18. На этапе реализации мы </a:t>
            </a:r>
            <a:r>
              <a:rPr lang="ru-RU" sz="2200"/>
              <a:t>разрабатываем </a:t>
            </a:r>
            <a:r>
              <a:rPr lang="ru-RU" sz="2200"/>
              <a:t>её состав</a:t>
            </a:r>
            <a:r>
              <a:rPr lang="ru-RU" sz="2200"/>
              <a:t>, в дальнейшем </a:t>
            </a:r>
            <a:r>
              <a:rPr lang="ru-RU" sz="2200"/>
              <a:t>сделаем первый образец в лаборатории, проверим, что материал безопасен, не мешает сцеплению с зубом и может использоваться в стоматологии. После этого подготовим образцы для </a:t>
            </a:r>
            <a:r>
              <a:rPr lang="ru-RU" sz="2200"/>
              <a:t>испытаний.</a:t>
            </a:r>
            <a:endParaRPr sz="2200"/>
          </a:p>
        </p:txBody>
      </p:sp>
      <p:sp>
        <p:nvSpPr>
          <p:cNvPr id="17" name="Текст 2"/>
          <p:cNvSpPr txBox="1"/>
          <p:nvPr/>
        </p:nvSpPr>
        <p:spPr bwMode="auto">
          <a:xfrm>
            <a:off x="336583" y="970953"/>
            <a:ext cx="6518934" cy="646327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 algn="l">
              <a:defRPr/>
            </a:pPr>
            <a:r>
              <a:rPr lang="ru-RU" sz="3600" b="1"/>
              <a:t>РЕАЛИЗАЦИЯ</a:t>
            </a:r>
            <a:endParaRPr sz="3600" b="1"/>
          </a:p>
        </p:txBody>
      </p:sp>
      <p:grpSp>
        <p:nvGrpSpPr>
          <p:cNvPr id="19" name="Прямоугольник 16"/>
          <p:cNvGrpSpPr/>
          <p:nvPr/>
        </p:nvGrpSpPr>
        <p:grpSpPr bwMode="auto">
          <a:xfrm>
            <a:off x="-6779" y="6365338"/>
            <a:ext cx="542262" cy="506843"/>
            <a:chOff x="-1" y="0"/>
            <a:chExt cx="542260" cy="506841"/>
          </a:xfrm>
        </p:grpSpPr>
        <p:sp>
          <p:nvSpPr>
            <p:cNvPr id="20" name="Прямоугольник"/>
            <p:cNvSpPr/>
            <p:nvPr/>
          </p:nvSpPr>
          <p:spPr bwMode="auto">
            <a:xfrm>
              <a:off x="-1" y="0"/>
              <a:ext cx="542260" cy="506841"/>
            </a:xfrm>
            <a:prstGeom prst="rect">
              <a:avLst/>
            </a:prstGeom>
            <a:solidFill>
              <a:srgbClr val="FCAF17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</a:defRPr>
              </a:pPr>
              <a:endParaRPr/>
            </a:p>
          </p:txBody>
        </p:sp>
        <p:sp>
          <p:nvSpPr>
            <p:cNvPr id="21" name="7"/>
            <p:cNvSpPr txBox="1"/>
            <p:nvPr/>
          </p:nvSpPr>
          <p:spPr bwMode="auto">
            <a:xfrm>
              <a:off x="37054" y="153867"/>
              <a:ext cx="468149" cy="19910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</a:defRPr>
              </a:lvl1pPr>
            </a:lstStyle>
            <a:p>
              <a:pPr>
                <a:defRPr/>
              </a:pPr>
              <a:r>
                <a:rPr lang="ru-RU"/>
                <a:t>6</a:t>
              </a:r>
              <a:endParaRPr/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 txBox="1"/>
          <p:nvPr/>
        </p:nvSpPr>
        <p:spPr bwMode="auto">
          <a:xfrm>
            <a:off x="420955" y="353951"/>
            <a:ext cx="6518934" cy="338550"/>
          </a:xfrm>
          <a:prstGeom prst="rect">
            <a:avLst/>
          </a:prstGeom>
          <a:ln w="12700">
            <a:miter lim="400000"/>
          </a:ln>
        </p:spPr>
        <p:txBody>
          <a:bodyPr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 algn="l">
              <a:defRPr/>
            </a:pPr>
            <a:r>
              <a:rPr lang="ru-RU" sz="1600" b="1" cap="all">
                <a:solidFill>
                  <a:schemeClr val="tx1"/>
                </a:solidFill>
              </a:rPr>
              <a:t>ВОПЛОЩЕНИЕ ИДЕИ</a:t>
            </a:r>
            <a:endParaRPr sz="1600" b="1" cap="all">
              <a:solidFill>
                <a:schemeClr val="tx1"/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 bwMode="auto">
          <a:xfrm>
            <a:off x="0" y="692501"/>
            <a:ext cx="2624903" cy="97077"/>
            <a:chOff x="0" y="692501"/>
            <a:chExt cx="2624903" cy="97077"/>
          </a:xfrm>
        </p:grpSpPr>
        <p:sp>
          <p:nvSpPr>
            <p:cNvPr id="7" name="Прямоугольник 6"/>
            <p:cNvSpPr/>
            <p:nvPr/>
          </p:nvSpPr>
          <p:spPr bwMode="auto">
            <a:xfrm>
              <a:off x="0" y="692501"/>
              <a:ext cx="1294463" cy="97077"/>
            </a:xfrm>
            <a:prstGeom prst="rect">
              <a:avLst/>
            </a:prstGeom>
            <a:solidFill>
              <a:srgbClr val="FBB3C1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8" name="Прямоугольник 7"/>
            <p:cNvSpPr/>
            <p:nvPr/>
          </p:nvSpPr>
          <p:spPr bwMode="auto">
            <a:xfrm>
              <a:off x="336583" y="692501"/>
              <a:ext cx="1294463" cy="97077"/>
            </a:xfrm>
            <a:prstGeom prst="rect">
              <a:avLst/>
            </a:prstGeom>
            <a:solidFill>
              <a:srgbClr val="9F00FF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9" name="Прямоугольник 8"/>
            <p:cNvSpPr/>
            <p:nvPr/>
          </p:nvSpPr>
          <p:spPr bwMode="auto">
            <a:xfrm>
              <a:off x="673166" y="692501"/>
              <a:ext cx="1294463" cy="97077"/>
            </a:xfrm>
            <a:prstGeom prst="rect">
              <a:avLst/>
            </a:prstGeom>
            <a:solidFill>
              <a:srgbClr val="FD493D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 bwMode="auto">
            <a:xfrm>
              <a:off x="993857" y="692501"/>
              <a:ext cx="1294463" cy="97077"/>
            </a:xfrm>
            <a:prstGeom prst="rect">
              <a:avLst/>
            </a:prstGeom>
            <a:solidFill>
              <a:srgbClr val="FCAF17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  <p:sp>
          <p:nvSpPr>
            <p:cNvPr id="11" name="Прямоугольник 10"/>
            <p:cNvSpPr/>
            <p:nvPr/>
          </p:nvSpPr>
          <p:spPr bwMode="auto">
            <a:xfrm>
              <a:off x="1330440" y="692501"/>
              <a:ext cx="1294463" cy="97077"/>
            </a:xfrm>
            <a:prstGeom prst="rect">
              <a:avLst/>
            </a:prstGeom>
            <a:solidFill>
              <a:srgbClr val="B5D8E1"/>
            </a:solidFill>
            <a:ln w="25400" cap="flat">
              <a:noFill/>
              <a:prstDash val="solid"/>
              <a:round/>
            </a:ln>
            <a:effectLst/>
          </p:spPr>
          <p:style>
            <a:lnRef idx="0">
              <a:srgbClr val="000000"/>
            </a:lnRef>
            <a:fillRef idx="0">
              <a:srgbClr val="000000"/>
            </a:fillRef>
            <a:effectRef idx="0">
              <a:srgbClr val="00000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lang="ru-RU" sz="1800" b="0" i="0" u="none" strike="noStrike" cap="none" spc="0">
                <a:ln>
                  <a:noFill/>
                </a:ln>
                <a:solidFill>
                  <a:srgbClr val="000000"/>
                </a:solidFill>
                <a:latin typeface="Helvetica"/>
                <a:ea typeface="Helvetica"/>
                <a:cs typeface="Helvetica"/>
              </a:endParaRPr>
            </a:p>
          </p:txBody>
        </p:sp>
      </p:grpSp>
      <p:pic>
        <p:nvPicPr>
          <p:cNvPr id="14" name="Рисунок 1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10044771" y="6139368"/>
            <a:ext cx="2145252" cy="981081"/>
          </a:xfrm>
          <a:prstGeom prst="rect">
            <a:avLst/>
          </a:prstGeom>
        </p:spPr>
      </p:pic>
      <p:grpSp>
        <p:nvGrpSpPr>
          <p:cNvPr id="15" name="Прямоугольник 16"/>
          <p:cNvGrpSpPr/>
          <p:nvPr/>
        </p:nvGrpSpPr>
        <p:grpSpPr bwMode="auto">
          <a:xfrm>
            <a:off x="0" y="6351159"/>
            <a:ext cx="542260" cy="506841"/>
            <a:chOff x="0" y="0"/>
            <a:chExt cx="542258" cy="506839"/>
          </a:xfrm>
          <a:solidFill>
            <a:srgbClr val="FD493D"/>
          </a:solidFill>
        </p:grpSpPr>
        <p:sp>
          <p:nvSpPr>
            <p:cNvPr id="16" name="Прямоугольник"/>
            <p:cNvSpPr/>
            <p:nvPr/>
          </p:nvSpPr>
          <p:spPr bwMode="auto">
            <a:xfrm>
              <a:off x="-1" y="0"/>
              <a:ext cx="542260" cy="506841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algn="ctr">
                <a:defRPr>
                  <a:solidFill>
                    <a:srgbClr val="FFFFFF"/>
                  </a:solidFill>
                  <a:latin typeface="+mj-lt"/>
                  <a:ea typeface="+mj-ea"/>
                  <a:cs typeface="+mj-cs"/>
                </a:defRPr>
              </a:pPr>
              <a:endParaRPr>
                <a:solidFill>
                  <a:srgbClr val="FBB3C1"/>
                </a:solidFill>
              </a:endParaRPr>
            </a:p>
          </p:txBody>
        </p:sp>
        <p:sp>
          <p:nvSpPr>
            <p:cNvPr id="17" name="7"/>
            <p:cNvSpPr txBox="1"/>
            <p:nvPr/>
          </p:nvSpPr>
          <p:spPr bwMode="auto">
            <a:xfrm>
              <a:off x="37054" y="153867"/>
              <a:ext cx="468149" cy="199103"/>
            </a:xfrm>
            <a:prstGeom prst="rect">
              <a:avLst/>
            </a:prstGeom>
            <a:grpFill/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>
              <a:lvl1pPr algn="ctr">
                <a:defRPr sz="1200">
                  <a:solidFill>
                    <a:srgbClr val="FFFFFF"/>
                  </a:solidFill>
                  <a:latin typeface="Gilroy-Bold"/>
                  <a:ea typeface="Gilroy-Bold"/>
                  <a:cs typeface="Gilroy-Bold"/>
                </a:defRPr>
              </a:lvl1pPr>
            </a:lstStyle>
            <a:p>
              <a:pPr>
                <a:defRPr/>
              </a:pPr>
              <a:r>
                <a:rPr lang="en-US"/>
                <a:t>8</a:t>
              </a:r>
              <a:endParaRPr/>
            </a:p>
          </p:txBody>
        </p:sp>
      </p:grpSp>
      <p:sp>
        <p:nvSpPr>
          <p:cNvPr id="19" name="Текст 2"/>
          <p:cNvSpPr txBox="1"/>
          <p:nvPr/>
        </p:nvSpPr>
        <p:spPr bwMode="auto">
          <a:xfrm>
            <a:off x="336582" y="1224147"/>
            <a:ext cx="11320816" cy="640435"/>
          </a:xfrm>
          <a:prstGeom prst="rect">
            <a:avLst/>
          </a:prstGeom>
          <a:ln w="12700">
            <a:miter lim="400000"/>
          </a:ln>
        </p:spPr>
        <p:txBody>
          <a:bodyPr wrap="square" lIns="45718" tIns="45718" rIns="45718" bIns="45718" anchor="ctr">
            <a:spAutoFit/>
          </a:bodyPr>
          <a:lstStyle>
            <a:lvl1pPr algn="ctr">
              <a:defRPr sz="4800">
                <a:solidFill>
                  <a:srgbClr val="8F00FF"/>
                </a:solidFill>
                <a:latin typeface="Gilroy-ExtraBold"/>
                <a:ea typeface="Gilroy-ExtraBold"/>
                <a:cs typeface="Gilroy-ExtraBold"/>
              </a:defRPr>
            </a:lvl1pPr>
          </a:lstStyle>
          <a:p>
            <a:pPr algn="l">
              <a:defRPr/>
            </a:pPr>
            <a:r>
              <a:rPr lang="ru-RU" sz="3600" b="1"/>
              <a:t>Пример подложки с S.Salivarius M18</a:t>
            </a:r>
            <a:endParaRPr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1060349" y="0"/>
            <a:ext cx="1129674" cy="1060315"/>
          </a:xfrm>
          <a:prstGeom prst="rect">
            <a:avLst/>
          </a:prstGeom>
          <a:solidFill>
            <a:srgbClr val="8F00FF"/>
          </a:solidFill>
          <a:ln w="25400" cap="flat">
            <a:noFill/>
            <a:prstDash val="solid"/>
            <a:round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1265186" y="170157"/>
            <a:ext cx="720000" cy="720000"/>
          </a:xfrm>
          <a:prstGeom prst="rect">
            <a:avLst/>
          </a:prstGeom>
        </p:spPr>
      </p:pic>
      <p:pic>
        <p:nvPicPr>
          <p:cNvPr id="86352994" name="Рисунок 86352993"/>
          <p:cNvPicPr>
            <a:picLocks noChangeAspect="1"/>
          </p:cNvPicPr>
          <p:nvPr/>
        </p:nvPicPr>
        <p:blipFill>
          <a:blip r:embed="rId4"/>
          <a:stretch/>
        </p:blipFill>
        <p:spPr bwMode="auto">
          <a:xfrm>
            <a:off x="2687133" y="1978533"/>
            <a:ext cx="6318168" cy="442912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176530" y="2188131"/>
            <a:ext cx="10515600" cy="2852737"/>
          </a:xfrm>
        </p:spPr>
        <p:txBody>
          <a:bodyPr/>
          <a:lstStyle/>
          <a:p>
            <a:pPr>
              <a:defRPr/>
            </a:pPr>
            <a:r>
              <a:rPr lang="en-IE" sz="4800">
                <a:solidFill>
                  <a:srgbClr val="8F00FF"/>
                </a:solidFill>
                <a:latin typeface="Times New Roman"/>
                <a:ea typeface="SimSun"/>
                <a:cs typeface="Times New Roman"/>
              </a:rPr>
              <a:t>Кариес и Streptococcus Salivarius M18</a:t>
            </a:r>
            <a:br>
              <a:rPr lang="ru-RU" sz="1800">
                <a:latin typeface="Calibri"/>
                <a:ea typeface="Calibri"/>
                <a:cs typeface="Times New Roman"/>
              </a:rPr>
            </a:br>
            <a:endParaRPr lang="ru-RU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0" y="0"/>
            <a:ext cx="6399433" cy="1319514"/>
          </a:xfrm>
          <a:prstGeom prst="rect">
            <a:avLst/>
          </a:prstGeom>
          <a:solidFill>
            <a:srgbClr val="FFC000"/>
          </a:solidFill>
          <a:ln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</p:txBody>
      </p:sp>
      <p:sp>
        <p:nvSpPr>
          <p:cNvPr id="5" name="Прямоугольник 4"/>
          <p:cNvSpPr/>
          <p:nvPr/>
        </p:nvSpPr>
        <p:spPr bwMode="auto">
          <a:xfrm>
            <a:off x="0" y="1343186"/>
            <a:ext cx="8229600" cy="768347"/>
          </a:xfrm>
          <a:prstGeom prst="rect">
            <a:avLst/>
          </a:prstGeom>
          <a:solidFill>
            <a:srgbClr val="9933FF"/>
          </a:solidFill>
          <a:ln w="25400" cap="flat">
            <a:solidFill>
              <a:schemeClr val="accent1"/>
            </a:solidFill>
            <a:prstDash val="solid"/>
            <a:round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</p:txBody>
      </p:sp>
      <p:sp>
        <p:nvSpPr>
          <p:cNvPr id="6" name="Прямоугольник 5"/>
          <p:cNvSpPr/>
          <p:nvPr/>
        </p:nvSpPr>
        <p:spPr bwMode="auto">
          <a:xfrm>
            <a:off x="10353261" y="2464904"/>
            <a:ext cx="1838739" cy="4393096"/>
          </a:xfrm>
          <a:prstGeom prst="rect">
            <a:avLst/>
          </a:prstGeom>
          <a:solidFill>
            <a:srgbClr val="FF0000"/>
          </a:solidFill>
          <a:ln w="25400" cap="flat">
            <a:solidFill>
              <a:schemeClr val="accent1"/>
            </a:solidFill>
            <a:prstDash val="solid"/>
            <a:round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</p:txBody>
      </p:sp>
      <p:sp>
        <p:nvSpPr>
          <p:cNvPr id="7" name="Прямоугольник 6"/>
          <p:cNvSpPr/>
          <p:nvPr/>
        </p:nvSpPr>
        <p:spPr bwMode="auto">
          <a:xfrm>
            <a:off x="8875643" y="5158409"/>
            <a:ext cx="1477618" cy="1686410"/>
          </a:xfrm>
          <a:prstGeom prst="rect">
            <a:avLst/>
          </a:prstGeom>
          <a:solidFill>
            <a:srgbClr val="0099CC"/>
          </a:solidFill>
          <a:ln w="25400" cap="flat">
            <a:solidFill>
              <a:schemeClr val="accent1"/>
            </a:solidFill>
            <a:prstDash val="solid"/>
            <a:round/>
          </a:ln>
          <a:effectLst/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spAutoFit/>
          </a:bodyPr>
          <a:lstStyle/>
          <a:p>
            <a:pPr marL="0" marR="0" indent="0" algn="l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lang="ru-RU" sz="1800" b="0" i="0" u="none" strike="noStrike" cap="none" spc="0">
              <a:ln>
                <a:noFill/>
              </a:ln>
              <a:solidFill>
                <a:srgbClr val="000000"/>
              </a:solidFill>
              <a:latin typeface="Helvetica"/>
              <a:ea typeface="Helvetica"/>
              <a:cs typeface="Helvetic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-809852" y="504409"/>
            <a:ext cx="13308495" cy="1017899"/>
          </a:xfrm>
        </p:spPr>
        <p:txBody>
          <a:bodyPr/>
          <a:lstStyle/>
          <a:p>
            <a:pPr marL="0" marR="0" algn="ctr">
              <a:spcBef>
                <a:spcPts val="0"/>
              </a:spcBef>
              <a:spcAft>
                <a:spcPts val="0"/>
              </a:spcAft>
              <a:defRPr/>
            </a:pPr>
            <a:r>
              <a:rPr lang="ru-RU" b="1">
                <a:solidFill>
                  <a:srgbClr val="8F00FF"/>
                </a:solidFill>
                <a:latin typeface="Calibri"/>
                <a:ea typeface="SimSun"/>
                <a:cs typeface="Times New Roman"/>
              </a:rPr>
              <a:t>Кариес </a:t>
            </a:r>
            <a:br>
              <a:rPr lang="ru-RU" b="1">
                <a:solidFill>
                  <a:srgbClr val="8F00FF"/>
                </a:solidFill>
                <a:latin typeface="Calibri"/>
                <a:ea typeface="SimSun"/>
                <a:cs typeface="Times New Roman"/>
              </a:rPr>
            </a:br>
            <a:endParaRPr b="1">
              <a:solidFill>
                <a:srgbClr val="8F00FF"/>
              </a:solidFill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 bwMode="auto">
          <a:xfrm>
            <a:off x="-2209920" y="3515105"/>
            <a:ext cx="6367670" cy="2872407"/>
          </a:xfrm>
        </p:spPr>
        <p:txBody>
          <a:bodyPr>
            <a:norm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500">
                <a:solidFill>
                  <a:srgbClr val="0000FF"/>
                </a:solidFill>
                <a:latin typeface="Times New Roman"/>
                <a:ea typeface="SimSun"/>
                <a:cs typeface="Times New Roman"/>
              </a:rPr>
              <a:t>\</a:t>
            </a:r>
            <a:endParaRPr lang="ru-RU" sz="2500">
              <a:latin typeface="Calibri"/>
              <a:ea typeface="SimSun"/>
              <a:cs typeface="Times New Roman"/>
            </a:endParaRPr>
          </a:p>
          <a:p>
            <a:pPr>
              <a:defRPr/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 bwMode="auto">
          <a:xfrm>
            <a:off x="5184061" y="3005219"/>
            <a:ext cx="6639510" cy="11890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b="1">
                <a:solidFill>
                  <a:srgbClr val="8F00FF"/>
                </a:solidFill>
                <a:latin typeface="Calibri"/>
                <a:cs typeface="Times New Roman"/>
              </a:rPr>
              <a:t>Кариес</a:t>
            </a:r>
            <a:r>
              <a:rPr lang="ru-RU">
                <a:solidFill>
                  <a:srgbClr val="8F00FF"/>
                </a:solidFill>
                <a:latin typeface="Calibri"/>
                <a:cs typeface="Times New Roman"/>
              </a:rPr>
              <a:t> </a:t>
            </a:r>
            <a:r>
              <a:rPr lang="ru-RU">
                <a:latin typeface="Calibri"/>
                <a:cs typeface="Times New Roman"/>
              </a:rPr>
              <a:t>-  это разрушение зуба </a:t>
            </a:r>
            <a:r>
              <a:rPr lang="ru-RU" b="1">
                <a:latin typeface="Calibri"/>
                <a:cs typeface="Times New Roman"/>
              </a:rPr>
              <a:t>из-за бактерий</a:t>
            </a:r>
            <a:r>
              <a:rPr lang="ru-RU">
                <a:latin typeface="Calibri"/>
                <a:cs typeface="Times New Roman"/>
              </a:rPr>
              <a:t>, которые образуют кислоту и разрушают эмаль. Если его не лечить - образуется дыра, зуб начинает болеть.</a:t>
            </a:r>
            <a:br>
              <a:rPr lang="ru-RU">
                <a:latin typeface="Calibri"/>
                <a:cs typeface="Times New Roman"/>
              </a:rPr>
            </a:br>
            <a:r>
              <a:rPr lang="ru-RU">
                <a:latin typeface="Calibri"/>
                <a:cs typeface="Times New Roman"/>
              </a:rPr>
              <a:t> </a:t>
            </a:r>
            <a:endParaRPr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6096000" y="5694744"/>
            <a:ext cx="3916101" cy="116325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473278959" name="Рисунок 1473278958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706437" y="1323371"/>
            <a:ext cx="4141142" cy="5000625"/>
          </a:xfrm>
          <a:prstGeom prst="rect">
            <a:avLst/>
          </a:prstGeom>
        </p:spPr>
      </p:pic>
      <p:cxnSp>
        <p:nvCxnSpPr>
          <p:cNvPr id="3" name="Прямая соединительная линия 2"/>
          <p:cNvCxnSpPr>
            <a:cxnSpLocks/>
          </p:cNvCxnSpPr>
          <p:nvPr/>
        </p:nvCxnSpPr>
        <p:spPr bwMode="auto">
          <a:xfrm rot="21480000">
            <a:off x="1080000" y="1663200"/>
            <a:ext cx="1005416" cy="1481666"/>
          </a:xfrm>
          <a:prstGeom prst="line">
            <a:avLst/>
          </a:prstGeom>
          <a:solidFill>
            <a:srgbClr val="FFFFFF"/>
          </a:solidFill>
          <a:ln w="57150" cap="flat">
            <a:solidFill>
              <a:schemeClr val="bg1">
                <a:alpha val="72000"/>
              </a:schemeClr>
            </a:solidFill>
            <a:prstDash val="solid"/>
            <a:round/>
            <a:tailEnd type="arrow" len="med"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none"/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Тема Office">
  <a:themeElements>
    <a:clrScheme name="Тема Offic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000FF"/>
      </a:hlink>
      <a:folHlink>
        <a:srgbClr val="FF00FF"/>
      </a:folHlink>
    </a:clrScheme>
    <a:fontScheme name="Тема Offic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Тема 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>
        <a:prstGeom prst="rect">
          <a:avLst/>
        </a:prstGeom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spDef>
    <a:lnDef>
      <a:spPr bwMode="auto">
        <a:prstGeom prst="rect">
          <a:avLst/>
        </a:prstGeom>
        <a:noFill/>
        <a:ln w="25400" cap="flat">
          <a:solidFill>
            <a:schemeClr val="accent1"/>
          </a:solidFill>
          <a:prstDash val="solid"/>
          <a:round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lnDef>
    <a:txDef>
      <a:spPr bwMode="auto">
        <a:prstGeom prst="rect">
          <a:avLst/>
        </a:prstGeom>
        <a:noFill/>
        <a:ln w="12700" cap="flat">
          <a:noFill/>
          <a:miter lim="400000"/>
        </a:ln>
      </a:spPr>
      <a:bodyPr/>
      <a:lstStyle/>
      <a:style>
        <a:lnRef idx="0">
          <a:srgbClr val="000000"/>
        </a:lnRef>
        <a:fillRef idx="0">
          <a:srgbClr val="000000"/>
        </a:fillRef>
        <a:effectRef idx="0">
          <a:srgbClr val="000000"/>
        </a:effectRef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R7-Office/2024.1.1.375</Application>
  <DocSecurity>0</DocSecurity>
  <PresentationFormat>Произвольный</PresentationFormat>
  <Paragraphs>0</Paragraphs>
  <Slides>20</Slides>
  <Notes>20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User</dc:creator>
  <cp:keywords/>
  <dc:description/>
  <dc:identifier/>
  <dc:language/>
  <cp:lastModifiedBy>sshvlnnn</cp:lastModifiedBy>
  <cp:revision>27</cp:revision>
  <dcterms:modified xsi:type="dcterms:W3CDTF">2025-11-17T17:36:58Z</dcterms:modified>
  <cp:category/>
  <cp:contentStatus/>
  <cp:version/>
</cp:coreProperties>
</file>