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5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84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"Зеленая" Утилизация</a:t>
            </a:r>
            <a:endParaRPr lang="ru-RU" sz="6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800" dirty="0">
                <a:latin typeface="Times New Roman"/>
                <a:cs typeface="Calibri"/>
              </a:rPr>
              <a:t>Студенты  Ивановского государственного энергетического университета им. В.И.Ленина, группа 3-29</a:t>
            </a:r>
            <a:endParaRPr lang="ru-RU" sz="2800" dirty="0">
              <a:latin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9157462" cy="7554912"/>
          </a:xfrm>
        </p:spPr>
        <p:txBody>
          <a:bodyPr/>
          <a:lstStyle/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Создание пункта приема и ремонта старой техники - это важный шаг в направлении более устойчивого будущего.</a:t>
            </a:r>
          </a:p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Он помогает предотвратить загрязнение окружающей среды, способствует повторному использованию и переработке материалов, а также создает новые возможности для развития экологически чистых технологий.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6957" y="2942400"/>
            <a:ext cx="7810869" cy="520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9045825" cy="7554912"/>
          </a:xfrm>
        </p:spPr>
        <p:txBody>
          <a:bodyPr/>
          <a:lstStyle/>
          <a:p>
            <a:pPr marL="0" marR="0" lvl="0" indent="4500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Старая бытовая техника и электроника содержат опасные вещества, которые могут попасть в окружающую среду при неправильной утилизации. </a:t>
            </a:r>
          </a:p>
          <a:p>
            <a:pPr marL="0" marR="0" lvl="0" indent="4500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Отходы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от старой бытовой техники добавляют в окружающую среду значительное количество тяжелых металлов, таких как – свинец и ртуть. Эти металлы при больших концентрациях могут быть смертельны для человека и животных. </a:t>
            </a:r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indent="450000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городе Иваново всего 3 пункта приема старой техники. Для 360 тыс. жителей это катастрофически мало.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130" y="2381205"/>
            <a:ext cx="9881099" cy="7554912"/>
          </a:xfrm>
        </p:spPr>
        <p:txBody>
          <a:bodyPr/>
          <a:lstStyle/>
          <a:p>
            <a:pPr marL="0" indent="450000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Наш проект «Зелёная» Утилизация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позволит безопасно утилизировать старые устройства и предотвратить загрязнение окружающей среды.</a:t>
            </a:r>
          </a:p>
          <a:p>
            <a:pPr marL="0" indent="450000">
              <a:lnSpc>
                <a:spcPct val="150000"/>
              </a:lnSpc>
              <a:spcBef>
                <a:spcPts val="0"/>
              </a:spcBef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875" y="4716379"/>
            <a:ext cx="7829607" cy="52197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5805" y="4716379"/>
            <a:ext cx="8364965" cy="521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7387" y="1426464"/>
            <a:ext cx="18432491" cy="7554912"/>
          </a:xfrm>
        </p:spPr>
        <p:txBody>
          <a:bodyPr/>
          <a:lstStyle/>
          <a:p>
            <a:pPr marL="0" indent="450000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городе Иваново  есть несколько конкурентов, предлагающих услуги по сдаче старой технике и ее ремонту. </a:t>
            </a:r>
          </a:p>
          <a:p>
            <a:pPr marL="0" indent="450000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«Рембыттехника»</a:t>
            </a:r>
          </a:p>
          <a:p>
            <a:pPr marL="0" indent="450000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Минусы: отсутствие гарантии и прайса, долгие сроки ремонта, высокие цены, плавающий график работы</a:t>
            </a:r>
          </a:p>
          <a:p>
            <a:pPr marL="0" indent="450000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«Сервисный центр»</a:t>
            </a:r>
          </a:p>
          <a:p>
            <a:pPr marL="0" indent="450000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Минусы: некомпетентные сотрудники, дорогостоящий ремонт, отсутствие гарантии</a:t>
            </a:r>
          </a:p>
          <a:p>
            <a:pPr marL="0" indent="450000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Rezet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Минусы: затягивание сроков ремонта, отсутствие прайса </a:t>
            </a:r>
          </a:p>
          <a:p>
            <a:pPr marL="0" indent="450000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182832"/>
              </p:ext>
            </p:extLst>
          </p:nvPr>
        </p:nvGraphicFramePr>
        <p:xfrm>
          <a:off x="390246" y="1205239"/>
          <a:ext cx="18955658" cy="9976113"/>
        </p:xfrm>
        <a:graphic>
          <a:graphicData uri="http://schemas.openxmlformats.org/drawingml/2006/table">
            <a:tbl>
              <a:tblPr firstRow="1" firstCol="1" bandRow="1">
                <a:tableStyleId>{A88DF0FD-1832-459D-A4AA-4501EE5D750F}</a:tableStyleId>
              </a:tblPr>
              <a:tblGrid>
                <a:gridCol w="4135888">
                  <a:extLst>
                    <a:ext uri="{9D8B030D-6E8A-4147-A177-3AD203B41FA5}">
                      <a16:colId xmlns:a16="http://schemas.microsoft.com/office/drawing/2014/main" val="2219279884"/>
                    </a:ext>
                  </a:extLst>
                </a:gridCol>
                <a:gridCol w="4135888">
                  <a:extLst>
                    <a:ext uri="{9D8B030D-6E8A-4147-A177-3AD203B41FA5}">
                      <a16:colId xmlns:a16="http://schemas.microsoft.com/office/drawing/2014/main" val="2610394211"/>
                    </a:ext>
                  </a:extLst>
                </a:gridCol>
                <a:gridCol w="3446377">
                  <a:extLst>
                    <a:ext uri="{9D8B030D-6E8A-4147-A177-3AD203B41FA5}">
                      <a16:colId xmlns:a16="http://schemas.microsoft.com/office/drawing/2014/main" val="433289525"/>
                    </a:ext>
                  </a:extLst>
                </a:gridCol>
                <a:gridCol w="3101617">
                  <a:extLst>
                    <a:ext uri="{9D8B030D-6E8A-4147-A177-3AD203B41FA5}">
                      <a16:colId xmlns:a16="http://schemas.microsoft.com/office/drawing/2014/main" val="1515493847"/>
                    </a:ext>
                  </a:extLst>
                </a:gridCol>
                <a:gridCol w="4135888">
                  <a:extLst>
                    <a:ext uri="{9D8B030D-6E8A-4147-A177-3AD203B41FA5}">
                      <a16:colId xmlns:a16="http://schemas.microsoft.com/office/drawing/2014/main" val="2042287669"/>
                    </a:ext>
                  </a:extLst>
                </a:gridCol>
              </a:tblGrid>
              <a:tr h="4069195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партнеры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Местные магазины электроники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Рестораны и кафе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Организации, которые хотят избавится от старой и ненужной электроники и техники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активности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Ремонт техники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Прием старой техники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Продажа запчастей с разобранной электроники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Продажа б/у техники, которую мы отремонтировали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Предоставление скидок магазинов-партнеров за сдачу устаревшей, но ликвидной электроники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Вывоз тяжелой бытовой техники за наш счет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Быстрый и качественный ремонт бытовой техники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Пути рекламы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Реклама в социальных сетях: 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Удобный и информативный сайт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SEO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-оптимизация сайта под поисковые запросы потенциальных потребителей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Флаеры и билборды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Сегменты потребителей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Люди, которые хотят избавиться от своих старых или сломанных электрических приборов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Люди, нуждающиеся в ремонте техники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047214"/>
                  </a:ext>
                </a:extLst>
              </a:tr>
              <a:tr h="35589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Квалифицированные сотрудники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Запчасти для ремонта техники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Транспорт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Финансы для функционирования и продвижения бизнес-проекта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сбыта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Магазины б/у техники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Собственный магазин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Пункты приема электронных отходов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Пункты приема цветных и черных металлов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787221"/>
                  </a:ext>
                </a:extLst>
              </a:tr>
              <a:tr h="1773055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Зарплаты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Аренда помещения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Оборудование (обслуживание, покупка)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Налоги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Содержание и обслуживание машины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 Реклама 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Ремонт электроники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Продажа отдельных элементов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Продажа отремонтированной б/у техники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Сдача цветных и черных металлов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4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Бизнес-модель. Расчеты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793883"/>
              </p:ext>
            </p:extLst>
          </p:nvPr>
        </p:nvGraphicFramePr>
        <p:xfrm>
          <a:off x="894588" y="2942400"/>
          <a:ext cx="5791962" cy="7554911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4094611">
                  <a:extLst>
                    <a:ext uri="{9D8B030D-6E8A-4147-A177-3AD203B41FA5}">
                      <a16:colId xmlns:a16="http://schemas.microsoft.com/office/drawing/2014/main" val="2294048906"/>
                    </a:ext>
                  </a:extLst>
                </a:gridCol>
                <a:gridCol w="1697351">
                  <a:extLst>
                    <a:ext uri="{9D8B030D-6E8A-4147-A177-3AD203B41FA5}">
                      <a16:colId xmlns:a16="http://schemas.microsoft.com/office/drawing/2014/main" val="472492905"/>
                    </a:ext>
                  </a:extLst>
                </a:gridCol>
              </a:tblGrid>
              <a:tr h="11001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2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7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Руб./мес.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068713"/>
                  </a:ext>
                </a:extLst>
              </a:tr>
              <a:tr h="830125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Зарплата сотрудникам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125.000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703691"/>
                  </a:ext>
                </a:extLst>
              </a:tr>
              <a:tr h="1650235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 запчастей, оборудования, расходных материалов и т.п.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45.000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444449"/>
                  </a:ext>
                </a:extLst>
              </a:tr>
              <a:tr h="79400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помещений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50.000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078116"/>
                  </a:ext>
                </a:extLst>
              </a:tr>
              <a:tr h="83706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автомобиля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15.000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553271"/>
                  </a:ext>
                </a:extLst>
              </a:tr>
              <a:tr h="1171665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15.000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94970"/>
                  </a:ext>
                </a:extLst>
              </a:tr>
              <a:tr h="1171665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250.000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494441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74078"/>
              </p:ext>
            </p:extLst>
          </p:nvPr>
        </p:nvGraphicFramePr>
        <p:xfrm>
          <a:off x="7210933" y="2942400"/>
          <a:ext cx="5791962" cy="7554911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4094611">
                  <a:extLst>
                    <a:ext uri="{9D8B030D-6E8A-4147-A177-3AD203B41FA5}">
                      <a16:colId xmlns:a16="http://schemas.microsoft.com/office/drawing/2014/main" val="2294048906"/>
                    </a:ext>
                  </a:extLst>
                </a:gridCol>
                <a:gridCol w="1697351">
                  <a:extLst>
                    <a:ext uri="{9D8B030D-6E8A-4147-A177-3AD203B41FA5}">
                      <a16:colId xmlns:a16="http://schemas.microsoft.com/office/drawing/2014/main" val="472492905"/>
                    </a:ext>
                  </a:extLst>
                </a:gridCol>
              </a:tblGrid>
              <a:tr h="9721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2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7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Руб./мес.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068713"/>
                  </a:ext>
                </a:extLst>
              </a:tr>
              <a:tr h="74200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техники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117.000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703691"/>
                  </a:ext>
                </a:extLst>
              </a:tr>
              <a:tr h="1620187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Приём сломанной техники и последующая продажа по запчастям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146.400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444449"/>
                  </a:ext>
                </a:extLst>
              </a:tr>
              <a:tr h="1763057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Приём сломанной техники, её ремонт и последующая продажа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178.500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078116"/>
                  </a:ext>
                </a:extLst>
              </a:tr>
              <a:tr h="1179853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Контракты с компаниями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12.000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553271"/>
                  </a:ext>
                </a:extLst>
              </a:tr>
              <a:tr h="1277698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489.900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94970"/>
                  </a:ext>
                </a:extLst>
              </a:tr>
            </a:tbl>
          </a:graphicData>
        </a:graphic>
      </p:graphicFrame>
      <p:graphicFrame>
        <p:nvGraphicFramePr>
          <p:cNvPr id="9" name="Таблица 12">
            <a:extLst>
              <a:ext uri="{FF2B5EF4-FFF2-40B4-BE49-F238E27FC236}">
                <a16:creationId xmlns:a16="http://schemas.microsoft.com/office/drawing/2014/main" id="{3EAF3103-CECD-43D8-9711-FBE679D5AD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269273"/>
              </p:ext>
            </p:extLst>
          </p:nvPr>
        </p:nvGraphicFramePr>
        <p:xfrm>
          <a:off x="13576032" y="2942400"/>
          <a:ext cx="5947497" cy="7554911"/>
        </p:xfrm>
        <a:graphic>
          <a:graphicData uri="http://schemas.openxmlformats.org/drawingml/2006/table">
            <a:tbl>
              <a:tblPr firstRow="1" bandRow="1"/>
              <a:tblGrid>
                <a:gridCol w="4021598">
                  <a:extLst>
                    <a:ext uri="{9D8B030D-6E8A-4147-A177-3AD203B41FA5}">
                      <a16:colId xmlns:a16="http://schemas.microsoft.com/office/drawing/2014/main" val="2927679843"/>
                    </a:ext>
                  </a:extLst>
                </a:gridCol>
                <a:gridCol w="1925899">
                  <a:extLst>
                    <a:ext uri="{9D8B030D-6E8A-4147-A177-3AD203B41FA5}">
                      <a16:colId xmlns:a16="http://schemas.microsoft.com/office/drawing/2014/main" val="3654406321"/>
                    </a:ext>
                  </a:extLst>
                </a:gridCol>
              </a:tblGrid>
              <a:tr h="101852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/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28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Ряд вопросов</a:t>
                      </a:r>
                    </a:p>
                  </a:txBody>
                  <a:tcPr marL="97073" marR="97073" marT="48536" marB="4853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Руб./мес.</a:t>
                      </a:r>
                    </a:p>
                    <a:p>
                      <a:pPr marL="0" algn="ctr" defTabSz="914400" rtl="0" eaLnBrk="1" latinLnBrk="0" hangingPunct="1"/>
                      <a:endParaRPr lang="ru-RU" sz="2100" b="1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073" marR="97073" marT="48536" marB="48536"/>
                </a:tc>
                <a:extLst>
                  <a:ext uri="{0D108BD9-81ED-4DB2-BD59-A6C34878D82A}">
                    <a16:rowId xmlns:a16="http://schemas.microsoft.com/office/drawing/2014/main" val="2916722057"/>
                  </a:ext>
                </a:extLst>
              </a:tr>
              <a:tr h="1083843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ClrTx/>
                        <a:buFont typeface="Arial" panose="020B0604020202020204" pitchFamily="34" charset="0"/>
                        <a:buNone/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 (все расходы до выпуска продукции)</a:t>
                      </a:r>
                    </a:p>
                    <a:p>
                      <a:pPr marL="0" algn="l" defTabSz="914400" rtl="0" eaLnBrk="1" latinLnBrk="0" hangingPunct="1"/>
                      <a:endParaRPr lang="ru-RU" sz="20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073" marR="97073" marT="48536" marB="48536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lang="ru-RU" sz="2100" b="1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1.740.000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073" marR="97073" marT="48536" marB="48536"/>
                </a:tc>
                <a:extLst>
                  <a:ext uri="{0D108BD9-81ED-4DB2-BD59-A6C34878D82A}">
                    <a16:rowId xmlns:a16="http://schemas.microsoft.com/office/drawing/2014/main" val="3155214671"/>
                  </a:ext>
                </a:extLst>
              </a:tr>
              <a:tr h="10812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чек (на какую сумму планируете в месяц продавать)</a:t>
                      </a:r>
                    </a:p>
                    <a:p>
                      <a:pPr marL="0" algn="l" defTabSz="914400" rtl="0" eaLnBrk="1" latinLnBrk="0" hangingPunct="1"/>
                      <a:endParaRPr lang="ru-RU" sz="20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073" marR="97073" marT="48536" marB="48536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100" b="1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489.900</a:t>
                      </a:r>
                      <a:endParaRPr lang="ru-RU" sz="2100" b="1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073" marR="97073" marT="48536" marB="48536"/>
                </a:tc>
                <a:extLst>
                  <a:ext uri="{0D108BD9-81ED-4DB2-BD59-A6C34878D82A}">
                    <a16:rowId xmlns:a16="http://schemas.microsoft.com/office/drawing/2014/main" val="3196319299"/>
                  </a:ext>
                </a:extLst>
              </a:tr>
              <a:tr h="7554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(доходы – расходы)</a:t>
                      </a:r>
                    </a:p>
                    <a:p>
                      <a:pPr marL="0" algn="l" defTabSz="914400" rtl="0" eaLnBrk="1" latinLnBrk="0" hangingPunct="1"/>
                      <a:endParaRPr lang="ru-RU" sz="20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073" marR="97073" marT="48536" marB="48536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100" b="1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239.900</a:t>
                      </a:r>
                      <a:endParaRPr lang="ru-RU" sz="2100" b="1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073" marR="97073" marT="48536" marB="48536"/>
                </a:tc>
                <a:extLst>
                  <a:ext uri="{0D108BD9-81ED-4DB2-BD59-A6C34878D82A}">
                    <a16:rowId xmlns:a16="http://schemas.microsoft.com/office/drawing/2014/main" val="2275254865"/>
                  </a:ext>
                </a:extLst>
              </a:tr>
              <a:tr h="7554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(выручка – налог)</a:t>
                      </a:r>
                    </a:p>
                    <a:p>
                      <a:pPr marL="0" algn="l" defTabSz="914400" rtl="0" eaLnBrk="1" latinLnBrk="0" hangingPunct="1"/>
                      <a:endParaRPr lang="ru-RU" sz="20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073" marR="97073" marT="48536" marB="48536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100" b="1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210.500</a:t>
                      </a:r>
                      <a:endParaRPr lang="ru-RU" sz="2100" b="1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073" marR="97073" marT="48536" marB="48536"/>
                </a:tc>
                <a:extLst>
                  <a:ext uri="{0D108BD9-81ED-4DB2-BD59-A6C34878D82A}">
                    <a16:rowId xmlns:a16="http://schemas.microsoft.com/office/drawing/2014/main" val="2345229141"/>
                  </a:ext>
                </a:extLst>
              </a:tr>
              <a:tr h="8399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Какие нужны инвестиции? Сколько нужно денег на запуск?</a:t>
                      </a:r>
                    </a:p>
                  </a:txBody>
                  <a:tcPr marL="97073" marR="97073" marT="48536" marB="48536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100" b="1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1.823.000</a:t>
                      </a:r>
                      <a:endParaRPr lang="ru-RU" sz="2100" b="1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073" marR="97073" marT="48536" marB="48536"/>
                </a:tc>
                <a:extLst>
                  <a:ext uri="{0D108BD9-81ED-4DB2-BD59-A6C34878D82A}">
                    <a16:rowId xmlns:a16="http://schemas.microsoft.com/office/drawing/2014/main" val="2390293216"/>
                  </a:ext>
                </a:extLst>
              </a:tr>
              <a:tr h="10838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Сколько месяцев до возврата инвестиций и точки безубыточности?</a:t>
                      </a:r>
                    </a:p>
                  </a:txBody>
                  <a:tcPr marL="97073" marR="97073" marT="48536" marB="48536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100" b="1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073" marR="97073" marT="48536" marB="48536"/>
                </a:tc>
                <a:extLst>
                  <a:ext uri="{0D108BD9-81ED-4DB2-BD59-A6C34878D82A}">
                    <a16:rowId xmlns:a16="http://schemas.microsoft.com/office/drawing/2014/main" val="2229771576"/>
                  </a:ext>
                </a:extLst>
              </a:tr>
              <a:tr h="93660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ru-RU" sz="20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какую сумму в мес. нужно продавать минимально?</a:t>
                      </a:r>
                    </a:p>
                  </a:txBody>
                  <a:tcPr marL="97073" marR="97073" marT="48536" marB="48536"/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2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</a:t>
                      </a:r>
                      <a:r>
                        <a:rPr lang="ru-RU" sz="21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ru-RU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073" marR="97073" marT="48536" marB="48536"/>
                </a:tc>
                <a:extLst>
                  <a:ext uri="{0D108BD9-81ED-4DB2-BD59-A6C34878D82A}">
                    <a16:rowId xmlns:a16="http://schemas.microsoft.com/office/drawing/2014/main" val="2932589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88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67994" y="7673350"/>
            <a:ext cx="4134612" cy="2103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проекта и идейный вдохновитель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72D308-A862-4188-9907-4A237114FBE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6843" r="6843"/>
          <a:stretch>
            <a:fillRect/>
          </a:stretch>
        </p:blipFill>
        <p:spPr/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6621738"/>
            <a:ext cx="4296844" cy="694287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Цветков Максим Игоревич 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7673350"/>
            <a:ext cx="4134612" cy="2103120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администратор, аналитик и экономист  </a:t>
            </a:r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Драчев Виталий Иванович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467086" y="7673350"/>
            <a:ext cx="4134612" cy="2103120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 проекта </a:t>
            </a:r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Синяков Андрей Александрович 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143226" y="7642125"/>
            <a:ext cx="4134612" cy="2103120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</a:t>
            </a:r>
            <a:r>
              <a:rPr lang="ru-RU" dirty="0"/>
              <a:t> </a:t>
            </a:r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Садовников Иван Александрович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3226" y="3949700"/>
            <a:ext cx="2153570" cy="21415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7086" y="3949700"/>
            <a:ext cx="2066522" cy="21760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601" y="3949700"/>
            <a:ext cx="2052539" cy="214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762529"/>
            <a:ext cx="17068947" cy="7554912"/>
          </a:xfrm>
        </p:spPr>
        <p:txBody>
          <a:bodyPr/>
          <a:lstStyle/>
          <a:p>
            <a:pPr marL="0" algn="l">
              <a:lnSpc>
                <a:spcPct val="150000"/>
              </a:lnSpc>
              <a:spcBef>
                <a:spcPts val="0"/>
              </a:spcBef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Расширение и увеличение количества пунктов приема</a:t>
            </a:r>
          </a:p>
          <a:p>
            <a:pPr marL="0" algn="l">
              <a:lnSpc>
                <a:spcPct val="150000"/>
              </a:lnSpc>
              <a:spcBef>
                <a:spcPts val="0"/>
              </a:spcBef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Развитие взаимовыгодных отношений с магазинами-партнерами, увеличение доли рынка.</a:t>
            </a:r>
            <a:b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ривлечение новых клиентов, </a:t>
            </a:r>
          </a:p>
          <a:p>
            <a:pPr marL="0" algn="l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оздание удобного и функционального интернет-магазина, расширение использования социальных сетей и других онлайн-платформ для продвижения продукции.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 smtClean="0"/>
              <a:t>-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(</a:t>
            </a:r>
            <a:r>
              <a:rPr lang="ru-RU" sz="2800" dirty="0" smtClean="0"/>
              <a:t>910</a:t>
            </a:r>
            <a:r>
              <a:rPr lang="ru-RU" sz="2800" dirty="0" smtClean="0"/>
              <a:t>) 988-20-58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zelenaiytiliz@yandex.ru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microsoft.com/office/2006/metadata/properties"/>
    <ds:schemaRef ds:uri="http://purl.org/dc/dcmitype/"/>
    <ds:schemaRef ds:uri="http://schemas.openxmlformats.org/package/2006/metadata/core-properties"/>
    <ds:schemaRef ds:uri="f3f21cfc-4d3e-42b1-8a95-d7209818f9d6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dae585fd-f7dc-4d5a-b1b8-e5742ef77c8f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4269</TotalTime>
  <Words>435</Words>
  <Application>Microsoft Office PowerPoint</Application>
  <PresentationFormat>Произвольный</PresentationFormat>
  <Paragraphs>141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ОБЛОЖКИ</vt:lpstr>
      <vt:lpstr>РАЗДЕЛИТЕЛИ</vt:lpstr>
      <vt:lpstr>"Зеленая" Утилизация</vt:lpstr>
      <vt:lpstr>Актуальность проекта</vt:lpstr>
      <vt:lpstr>Проблема</vt:lpstr>
      <vt:lpstr>Решение</vt:lpstr>
      <vt:lpstr>Рынок</vt:lpstr>
      <vt:lpstr>Бизнес-модель</vt:lpstr>
      <vt:lpstr>Бизнес-модель. Расчеты 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Максим</cp:lastModifiedBy>
  <cp:revision>246</cp:revision>
  <cp:lastPrinted>2023-12-05T19:20:14Z</cp:lastPrinted>
  <dcterms:created xsi:type="dcterms:W3CDTF">2021-03-01T12:07:13Z</dcterms:created>
  <dcterms:modified xsi:type="dcterms:W3CDTF">2023-12-05T19:22:17Z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