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0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9" d="100"/>
          <a:sy n="79" d="100"/>
        </p:scale>
        <p:origin x="42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9/23/2023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9/23/2023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9/23/2023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9/23/2023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9/23/2023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9/23/2023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9/23/2023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9/23/2023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9/23/2023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9/23/2023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9/23/2023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9/23/2023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920F0A-5EF0-4BAB-BC09-49C806A05D2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6000" dirty="0" smtClean="0"/>
              <a:t>Умная цистерна </a:t>
            </a:r>
            <a:endParaRPr lang="ru-RU" sz="60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9701D52-BA60-4F57-9D2E-A640D3C06B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9948672" cy="1999488"/>
          </a:xfrm>
        </p:spPr>
        <p:txBody>
          <a:bodyPr>
            <a:normAutofit fontScale="32500" lnSpcReduction="20000"/>
          </a:bodyPr>
          <a:lstStyle/>
          <a:p>
            <a:r>
              <a:rPr lang="ru-RU" sz="7200" dirty="0" smtClean="0"/>
              <a:t>Разработали</a:t>
            </a:r>
            <a:r>
              <a:rPr lang="en-US" sz="7200" dirty="0" smtClean="0"/>
              <a:t>:                                                      </a:t>
            </a:r>
            <a:r>
              <a:rPr lang="ru-RU" sz="7200" dirty="0" err="1" smtClean="0"/>
              <a:t>Файзуллин</a:t>
            </a:r>
            <a:r>
              <a:rPr lang="ru-RU" sz="7200" dirty="0" smtClean="0"/>
              <a:t> Ж.М.</a:t>
            </a:r>
          </a:p>
          <a:p>
            <a:r>
              <a:rPr lang="ru-RU" sz="7200" dirty="0"/>
              <a:t> </a:t>
            </a:r>
            <a:r>
              <a:rPr lang="ru-RU" sz="7200" dirty="0" smtClean="0"/>
              <a:t>                                                                                       </a:t>
            </a:r>
            <a:r>
              <a:rPr lang="ru-RU" sz="7200" dirty="0" err="1" smtClean="0"/>
              <a:t>Абдиев</a:t>
            </a:r>
            <a:r>
              <a:rPr lang="ru-RU" sz="7200" dirty="0" smtClean="0"/>
              <a:t> Р.Р.</a:t>
            </a:r>
          </a:p>
          <a:p>
            <a:r>
              <a:rPr lang="ru-RU" sz="7200" dirty="0"/>
              <a:t> </a:t>
            </a:r>
            <a:r>
              <a:rPr lang="ru-RU" sz="7200" dirty="0" smtClean="0"/>
              <a:t>                                                                                       Маликов Н.И.</a:t>
            </a:r>
          </a:p>
          <a:p>
            <a:r>
              <a:rPr lang="ru-RU" sz="7200" dirty="0"/>
              <a:t> </a:t>
            </a:r>
            <a:r>
              <a:rPr lang="ru-RU" sz="7200" dirty="0" smtClean="0"/>
              <a:t>                                                                                       </a:t>
            </a:r>
            <a:r>
              <a:rPr lang="ru-RU" sz="7200" dirty="0" err="1" smtClean="0"/>
              <a:t>Рысаев</a:t>
            </a:r>
            <a:r>
              <a:rPr lang="ru-RU" sz="7200" dirty="0" smtClean="0"/>
              <a:t> А.К.</a:t>
            </a:r>
          </a:p>
          <a:p>
            <a:r>
              <a:rPr lang="ru-RU" dirty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38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722A03-5BC7-4D14-92C0-4E35095A9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Актуальность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545438-20E7-4996-AB18-325C941CBD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200" dirty="0"/>
              <a:t>Проблема измерения уровня и температуры жидкости в цистерне является актуальной, так как эти параметры могут иметь значительное значение для многих отраслей и систем.</a:t>
            </a:r>
          </a:p>
          <a:p>
            <a:pPr>
              <a:lnSpc>
                <a:spcPct val="100000"/>
              </a:lnSpc>
            </a:pPr>
            <a:r>
              <a:rPr lang="ru-RU" sz="1200" dirty="0"/>
              <a:t>В промышленности, например, точное измерение уровня жидкости может быть критичным для обеспечения безопасности и эффективности процесса производства. Если уровень жидкости становится слишком высоким или низким, это может привести к авариям, неэффективности работы оборудования или порче продукции.</a:t>
            </a:r>
          </a:p>
          <a:p>
            <a:pPr>
              <a:lnSpc>
                <a:spcPct val="100000"/>
              </a:lnSpc>
            </a:pPr>
            <a:r>
              <a:rPr lang="ru-RU" sz="1200" dirty="0"/>
              <a:t>Температура жидкости также может иметь большое значение во многих отраслях. Например, в пищевой промышленности точное измерение температуры может быть важным для обеспечения безопасности и качества продукции. В промышленном производстве точное измерение температуры жидкости может быть необходимым для контроля процессов и предотвращения повреждения оборудования.</a:t>
            </a:r>
          </a:p>
          <a:p>
            <a:pPr>
              <a:lnSpc>
                <a:spcPct val="150000"/>
              </a:lnSpc>
            </a:pPr>
            <a:r>
              <a:rPr lang="ru-RU" sz="1200" dirty="0"/>
              <a:t>Для ответственного лица, такого как оператор предприятия или инженер, иметь точную и надежную информацию об уровне и температуре жидкости в цистерне является критическим. Это помогает принимать оперативные решения и предотвращать возможные проблемы, такие как аварии, потери производства или ухудшение качества продукции.</a:t>
            </a:r>
          </a:p>
          <a:p>
            <a:pPr>
              <a:lnSpc>
                <a:spcPct val="100000"/>
              </a:lnSpc>
            </a:pPr>
            <a:r>
              <a:rPr lang="ru-RU" sz="1200" dirty="0"/>
              <a:t>В свете этих факторов, необходимо предложить решение, которое позволит измерять уровень и температуру жидкости в цистерне с высокой точностью и надежностью, обеспечивая своевременную передачу информации ответственному лицу.</a:t>
            </a:r>
          </a:p>
        </p:txBody>
      </p:sp>
    </p:spTree>
    <p:extLst>
      <p:ext uri="{BB962C8B-B14F-4D97-AF65-F5344CB8AC3E}">
        <p14:creationId xmlns:p14="http://schemas.microsoft.com/office/powerpoint/2010/main" val="910786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468F0D-1F9D-4068-ABB4-903AFA5A6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Цели и задачи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F192210-9FA6-4539-9D76-9A22E929AA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Составить план реализации проекта  </a:t>
            </a:r>
          </a:p>
          <a:p>
            <a:r>
              <a:rPr lang="ru-RU" dirty="0"/>
              <a:t>Оценить стоимость проекта</a:t>
            </a:r>
          </a:p>
          <a:p>
            <a:r>
              <a:rPr lang="ru-RU" dirty="0"/>
              <a:t>Обеспечить лучший контроль показаний </a:t>
            </a:r>
          </a:p>
          <a:p>
            <a:r>
              <a:rPr lang="ru-RU" dirty="0"/>
              <a:t>Сократить время передачи показателей приборов</a:t>
            </a:r>
          </a:p>
          <a:p>
            <a:r>
              <a:rPr lang="ru-RU" dirty="0"/>
              <a:t>Не допустить  ЧС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4857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28A9B0-1A30-4B70-BC85-0ECC2702B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Механизмы реализации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EE55901-06FF-44FD-9C10-60761AC0B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Покупка АЛЬБАТРОС ДУУ4М-10-ТВ Уровнемер поплавковый с термометром </a:t>
            </a:r>
            <a:r>
              <a:rPr lang="ru-RU" b="1" dirty="0" smtClean="0"/>
              <a:t>(238000 рублей)</a:t>
            </a:r>
            <a:endParaRPr lang="ru-RU" b="1" dirty="0"/>
          </a:p>
          <a:p>
            <a:r>
              <a:rPr lang="ru-RU" b="1" dirty="0"/>
              <a:t>Привлечение сторонних организаций (ООО БВП </a:t>
            </a:r>
            <a:r>
              <a:rPr lang="en-US" b="1" dirty="0"/>
              <a:t>“</a:t>
            </a:r>
            <a:r>
              <a:rPr lang="ru-RU" b="1" dirty="0"/>
              <a:t>Альянс</a:t>
            </a:r>
            <a:r>
              <a:rPr lang="en-US" b="1" dirty="0"/>
              <a:t>”</a:t>
            </a:r>
            <a:r>
              <a:rPr lang="ru-RU" b="1" dirty="0"/>
              <a:t>) цена по договоренности (ориентировочно 50000рублей)</a:t>
            </a:r>
            <a:r>
              <a:rPr lang="en-US" b="1" dirty="0"/>
              <a:t> </a:t>
            </a:r>
          </a:p>
          <a:p>
            <a:r>
              <a:rPr lang="ru-RU" b="1" dirty="0"/>
              <a:t>Настройка оборудования и программного обеспечения </a:t>
            </a:r>
            <a:r>
              <a:rPr lang="ru-RU" b="1" dirty="0" smtClean="0"/>
              <a:t>(</a:t>
            </a:r>
            <a:r>
              <a:rPr lang="ru-RU" b="1" dirty="0"/>
              <a:t>5</a:t>
            </a:r>
            <a:r>
              <a:rPr lang="ru-RU" b="1" dirty="0" smtClean="0"/>
              <a:t>0000 </a:t>
            </a:r>
            <a:r>
              <a:rPr lang="ru-RU" b="1" dirty="0"/>
              <a:t>рублей)</a:t>
            </a:r>
          </a:p>
          <a:p>
            <a:r>
              <a:rPr lang="ru-RU" b="1" dirty="0"/>
              <a:t>Электромонтер (50000 рублей</a:t>
            </a:r>
            <a:r>
              <a:rPr lang="ru-RU" b="1" dirty="0" smtClean="0"/>
              <a:t>)</a:t>
            </a:r>
          </a:p>
          <a:p>
            <a:r>
              <a:rPr lang="ru-RU" b="1" dirty="0" smtClean="0"/>
              <a:t>Разработка мобильного приложения (200000р)</a:t>
            </a:r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2001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 </a:t>
            </a:r>
            <a:r>
              <a:rPr lang="ru-RU" dirty="0" smtClean="0"/>
              <a:t>сфера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Разработка мобильного приложение (и подключения ее к компьютеру управления прибором) по которому ответственное лицо сможет следить за состоянием цистерны и температуры жидкости в ней, в случае переполнения цистерны будет приходить уведомление с этого приложения на телефон.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58985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Слесарная</a:t>
            </a:r>
            <a:r>
              <a:rPr lang="en-US" dirty="0"/>
              <a:t> </a:t>
            </a:r>
            <a:r>
              <a:rPr lang="ru-RU" dirty="0" smtClean="0"/>
              <a:t>и электромонтажная часть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arenR"/>
            </a:pPr>
            <a:r>
              <a:rPr lang="ru-RU" dirty="0" smtClean="0"/>
              <a:t>Демонтаж текущей цистерны </a:t>
            </a:r>
            <a:r>
              <a:rPr lang="en-US" dirty="0" smtClean="0"/>
              <a:t>;</a:t>
            </a:r>
            <a:endParaRPr lang="ru-RU" dirty="0" smtClean="0"/>
          </a:p>
          <a:p>
            <a:pPr marL="457200" indent="-457200">
              <a:buAutoNum type="arabicParenR"/>
            </a:pPr>
            <a:r>
              <a:rPr lang="ru-RU" dirty="0" smtClean="0"/>
              <a:t>Провести подключение к поплавковому </a:t>
            </a:r>
            <a:r>
              <a:rPr lang="ru-RU" dirty="0" err="1" smtClean="0"/>
              <a:t>уровномеру</a:t>
            </a:r>
            <a:r>
              <a:rPr lang="en-US" dirty="0" smtClean="0"/>
              <a:t>;</a:t>
            </a:r>
            <a:endParaRPr lang="ru-RU" dirty="0" smtClean="0"/>
          </a:p>
          <a:p>
            <a:pPr marL="457200" indent="-457200">
              <a:buAutoNum type="arabicParenR"/>
            </a:pPr>
            <a:r>
              <a:rPr lang="ru-RU" dirty="0" smtClean="0"/>
              <a:t>Сбор цистерны</a:t>
            </a:r>
            <a:r>
              <a:rPr lang="en-US" dirty="0" smtClean="0"/>
              <a:t>;</a:t>
            </a:r>
          </a:p>
          <a:p>
            <a:pPr marL="457200" indent="-457200">
              <a:buAutoNum type="arabicParenR"/>
            </a:pPr>
            <a:r>
              <a:rPr lang="ru-RU" dirty="0" smtClean="0"/>
              <a:t>Провести подключение от цистерны к компьютеру управления. </a:t>
            </a:r>
            <a:endParaRPr lang="en-US" dirty="0" smtClean="0"/>
          </a:p>
          <a:p>
            <a:pPr marL="457200" indent="-457200">
              <a:buAutoNum type="arabicParenR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855511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ED7F36-C62C-4DEB-AE59-ECC8B1266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Календарный план </a:t>
            </a:r>
            <a:endParaRPr lang="ru-RU" dirty="0"/>
          </a:p>
        </p:txBody>
      </p:sp>
      <p:graphicFrame>
        <p:nvGraphicFramePr>
          <p:cNvPr id="12" name="Таблица 12">
            <a:extLst>
              <a:ext uri="{FF2B5EF4-FFF2-40B4-BE49-F238E27FC236}">
                <a16:creationId xmlns:a16="http://schemas.microsoft.com/office/drawing/2014/main" id="{1240C471-FA74-4D8B-8CB7-D26844D198D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8695574"/>
              </p:ext>
            </p:extLst>
          </p:nvPr>
        </p:nvGraphicFramePr>
        <p:xfrm>
          <a:off x="1069975" y="2120900"/>
          <a:ext cx="10058400" cy="52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>
                  <a:extLst>
                    <a:ext uri="{9D8B030D-6E8A-4147-A177-3AD203B41FA5}">
                      <a16:colId xmlns:a16="http://schemas.microsoft.com/office/drawing/2014/main" val="2783719736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3061804185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3719485206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1270072699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433273260"/>
                    </a:ext>
                  </a:extLst>
                </a:gridCol>
              </a:tblGrid>
              <a:tr h="36550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Сентябрь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Октябрь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Ноябрь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Декабрь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6777319"/>
                  </a:ext>
                </a:extLst>
              </a:tr>
              <a:tr h="630868">
                <a:tc>
                  <a:txBody>
                    <a:bodyPr/>
                    <a:lstStyle/>
                    <a:p>
                      <a:r>
                        <a:rPr lang="ru-RU" dirty="0"/>
                        <a:t>Закупка и привлечения организаций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Закупка и ожидание прихода прибора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Получение на руки прибора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6647400"/>
                  </a:ext>
                </a:extLst>
              </a:tr>
              <a:tr h="630868">
                <a:tc>
                  <a:txBody>
                    <a:bodyPr/>
                    <a:lstStyle/>
                    <a:p>
                      <a:r>
                        <a:rPr lang="ru-RU" dirty="0"/>
                        <a:t>Работы организаций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Привлечение организаций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Начало работ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Завершение работ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Работа над ошибками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436669"/>
                  </a:ext>
                </a:extLst>
              </a:tr>
              <a:tr h="901240">
                <a:tc>
                  <a:txBody>
                    <a:bodyPr/>
                    <a:lstStyle/>
                    <a:p>
                      <a:r>
                        <a:rPr lang="ru-RU" dirty="0"/>
                        <a:t>Настройка оборудования И ПО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Настройка ПО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Завершение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Работа над ошибками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888963"/>
                  </a:ext>
                </a:extLst>
              </a:tr>
              <a:tr h="3655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Пусковые работы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Начало –конец</a:t>
                      </a:r>
                    </a:p>
                    <a:p>
                      <a:r>
                        <a:rPr lang="ru-RU" dirty="0"/>
                        <a:t>пуска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Начало –конец</a:t>
                      </a:r>
                    </a:p>
                    <a:p>
                      <a:r>
                        <a:rPr lang="ru-RU" dirty="0"/>
                        <a:t>пуска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2161930"/>
                  </a:ext>
                </a:extLst>
              </a:tr>
              <a:tr h="365503">
                <a:tc>
                  <a:txBody>
                    <a:bodyPr/>
                    <a:lstStyle/>
                    <a:p>
                      <a:r>
                        <a:rPr lang="ru-RU" dirty="0"/>
                        <a:t>Устранения неисправности (в случае неудачного пуска)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Начало-конец устранения(в случае неисправности)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7274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04411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Дерево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ПРОЕКТ ПО ИЗМЕРЕНИЮ И СПОСОБУ ПЕРЕДАЧИ ДАННЫХ ПРИБОРОВ</Template>
  <TotalTime>24</TotalTime>
  <Words>415</Words>
  <Application>Microsoft Office PowerPoint</Application>
  <PresentationFormat>Широкоэкранный</PresentationFormat>
  <Paragraphs>57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Cambria</vt:lpstr>
      <vt:lpstr>Rockwell</vt:lpstr>
      <vt:lpstr>Rockwell Condensed</vt:lpstr>
      <vt:lpstr>Wingdings</vt:lpstr>
      <vt:lpstr>Дерево</vt:lpstr>
      <vt:lpstr>Умная цистерна </vt:lpstr>
      <vt:lpstr>Актуальность </vt:lpstr>
      <vt:lpstr>Цели и задачи</vt:lpstr>
      <vt:lpstr>Механизмы реализации </vt:lpstr>
      <vt:lpstr>IT сфера</vt:lpstr>
      <vt:lpstr>Слесарная и электромонтажная часть</vt:lpstr>
      <vt:lpstr>Календарный план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ПО ИЗМЕРЕНИЮ И СПОСОБУ ПЕРЕДАЧИ ДАННЫХ ПРИБОРОВ</dc:title>
  <dc:creator>krauseblur@gmail.com</dc:creator>
  <cp:lastModifiedBy>Пользователь Windows</cp:lastModifiedBy>
  <cp:revision>4</cp:revision>
  <dcterms:created xsi:type="dcterms:W3CDTF">2023-09-21T16:55:14Z</dcterms:created>
  <dcterms:modified xsi:type="dcterms:W3CDTF">2023-09-23T06:21:51Z</dcterms:modified>
</cp:coreProperties>
</file>