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67" r:id="rId3"/>
    <p:sldId id="264" r:id="rId4"/>
    <p:sldId id="265" r:id="rId5"/>
    <p:sldId id="257" r:id="rId6"/>
    <p:sldId id="268" r:id="rId7"/>
    <p:sldId id="258" r:id="rId8"/>
    <p:sldId id="266" r:id="rId9"/>
  </p:sldIdLst>
  <p:sldSz cx="14630400" cy="8229600"/>
  <p:notesSz cx="8229600" cy="14630400"/>
  <p:embeddedFontLst>
    <p:embeddedFont>
      <p:font typeface="Agency FB" panose="020B0503020202020204" pitchFamily="34" charset="0"/>
      <p:regular r:id="rId11"/>
      <p:bold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45" autoAdjust="0"/>
    <p:restoredTop sz="94610"/>
  </p:normalViewPr>
  <p:slideViewPr>
    <p:cSldViewPr snapToGrid="0" snapToObjects="1">
      <p:cViewPr varScale="1">
        <p:scale>
          <a:sx n="96" d="100"/>
          <a:sy n="96" d="100"/>
        </p:scale>
        <p:origin x="48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7323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2421654" y="3816618"/>
            <a:ext cx="9646416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400"/>
              </a:lnSpc>
              <a:buNone/>
            </a:pPr>
            <a:r>
              <a:rPr lang="ru-RU" sz="4300" b="1" dirty="0">
                <a:solidFill>
                  <a:srgbClr val="FFE14D"/>
                </a:solidFill>
                <a:latin typeface="Agency FB" panose="020B0503020202020204" pitchFamily="34" charset="0"/>
                <a:ea typeface="Comfortaa Bold" pitchFamily="34" charset="-122"/>
                <a:cs typeface="Comfortaa Bold" pitchFamily="34" charset="-120"/>
              </a:rPr>
              <a:t>Создание виртуальной модели системы защитных лесных насаждений</a:t>
            </a:r>
            <a:endParaRPr lang="en-US" sz="43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84E964-99FD-4B98-9A90-3E8E489AD07D}"/>
              </a:ext>
            </a:extLst>
          </p:cNvPr>
          <p:cNvSpPr txBox="1"/>
          <p:nvPr/>
        </p:nvSpPr>
        <p:spPr>
          <a:xfrm>
            <a:off x="1826847" y="592853"/>
            <a:ext cx="9935540" cy="24468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62865" indent="450215" algn="ctr">
              <a:lnSpc>
                <a:spcPct val="150000"/>
              </a:lnSpc>
              <a:tabLst>
                <a:tab pos="1143000" algn="l"/>
              </a:tabLst>
            </a:pPr>
            <a:r>
              <a:rPr lang="ru-RU" sz="1800" cap="all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МИНИСТЕРСТВО НАУКИ И ВЫСШЕГО ОБРАЗОВАНИЯ</a:t>
            </a:r>
            <a:endParaRPr lang="ru-RU" sz="1800" dirty="0">
              <a:solidFill>
                <a:schemeClr val="bg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62865" indent="450215" algn="ctr">
              <a:lnSpc>
                <a:spcPct val="150000"/>
              </a:lnSpc>
              <a:tabLst>
                <a:tab pos="1143000" algn="l"/>
              </a:tabLst>
            </a:pPr>
            <a:r>
              <a:rPr lang="ru-RU" sz="1800" cap="all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</a:t>
            </a:r>
            <a:endParaRPr lang="ru-RU" sz="1800" dirty="0">
              <a:solidFill>
                <a:schemeClr val="bg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62865" indent="450215" algn="ctr">
              <a:lnSpc>
                <a:spcPct val="150000"/>
              </a:lnSpc>
              <a:tabLst>
                <a:tab pos="1143000" algn="l"/>
              </a:tabLst>
            </a:pPr>
            <a:r>
              <a:rPr lang="ru-RU" sz="180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800" dirty="0">
              <a:solidFill>
                <a:schemeClr val="bg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62865" indent="450215" algn="ctr">
              <a:lnSpc>
                <a:spcPct val="150000"/>
              </a:lnSpc>
              <a:tabLst>
                <a:tab pos="1143000" algn="l"/>
              </a:tabLst>
            </a:pPr>
            <a:r>
              <a:rPr lang="ru-RU" sz="180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Федеральное государственное бюджетное образовательное учреждение высшего образования</a:t>
            </a:r>
            <a:endParaRPr lang="ru-RU" sz="1800" dirty="0">
              <a:solidFill>
                <a:schemeClr val="bg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62865" indent="450215" algn="ctr">
              <a:lnSpc>
                <a:spcPct val="150000"/>
              </a:lnSpc>
              <a:tabLst>
                <a:tab pos="1143000" algn="l"/>
              </a:tabLst>
            </a:pPr>
            <a:r>
              <a:rPr lang="ru-RU" sz="180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«МАЙКОПСКИЙ ГОСУДАРСТВЕННЫЙ ТЕХНОЛОГИЧЕСКИЙ УНИВЕРСИТЕТ»</a:t>
            </a:r>
            <a:endParaRPr lang="ru-RU" sz="1800" dirty="0">
              <a:solidFill>
                <a:schemeClr val="bg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3A31B9-D720-43B1-9F79-192E5972FAC8}"/>
              </a:ext>
            </a:extLst>
          </p:cNvPr>
          <p:cNvSpPr txBox="1"/>
          <p:nvPr/>
        </p:nvSpPr>
        <p:spPr>
          <a:xfrm>
            <a:off x="5408340" y="6281627"/>
            <a:ext cx="2772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2"/>
                </a:solidFill>
              </a:rPr>
              <a:t>Инициативная разработка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3706308" y="620439"/>
            <a:ext cx="7680008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550"/>
              </a:lnSpc>
              <a:buNone/>
            </a:pPr>
            <a:r>
              <a:rPr lang="ru-RU" sz="3650" b="1" dirty="0">
                <a:solidFill>
                  <a:srgbClr val="FFE14D"/>
                </a:solidFill>
                <a:latin typeface="Agency FB" panose="020B0503020202020204" pitchFamily="34" charset="0"/>
                <a:ea typeface="Comfortaa Bold" pitchFamily="34" charset="-122"/>
                <a:cs typeface="Comfortaa Bold" pitchFamily="34" charset="-120"/>
              </a:rPr>
              <a:t>Современные проблемы в отрасли мониторинга лесных насаждений</a:t>
            </a:r>
            <a:endParaRPr lang="en-US" sz="365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633A6C-33B4-4C27-9E51-2E5BBD76ECD2}"/>
              </a:ext>
            </a:extLst>
          </p:cNvPr>
          <p:cNvSpPr txBox="1"/>
          <p:nvPr/>
        </p:nvSpPr>
        <p:spPr>
          <a:xfrm>
            <a:off x="311292" y="2906042"/>
            <a:ext cx="14174837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0" i="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В настоящее время традиционные методы оценки состояния лесных экосистем зачастую оказываются недостаточно эффективными. Они требуют значительных человеческих ресурсов, временных и трудозатрат, а также могут быть подвержены субъективным ошибкам. В то же время, современные технологии, такие как квадрокоптеры и 3D-моделирование, открывают новые горизонты для цифровизации лесной отрасли. Использование беспилотных летательных аппаратов для сбора данных о состоянии лесных насаждений позволяет значительно ускорить процесс мониторинга, повысить его точность и обеспечить более детальное представление о состоянии экосистем.</a:t>
            </a:r>
            <a:endParaRPr lang="ru-RU" sz="2800" dirty="0">
              <a:solidFill>
                <a:schemeClr val="bg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2105625" y="1108645"/>
            <a:ext cx="7248763" cy="6423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050"/>
              </a:lnSpc>
              <a:buNone/>
            </a:pPr>
            <a:r>
              <a:rPr lang="ru-RU" sz="4000" b="1" dirty="0">
                <a:solidFill>
                  <a:srgbClr val="FFE14D"/>
                </a:solidFill>
                <a:latin typeface="Agency FB" panose="020B0503020202020204" pitchFamily="34" charset="0"/>
                <a:ea typeface="Comfortaa Bold" pitchFamily="34" charset="-122"/>
                <a:cs typeface="Comfortaa Bold" pitchFamily="34" charset="-120"/>
              </a:rPr>
              <a:t>Как проблема решается в настоящее время</a:t>
            </a:r>
            <a:endParaRPr lang="en-US" sz="4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7D76C91-42FB-4784-B1BC-47D21A82957C}"/>
              </a:ext>
            </a:extLst>
          </p:cNvPr>
          <p:cNvSpPr txBox="1"/>
          <p:nvPr/>
        </p:nvSpPr>
        <p:spPr>
          <a:xfrm>
            <a:off x="567732" y="2960467"/>
            <a:ext cx="1349493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bg2"/>
                </a:solidFill>
              </a:rPr>
              <a:t>Практически</a:t>
            </a:r>
            <a:r>
              <a:rPr lang="ru-RU" sz="3600" dirty="0"/>
              <a:t> </a:t>
            </a:r>
            <a:r>
              <a:rPr lang="ru-RU" sz="3600" dirty="0">
                <a:solidFill>
                  <a:schemeClr val="bg2"/>
                </a:solidFill>
              </a:rPr>
              <a:t>везде все данные собираются и анализируются человеком вручную, это занимает много времени, требует наличие и участие в данном процессе нескольких человек, а расчеты могут быть подвержены субъективным ошибкам, также одной из проблем является отсутствие возможности сбора данных в труднодоступных, непроходимых человеком местах.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943213" y="1371349"/>
            <a:ext cx="1929151" cy="582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550"/>
              </a:lnSpc>
              <a:buNone/>
            </a:pPr>
            <a:r>
              <a:rPr lang="ru-RU" sz="3650" b="1" dirty="0">
                <a:solidFill>
                  <a:srgbClr val="FFE14D"/>
                </a:solidFill>
                <a:latin typeface="Agency FB" panose="020B0503020202020204" pitchFamily="34" charset="0"/>
                <a:ea typeface="Comfortaa Bold" pitchFamily="34" charset="-122"/>
                <a:cs typeface="Comfortaa Bold" pitchFamily="34" charset="-120"/>
              </a:rPr>
              <a:t>Решение</a:t>
            </a:r>
            <a:endParaRPr lang="en-US" sz="3650" dirty="0"/>
          </a:p>
        </p:txBody>
      </p:sp>
      <p:sp>
        <p:nvSpPr>
          <p:cNvPr id="4" name="Shape 1"/>
          <p:cNvSpPr/>
          <p:nvPr/>
        </p:nvSpPr>
        <p:spPr>
          <a:xfrm>
            <a:off x="524113" y="2193694"/>
            <a:ext cx="6476762" cy="1506736"/>
          </a:xfrm>
          <a:prstGeom prst="roundRect">
            <a:avLst>
              <a:gd name="adj" fmla="val 20868"/>
            </a:avLst>
          </a:prstGeom>
          <a:solidFill>
            <a:srgbClr val="46464A"/>
          </a:solidFill>
          <a:ln/>
        </p:spPr>
        <p:txBody>
          <a:bodyPr/>
          <a:lstStyle/>
          <a:p>
            <a:r>
              <a:rPr lang="ru-RU" sz="1800" b="0" i="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Сбор данных о защитных лесных насаждениях с помощью квадрокоптеров станет одним из центральных элементов работы. Будут рассмотрены различные технологии и методы, используемые для получения высококачественных изображений и данных о состоянии лесных экосистем</a:t>
            </a:r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1083890" y="2316911"/>
            <a:ext cx="5748989" cy="1260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524113" y="4331152"/>
            <a:ext cx="6476762" cy="2125826"/>
          </a:xfrm>
          <a:prstGeom prst="roundRect">
            <a:avLst>
              <a:gd name="adj" fmla="val 20868"/>
            </a:avLst>
          </a:prstGeom>
          <a:solidFill>
            <a:srgbClr val="46464A"/>
          </a:solidFill>
          <a:ln/>
        </p:spPr>
        <p:txBody>
          <a:bodyPr/>
          <a:lstStyle/>
          <a:p>
            <a:r>
              <a:rPr lang="ru-RU" sz="1800" b="0" i="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Анализ состояния лесных насаждений будет осуществляться с использованием полученных 3D моделей, что позволит выявить ключевые проблемы и недостатки в управлении защитными лесными экосистемами. На основе этого анализа будут разработаны рекомендации по улучшению состояния защитных насаждений, что станет важным вкладом в практику управления лесными ресурсами</a:t>
            </a:r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10" name="Shape 7"/>
          <p:cNvSpPr/>
          <p:nvPr/>
        </p:nvSpPr>
        <p:spPr>
          <a:xfrm>
            <a:off x="7392656" y="2193694"/>
            <a:ext cx="6476762" cy="1506736"/>
          </a:xfrm>
          <a:prstGeom prst="roundRect">
            <a:avLst>
              <a:gd name="adj" fmla="val 20868"/>
            </a:avLst>
          </a:prstGeom>
          <a:solidFill>
            <a:srgbClr val="46464A"/>
          </a:solidFill>
          <a:ln/>
        </p:spPr>
        <p:txBody>
          <a:bodyPr/>
          <a:lstStyle/>
          <a:p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</a:t>
            </a:r>
            <a:r>
              <a:rPr lang="ru-RU" sz="1800" b="0" i="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азработка 3D моделей на основе собранных данных, что позволит визуализировать лесные насаждения и оценить их состояние с новой точки зрения.</a:t>
            </a:r>
            <a:endParaRPr lang="ru-RU" sz="1800" dirty="0">
              <a:solidFill>
                <a:schemeClr val="bg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3" name="Shape 10"/>
          <p:cNvSpPr/>
          <p:nvPr/>
        </p:nvSpPr>
        <p:spPr>
          <a:xfrm>
            <a:off x="7392656" y="4239356"/>
            <a:ext cx="6476762" cy="2784441"/>
          </a:xfrm>
          <a:prstGeom prst="roundRect">
            <a:avLst>
              <a:gd name="adj" fmla="val 20868"/>
            </a:avLst>
          </a:prstGeom>
          <a:solidFill>
            <a:srgbClr val="46464A"/>
          </a:solidFill>
          <a:ln/>
        </p:spPr>
        <p:txBody>
          <a:bodyPr/>
          <a:lstStyle/>
          <a:p>
            <a:r>
              <a:rPr lang="ru-RU" sz="1800" b="0" i="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Кроме того, работа будет посвящена перспективам будущих исследований в данной области. Это включает в себя возможность применения новых технологий, таких как искусственный интеллект и машинное обучение, для более глубокого анализа данных и прогнозирования состояния лесных экосистем в будущем. Также будет рассмотрена возможность интеграции полученных моделей в существующие системы управления лесными ресурсами, что позволит повысить их эффективность и устойчивость.</a:t>
            </a:r>
            <a:endParaRPr lang="ru-RU" sz="1800" dirty="0">
              <a:solidFill>
                <a:schemeClr val="bg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5571" y="78393"/>
            <a:ext cx="10688122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ru-RU" sz="4300" b="1" dirty="0">
                <a:solidFill>
                  <a:srgbClr val="FFE14D"/>
                </a:solidFill>
                <a:latin typeface="Agency FB" panose="020B0503020202020204" pitchFamily="34" charset="0"/>
                <a:ea typeface="Comfortaa Bold" pitchFamily="34" charset="-122"/>
                <a:cs typeface="Comfortaa Bold" pitchFamily="34" charset="-120"/>
              </a:rPr>
              <a:t>Как это работает</a:t>
            </a:r>
            <a:endParaRPr lang="en-US" sz="4300" dirty="0"/>
          </a:p>
        </p:txBody>
      </p:sp>
      <p:sp>
        <p:nvSpPr>
          <p:cNvPr id="4" name="Text 2"/>
          <p:cNvSpPr/>
          <p:nvPr/>
        </p:nvSpPr>
        <p:spPr>
          <a:xfrm>
            <a:off x="275571" y="764193"/>
            <a:ext cx="6150054" cy="2963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ru-RU" sz="1800" b="0" i="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Совершенствование методов мониторинга защитных лесных насаждений помогает в обнаружении </a:t>
            </a:r>
            <a:r>
              <a:rPr lang="ru-RU" sz="1800" b="0" i="0" dirty="0" err="1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деградационных</a:t>
            </a:r>
            <a:r>
              <a:rPr lang="ru-RU" sz="1800" b="0" i="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процессов на ранних стадиях. Например, применение дистанционных технологий для картографирования позволяет быстро и эффективно оценивать биомассу, а также другие ключевые параметры, влияющие на здоровье лесов.</a:t>
            </a:r>
          </a:p>
          <a:p>
            <a:pPr marL="0" indent="0" algn="just">
              <a:buNone/>
            </a:pPr>
            <a:r>
              <a:rPr lang="ru-RU" sz="1800" b="0" i="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Улучшение методов анализа состояний насаждений открывает новые горизонты для управления ими. </a:t>
            </a:r>
            <a:endParaRPr lang="ru-RU" sz="1800" dirty="0">
              <a:solidFill>
                <a:schemeClr val="bg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b="0" i="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Значение сотворения виртуальных моделей в этой области сложно переоценить. Такие модели не только помогают в управлении существующими насаждениями, но и служат основой для плановых мероприятий по восстановлению и повышению их эффективности. Использование данных, полученных с помощью современных технологий, позволяет лучше понять внутренние механизмы функционирования лесных экосистем и их взаимодействие с окружающей средой.</a:t>
            </a:r>
            <a:endParaRPr lang="en-US" sz="1900" dirty="0">
              <a:solidFill>
                <a:schemeClr val="bg2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7493300" y="1360156"/>
            <a:ext cx="6150054" cy="3160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endParaRPr lang="en-US" sz="19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2A6056-A3BA-4DAE-AB57-8D5D268D518A}"/>
              </a:ext>
            </a:extLst>
          </p:cNvPr>
          <p:cNvSpPr txBox="1"/>
          <p:nvPr/>
        </p:nvSpPr>
        <p:spPr>
          <a:xfrm>
            <a:off x="6770282" y="764193"/>
            <a:ext cx="697355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800" b="0" i="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Благодаря использованию квадрокоптеров происходит таксация лесных участков, что подразумевает оценку количества и качества древесных ресурсов, а также исследование границ насаждений и видов древесных пород. Важной задачей является также мониторинг полноты лесных насаждений. Сравнение традиционных методов с использованием БПЛА показывает значительное превосходство последних в получении объемных данных и высококачественных визуализаций лесных экосистем. Применение технологий фотограмметрии и </a:t>
            </a:r>
            <a:r>
              <a:rPr lang="ru-RU" sz="1800" b="0" i="0" dirty="0" err="1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лидара</a:t>
            </a:r>
            <a:r>
              <a:rPr lang="ru-RU" sz="1800" b="0" i="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сочетании с БПЛА позволяет не только создавать 3D модели, но и проводить более детальный анализ состояния лесов, что является важным шагом для разработки рекомендаций по их улучшению.</a:t>
            </a:r>
            <a:endParaRPr lang="ru-RU" sz="1800" dirty="0">
              <a:solidFill>
                <a:schemeClr val="bg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64FB69-625C-46DF-BAB4-E582DDBC94FD}"/>
              </a:ext>
            </a:extLst>
          </p:cNvPr>
          <p:cNvSpPr txBox="1"/>
          <p:nvPr/>
        </p:nvSpPr>
        <p:spPr>
          <a:xfrm>
            <a:off x="0" y="5787490"/>
            <a:ext cx="745587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0" i="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Эффективность использования БПЛА также выражается в их потенциале в борьбе с лесными пожарами. Современные воздушные разведчики способны быстро находить очаги возгораний, тем самым позволяя оперативно реагировать на возникшие угрозы. Специальные алгоритмы и устройства могут автоматически выявлять изменения в состоянии лесных насаждений, а также фиксировать факты несанкционированной вырубки леса.</a:t>
            </a:r>
            <a:endParaRPr lang="ru-RU" dirty="0">
              <a:solidFill>
                <a:schemeClr val="bg2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2B0C05F-2037-4714-A3D7-2D9CE3BDDE8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7476" y="4354232"/>
            <a:ext cx="5715000" cy="320992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D7FDA7D-E023-4900-9692-5A2042573D95}"/>
              </a:ext>
            </a:extLst>
          </p:cNvPr>
          <p:cNvSpPr txBox="1"/>
          <p:nvPr/>
        </p:nvSpPr>
        <p:spPr>
          <a:xfrm>
            <a:off x="8242134" y="7634149"/>
            <a:ext cx="4330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0" i="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Рисунок. 3D модель лесной экосистемы</a:t>
            </a:r>
            <a:endParaRPr lang="ru-RU" dirty="0">
              <a:solidFill>
                <a:schemeClr val="bg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53989" y="882815"/>
            <a:ext cx="8315801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ru-RU" sz="4300" b="1" dirty="0">
                <a:solidFill>
                  <a:srgbClr val="FFE14D"/>
                </a:solidFill>
                <a:latin typeface="Agency FB" panose="020B0503020202020204" pitchFamily="34" charset="0"/>
                <a:ea typeface="Comfortaa Bold" pitchFamily="34" charset="-122"/>
                <a:cs typeface="Comfortaa Bold" pitchFamily="34" charset="-120"/>
              </a:rPr>
              <a:t>Заинтересованные стороны</a:t>
            </a:r>
            <a:r>
              <a:rPr lang="en-US" sz="4300" b="1" dirty="0">
                <a:solidFill>
                  <a:srgbClr val="FFE14D"/>
                </a:solidFill>
                <a:latin typeface="Agency FB" panose="020B0503020202020204" pitchFamily="34" charset="0"/>
                <a:ea typeface="Comfortaa Bold" pitchFamily="34" charset="-122"/>
                <a:cs typeface="Comfortaa Bold" pitchFamily="34" charset="-120"/>
              </a:rPr>
              <a:t>/</a:t>
            </a:r>
            <a:r>
              <a:rPr lang="ru-RU" sz="4300" b="1" dirty="0">
                <a:solidFill>
                  <a:srgbClr val="FFE14D"/>
                </a:solidFill>
                <a:latin typeface="Agency FB" panose="020B0503020202020204" pitchFamily="34" charset="0"/>
                <a:ea typeface="Comfortaa Bold" pitchFamily="34" charset="-122"/>
                <a:cs typeface="Comfortaa Bold" pitchFamily="34" charset="-120"/>
              </a:rPr>
              <a:t>стейкхолдеры</a:t>
            </a:r>
            <a:endParaRPr lang="en-US" sz="43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E6B08F5-EBC1-4ADF-8EB4-E29C11E85587}"/>
              </a:ext>
            </a:extLst>
          </p:cNvPr>
          <p:cNvSpPr txBox="1"/>
          <p:nvPr/>
        </p:nvSpPr>
        <p:spPr>
          <a:xfrm>
            <a:off x="452176" y="2662812"/>
            <a:ext cx="1343464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	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	</a:t>
            </a:r>
            <a:endParaRPr lang="ru-RU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r>
              <a:rPr lang="ru-RU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	</a:t>
            </a:r>
            <a:r>
              <a:rPr lang="ru-RU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Владельцы крупных питомников, ботанических и сельскохозяйственных садов</a:t>
            </a:r>
          </a:p>
          <a:p>
            <a:r>
              <a:rPr lang="ru-RU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Заинтересованность в своевременном получении информации об актуальном состоянии насаждений, прогнозирование распространения, либо развития вредителей или болезней. Заинтересованность в предотвращении пожаров и сохранении в надлежащем качестве будущего посадочного материала, предназначенного для продажи и закладки новых питомников</a:t>
            </a: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/</a:t>
            </a:r>
            <a:r>
              <a:rPr lang="ru-RU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садов.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1352298" y="564433"/>
            <a:ext cx="1833029" cy="10648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150"/>
              </a:lnSpc>
              <a:buNone/>
            </a:pPr>
            <a:r>
              <a:rPr lang="ru-RU" sz="3350" b="1" dirty="0">
                <a:solidFill>
                  <a:srgbClr val="FFE14D"/>
                </a:solidFill>
                <a:latin typeface="Agency FB" panose="020B0503020202020204" pitchFamily="34" charset="0"/>
                <a:ea typeface="Comfortaa Bold" pitchFamily="34" charset="-122"/>
                <a:cs typeface="Comfortaa Bold" pitchFamily="34" charset="-120"/>
              </a:rPr>
              <a:t>Команда</a:t>
            </a:r>
            <a:endParaRPr lang="en-US" sz="335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58FF3BF-C38D-4EA5-A271-F4DE709835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298" y="2006844"/>
            <a:ext cx="1657350" cy="15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ADD974DB-1517-45D9-9938-AB6A50B2CB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4253" y="1971047"/>
            <a:ext cx="1657350" cy="15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55CB0329-E939-46DA-9090-58835D21CB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7606" y="1993970"/>
            <a:ext cx="1657350" cy="15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916E36C-251E-45F5-AE37-C233F8DEF8E3}"/>
              </a:ext>
            </a:extLst>
          </p:cNvPr>
          <p:cNvSpPr txBox="1"/>
          <p:nvPr/>
        </p:nvSpPr>
        <p:spPr>
          <a:xfrm>
            <a:off x="648913" y="3973165"/>
            <a:ext cx="35512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2"/>
                </a:solidFill>
              </a:rPr>
              <a:t>Дураченко Дарья Владимировна</a:t>
            </a:r>
          </a:p>
          <a:p>
            <a:r>
              <a:rPr lang="ru-RU" dirty="0">
                <a:solidFill>
                  <a:schemeClr val="bg2"/>
                </a:solidFill>
              </a:rPr>
              <a:t>лидер команды</a:t>
            </a:r>
          </a:p>
          <a:p>
            <a:r>
              <a:rPr lang="ru-RU" dirty="0">
                <a:solidFill>
                  <a:schemeClr val="bg2"/>
                </a:solidFill>
              </a:rPr>
              <a:t>студентка 2 курса </a:t>
            </a:r>
          </a:p>
          <a:p>
            <a:r>
              <a:rPr lang="ru-RU" dirty="0">
                <a:solidFill>
                  <a:schemeClr val="bg2"/>
                </a:solidFill>
              </a:rPr>
              <a:t>экологического факультета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8D257FA-5355-42DA-990B-3BE2041ED9BE}"/>
              </a:ext>
            </a:extLst>
          </p:cNvPr>
          <p:cNvSpPr txBox="1"/>
          <p:nvPr/>
        </p:nvSpPr>
        <p:spPr>
          <a:xfrm>
            <a:off x="5231799" y="3973164"/>
            <a:ext cx="39724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chemeClr val="bg2"/>
                </a:solidFill>
              </a:rPr>
              <a:t>Ващеникина</a:t>
            </a:r>
            <a:r>
              <a:rPr lang="ru-RU" dirty="0">
                <a:solidFill>
                  <a:schemeClr val="bg2"/>
                </a:solidFill>
              </a:rPr>
              <a:t> </a:t>
            </a:r>
            <a:r>
              <a:rPr lang="ru-RU" dirty="0" err="1">
                <a:solidFill>
                  <a:schemeClr val="bg2"/>
                </a:solidFill>
              </a:rPr>
              <a:t>Арианна</a:t>
            </a:r>
            <a:r>
              <a:rPr lang="ru-RU" dirty="0">
                <a:solidFill>
                  <a:schemeClr val="bg2"/>
                </a:solidFill>
              </a:rPr>
              <a:t> Владимировна</a:t>
            </a:r>
          </a:p>
          <a:p>
            <a:r>
              <a:rPr lang="ru-RU" dirty="0">
                <a:solidFill>
                  <a:schemeClr val="bg2"/>
                </a:solidFill>
              </a:rPr>
              <a:t>студентка 2 курса </a:t>
            </a:r>
          </a:p>
          <a:p>
            <a:r>
              <a:rPr lang="ru-RU" dirty="0">
                <a:solidFill>
                  <a:schemeClr val="bg2"/>
                </a:solidFill>
              </a:rPr>
              <a:t>экологического факультета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5947AE8-C59D-4197-BE80-90755370095F}"/>
              </a:ext>
            </a:extLst>
          </p:cNvPr>
          <p:cNvSpPr txBox="1"/>
          <p:nvPr/>
        </p:nvSpPr>
        <p:spPr>
          <a:xfrm>
            <a:off x="10116136" y="3978189"/>
            <a:ext cx="35512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chemeClr val="bg2"/>
                </a:solidFill>
              </a:rPr>
              <a:t>Солодова</a:t>
            </a:r>
            <a:r>
              <a:rPr lang="ru-RU" dirty="0">
                <a:solidFill>
                  <a:schemeClr val="bg2"/>
                </a:solidFill>
              </a:rPr>
              <a:t> Полина Андреевна</a:t>
            </a:r>
          </a:p>
          <a:p>
            <a:r>
              <a:rPr lang="ru-RU" dirty="0">
                <a:solidFill>
                  <a:schemeClr val="bg2"/>
                </a:solidFill>
              </a:rPr>
              <a:t>студентка 2 курса </a:t>
            </a:r>
          </a:p>
          <a:p>
            <a:r>
              <a:rPr lang="ru-RU" dirty="0">
                <a:solidFill>
                  <a:schemeClr val="bg2"/>
                </a:solidFill>
              </a:rPr>
              <a:t>экологического факультета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6126E56-E7DE-41C9-B87C-2AFCC0A8B9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127" y="1726045"/>
            <a:ext cx="2289345" cy="203305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475DF0C-CB9D-4B67-86D1-C5F7D6B2BE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0641" y="1768279"/>
            <a:ext cx="2289345" cy="202018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98E49E6-1A93-466D-8123-6079C7623D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51608" y="1755405"/>
            <a:ext cx="2289345" cy="202018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01540" y="1185248"/>
            <a:ext cx="9306639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ru-RU" sz="4300" b="1" dirty="0">
                <a:solidFill>
                  <a:srgbClr val="FFE14D"/>
                </a:solidFill>
                <a:latin typeface="Agency FB" panose="020B0503020202020204" pitchFamily="34" charset="0"/>
                <a:ea typeface="Comfortaa Bold" pitchFamily="34" charset="-122"/>
                <a:cs typeface="Comfortaa Bold" pitchFamily="34" charset="-120"/>
              </a:rPr>
              <a:t>Вопросы к экспертам</a:t>
            </a:r>
            <a:endParaRPr lang="en-US" sz="4300" dirty="0"/>
          </a:p>
        </p:txBody>
      </p:sp>
      <p:sp>
        <p:nvSpPr>
          <p:cNvPr id="4" name="Text 2"/>
          <p:cNvSpPr/>
          <p:nvPr/>
        </p:nvSpPr>
        <p:spPr>
          <a:xfrm>
            <a:off x="703263" y="2675932"/>
            <a:ext cx="615005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ru-RU" sz="1900" dirty="0">
                <a:solidFill>
                  <a:srgbClr val="D7D4CC"/>
                </a:solidFill>
              </a:rPr>
              <a:t>Какие еще заинтересованные стороны могут быть у данного проекта?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703263" y="3963329"/>
            <a:ext cx="615005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ru-RU" sz="1900" dirty="0">
                <a:solidFill>
                  <a:srgbClr val="D7D4CC"/>
                </a:solidFill>
                <a:latin typeface="Agency FB" panose="020B0503020202020204" pitchFamily="34" charset="0"/>
                <a:ea typeface="Raleway Medium" pitchFamily="34" charset="-122"/>
                <a:cs typeface="Raleway Medium" pitchFamily="34" charset="-120"/>
              </a:rPr>
              <a:t>Достаточно ли задач решает наш проект чтобы быть актуальным сегодня?</a:t>
            </a:r>
            <a:endParaRPr lang="en-US" sz="19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530D14-EEB9-4FA7-B5E1-3F04B5933BE4}"/>
              </a:ext>
            </a:extLst>
          </p:cNvPr>
          <p:cNvSpPr txBox="1"/>
          <p:nvPr/>
        </p:nvSpPr>
        <p:spPr>
          <a:xfrm>
            <a:off x="612828" y="5338765"/>
            <a:ext cx="6491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2"/>
                </a:solidFill>
              </a:rPr>
              <a:t>Какие трудности могут возникнуть в нашем проекте при доведении его до финальной стадии на ваш взгляд?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742</Words>
  <Application>Microsoft Office PowerPoint</Application>
  <PresentationFormat>Произвольный</PresentationFormat>
  <Paragraphs>52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Times New Roman</vt:lpstr>
      <vt:lpstr>Agency FB</vt:lpstr>
      <vt:lpstr>Calibri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Лысая голова</cp:lastModifiedBy>
  <cp:revision>16</cp:revision>
  <dcterms:created xsi:type="dcterms:W3CDTF">2025-01-17T15:39:36Z</dcterms:created>
  <dcterms:modified xsi:type="dcterms:W3CDTF">2025-05-28T11:51:27Z</dcterms:modified>
</cp:coreProperties>
</file>