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Tahoma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hLFu13UG9gBgzDPYm9nweLA2OK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ahoma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Tahoma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60" name="Google Shape;26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77" name="Google Shape;27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88" name="Google Shape;28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jp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544250" y="1704100"/>
            <a:ext cx="9753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/>
          </a:bodyPr>
          <a:lstStyle/>
          <a:p>
            <a:pPr indent="0" lvl="0" marL="12065" marR="50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ahoma"/>
              <a:buNone/>
            </a:pPr>
            <a:r>
              <a:rPr b="1" lang="ru-RU" sz="3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Производство продуктов специализированного и функционального назначения для людей с генетическими заболеваниями и патологиями</a:t>
            </a:r>
            <a:endParaRPr b="0" i="0" sz="36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/>
          <p:nvPr/>
        </p:nvSpPr>
        <p:spPr>
          <a:xfrm>
            <a:off x="803275" y="2980369"/>
            <a:ext cx="11020425" cy="124618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2" name="Google Shape;172;p2"/>
          <p:cNvSpPr txBox="1"/>
          <p:nvPr/>
        </p:nvSpPr>
        <p:spPr>
          <a:xfrm>
            <a:off x="619124" y="3137964"/>
            <a:ext cx="11388725" cy="98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1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Отсутствие готовых, обогащенных индивидуально подобранных продуктов при патологиях</a:t>
            </a:r>
            <a:endParaRPr/>
          </a:p>
          <a:p>
            <a:pPr indent="-205105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2"/>
          <p:cNvSpPr txBox="1"/>
          <p:nvPr/>
        </p:nvSpPr>
        <p:spPr>
          <a:xfrm>
            <a:off x="5829431" y="4476718"/>
            <a:ext cx="4936197" cy="881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1" i="0" lang="ru-RU" sz="1900" u="none" cap="none" strike="noStrike">
                <a:solidFill>
                  <a:srgbClr val="414042"/>
                </a:solidFill>
                <a:latin typeface="Calibri"/>
                <a:ea typeface="Calibri"/>
                <a:cs typeface="Calibri"/>
                <a:sym typeface="Calibri"/>
              </a:rPr>
              <a:t>В России остеопороз имеют 33,8% женщин и 26,9% мужчин старше 50 лет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41404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41404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0782" y="1431938"/>
            <a:ext cx="1989693" cy="149352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"/>
          <p:cNvSpPr txBox="1"/>
          <p:nvPr/>
        </p:nvSpPr>
        <p:spPr>
          <a:xfrm>
            <a:off x="3326467" y="1982972"/>
            <a:ext cx="5539066" cy="464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Calibri"/>
              <a:buNone/>
            </a:pPr>
            <a:r>
              <a:rPr b="1" i="0" lang="ru-RU" sz="1800" u="none" cap="none" strike="noStrike">
                <a:solidFill>
                  <a:srgbClr val="414042"/>
                </a:solidFill>
                <a:latin typeface="Calibri"/>
                <a:ea typeface="Calibri"/>
                <a:cs typeface="Calibri"/>
                <a:sym typeface="Calibri"/>
              </a:rPr>
              <a:t>От анемии страдают около 30 % женщин, ВОЗ</a:t>
            </a:r>
            <a:endParaRPr/>
          </a:p>
        </p:txBody>
      </p:sp>
      <p:sp>
        <p:nvSpPr>
          <p:cNvPr id="177" name="Google Shape;177;p2"/>
          <p:cNvSpPr txBox="1"/>
          <p:nvPr/>
        </p:nvSpPr>
        <p:spPr>
          <a:xfrm>
            <a:off x="278467" y="4539432"/>
            <a:ext cx="6096000" cy="464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Calibri"/>
              <a:buNone/>
            </a:pPr>
            <a:r>
              <a:rPr b="1" i="0" lang="ru-RU" sz="1800" u="none" cap="none" strike="noStrike">
                <a:solidFill>
                  <a:srgbClr val="414042"/>
                </a:solidFill>
                <a:latin typeface="Calibri"/>
                <a:ea typeface="Calibri"/>
                <a:cs typeface="Calibri"/>
                <a:sym typeface="Calibri"/>
              </a:rPr>
              <a:t>ФКУ 1 на 7 000 новорожденных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"/>
          <p:cNvSpPr/>
          <p:nvPr/>
        </p:nvSpPr>
        <p:spPr>
          <a:xfrm>
            <a:off x="2042160" y="1665349"/>
            <a:ext cx="9011920" cy="773051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85" name="Google Shape;185;p3"/>
          <p:cNvSpPr txBox="1"/>
          <p:nvPr/>
        </p:nvSpPr>
        <p:spPr>
          <a:xfrm>
            <a:off x="803275" y="1665349"/>
            <a:ext cx="11602720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b="0" i="0" lang="ru-RU" sz="32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Единая система персонализированного питания</a:t>
            </a:r>
            <a:endParaRPr/>
          </a:p>
        </p:txBody>
      </p:sp>
      <p:cxnSp>
        <p:nvCxnSpPr>
          <p:cNvPr id="186" name="Google Shape;186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87" name="Google Shape;187;p3"/>
          <p:cNvPicPr preferRelativeResize="0"/>
          <p:nvPr/>
        </p:nvPicPr>
        <p:blipFill rotWithShape="1">
          <a:blip r:embed="rId4">
            <a:alphaModFix/>
          </a:blip>
          <a:srcRect b="10205" l="11998" r="1018" t="12346"/>
          <a:stretch/>
        </p:blipFill>
        <p:spPr>
          <a:xfrm>
            <a:off x="4828540" y="2709083"/>
            <a:ext cx="2913380" cy="3465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"/>
          <p:cNvPicPr preferRelativeResize="0"/>
          <p:nvPr/>
        </p:nvPicPr>
        <p:blipFill rotWithShape="1">
          <a:blip r:embed="rId5">
            <a:alphaModFix/>
          </a:blip>
          <a:srcRect b="12078" l="0" r="-2172" t="8509"/>
          <a:stretch/>
        </p:blipFill>
        <p:spPr>
          <a:xfrm>
            <a:off x="803275" y="3087798"/>
            <a:ext cx="2321560" cy="270848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"/>
          <p:cNvSpPr txBox="1"/>
          <p:nvPr/>
        </p:nvSpPr>
        <p:spPr>
          <a:xfrm>
            <a:off x="4391660" y="6216134"/>
            <a:ext cx="3835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НИР «Как жить с фенилкетонурией» </a:t>
            </a:r>
            <a:endParaRPr/>
          </a:p>
        </p:txBody>
      </p:sp>
      <p:pic>
        <p:nvPicPr>
          <p:cNvPr id="190" name="Google Shape;19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22090" y="3087798"/>
            <a:ext cx="2084110" cy="3128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/>
          </a:p>
        </p:txBody>
      </p:sp>
      <p:cxnSp>
        <p:nvCxnSpPr>
          <p:cNvPr id="197" name="Google Shape;197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8" name="Google Shape;198;p4"/>
          <p:cNvSpPr txBox="1"/>
          <p:nvPr/>
        </p:nvSpPr>
        <p:spPr>
          <a:xfrm>
            <a:off x="2701289" y="1549150"/>
            <a:ext cx="7224395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Население с особенностью питания</a:t>
            </a:r>
            <a:endParaRPr/>
          </a:p>
        </p:txBody>
      </p:sp>
      <p:sp>
        <p:nvSpPr>
          <p:cNvPr id="199" name="Google Shape;199;p4"/>
          <p:cNvSpPr/>
          <p:nvPr/>
        </p:nvSpPr>
        <p:spPr>
          <a:xfrm>
            <a:off x="1504634" y="2551280"/>
            <a:ext cx="3545840" cy="6095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6892288" y="2551281"/>
            <a:ext cx="3545840" cy="6095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4"/>
          <p:cNvSpPr txBox="1"/>
          <p:nvPr/>
        </p:nvSpPr>
        <p:spPr>
          <a:xfrm>
            <a:off x="2170432" y="2479841"/>
            <a:ext cx="2214244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Диетотерапия</a:t>
            </a:r>
            <a:endParaRPr/>
          </a:p>
        </p:txBody>
      </p:sp>
      <p:sp>
        <p:nvSpPr>
          <p:cNvPr id="202" name="Google Shape;202;p4"/>
          <p:cNvSpPr txBox="1"/>
          <p:nvPr/>
        </p:nvSpPr>
        <p:spPr>
          <a:xfrm>
            <a:off x="7558086" y="2515561"/>
            <a:ext cx="2214244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Обогащение </a:t>
            </a:r>
            <a:endParaRPr/>
          </a:p>
        </p:txBody>
      </p:sp>
      <p:sp>
        <p:nvSpPr>
          <p:cNvPr id="203" name="Google Shape;203;p4"/>
          <p:cNvSpPr txBox="1"/>
          <p:nvPr/>
        </p:nvSpPr>
        <p:spPr>
          <a:xfrm>
            <a:off x="1827529" y="3342333"/>
            <a:ext cx="4420871" cy="1967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Фенилкетонурия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Целиакия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Муковисцидоз  </a:t>
            </a:r>
            <a:endParaRPr/>
          </a:p>
        </p:txBody>
      </p:sp>
      <p:sp>
        <p:nvSpPr>
          <p:cNvPr id="204" name="Google Shape;204;p4"/>
          <p:cNvSpPr txBox="1"/>
          <p:nvPr/>
        </p:nvSpPr>
        <p:spPr>
          <a:xfrm>
            <a:off x="6979920" y="3429000"/>
            <a:ext cx="6445251" cy="1967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Железо (анемия)</a:t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Йод (гипотиреоз)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Кальций и витамин D (остеопороз) </a:t>
            </a:r>
            <a:endParaRPr/>
          </a:p>
        </p:txBody>
      </p:sp>
      <p:sp>
        <p:nvSpPr>
          <p:cNvPr id="205" name="Google Shape;205;p4"/>
          <p:cNvSpPr/>
          <p:nvPr/>
        </p:nvSpPr>
        <p:spPr>
          <a:xfrm rot="5400000">
            <a:off x="1491629" y="3615842"/>
            <a:ext cx="188570" cy="162560"/>
          </a:xfrm>
          <a:prstGeom prst="triangle">
            <a:avLst>
              <a:gd fmla="val 50000" name="adj"/>
            </a:avLst>
          </a:prstGeom>
          <a:solidFill>
            <a:srgbClr val="13B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4"/>
          <p:cNvSpPr/>
          <p:nvPr/>
        </p:nvSpPr>
        <p:spPr>
          <a:xfrm rot="5400000">
            <a:off x="1490517" y="4316429"/>
            <a:ext cx="188570" cy="162560"/>
          </a:xfrm>
          <a:prstGeom prst="triangle">
            <a:avLst>
              <a:gd fmla="val 50000" name="adj"/>
            </a:avLst>
          </a:prstGeom>
          <a:solidFill>
            <a:srgbClr val="13B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"/>
          <p:cNvSpPr/>
          <p:nvPr/>
        </p:nvSpPr>
        <p:spPr>
          <a:xfrm rot="5400000">
            <a:off x="1489961" y="4946957"/>
            <a:ext cx="188570" cy="162560"/>
          </a:xfrm>
          <a:prstGeom prst="triangle">
            <a:avLst>
              <a:gd fmla="val 50000" name="adj"/>
            </a:avLst>
          </a:prstGeom>
          <a:solidFill>
            <a:srgbClr val="13B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4"/>
          <p:cNvSpPr/>
          <p:nvPr/>
        </p:nvSpPr>
        <p:spPr>
          <a:xfrm rot="5400000">
            <a:off x="6520709" y="3710127"/>
            <a:ext cx="188570" cy="162560"/>
          </a:xfrm>
          <a:prstGeom prst="triangle">
            <a:avLst>
              <a:gd fmla="val 50000" name="adj"/>
            </a:avLst>
          </a:prstGeom>
          <a:solidFill>
            <a:srgbClr val="13B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4"/>
          <p:cNvSpPr/>
          <p:nvPr/>
        </p:nvSpPr>
        <p:spPr>
          <a:xfrm rot="5400000">
            <a:off x="6519597" y="4410714"/>
            <a:ext cx="188570" cy="162560"/>
          </a:xfrm>
          <a:prstGeom prst="triangle">
            <a:avLst>
              <a:gd fmla="val 50000" name="adj"/>
            </a:avLst>
          </a:prstGeom>
          <a:solidFill>
            <a:srgbClr val="13B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4"/>
          <p:cNvSpPr/>
          <p:nvPr/>
        </p:nvSpPr>
        <p:spPr>
          <a:xfrm rot="5400000">
            <a:off x="6519041" y="5041242"/>
            <a:ext cx="188570" cy="162560"/>
          </a:xfrm>
          <a:prstGeom prst="triangle">
            <a:avLst>
              <a:gd fmla="val 50000" name="adj"/>
            </a:avLst>
          </a:prstGeom>
          <a:solidFill>
            <a:srgbClr val="13B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Бесплатное векторное изображение Ручной обращается женщина в супермаркете" id="216" name="Google Shape;216;p5"/>
          <p:cNvPicPr preferRelativeResize="0"/>
          <p:nvPr/>
        </p:nvPicPr>
        <p:blipFill rotWithShape="1">
          <a:blip r:embed="rId4">
            <a:alphaModFix/>
          </a:blip>
          <a:srcRect b="6635" l="0" r="0" t="0"/>
          <a:stretch/>
        </p:blipFill>
        <p:spPr>
          <a:xfrm>
            <a:off x="9716251" y="4546510"/>
            <a:ext cx="2475749" cy="231149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18" name="Google Shape;218;p5"/>
          <p:cNvSpPr txBox="1"/>
          <p:nvPr/>
        </p:nvSpPr>
        <p:spPr>
          <a:xfrm>
            <a:off x="4996099" y="2141764"/>
            <a:ext cx="6239591" cy="3066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Нужное количество полезных элементов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t/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Готовый продукт на прилавке магазина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None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Индивидуально подобранный для Вас</a:t>
            </a:r>
            <a:endParaRPr/>
          </a:p>
        </p:txBody>
      </p:sp>
      <p:cxnSp>
        <p:nvCxnSpPr>
          <p:cNvPr id="219" name="Google Shape;219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20" name="Google Shape;220;p5"/>
          <p:cNvPicPr preferRelativeResize="0"/>
          <p:nvPr/>
        </p:nvPicPr>
        <p:blipFill rotWithShape="1">
          <a:blip r:embed="rId5">
            <a:alphaModFix/>
          </a:blip>
          <a:srcRect b="-4" l="29000" r="26165" t="-1778"/>
          <a:stretch/>
        </p:blipFill>
        <p:spPr>
          <a:xfrm>
            <a:off x="803275" y="1447992"/>
            <a:ext cx="3472441" cy="4433933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5"/>
          <p:cNvSpPr txBox="1"/>
          <p:nvPr/>
        </p:nvSpPr>
        <p:spPr>
          <a:xfrm>
            <a:off x="3320265" y="5903804"/>
            <a:ext cx="1223310" cy="496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1"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TRL - 3</a:t>
            </a:r>
            <a:endParaRPr/>
          </a:p>
        </p:txBody>
      </p:sp>
      <p:sp>
        <p:nvSpPr>
          <p:cNvPr id="222" name="Google Shape;222;p5"/>
          <p:cNvSpPr/>
          <p:nvPr/>
        </p:nvSpPr>
        <p:spPr>
          <a:xfrm>
            <a:off x="4543575" y="2245179"/>
            <a:ext cx="452524" cy="376057"/>
          </a:xfrm>
          <a:custGeom>
            <a:rect b="b" l="l" r="r" t="t"/>
            <a:pathLst>
              <a:path extrusionOk="0" h="199454" w="251691">
                <a:moveTo>
                  <a:pt x="82314" y="199454"/>
                </a:moveTo>
                <a:lnTo>
                  <a:pt x="0" y="121493"/>
                </a:lnTo>
                <a:lnTo>
                  <a:pt x="21370" y="98540"/>
                </a:lnTo>
                <a:lnTo>
                  <a:pt x="81523" y="155131"/>
                </a:lnTo>
                <a:lnTo>
                  <a:pt x="228738" y="0"/>
                </a:lnTo>
                <a:lnTo>
                  <a:pt x="251691" y="2216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5"/>
          <p:cNvSpPr/>
          <p:nvPr/>
        </p:nvSpPr>
        <p:spPr>
          <a:xfrm>
            <a:off x="4543575" y="3476929"/>
            <a:ext cx="452524" cy="376057"/>
          </a:xfrm>
          <a:custGeom>
            <a:rect b="b" l="l" r="r" t="t"/>
            <a:pathLst>
              <a:path extrusionOk="0" h="199454" w="251691">
                <a:moveTo>
                  <a:pt x="82314" y="199454"/>
                </a:moveTo>
                <a:lnTo>
                  <a:pt x="0" y="121493"/>
                </a:lnTo>
                <a:lnTo>
                  <a:pt x="21370" y="98540"/>
                </a:lnTo>
                <a:lnTo>
                  <a:pt x="81523" y="155131"/>
                </a:lnTo>
                <a:lnTo>
                  <a:pt x="228738" y="0"/>
                </a:lnTo>
                <a:lnTo>
                  <a:pt x="251691" y="2216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5"/>
          <p:cNvSpPr/>
          <p:nvPr/>
        </p:nvSpPr>
        <p:spPr>
          <a:xfrm>
            <a:off x="4605724" y="4746475"/>
            <a:ext cx="452524" cy="376057"/>
          </a:xfrm>
          <a:custGeom>
            <a:rect b="b" l="l" r="r" t="t"/>
            <a:pathLst>
              <a:path extrusionOk="0" h="199454" w="251691">
                <a:moveTo>
                  <a:pt x="82314" y="199454"/>
                </a:moveTo>
                <a:lnTo>
                  <a:pt x="0" y="121493"/>
                </a:lnTo>
                <a:lnTo>
                  <a:pt x="21370" y="98540"/>
                </a:lnTo>
                <a:lnTo>
                  <a:pt x="81523" y="155131"/>
                </a:lnTo>
                <a:lnTo>
                  <a:pt x="228738" y="0"/>
                </a:lnTo>
                <a:lnTo>
                  <a:pt x="251691" y="2216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" name="Google Shape;225;p5"/>
          <p:cNvCxnSpPr/>
          <p:nvPr/>
        </p:nvCxnSpPr>
        <p:spPr>
          <a:xfrm>
            <a:off x="3320265" y="6400800"/>
            <a:ext cx="1031651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232" name="Google Shape;232;p6"/>
          <p:cNvSpPr txBox="1"/>
          <p:nvPr/>
        </p:nvSpPr>
        <p:spPr>
          <a:xfrm>
            <a:off x="522307" y="1584485"/>
            <a:ext cx="11488718" cy="136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«К 2035 году размер мирового рынка </a:t>
            </a:r>
            <a:r>
              <a:rPr b="1"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Фуднет</a:t>
            </a: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может составить </a:t>
            </a:r>
            <a:r>
              <a:rPr b="1"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3,5 трлн </a:t>
            </a:r>
            <a:r>
              <a:rPr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долларов. 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1" lang="ru-RU"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Россия может занять 5-15% этого рынка»</a:t>
            </a:r>
            <a:endParaRPr b="1"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3" name="Google Shape;233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34" name="Google Shape;234;p6"/>
          <p:cNvGrpSpPr/>
          <p:nvPr/>
        </p:nvGrpSpPr>
        <p:grpSpPr>
          <a:xfrm>
            <a:off x="4024215" y="3133725"/>
            <a:ext cx="4450385" cy="3724275"/>
            <a:chOff x="4546406" y="3529080"/>
            <a:chExt cx="3872289" cy="3282110"/>
          </a:xfrm>
        </p:grpSpPr>
        <p:grpSp>
          <p:nvGrpSpPr>
            <p:cNvPr id="235" name="Google Shape;235;p6"/>
            <p:cNvGrpSpPr/>
            <p:nvPr/>
          </p:nvGrpSpPr>
          <p:grpSpPr>
            <a:xfrm>
              <a:off x="4546406" y="3529080"/>
              <a:ext cx="3403986" cy="3282110"/>
              <a:chOff x="3738623" y="3573684"/>
              <a:chExt cx="3298785" cy="3305042"/>
            </a:xfrm>
          </p:grpSpPr>
          <p:sp>
            <p:nvSpPr>
              <p:cNvPr id="236" name="Google Shape;236;p6"/>
              <p:cNvSpPr/>
              <p:nvPr/>
            </p:nvSpPr>
            <p:spPr>
              <a:xfrm>
                <a:off x="3738623" y="3573684"/>
                <a:ext cx="3298785" cy="3284316"/>
              </a:xfrm>
              <a:prstGeom prst="ellipse">
                <a:avLst/>
              </a:prstGeom>
              <a:solidFill>
                <a:srgbClr val="E1EFD8"/>
              </a:solidFill>
              <a:ln cap="flat" cmpd="sng" w="12700">
                <a:solidFill>
                  <a:srgbClr val="D8E2F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6"/>
              <p:cNvSpPr/>
              <p:nvPr/>
            </p:nvSpPr>
            <p:spPr>
              <a:xfrm>
                <a:off x="4191723" y="4479403"/>
                <a:ext cx="2392584" cy="2378597"/>
              </a:xfrm>
              <a:prstGeom prst="ellipse">
                <a:avLst/>
              </a:prstGeom>
              <a:solidFill>
                <a:srgbClr val="FFF2CC"/>
              </a:solidFill>
              <a:ln cap="flat" cmpd="sng" w="12700">
                <a:solidFill>
                  <a:srgbClr val="D8E2F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6"/>
              <p:cNvSpPr/>
              <p:nvPr/>
            </p:nvSpPr>
            <p:spPr>
              <a:xfrm>
                <a:off x="4464610" y="5233152"/>
                <a:ext cx="1729450" cy="1645574"/>
              </a:xfrm>
              <a:prstGeom prst="ellipse">
                <a:avLst/>
              </a:prstGeom>
              <a:solidFill>
                <a:srgbClr val="D5DBE5"/>
              </a:solidFill>
              <a:ln cap="flat" cmpd="sng" w="12700">
                <a:solidFill>
                  <a:srgbClr val="D8E2F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9" name="Google Shape;239;p6"/>
            <p:cNvSpPr txBox="1"/>
            <p:nvPr/>
          </p:nvSpPr>
          <p:spPr>
            <a:xfrm>
              <a:off x="5834285" y="3818523"/>
              <a:ext cx="2584410" cy="7749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BABD"/>
                </a:buClr>
                <a:buSzPts val="2000"/>
                <a:buFont typeface="Arial"/>
                <a:buNone/>
              </a:pPr>
              <a:r>
                <a:rPr lang="ru-RU" sz="200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65100" lvl="0" marL="342900" marR="0" rtl="0" algn="just">
                <a:lnSpc>
                  <a:spcPct val="15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1BABD"/>
                </a:buClr>
                <a:buSzPts val="2800"/>
                <a:buFont typeface="Arial"/>
                <a:buNone/>
              </a:pPr>
              <a:r>
                <a:t/>
              </a:r>
              <a:endParaRPr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6"/>
            <p:cNvSpPr txBox="1"/>
            <p:nvPr/>
          </p:nvSpPr>
          <p:spPr>
            <a:xfrm>
              <a:off x="5833532" y="4639906"/>
              <a:ext cx="2584410" cy="7749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BABD"/>
                </a:buClr>
                <a:buSzPts val="2000"/>
                <a:buFont typeface="Arial"/>
                <a:buNone/>
              </a:pPr>
              <a:r>
                <a:rPr lang="ru-RU" sz="200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65100" lvl="0" marL="342900" marR="0" rtl="0" algn="just">
                <a:lnSpc>
                  <a:spcPct val="15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1BABD"/>
                </a:buClr>
                <a:buSzPts val="2800"/>
                <a:buFont typeface="Arial"/>
                <a:buNone/>
              </a:pPr>
              <a:r>
                <a:t/>
              </a:r>
              <a:endParaRPr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6"/>
            <p:cNvSpPr txBox="1"/>
            <p:nvPr/>
          </p:nvSpPr>
          <p:spPr>
            <a:xfrm>
              <a:off x="5787944" y="5659106"/>
              <a:ext cx="2584410" cy="7749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BABD"/>
                </a:buClr>
                <a:buSzPts val="2800"/>
                <a:buFont typeface="Arial"/>
                <a:buNone/>
              </a:pPr>
              <a:r>
                <a:rPr b="1" lang="ru-RU" sz="280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b="1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65100" lvl="0" marL="342900" marR="0" rtl="0" algn="just">
                <a:lnSpc>
                  <a:spcPct val="15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1BABD"/>
                </a:buClr>
                <a:buSzPts val="2800"/>
                <a:buFont typeface="Arial"/>
                <a:buNone/>
              </a:pPr>
              <a:r>
                <a:t/>
              </a:r>
              <a:endParaRPr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cxnSp>
        <p:nvCxnSpPr>
          <p:cNvPr id="248" name="Google Shape;248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descr="Здоровое питание с доставкой" id="249" name="Google Shape;249;p7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Здоровое питание с доставкой" id="250" name="Google Shape;250;p7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7"/>
          <p:cNvGrpSpPr/>
          <p:nvPr/>
        </p:nvGrpSpPr>
        <p:grpSpPr>
          <a:xfrm>
            <a:off x="710675" y="2959507"/>
            <a:ext cx="2651356" cy="2752955"/>
            <a:chOff x="2384547" y="3883372"/>
            <a:chExt cx="2013306" cy="2191718"/>
          </a:xfrm>
        </p:grpSpPr>
        <p:sp>
          <p:nvSpPr>
            <p:cNvPr id="252" name="Google Shape;252;p7"/>
            <p:cNvSpPr txBox="1"/>
            <p:nvPr/>
          </p:nvSpPr>
          <p:spPr>
            <a:xfrm>
              <a:off x="2975453" y="3883372"/>
              <a:ext cx="14224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Время</a:t>
              </a:r>
              <a:endParaRPr b="1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7"/>
            <p:cNvSpPr txBox="1"/>
            <p:nvPr/>
          </p:nvSpPr>
          <p:spPr>
            <a:xfrm>
              <a:off x="2975453" y="4511352"/>
              <a:ext cx="14224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Деньги</a:t>
              </a:r>
              <a:endParaRPr b="1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7"/>
            <p:cNvSpPr txBox="1"/>
            <p:nvPr/>
          </p:nvSpPr>
          <p:spPr>
            <a:xfrm>
              <a:off x="2406493" y="5767313"/>
              <a:ext cx="19913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Научный подход</a:t>
              </a:r>
              <a:endParaRPr b="1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2384547" y="5035825"/>
              <a:ext cx="1867743" cy="494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rgbClr val="414042"/>
                  </a:solidFill>
                  <a:latin typeface="Arial"/>
                  <a:ea typeface="Arial"/>
                  <a:cs typeface="Arial"/>
                  <a:sym typeface="Arial"/>
                </a:rPr>
                <a:t>Учет особенности здоровья</a:t>
              </a:r>
              <a:endParaRPr b="1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6" name="Google Shape;25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8450" y="-236163"/>
            <a:ext cx="14854236" cy="8355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63" name="Google Shape;263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64" name="Google Shape;264;p8"/>
          <p:cNvSpPr txBox="1"/>
          <p:nvPr/>
        </p:nvSpPr>
        <p:spPr>
          <a:xfrm>
            <a:off x="4703127" y="1850219"/>
            <a:ext cx="32207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Сегмент продаж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8"/>
          <p:cNvSpPr txBox="1"/>
          <p:nvPr/>
        </p:nvSpPr>
        <p:spPr>
          <a:xfrm>
            <a:off x="5494020" y="3043670"/>
            <a:ext cx="120396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B2B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8"/>
          <p:cNvSpPr txBox="1"/>
          <p:nvPr/>
        </p:nvSpPr>
        <p:spPr>
          <a:xfrm>
            <a:off x="2001520" y="3127339"/>
            <a:ext cx="14224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B2С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8"/>
          <p:cNvSpPr txBox="1"/>
          <p:nvPr/>
        </p:nvSpPr>
        <p:spPr>
          <a:xfrm>
            <a:off x="9794240" y="3145886"/>
            <a:ext cx="9956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B2G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8"/>
          <p:cNvSpPr txBox="1"/>
          <p:nvPr/>
        </p:nvSpPr>
        <p:spPr>
          <a:xfrm>
            <a:off x="9159240" y="3712114"/>
            <a:ext cx="31597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Санаторий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Лечебно-профилактические учреждения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8"/>
          <p:cNvSpPr txBox="1"/>
          <p:nvPr/>
        </p:nvSpPr>
        <p:spPr>
          <a:xfrm>
            <a:off x="1099820" y="3751556"/>
            <a:ext cx="2921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600"/>
              <a:buFont typeface="Arial"/>
              <a:buChar char="•"/>
            </a:pPr>
            <a:r>
              <a:rPr lang="ru-RU" sz="1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Заказ продуктов напрямую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8"/>
          <p:cNvSpPr txBox="1"/>
          <p:nvPr/>
        </p:nvSpPr>
        <p:spPr>
          <a:xfrm>
            <a:off x="4679950" y="3907101"/>
            <a:ext cx="4738370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Жизнь.Март</a:t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Продуктовые магазины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Кофейни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1" name="Google Shape;271;p8"/>
          <p:cNvCxnSpPr/>
          <p:nvPr/>
        </p:nvCxnSpPr>
        <p:spPr>
          <a:xfrm>
            <a:off x="4818538" y="3712114"/>
            <a:ext cx="255492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2" name="Google Shape;272;p8"/>
          <p:cNvCxnSpPr/>
          <p:nvPr/>
        </p:nvCxnSpPr>
        <p:spPr>
          <a:xfrm>
            <a:off x="2001520" y="3512804"/>
            <a:ext cx="751205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3" name="Google Shape;273;p8"/>
          <p:cNvCxnSpPr/>
          <p:nvPr/>
        </p:nvCxnSpPr>
        <p:spPr>
          <a:xfrm>
            <a:off x="9794240" y="3512804"/>
            <a:ext cx="751205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Поддержка</a:t>
            </a:r>
            <a:endParaRPr/>
          </a:p>
        </p:txBody>
      </p:sp>
      <p:cxnSp>
        <p:nvCxnSpPr>
          <p:cNvPr id="280" name="Google Shape;280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Изображение выглядит как текст, снимок экрана, программное обеспечение, веб-страница&#10;&#10;Автоматически созданное описание" id="281" name="Google Shape;281;p9"/>
          <p:cNvPicPr preferRelativeResize="0"/>
          <p:nvPr/>
        </p:nvPicPr>
        <p:blipFill rotWithShape="1">
          <a:blip r:embed="rId4">
            <a:alphaModFix/>
          </a:blip>
          <a:srcRect b="1537" l="35625" r="31249" t="23086"/>
          <a:stretch/>
        </p:blipFill>
        <p:spPr>
          <a:xfrm>
            <a:off x="1713445" y="1447709"/>
            <a:ext cx="3547161" cy="43720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программное обеспечение, веб-страница, Значок на компьютере&#10;&#10;Автоматически созданное описание" id="282" name="Google Shape;282;p9"/>
          <p:cNvPicPr preferRelativeResize="0"/>
          <p:nvPr/>
        </p:nvPicPr>
        <p:blipFill rotWithShape="1">
          <a:blip r:embed="rId5">
            <a:alphaModFix/>
          </a:blip>
          <a:srcRect b="9106" l="33399" r="28706" t="21739"/>
          <a:stretch/>
        </p:blipFill>
        <p:spPr>
          <a:xfrm>
            <a:off x="6972035" y="1892756"/>
            <a:ext cx="3723640" cy="36807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программное обеспечение, Мультимедийное программное обеспечение&#10;&#10;Автоматически созданное описание" id="283" name="Google Shape;283;p9"/>
          <p:cNvPicPr preferRelativeResize="0"/>
          <p:nvPr/>
        </p:nvPicPr>
        <p:blipFill rotWithShape="1">
          <a:blip r:embed="rId6">
            <a:alphaModFix/>
          </a:blip>
          <a:srcRect b="37308" l="30000" r="39375" t="38830"/>
          <a:stretch/>
        </p:blipFill>
        <p:spPr>
          <a:xfrm>
            <a:off x="7374602" y="112169"/>
            <a:ext cx="2498377" cy="105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36082" y="1447709"/>
            <a:ext cx="914479" cy="890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cxnSp>
        <p:nvCxnSpPr>
          <p:cNvPr id="291" name="Google Shape;291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92" name="Google Shape;292;p10"/>
          <p:cNvSpPr txBox="1"/>
          <p:nvPr/>
        </p:nvSpPr>
        <p:spPr>
          <a:xfrm>
            <a:off x="1262820" y="3731583"/>
            <a:ext cx="21464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Инвестиций</a:t>
            </a:r>
            <a:endParaRPr/>
          </a:p>
        </p:txBody>
      </p:sp>
      <p:sp>
        <p:nvSpPr>
          <p:cNvPr id="293" name="Google Shape;293;p10"/>
          <p:cNvSpPr txBox="1"/>
          <p:nvPr/>
        </p:nvSpPr>
        <p:spPr>
          <a:xfrm>
            <a:off x="920751" y="2869809"/>
            <a:ext cx="2333819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2,7 млн</a:t>
            </a:r>
            <a:endParaRPr/>
          </a:p>
        </p:txBody>
      </p:sp>
      <p:sp>
        <p:nvSpPr>
          <p:cNvPr id="294" name="Google Shape;294;p10"/>
          <p:cNvSpPr txBox="1"/>
          <p:nvPr/>
        </p:nvSpPr>
        <p:spPr>
          <a:xfrm>
            <a:off x="5198966" y="2869809"/>
            <a:ext cx="2333819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3,3 млн</a:t>
            </a:r>
            <a:endParaRPr/>
          </a:p>
        </p:txBody>
      </p:sp>
      <p:sp>
        <p:nvSpPr>
          <p:cNvPr id="295" name="Google Shape;295;p10"/>
          <p:cNvSpPr txBox="1"/>
          <p:nvPr/>
        </p:nvSpPr>
        <p:spPr>
          <a:xfrm>
            <a:off x="8830313" y="2869809"/>
            <a:ext cx="2333819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года</a:t>
            </a:r>
            <a:endParaRPr/>
          </a:p>
        </p:txBody>
      </p:sp>
      <p:sp>
        <p:nvSpPr>
          <p:cNvPr id="296" name="Google Shape;296;p10"/>
          <p:cNvSpPr txBox="1"/>
          <p:nvPr/>
        </p:nvSpPr>
        <p:spPr>
          <a:xfrm>
            <a:off x="8862807" y="3731583"/>
            <a:ext cx="264339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Точка безубыточности</a:t>
            </a:r>
            <a:endParaRPr/>
          </a:p>
        </p:txBody>
      </p:sp>
      <p:sp>
        <p:nvSpPr>
          <p:cNvPr id="297" name="Google Shape;297;p10"/>
          <p:cNvSpPr txBox="1"/>
          <p:nvPr/>
        </p:nvSpPr>
        <p:spPr>
          <a:xfrm>
            <a:off x="5353710" y="3731583"/>
            <a:ext cx="21464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Вернем + 20%</a:t>
            </a:r>
            <a:endParaRPr/>
          </a:p>
        </p:txBody>
      </p:sp>
      <p:pic>
        <p:nvPicPr>
          <p:cNvPr id="298" name="Google Shape;29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925933">
            <a:off x="3174475" y="4469839"/>
            <a:ext cx="4358469" cy="2312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305" name="Google Shape;305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06" name="Google Shape;30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БРЕНДБУК</a:t>
            </a:r>
            <a:endParaRPr/>
          </a:p>
        </p:txBody>
      </p:sp>
      <p:cxnSp>
        <p:nvCxnSpPr>
          <p:cNvPr id="313" name="Google Shape;313;p1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14" name="Google Shape;314;p12"/>
          <p:cNvPicPr preferRelativeResize="0"/>
          <p:nvPr/>
        </p:nvPicPr>
        <p:blipFill rotWithShape="1">
          <a:blip r:embed="rId4">
            <a:alphaModFix/>
          </a:blip>
          <a:srcRect b="0" l="3125" r="0" t="0"/>
          <a:stretch/>
        </p:blipFill>
        <p:spPr>
          <a:xfrm>
            <a:off x="228600" y="978806"/>
            <a:ext cx="11811000" cy="505278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6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