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77" r:id="rId6"/>
    <p:sldId id="260" r:id="rId7"/>
    <p:sldId id="261" r:id="rId8"/>
    <p:sldId id="263" r:id="rId9"/>
    <p:sldId id="265" r:id="rId10"/>
    <p:sldId id="27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Franklin Gothic" panose="020B0604020202020204" charset="0"/>
      <p:bold r:id="rId26"/>
    </p:embeddedFont>
    <p:embeddedFont>
      <p:font typeface="Helvetica Neue" panose="020B0604020202020204" charset="0"/>
      <p:regular r:id="rId27"/>
      <p:bold r:id="rId28"/>
      <p:italic r:id="rId29"/>
      <p:boldItalic r:id="rId30"/>
    </p:embeddedFont>
    <p:embeddedFont>
      <p:font typeface="Lato" panose="020F0502020204030203" pitchFamily="34" charset="0"/>
      <p:regular r:id="rId31"/>
      <p:bold r:id="rId32"/>
      <p:italic r:id="rId33"/>
      <p:boldItalic r:id="rId34"/>
    </p:embeddedFont>
    <p:embeddedFont>
      <p:font typeface="Lato Black" panose="020F0502020204030203" pitchFamily="34" charset="0"/>
      <p:bold r:id="rId35"/>
      <p:boldItalic r:id="rId36"/>
    </p:embeddedFont>
    <p:embeddedFont>
      <p:font typeface="PT Sans" panose="020B0503020203020204" pitchFamily="34" charset="-52"/>
      <p:regular r:id="rId37"/>
      <p:bold r:id="rId38"/>
      <p:italic r:id="rId39"/>
      <p:boldItalic r:id="rId40"/>
    </p:embeddedFont>
    <p:embeddedFont>
      <p:font typeface="Roboto" panose="02000000000000000000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F19BC63-290D-44EF-9F88-B84B9C66E427}">
  <a:tblStyle styleId="{BF19BC63-290D-44EF-9F88-B84B9C66E42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0249BC-6FE4-4F84-9D8D-641D05E67DF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02" d="100"/>
          <a:sy n="202" d="100"/>
        </p:scale>
        <p:origin x="624" y="1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64558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box.ru/media/marketing/kak-otsenit-obyem-rynka-metodom-pam-tam-sam-som-rasskazyvaem-na-primere-onlaynservisa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41a4ed44c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g241a4ed44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282279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8ca77accf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18ca77accf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Начните с </a:t>
            </a:r>
            <a:r>
              <a:rPr lang="ru" b="1" dirty="0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 dirty="0">
                <a:solidFill>
                  <a:schemeClr val="dk1"/>
                </a:solidFill>
              </a:rPr>
              <a:t>, которую призван решить ваш проект.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 dirty="0">
                <a:solidFill>
                  <a:schemeClr val="dk1"/>
                </a:solidFill>
              </a:rPr>
              <a:t>пользователь </a:t>
            </a:r>
            <a:r>
              <a:rPr lang="ru" dirty="0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dirty="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 dirty="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 dirty="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 dirty="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 dirty="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 dirty="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 dirty="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пример 2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Для кого (целевой сегмент)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который позволяет (ключевое решение)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в отличие (альтернативные решения)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пример: 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пример 3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1862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8ca77accf3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8ca77accf3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9900FF"/>
                </a:solidFill>
              </a:rPr>
              <a:t>для заказных проектов:</a:t>
            </a:r>
            <a:r>
              <a:rPr lang="ru" sz="1200" b="1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9549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8ca77accf3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8ca77accf3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lang="ru" b="1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4420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8ca77accf3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8ca77accf3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14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8ca77accf3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8ca77accf3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https://skillbox.ru/media/marketing/kak-otsenit-obyem-rynka-metodom-pam-tam-sam-som-rasskazyvaem-na-primere-onlaynservisa/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PAM (Potential Available Market) — потенциально доступный рынок. Это весь объём рынка с учётом того, как он изменится за интересующее вас время. оказатель считают, чтобы понять, как меняется рынок, — и так оценить перспективы продукта.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клиник и медицинских организаций. По прогнозам исследовательской компании Gartner, в ближайшие три года число частных медицинских организаций увеличится на 10% — до 8800. Стоимость подписки на журнал — 32 000 рублей в год. PAM будет равен 8800 × 32 000 рублей — это около 280 млн рублей.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TAM (Total Addressable Market) — общий объём рынка, на котором можно продать ваш продукт. Показатель включает всех потенциальных клиентов — в том числе тех, кто уже покупает у ваших конкурентов или даже не покупает товары-аналоги.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клиник. Подписка на медицинско-бухгалтерский журнал стоит 32 000 рублей, это значит, что TAM составит около 256 млн рублей.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TAM — это предел роста компании. Показатель демонстрирует перспективы продукта, если он сможет занять весь рынок. На практике TAM недостижим и даже 10% от TAM — большая победа. Близкие к 100% от TAM цифры встречаются на монополизированных рынках.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 помощью TAM также определяют, есть ли у компании потенциал для расширения на рынке.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(Served/Serviceable Available Market) — доступный объём рынка, доля от TAM. SAM показывает, сколько денег уже тратится на решения, похожие на ваше. SAM — это рынок прямых конкурентов и аналогов.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Для одноместных колясок SAM — это объём продаж одноместных колясок; для справочно-правовой системы для юристов SAM — это объём продаж справочно-правовых систем для юристов.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медицинских организаций, которые могут приобрести подписку на бухгалтерский онлайн-журнал. Однако только 30% таких организаций покупают бухгалтерские журналы. Вы знаете это из данных аналитики или по результатам собственных обзвонов.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У остальных 70% — разные причины отказа. Например, в бюджете нет соответствующей статьи расходов или клиники не считают нужным заботиться о бухгалтерах.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будет равен 8000 × 30% × 32 000 рублей (цена подписки). Получится, что число клиентов — 2400 компаний, а наш SAM — 76,8 млн рублей в год.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Можно посчитать по-другому. Профильная консалтинговая компания ведёт статистику услуг, которые заказывают медицинские учреждения. По данным консультантов, за год клиники покупают бухгалтерские журналы на 56 млн рублей. Это и будет наш SAM.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Объём рынка, который можно занять, если вытеснить прямых конкурентов. Это максимальный объём ниши, в которой работает компания. SAM не учитывает тех, кто мог бы купить продукт, но не покупает его по самым разным причинам.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SOM (Serviceable &amp; Obtainable Market) — реально достижимый объём рынка, доля от SAM. Это объём продаж, который компания может получить с помощью доступных ей инструментов.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Почти все продажи нашему онлайн-журналу приносят прямые звонки клиентам. 70% клиник ни при каких условиях не будут покупать бухгалтерские журналы. Если менеджер попал в клинику, которая принадлежит к остальным 30%, то конверсия составит 10%. Одна из десяти клиник, выписывающих бухгалтерский журнал, покупает наш онлайн-сервис.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К SAM, напомним, относится 2400 медицинских организаций — столько готовы купить бухгалтерские журналы. Если мы все их обзвоним, то получим 240 клиентов — 10%. Подписка стоит 32 000 рублей, умножим её на число клиентов и получим 7,7 млн рублей. Это и есть наш SOM.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Какой объём рынка можно получить с помощью существующей стратегии. SOM исключает клиентов, которые потенциально есть на рынке, но компания не сможет до них достучаться. Показатель учитывает конкуренцию, конверсию продаж в компании и другие факторы.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1927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8ca77accf3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8ca77accf3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37564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8ca77accf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18ca77accf3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4922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8ca77accf3_0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8ca77accf3_0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40817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8ca77accf3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8ca77accf3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8088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8ca77accf3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8ca77accf3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83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8ca77accf3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8ca77accf3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сделать самые первые расчеты, прикидки,  пусть и “сырые”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2732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8ca77accf3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8ca77accf3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сделать самые первые расчеты, прикидки,  пусть и “сырые”</a:t>
            </a:r>
            <a:br>
              <a:rPr lang="ru" sz="1200">
                <a:solidFill>
                  <a:schemeClr val="dk1"/>
                </a:solidFill>
              </a:rPr>
            </a:b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хорошо бы знать прогноз продаж, отчет о прибылях и убытках и прогноз движения денежных средств минимум на три года. НО в презентации не должно быть углубленных таблиц, которые будет трудно читать. Можно ограничить себя диаграммами, которые показывают продажи, общее количество клиентов, общие расходы и прибыль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47095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8ca77accf3_0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8ca77accf3_0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6739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8f23f6131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8f23f6131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2520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8ca77accf3_0_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18ca77accf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2533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a49a0e116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a49a0e116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5831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4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320272" y="1078567"/>
            <a:ext cx="7024200" cy="110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-RU" sz="3000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Подбор </a:t>
            </a:r>
            <a:r>
              <a:rPr lang="ru-RU" sz="3000" dirty="0" err="1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мото</a:t>
            </a:r>
            <a:r>
              <a:rPr lang="ru-RU" sz="3000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 и </a:t>
            </a:r>
            <a:r>
              <a:rPr lang="ru-RU" sz="3000" dirty="0" err="1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велотехники</a:t>
            </a:r>
            <a:r>
              <a:rPr lang="ru-RU" sz="3000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 и комплектующих</a:t>
            </a:r>
            <a:endParaRPr lang="ru-RU"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«Автоальянс»</a:t>
            </a:r>
            <a:endParaRPr sz="2100" b="1" i="0" u="none" strike="noStrike" cap="none" dirty="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513659" y="1781757"/>
            <a:ext cx="4517700" cy="13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 sz="12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i="1" dirty="0">
                <a:latin typeface="Calibri"/>
                <a:ea typeface="Calibri"/>
                <a:cs typeface="Calibri"/>
                <a:sym typeface="Calibri"/>
              </a:rPr>
              <a:t>Упростить выбор комплектующих для </a:t>
            </a:r>
            <a:r>
              <a:rPr lang="ru-RU" sz="900" i="1" dirty="0" err="1">
                <a:latin typeface="Calibri"/>
                <a:ea typeface="Calibri"/>
                <a:cs typeface="Calibri"/>
                <a:sym typeface="Calibri"/>
              </a:rPr>
              <a:t>мото</a:t>
            </a:r>
            <a:r>
              <a:rPr lang="ru-RU" sz="900" i="1" dirty="0"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lang="ru-RU" sz="900" i="1" dirty="0" err="1">
                <a:latin typeface="Calibri"/>
                <a:ea typeface="Calibri"/>
                <a:cs typeface="Calibri"/>
                <a:sym typeface="Calibri"/>
              </a:rPr>
              <a:t>велотехники</a:t>
            </a:r>
            <a:r>
              <a:rPr lang="ru-RU" sz="900" i="1" dirty="0">
                <a:latin typeface="Calibri"/>
                <a:ea typeface="Calibri"/>
                <a:cs typeface="Calibri"/>
                <a:sym typeface="Calibri"/>
              </a:rPr>
              <a:t>, через группу в социальных сетях при поломке и замены. </a:t>
            </a:r>
            <a:endParaRPr sz="900" i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5266068" y="1887725"/>
            <a:ext cx="3527100" cy="10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sz="12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i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Мы предлагаем группу в социальной сети, с помощью которой, будем предоставлять компоненты для ремонта </a:t>
            </a:r>
            <a:r>
              <a:rPr lang="ru-RU" sz="900" i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мото</a:t>
            </a:r>
            <a:r>
              <a:rPr lang="ru-RU" sz="900" i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и вело техники, а также информировать пользователей о новых моделях  и комплектующих.</a:t>
            </a:r>
            <a:endParaRPr sz="700" dirty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286542" y="902144"/>
            <a:ext cx="67371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Заказчик проекта (потенциальный заказчик): канал </a:t>
            </a:r>
            <a:r>
              <a:rPr lang="en-US" sz="12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B2C</a:t>
            </a:r>
            <a:r>
              <a:rPr lang="ru-RU" sz="12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2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(</a:t>
            </a:r>
            <a:r>
              <a:rPr lang="ru-RU" sz="12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мотолюбители  и велолюбитель</a:t>
            </a:r>
            <a:r>
              <a:rPr lang="en-US" sz="12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)</a:t>
            </a:r>
            <a:r>
              <a:rPr lang="ru" sz="12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endParaRPr sz="8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439328" y="4065071"/>
            <a:ext cx="29652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" marR="12700" lvl="0" indent="0" algn="l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Рынок НТИ:</a:t>
            </a:r>
            <a:r>
              <a:rPr lang="ru" sz="900" b="1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800" i="0" cap="all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TECHNET</a:t>
            </a:r>
            <a:endParaRPr sz="800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25400" marR="12700" lvl="0" indent="0" algn="l" rtl="0">
              <a:lnSpc>
                <a:spcPct val="1118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ru" sz="9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Сквозная технология:</a:t>
            </a:r>
            <a:r>
              <a:rPr lang="ru-RU" sz="800" b="0" i="0" cap="all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ТЕХНОЛОГИИ ХРАНЕНИЯ И АНАЛИЗА БОЛЬШИХ ДАННЫХ</a:t>
            </a:r>
            <a:endParaRPr sz="800" b="1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1480559" y="140403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286542" y="519333"/>
            <a:ext cx="6737100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проекта:создание группы для помощи людям в более расширенном подборе мото и вело техники и комплектующих</a:t>
            </a:r>
            <a:endParaRPr sz="12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311700" y="11092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Наша целевая аудитория – это  </a:t>
            </a:r>
            <a:r>
              <a:rPr lang="ru-RU" sz="2400" i="0" u="none" strike="noStrike" cap="none" dirty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  <a:sym typeface="Arial"/>
              </a:rPr>
              <a:t>молодые люди от 10 и более лет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;</a:t>
            </a:r>
            <a:r>
              <a:rPr lang="ru-RU" sz="2400" i="0" u="none" strike="noStrike" cap="none" dirty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  <a:sym typeface="Arial"/>
              </a:rPr>
              <a:t> молодые мамы с детьми; люди которые не имеют представление об этом, но часто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посещающие социальные сети; бабушки и дедушки желающие сделать подарок своим внукам. </a:t>
            </a:r>
            <a:endParaRPr sz="2400" dirty="0">
              <a:solidFill>
                <a:schemeClr val="accent6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Потребители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311700" y="1110225"/>
            <a:ext cx="8520600" cy="37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 опросе </a:t>
            </a:r>
            <a:r>
              <a:rPr lang="ru-RU" sz="18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мото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и вело любителей ,мы задавали следующие вопросы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:</a:t>
            </a:r>
            <a:b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</a:b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-</a:t>
            </a:r>
            <a: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Расскажите пожалуйста когда вы сталкиваетесь с поломкой мотовелотехники , испытывали вы сложность с ее устранением?</a:t>
            </a:r>
            <a:b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-Скажите пожалуйста, как часто вы сталкивались с поломками или нуждой замены запчасти для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</a:rPr>
              <a:t>мотовелотехники ?</a:t>
            </a:r>
            <a:b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-Как вы сейчас решаете проблему с поломкой или заменой комплектующих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</a:rPr>
              <a:t>мотовелотехники?</a:t>
            </a:r>
            <a:b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-Сколько времени вы тратите для поиска информации о поломке и поиске комплектующих? Тратили ли вы деньги на решение проблемы и если да то сколько ?</a:t>
            </a:r>
            <a:b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-Какими способами вы решаете стоящую перед Вами проблемой ?</a:t>
            </a:r>
            <a:b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-Как вы обычно определяете главные проблемы в процессе решения? Как вы относитесь к  неудобствам, с которыми сталкиваетесь?</a:t>
            </a:r>
            <a:b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-Какие уроки вы извлекли из предыдущих опытов с трудностями и неудобствами в процессе решения проблемы? Какие изменения внесли в свой подход, чтобы справиться с ними в будущем?</a:t>
            </a:r>
            <a:b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-Когда возникла необходимость решить вашу проблему, где вы брали информацию о способах решения данной проблемы?</a:t>
            </a:r>
            <a:b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-Насколько трудным оказался процесса поиска, сбора информации?</a:t>
            </a:r>
            <a:b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-К каким источникам информации вы обращались для поиска информации?</a:t>
            </a:r>
            <a:endParaRPr lang="ru-RU" sz="1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i="1" dirty="0">
              <a:solidFill>
                <a:srgbClr val="666666"/>
              </a:solidFill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000" b="1" dirty="0">
                <a:solidFill>
                  <a:srgbClr val="1E4E79"/>
                </a:solidFill>
              </a:rPr>
              <a:t>Инсайты, полученные из интервью с пользователями</a:t>
            </a:r>
            <a:endParaRPr sz="2400" dirty="0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15CCB-0F03-8828-FC41-B743D6E85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554" y="231823"/>
            <a:ext cx="8520600" cy="57270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1E4E79"/>
                </a:solidFill>
              </a:rPr>
              <a:t>Инсайты, полученные из интервью с пользователями</a:t>
            </a:r>
            <a:br>
              <a:rPr lang="ru-RU" sz="2000" dirty="0">
                <a:solidFill>
                  <a:srgbClr val="1E4E79"/>
                </a:solidFill>
                <a:latin typeface="PT Sans"/>
                <a:ea typeface="PT Sans"/>
                <a:cs typeface="PT Sans"/>
                <a:sym typeface="PT Sans"/>
              </a:rPr>
            </a:br>
            <a:endParaRPr lang="ru-RU" sz="20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1E3637-CC79-92DC-DA62-5D012615B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опросе мы получили следующие ответы:</a:t>
            </a:r>
            <a:b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90% опрошенных испытывали сложность при столкновении с проблемой</a:t>
            </a:r>
            <a:b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70% пользователей сталкиваются с проблемой хотя бы раз в год</a:t>
            </a:r>
            <a:b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60% решают свою проблему обращаясь в специализированные учреждения</a:t>
            </a:r>
            <a:b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55% опрошенных тратят около 3 часов на поиск нужной информации</a:t>
            </a:r>
            <a:b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60% пытаются решить проблему своими силами, но испытывают сложности</a:t>
            </a:r>
            <a:b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40 % проводят диагностику самостоятельно</a:t>
            </a:r>
            <a:b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 80% ответили что нужно тратить много времени на поиск и решение проблемы</a:t>
            </a:r>
            <a:b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8.75% обращались к работникам мастерских</a:t>
            </a:r>
            <a:b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60% пользователей не находили нужную им информацию</a:t>
            </a:r>
            <a:b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 80% участников искали  информацию на тематических форумах и группах</a:t>
            </a:r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707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Пользовательский сценарий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BD182A6-12DB-7E02-7D79-5A98B9A3B8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514822"/>
              </p:ext>
            </p:extLst>
          </p:nvPr>
        </p:nvGraphicFramePr>
        <p:xfrm>
          <a:off x="1480550" y="895567"/>
          <a:ext cx="5780146" cy="11339525"/>
        </p:xfrm>
        <a:graphic>
          <a:graphicData uri="http://schemas.openxmlformats.org/drawingml/2006/table">
            <a:tbl>
              <a:tblPr/>
              <a:tblGrid>
                <a:gridCol w="2890073">
                  <a:extLst>
                    <a:ext uri="{9D8B030D-6E8A-4147-A177-3AD203B41FA5}">
                      <a16:colId xmlns:a16="http://schemas.microsoft.com/office/drawing/2014/main" val="1280384377"/>
                    </a:ext>
                  </a:extLst>
                </a:gridCol>
                <a:gridCol w="2890073">
                  <a:extLst>
                    <a:ext uri="{9D8B030D-6E8A-4147-A177-3AD203B41FA5}">
                      <a16:colId xmlns:a16="http://schemas.microsoft.com/office/drawing/2014/main" val="3388739875"/>
                    </a:ext>
                  </a:extLst>
                </a:gridCol>
              </a:tblGrid>
              <a:tr h="72003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PT Sans"/>
                        <a:buNone/>
                      </a:pPr>
                      <a:r>
                        <a:rPr lang="ru-RU" sz="1200" b="1" u="none" strike="noStrike" cap="none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Как потребитель решает свою проблему</a:t>
                      </a:r>
                      <a:endParaRPr sz="1200" b="1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68575" marR="68575" marT="68575" marB="68575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PT Sans"/>
                        <a:buNone/>
                        <a:tabLst/>
                        <a:defRPr/>
                      </a:pPr>
                      <a:r>
                        <a:rPr lang="ru-RU" sz="1200" dirty="0"/>
                        <a:t>Что будет после реализации проекта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PT Sans"/>
                        <a:buNone/>
                      </a:pPr>
                      <a:endParaRPr sz="1200" b="1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68575" marR="68575" marT="68575" marB="68575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4797888"/>
                  </a:ext>
                </a:extLst>
              </a:tr>
              <a:tr h="26437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Обращается</a:t>
                      </a:r>
                      <a:r>
                        <a:rPr lang="ru-RU" sz="1400" baseline="0" dirty="0"/>
                        <a:t>  в специальные учреждения,  таки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е</a:t>
                      </a:r>
                      <a:r>
                        <a:rPr lang="ru-RU" sz="1400" baseline="0" dirty="0"/>
                        <a:t> как СТО,</a:t>
                      </a:r>
                    </a:p>
                    <a:p>
                      <a:pPr algn="ctr"/>
                      <a:r>
                        <a:rPr lang="ru-RU" sz="1400" baseline="0" dirty="0"/>
                        <a:t>к мотодилеру, автосервисам, а также в ремонтные мастерские частного назначения</a:t>
                      </a:r>
                      <a:endParaRPr lang="ru-RU" sz="1400" dirty="0"/>
                    </a:p>
                  </a:txBody>
                  <a:tcPr marL="27000" marR="27000" marT="13500" marB="1350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rPr lang="ru-RU" sz="1400" u="none" strike="noStrike" cap="none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Быстрая помощь в поиске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мотовелотехники</a:t>
                      </a:r>
                      <a:r>
                        <a:rPr lang="ru-RU" sz="1400" u="none" strike="noStrike" cap="none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, а также комплектующих для ремонта этой техники. Сокращение времени в  поиске решения своей проблемы</a:t>
                      </a:r>
                      <a:endParaRPr sz="1400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7000" marR="27000" marT="13500" marB="1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687734"/>
                  </a:ext>
                </a:extLst>
              </a:tr>
              <a:tr h="147820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1400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7000" marR="27000" marT="13500" marB="13500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1400" u="none" strike="noStrike" cap="none" dirty="0">
                        <a:solidFill>
                          <a:schemeClr val="tx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7000" marR="27000" marT="13500" marB="135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1125719"/>
                  </a:ext>
                </a:extLst>
              </a:tr>
              <a:tr h="3405142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7000" marR="27000" marT="13500" marB="13500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7000" marR="27000" marT="13500" marB="1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9217209"/>
                  </a:ext>
                </a:extLst>
              </a:tr>
              <a:tr h="3092445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7000" marR="27000" marT="13500" marB="13500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7000" marR="27000" marT="13500" marB="1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19879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body" idx="1"/>
          </p:nvPr>
        </p:nvSpPr>
        <p:spPr>
          <a:xfrm>
            <a:off x="311700" y="14903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РАМ:+100 тысяч единиц новой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мотовелотехники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продается ежегодно</a:t>
            </a:r>
            <a:b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ТАМ:2 274 000 пользователей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мотовелотехники 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 России информация на 2022 год (6 748 000 000 рублей)</a:t>
            </a:r>
            <a:b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SAM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51 101 пользователей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мотовелотехники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 Липецке и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Расказово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(153 303 000рублей )</a:t>
            </a:r>
            <a:b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5000 пользователей (10% от рынка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SAM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),(15 000 000 рублей)</a:t>
            </a:r>
            <a:endParaRPr sz="1400" dirty="0">
              <a:solidFill>
                <a:schemeClr val="dk1"/>
              </a:solidFill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Объем рынка, его динамика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09"/>
            <a:ext cx="1575600" cy="157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62550" y="1121250"/>
            <a:ext cx="8520600" cy="3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ru-RU" dirty="0">
                <a:solidFill>
                  <a:schemeClr val="tx1"/>
                </a:solidFill>
              </a:rPr>
              <a:t>Мы создали группу  в социальной сети,  далее разместим рекламу через соц. сети, где будем предоставлять нашим пользователям детали, технические характеристики и вело-транспорт 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28F425-26BD-D32D-8791-48BD461E9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29" y="2604915"/>
            <a:ext cx="2156678" cy="20381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CC0654-9010-D6B8-29C5-AC10C332A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295" y="2604915"/>
            <a:ext cx="2156678" cy="211621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563461" y="102063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dirty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br>
              <a:rPr lang="ru" sz="2400" dirty="0"/>
            </a:br>
            <a:endParaRPr dirty="0"/>
          </a:p>
        </p:txBody>
      </p:sp>
      <p:graphicFrame>
        <p:nvGraphicFramePr>
          <p:cNvPr id="135" name="Google Shape;135;p23"/>
          <p:cNvGraphicFramePr/>
          <p:nvPr>
            <p:extLst>
              <p:ext uri="{D42A27DB-BD31-4B8C-83A1-F6EECF244321}">
                <p14:modId xmlns:p14="http://schemas.microsoft.com/office/powerpoint/2010/main" val="1284173507"/>
              </p:ext>
            </p:extLst>
          </p:nvPr>
        </p:nvGraphicFramePr>
        <p:xfrm>
          <a:off x="222677" y="569805"/>
          <a:ext cx="8734286" cy="5058209"/>
        </p:xfrm>
        <a:graphic>
          <a:graphicData uri="http://schemas.openxmlformats.org/drawingml/2006/table">
            <a:tbl>
              <a:tblPr>
                <a:noFill/>
                <a:tableStyleId>{970249BC-6FE4-4F84-9D8D-641D05E67DF4}</a:tableStyleId>
              </a:tblPr>
              <a:tblGrid>
                <a:gridCol w="1710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4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4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65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8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390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 можно позаимствовать?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2175"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Велобаза</a:t>
                      </a: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Магазин для любителей велосипедов и велоспорта. Он предлагает широкий ассортимент велосипедов, запчастей, аксессуаров и специализированной экипировки для велосипедистов. </a:t>
                      </a:r>
                      <a:endParaRPr sz="8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Опытный персонал. В магазине работают профессионалы, готовые помочь с выбором правильного велосипеда или аксессуаров в соответствии с потребностями покупателя.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Так же предоставляет услуги ремонта и обслуживания велосипедов, что делает его идеальным местом для покупки и последующего технического обслуживания.</a:t>
                      </a:r>
                      <a:endParaRPr sz="8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Высокие цены на некоторые товары, ограниченный выбор определенных моделей велосипедов и возможными проблемами с гарантийным обслуживанием.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Для устаревших</a:t>
                      </a:r>
                      <a:r>
                        <a:rPr lang="ru-RU" sz="800" b="0" u="none" strike="noStrike" cap="none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моделей велосипедов не всегда можно приобрести запчасти.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800" b="0" u="none" strike="noStrike" cap="none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 сезонное время приходится долго ждать .</a:t>
                      </a:r>
                      <a:endParaRPr sz="8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7407"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Вело</a:t>
                      </a:r>
                      <a:r>
                        <a:rPr lang="en-US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max</a:t>
                      </a: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Магазин </a:t>
                      </a:r>
                      <a:r>
                        <a:rPr lang="ru-RU" sz="800" b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Велоmax</a:t>
                      </a: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предлагает широкий выбор велосипедов и велосипедных аксессуаров высокого качества. Его основные преимущества включают в себя разнообразие моделей для всех возрастов и уровней подготовки, профессиональные консультации продавцов-консультантов, гарантию качества предлагаемой продукции, а также наличие дополнительных услуг, таких как сборка, тестирование и регулировка велосипеда.</a:t>
                      </a:r>
                      <a:endParaRPr sz="8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Разнообразие моделей для всех возрастов и уровней подготовки, профессиональные консультации продавцов-консультантов, гарантию качества предлагаемой продукции, а также наличие дополнительных услуг, таких как сборка, тестирование и регулировка</a:t>
                      </a:r>
                      <a:endParaRPr sz="8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Высокие</a:t>
                      </a:r>
                      <a:r>
                        <a:rPr lang="ru-RU" sz="800" b="0" u="none" strike="noStrike" cap="none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цены практически на всю продукцию.</a:t>
                      </a: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Для устаревших</a:t>
                      </a:r>
                      <a:r>
                        <a:rPr lang="ru-RU" sz="800" b="0" u="none" strike="noStrike" cap="none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моделей велосипедов не всегда можно приобрести запчасти.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800" b="0" u="none" strike="noStrike" cap="none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 всегда есть возможность оплатить покупку онлайн или картой.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800" b="0" u="none" strike="noStrike" cap="none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 сезонное время приходится долго ждать .</a:t>
                      </a:r>
                      <a:endParaRPr lang="ru-RU" sz="8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endParaRPr lang="ru-RU" sz="8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5023"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Глобус Экстрим</a:t>
                      </a: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8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Мотосалон</a:t>
                      </a:r>
                      <a:r>
                        <a:rPr lang="ru-RU" sz="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Глобус Экстрим - это новое направление в Автомобильной Группе Глобус. Данный </a:t>
                      </a:r>
                      <a:r>
                        <a:rPr lang="ru-RU" sz="8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мотосалон</a:t>
                      </a:r>
                      <a:r>
                        <a:rPr lang="ru-RU" sz="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был создан специально для любителей экстремальных приключений. Здесь  собраны мотоциклы, квадроциклы, </a:t>
                      </a:r>
                      <a:r>
                        <a:rPr lang="ru-RU" sz="8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питбайки</a:t>
                      </a:r>
                      <a:r>
                        <a:rPr lang="ru-RU" sz="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и экипировка со всеми комплектующими аксессуарами для железного друга. В данном </a:t>
                      </a:r>
                      <a:r>
                        <a:rPr lang="ru-RU" sz="8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мотосалоне</a:t>
                      </a:r>
                      <a:r>
                        <a:rPr lang="ru-RU" sz="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выполняется ремонт в профессиональном сервисе с квалифицированными специалистами и качественными запасными частями. </a:t>
                      </a:r>
                      <a:endParaRPr lang="ru-RU" sz="8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8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Основными преимуществами </a:t>
                      </a:r>
                      <a:r>
                        <a:rPr lang="ru-RU" sz="800" b="0" u="none" strike="noStrike" cap="non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мотосалона</a:t>
                      </a: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Глобус Экстрим являются квалифицированный персонал, который может предложить профессиональную консультацию по выбору мототехники и экипировки, а также широкий выбор моделей и гибкая ценовая политика. Также магазин может предлагать дополнительные услуги, такие как сервисное обслуживание и техническая поддержка.</a:t>
                      </a: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Можно отметить возможные задержки в поставке некоторых моделей мототехники и экипировки, а также отсутствие определенных брендов или моделей. Также, возможно, что цены на некоторые товары могут быть выше, чем в других магазинах.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8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252"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900"/>
                        <a:buFont typeface="Calibri"/>
                        <a:buNone/>
                      </a:pP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oogle Shape;135;p23">
            <a:extLst>
              <a:ext uri="{FF2B5EF4-FFF2-40B4-BE49-F238E27FC236}">
                <a16:creationId xmlns:a16="http://schemas.microsoft.com/office/drawing/2014/main" id="{6EC77E97-E560-3C70-7D7B-8AE8E4E040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4590129"/>
              </p:ext>
            </p:extLst>
          </p:nvPr>
        </p:nvGraphicFramePr>
        <p:xfrm>
          <a:off x="387317" y="699421"/>
          <a:ext cx="8369366" cy="5304795"/>
        </p:xfrm>
        <a:graphic>
          <a:graphicData uri="http://schemas.openxmlformats.org/drawingml/2006/table">
            <a:tbl>
              <a:tblPr>
                <a:noFill/>
                <a:tableStyleId>{970249BC-6FE4-4F84-9D8D-641D05E67DF4}</a:tableStyleId>
              </a:tblPr>
              <a:tblGrid>
                <a:gridCol w="1635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6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0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61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2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463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 можно позаимствовать?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253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Отделы </a:t>
                      </a:r>
                      <a:r>
                        <a:rPr lang="ru-RU" sz="1000" b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мото</a:t>
                      </a:r>
                      <a:r>
                        <a:rPr lang="ru-RU" sz="10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вело техники в крупных магазинах</a:t>
                      </a: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Отделы </a:t>
                      </a:r>
                      <a:r>
                        <a:rPr lang="ru-RU" sz="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мотовелотехники</a:t>
                      </a:r>
                      <a:r>
                        <a:rPr lang="ru-RU" sz="9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 крупных магазинах представляют собой специализированные зоны, где предлагается широкий выбор мотоциклов, велосипедов, аксессуаров для них. В таких отделах обычно можно найти и разнообразные виды защитного снаряжения, такие как шлемы, защитные куртки, перчатки и наколенники.</a:t>
                      </a: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Удобство покупки: наличие отдела </a:t>
                      </a:r>
                      <a:r>
                        <a:rPr lang="ru-RU" sz="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мотовелотехники</a:t>
                      </a: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в </a:t>
                      </a: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крупных магазинах </a:t>
                      </a: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позволяет покупателям совершить все необходимые покупки в одном месте, не тратя время на поездку в специализированный магазин.</a:t>
                      </a: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Отсутствие определенных моделей или брендов в ассортименте, высокие цены на некоторые товары, магазины могут иметь ограниченное пространство для показа товаров и экспозиции, что может усложнить выбор</a:t>
                      </a: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25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мелкие магазины которые не специализируется на данной проблеме</a:t>
                      </a: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Мелкие магазины обычно располагаются в удобных местах и могут быть легко доступны для покупателей в их районе. Они также могут предлагать персонализированное обслуживание, поскольку обычно у них работает небольшой штат сотрудников, что позволяет более внимательно относиться к потребностям клиентов.</a:t>
                      </a: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8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Такие магазины могут располагаться ближе к дому покупателя, что делает их более удобными для посещения и совершения покупок. В мелких магазинах обычно нет большого количества посетителей, и обслуживание клиентов может быть более оперативным и персонализированным.</a:t>
                      </a:r>
                      <a:endParaRPr sz="8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Недостаток профессиональных знаний: в мелких магазинах персонал может не обладать достаточными знаниями о технических особенностях и характеристиках </a:t>
                      </a:r>
                      <a:r>
                        <a:rPr lang="ru-RU" sz="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мотовелотехники</a:t>
                      </a: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что может затруднять подбор оптимального варианта.</a:t>
                      </a: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18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Подбор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мото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 и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велотехники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 и комплектующих</a:t>
                      </a:r>
                      <a:endParaRPr lang="ru-RU" sz="8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Группа в соц. сети в </a:t>
                      </a:r>
                      <a:r>
                        <a:rPr lang="ru-RU" sz="900" b="1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вк</a:t>
                      </a:r>
                      <a:r>
                        <a:rPr lang="ru-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по оказанию услуг таких как подбор </a:t>
                      </a:r>
                      <a:r>
                        <a:rPr lang="ru-RU" sz="8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мотовелотехники</a:t>
                      </a:r>
                      <a:r>
                        <a:rPr lang="ru-RU" sz="9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 их комплектующих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Предоставление подробной информации о техники и комплектующих и помощь в их  подборе, а так же помощь в ремонте и замене деталей. Быстрый отклик в часы работы и покупателю не нужно не куда ехать что позволяет ему экономить больше времени </a:t>
                      </a: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2538">
                <a:tc gridSpan="5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207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 созданной группе соц. сети мы будем предоставлять платные услуги по подбору комплектующих для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мото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и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велотехники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, а так же публиковать актуальную информацию по техническим характеристикам и описанию техники и их комплектующих для привлечения подписчиков (потенциальных клиентов)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2" name="Google Shape;152;p25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6"/>
          <p:cNvSpPr txBox="1"/>
          <p:nvPr/>
        </p:nvSpPr>
        <p:spPr>
          <a:xfrm>
            <a:off x="1513715" y="0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</a:t>
            </a:r>
            <a:endParaRPr sz="2400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858C600-6E84-6CA9-794B-62C4CD55A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141516"/>
              </p:ext>
            </p:extLst>
          </p:nvPr>
        </p:nvGraphicFramePr>
        <p:xfrm>
          <a:off x="402715" y="524934"/>
          <a:ext cx="8212598" cy="4512331"/>
        </p:xfrm>
        <a:graphic>
          <a:graphicData uri="http://schemas.openxmlformats.org/drawingml/2006/table">
            <a:tbl>
              <a:tblPr/>
              <a:tblGrid>
                <a:gridCol w="1405119">
                  <a:extLst>
                    <a:ext uri="{9D8B030D-6E8A-4147-A177-3AD203B41FA5}">
                      <a16:colId xmlns:a16="http://schemas.microsoft.com/office/drawing/2014/main" val="3005987671"/>
                    </a:ext>
                  </a:extLst>
                </a:gridCol>
                <a:gridCol w="1291230">
                  <a:extLst>
                    <a:ext uri="{9D8B030D-6E8A-4147-A177-3AD203B41FA5}">
                      <a16:colId xmlns:a16="http://schemas.microsoft.com/office/drawing/2014/main" val="2492128165"/>
                    </a:ext>
                  </a:extLst>
                </a:gridCol>
                <a:gridCol w="241821">
                  <a:extLst>
                    <a:ext uri="{9D8B030D-6E8A-4147-A177-3AD203B41FA5}">
                      <a16:colId xmlns:a16="http://schemas.microsoft.com/office/drawing/2014/main" val="3162378675"/>
                    </a:ext>
                  </a:extLst>
                </a:gridCol>
                <a:gridCol w="1190853">
                  <a:extLst>
                    <a:ext uri="{9D8B030D-6E8A-4147-A177-3AD203B41FA5}">
                      <a16:colId xmlns:a16="http://schemas.microsoft.com/office/drawing/2014/main" val="3581913885"/>
                    </a:ext>
                  </a:extLst>
                </a:gridCol>
                <a:gridCol w="1149789">
                  <a:extLst>
                    <a:ext uri="{9D8B030D-6E8A-4147-A177-3AD203B41FA5}">
                      <a16:colId xmlns:a16="http://schemas.microsoft.com/office/drawing/2014/main" val="3432672011"/>
                    </a:ext>
                  </a:extLst>
                </a:gridCol>
                <a:gridCol w="547518">
                  <a:extLst>
                    <a:ext uri="{9D8B030D-6E8A-4147-A177-3AD203B41FA5}">
                      <a16:colId xmlns:a16="http://schemas.microsoft.com/office/drawing/2014/main" val="1938001892"/>
                    </a:ext>
                  </a:extLst>
                </a:gridCol>
                <a:gridCol w="2386268">
                  <a:extLst>
                    <a:ext uri="{9D8B030D-6E8A-4147-A177-3AD203B41FA5}">
                      <a16:colId xmlns:a16="http://schemas.microsoft.com/office/drawing/2014/main" val="1878859000"/>
                    </a:ext>
                  </a:extLst>
                </a:gridCol>
              </a:tblGrid>
              <a:tr h="1403360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ПРОБЛЕМА</a:t>
                      </a:r>
                      <a:br>
                        <a:rPr lang="en-US" sz="11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</a:br>
                      <a:r>
                        <a:rPr lang="ru-RU" sz="9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 поиске информации не достаточно информации, поиск информации занимает много времени, проблема с диагностикой техники, трудность в замене комплектующих</a:t>
                      </a:r>
                      <a:endParaRPr lang="ru-RU" sz="9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РЕШЕНИЕ</a:t>
                      </a:r>
                      <a:br>
                        <a:rPr lang="en-US" sz="11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</a:br>
                      <a:r>
                        <a:rPr lang="ru-RU" sz="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Группа в ВК Основной функционал: 1.Обсуждение и общение между пользователями нашего сообщества 2. Предоставление актуальной информации 3. Помощь в диагностике и подборе комплектующих</a:t>
                      </a:r>
                      <a:endParaRPr lang="ru-RU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ЦЕННОСТНОЕ ПРЕДЛОЖЕНИЕ</a:t>
                      </a:r>
                      <a:br>
                        <a:rPr lang="en-US" sz="9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</a:br>
                      <a:r>
                        <a:rPr lang="ru-RU" sz="9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Клиент получит больше свободного времени , помощь в диагностике , настройке детали и ее замене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8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СКРЫТОЕ ПРЕИМУЩЕСТВО</a:t>
                      </a:r>
                      <a:br>
                        <a:rPr lang="en-US" sz="8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9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низкая цена за услуги нет много специалистов делаем все сами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ПОТРЕБИТЕЛЬСКИЙ СЕГМЕНТ</a:t>
                      </a:r>
                      <a:br>
                        <a:rPr lang="en-US" sz="10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молодые люди от 10 и более лет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ru-RU" sz="80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молодые мамы с детьми; люди которые не имеют представление об этом, но часто 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посещающие социальные сети; бабушки и дедушки желающие сделать подарок своим внукам.</a:t>
                      </a:r>
                      <a:endParaRPr lang="ru-RU" sz="8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ctr"/>
                      <a:endParaRPr lang="ru-RU" sz="800" b="1" i="0" u="none" strike="noStrike" cap="none" dirty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020670"/>
                  </a:ext>
                </a:extLst>
              </a:tr>
              <a:tr h="6469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Ранние последователи</a:t>
                      </a:r>
                      <a:br>
                        <a:rPr lang="ru-RU" sz="10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Мото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и </a:t>
                      </a:r>
                      <a:r>
                        <a:rPr lang="ru-RU" sz="8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велолюбители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от 14 лет</a:t>
                      </a:r>
                      <a:endParaRPr lang="ru-RU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408174"/>
                  </a:ext>
                </a:extLst>
              </a:tr>
              <a:tr h="11208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КЛЮЧЕВЫЕ МЕТРИКИ</a:t>
                      </a:r>
                      <a:br>
                        <a:rPr lang="ru-RU" sz="8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выручка 100 000 количество заказов в месяц 100</a:t>
                      </a:r>
                      <a:r>
                        <a:rPr lang="ru-RU" sz="800" b="0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endParaRPr lang="ru-RU" sz="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8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КАНАЛЫ</a:t>
                      </a:r>
                      <a:r>
                        <a:rPr lang="ru-RU" sz="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8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РАСПРОСТРАНЕНИЯ</a:t>
                      </a:r>
                      <a:br>
                        <a:rPr lang="en-US" sz="8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Через рекламу в похожих группа в соц. сетях, сарафанное радио</a:t>
                      </a:r>
                      <a:endParaRPr lang="ru-RU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260240"/>
                  </a:ext>
                </a:extLst>
              </a:tr>
              <a:tr h="122645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СТРУКТУРА ИЗДЕРЖЕК</a:t>
                      </a:r>
                      <a:br>
                        <a:rPr lang="ru-RU" sz="10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Затраты на разработку: 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1.Затраты на разработку группы 0 создаем самостоятельно 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Постоянные затраты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: 1.Заработная плата модератора первый месяц от 15 0000. 2.Оплата расчетного счета 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Переменные затраты: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1.Затраты на покупку деталей 2.Реклама 3.Доставка. Предоставление услуг диагностики и подбора комплектующих будут осуществляться самими участниками команды. В</a:t>
                      </a:r>
                      <a:r>
                        <a:rPr lang="ru-RU" sz="800" b="0" i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дальнейшем прибыль будет</a:t>
                      </a:r>
                      <a:r>
                        <a:rPr lang="ru-RU" sz="800" b="0" i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делиться.</a:t>
                      </a:r>
                      <a:endParaRPr lang="ru-RU" sz="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МОДЕЛЬ МОНЕТИЗАЦИИ</a:t>
                      </a:r>
                      <a:br>
                        <a:rPr lang="ru-RU" sz="10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Фиксированная стоимость за покупку 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 единоразовая оплата при покупке продукта </a:t>
                      </a:r>
                      <a:br>
                        <a:rPr lang="ru-RU" sz="800" dirty="0"/>
                      </a:br>
                      <a:endParaRPr lang="ru-RU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ПОТОКИ ПОСТУПЛЕНИЯ ДОХОДОВ</a:t>
                      </a:r>
                      <a:br>
                        <a:rPr lang="ru-RU" sz="10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За предоставление услуг такие как: помощь в замене детали , диагностика , предоставление комплектующих на </a:t>
                      </a:r>
                      <a:r>
                        <a:rPr lang="ru-RU" sz="8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мото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вело технику.</a:t>
                      </a:r>
                      <a:endParaRPr lang="ru-RU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650726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>
            <a:spLocks noGrp="1"/>
          </p:cNvSpPr>
          <p:nvPr>
            <p:ph type="body" idx="1"/>
          </p:nvPr>
        </p:nvSpPr>
        <p:spPr>
          <a:xfrm>
            <a:off x="311700" y="1247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4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Мы планируем  привлечь внимание клиентов через рекламу нашего  сообщества при помощи соцсетей и похожих пабликов, продажи будут осуществляться  напрямую с покупателем через нашу группу или сообщество.</a:t>
            </a:r>
            <a:endParaRPr dirty="0"/>
          </a:p>
        </p:txBody>
      </p:sp>
      <p:sp>
        <p:nvSpPr>
          <p:cNvPr id="165" name="Google Shape;165;p27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рынок. 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Организация продаж и продвижения продукта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363538">
              <a:buNone/>
            </a:pPr>
            <a:r>
              <a:rPr lang="ru-RU" dirty="0">
                <a:solidFill>
                  <a:schemeClr val="tx1"/>
                </a:solidFill>
              </a:rPr>
              <a:t>Выгода потребителя в том что: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- позволит экономить расходы и не тратить время на посещение  </a:t>
            </a:r>
            <a:r>
              <a:rPr lang="ru-RU" dirty="0" err="1">
                <a:solidFill>
                  <a:schemeClr val="tx1"/>
                </a:solidFill>
              </a:rPr>
              <a:t>мотосервиса</a:t>
            </a:r>
            <a:endParaRPr lang="ru-RU" dirty="0">
              <a:solidFill>
                <a:schemeClr val="tx1"/>
              </a:solidFill>
            </a:endParaRPr>
          </a:p>
          <a:p>
            <a:pPr marL="1588" indent="-1588">
              <a:buNone/>
            </a:pPr>
            <a:r>
              <a:rPr lang="ru-RU" dirty="0">
                <a:solidFill>
                  <a:schemeClr val="tx1"/>
                </a:solidFill>
              </a:rPr>
              <a:t>-экономия времени при ремонте и поиске запчастей вело-транспорта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-Позволит сократить расходы и  время на приобретение техники, а также избавит клиента от лишней информации по подбору техники и комплектующих.</a:t>
            </a:r>
          </a:p>
        </p:txBody>
      </p:sp>
      <p:sp>
        <p:nvSpPr>
          <p:cNvPr id="172" name="Google Shape;172;p28"/>
          <p:cNvSpPr txBox="1"/>
          <p:nvPr/>
        </p:nvSpPr>
        <p:spPr>
          <a:xfrm>
            <a:off x="1730700" y="3797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Ценность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>
            <a:spLocks noGrp="1"/>
          </p:cNvSpPr>
          <p:nvPr>
            <p:ph type="title"/>
          </p:nvPr>
        </p:nvSpPr>
        <p:spPr>
          <a:xfrm>
            <a:off x="533050" y="2629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Смета (потребность в инвестициях)</a:t>
            </a:r>
            <a:endParaRPr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и/или финансовая модель проекта</a:t>
            </a:r>
            <a:endParaRPr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78" name="Google Shape;178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Срок окупаемости проекта начнется с 6 месяцев, предполагаемая прибыль за 12 месяцев составляет 409 200 рублей.</a:t>
            </a:r>
            <a:endParaRPr sz="1600" dirty="0">
              <a:solidFill>
                <a:schemeClr val="accent1">
                  <a:lumMod val="50000"/>
                </a:schemeClr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Непосредственно сам клиент который обратился к нам за помощью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4" name="Google Shape;184;p30"/>
          <p:cNvSpPr txBox="1"/>
          <p:nvPr/>
        </p:nvSpPr>
        <p:spPr>
          <a:xfrm>
            <a:off x="1480550" y="140401"/>
            <a:ext cx="7101600" cy="5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Предполагаемые источники финансирования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>
            <a:spLocks noGrp="1"/>
          </p:cNvSpPr>
          <p:nvPr>
            <p:ph type="body" idx="1"/>
          </p:nvPr>
        </p:nvSpPr>
        <p:spPr>
          <a:xfrm>
            <a:off x="311700" y="1247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dirty="0">
                <a:solidFill>
                  <a:srgbClr val="002060"/>
                </a:solidFill>
              </a:rPr>
              <a:t>Сентябрь 2023: Выбор темы проекта и его обоснование.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dirty="0">
                <a:solidFill>
                  <a:srgbClr val="002060"/>
                </a:solidFill>
              </a:rPr>
              <a:t>Октябрь 2023 : Были поставлены задачи для данного проекта и определена ценность.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dirty="0">
                <a:solidFill>
                  <a:srgbClr val="002060"/>
                </a:solidFill>
              </a:rPr>
              <a:t>Ноябрь 2023 : проектирование и изготовление прототипа.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dirty="0">
                <a:solidFill>
                  <a:srgbClr val="002060"/>
                </a:solidFill>
              </a:rPr>
              <a:t>Декабрь 2023 : Подвели итоги с командой и обсудили итоги. Обсуждения, доработки, новые идеи выхода на рынок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Январь 2024: выход на рынок</a:t>
            </a:r>
          </a:p>
        </p:txBody>
      </p:sp>
      <p:sp>
        <p:nvSpPr>
          <p:cNvPr id="190" name="Google Shape;190;p31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b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(до выхода на рынок)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96" name="Google Shape;196;p32"/>
          <p:cNvSpPr/>
          <p:nvPr/>
        </p:nvSpPr>
        <p:spPr>
          <a:xfrm>
            <a:off x="532643" y="1874070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r>
              <a:rPr lang="ru-RU" sz="1200" b="1" dirty="0">
                <a:solidFill>
                  <a:srgbClr val="003462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Гудков Максим Юрьевич</a:t>
            </a:r>
            <a:endParaRPr lang="ru-RU"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sp>
        <p:nvSpPr>
          <p:cNvPr id="197" name="Google Shape;197;p32"/>
          <p:cNvSpPr/>
          <p:nvPr/>
        </p:nvSpPr>
        <p:spPr>
          <a:xfrm>
            <a:off x="532643" y="3430338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lvl="0"/>
            <a:r>
              <a:rPr lang="ru-RU" sz="1200" b="1" dirty="0" err="1">
                <a:solidFill>
                  <a:srgbClr val="003462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Батюченко</a:t>
            </a:r>
            <a:r>
              <a:rPr lang="ru-RU" sz="1200" b="1" dirty="0">
                <a:solidFill>
                  <a:srgbClr val="003462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Павел Сергеевич</a:t>
            </a:r>
            <a:endParaRPr lang="ru-RU"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sp>
        <p:nvSpPr>
          <p:cNvPr id="198" name="Google Shape;198;p32"/>
          <p:cNvSpPr txBox="1"/>
          <p:nvPr/>
        </p:nvSpPr>
        <p:spPr>
          <a:xfrm>
            <a:off x="3277171" y="1017725"/>
            <a:ext cx="1806514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003462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Наставник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003462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Лавренченко Анатолий Александрович</a:t>
            </a:r>
            <a:endParaRPr lang="ru-RU"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sp>
        <p:nvSpPr>
          <p:cNvPr id="200" name="Google Shape;200;p32"/>
          <p:cNvSpPr/>
          <p:nvPr/>
        </p:nvSpPr>
        <p:spPr>
          <a:xfrm>
            <a:off x="5115847" y="3430338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lvl="0"/>
            <a:r>
              <a:rPr lang="ru-RU" sz="1200" b="1" dirty="0">
                <a:solidFill>
                  <a:srgbClr val="003462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Бутенко Артём Андреевич</a:t>
            </a:r>
            <a:endParaRPr lang="ru-RU"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sp>
        <p:nvSpPr>
          <p:cNvPr id="201" name="Google Shape;201;p32"/>
          <p:cNvSpPr txBox="1"/>
          <p:nvPr/>
        </p:nvSpPr>
        <p:spPr>
          <a:xfrm>
            <a:off x="3330320" y="2463647"/>
            <a:ext cx="1493400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003462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Наместников Никита Сергеевич</a:t>
            </a:r>
            <a:endParaRPr lang="ru-RU"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sp>
        <p:nvSpPr>
          <p:cNvPr id="204" name="Google Shape;204;p32"/>
          <p:cNvSpPr txBox="1"/>
          <p:nvPr/>
        </p:nvSpPr>
        <p:spPr>
          <a:xfrm>
            <a:off x="5783347" y="1795614"/>
            <a:ext cx="1493400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err="1">
                <a:solidFill>
                  <a:srgbClr val="003462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Хулин</a:t>
            </a:r>
            <a:r>
              <a:rPr lang="ru-RU" sz="1200" b="1" dirty="0">
                <a:solidFill>
                  <a:srgbClr val="003462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Кирилл Владимирович</a:t>
            </a:r>
            <a:endParaRPr lang="ru-RU"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 txBox="1"/>
          <p:nvPr/>
        </p:nvSpPr>
        <p:spPr>
          <a:xfrm>
            <a:off x="1288279" y="1783440"/>
            <a:ext cx="56979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" marR="12700" algn="ctr">
              <a:lnSpc>
                <a:spcPct val="111800"/>
              </a:lnSpc>
              <a:buClr>
                <a:srgbClr val="2F5496"/>
              </a:buClr>
              <a:buSzPts val="3000"/>
            </a:pPr>
            <a:r>
              <a:rPr lang="ru-RU" sz="3000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Подбор </a:t>
            </a:r>
            <a:r>
              <a:rPr lang="ru-RU" sz="3000" dirty="0" err="1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мото</a:t>
            </a:r>
            <a:r>
              <a:rPr lang="ru-RU" sz="3000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 и </a:t>
            </a:r>
            <a:r>
              <a:rPr lang="ru-RU" sz="3000" dirty="0" err="1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велотехники</a:t>
            </a:r>
            <a:r>
              <a:rPr lang="ru-RU" sz="3000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 и комплектующих</a:t>
            </a:r>
            <a:endParaRPr lang="ru-RU"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br>
              <a:rPr lang="ru" sz="2400" b="1" i="0" u="none" strike="noStrike" cap="none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400" b="0" i="0" u="none" strike="noStrike" cap="none" dirty="0">
              <a:solidFill>
                <a:srgbClr val="2F549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«Автоальянс»</a:t>
            </a:r>
            <a:endParaRPr sz="2100" b="1" i="0" u="none" strike="noStrike" cap="none" dirty="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21" name="Google Shape;22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p33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23" name="Google Shape;223;p3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4" name="Google Shape;224;p3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5" name="Google Shape;225;p3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6" name="Google Shape;226;p3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p3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28" name="Google Shape;22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1623</TotalTime>
  <Words>3290</Words>
  <Application>Microsoft Office PowerPoint</Application>
  <PresentationFormat>Экран (16:9)</PresentationFormat>
  <Paragraphs>184</Paragraphs>
  <Slides>19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Franklin Gothic</vt:lpstr>
      <vt:lpstr>Helvetica Neue</vt:lpstr>
      <vt:lpstr>Times New Roman</vt:lpstr>
      <vt:lpstr>Lato</vt:lpstr>
      <vt:lpstr>Arial</vt:lpstr>
      <vt:lpstr>Roboto</vt:lpstr>
      <vt:lpstr>Calibri</vt:lpstr>
      <vt:lpstr>Lato Black</vt:lpstr>
      <vt:lpstr>PT Sans</vt:lpstr>
      <vt:lpstr>Courier New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Инсайты, полученные из интервью с пользователями </vt:lpstr>
      <vt:lpstr>Презентация PowerPoint</vt:lpstr>
      <vt:lpstr>Презентация PowerPoint</vt:lpstr>
      <vt:lpstr>Презентация PowerPoint</vt:lpstr>
      <vt:lpstr>Конкуренты/аналоги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Смета (потребность в инвестициях)  и/или финансовая модель проекта</vt:lpstr>
      <vt:lpstr>Презентация PowerPoint</vt:lpstr>
      <vt:lpstr>Презентация PowerPoint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Бутенко</dc:creator>
  <cp:lastModifiedBy>Артём Бутенко</cp:lastModifiedBy>
  <cp:revision>28</cp:revision>
  <dcterms:modified xsi:type="dcterms:W3CDTF">2023-11-21T15:50:53Z</dcterms:modified>
</cp:coreProperties>
</file>