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81" r:id="rId3"/>
    <p:sldId id="285" r:id="rId4"/>
    <p:sldId id="286" r:id="rId5"/>
    <p:sldId id="275" r:id="rId6"/>
    <p:sldId id="273" r:id="rId7"/>
    <p:sldId id="268" r:id="rId8"/>
    <p:sldId id="282" r:id="rId9"/>
    <p:sldId id="283" r:id="rId10"/>
    <p:sldId id="272" r:id="rId11"/>
    <p:sldId id="278" r:id="rId12"/>
    <p:sldId id="269" r:id="rId13"/>
    <p:sldId id="265" r:id="rId14"/>
    <p:sldId id="270" r:id="rId15"/>
    <p:sldId id="271" r:id="rId16"/>
  </p:sldIdLst>
  <p:sldSz cx="9144000" cy="5143500" type="screen16x9"/>
  <p:notesSz cx="6797675" cy="9926638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Montserrat" panose="00000500000000000000" pitchFamily="2" charset="-52"/>
      <p:regular r:id="rId22"/>
      <p:bold r:id="rId23"/>
      <p:italic r:id="rId24"/>
      <p:boldItalic r:id="rId25"/>
    </p:embeddedFont>
    <p:embeddedFont>
      <p:font typeface="Montserrat Black" panose="00000A00000000000000" pitchFamily="2" charset="-52"/>
      <p:bold r:id="rId26"/>
      <p:boldItalic r:id="rId27"/>
    </p:embeddedFont>
    <p:embeddedFont>
      <p:font typeface="Montserrat SemiBold" panose="00000700000000000000" pitchFamily="2" charset="-52"/>
      <p:bold r:id="rId28"/>
      <p:boldItalic r:id="rId29"/>
    </p:embeddedFont>
    <p:embeddedFont>
      <p:font typeface="Roboto" panose="020B0604020202020204" charset="0"/>
      <p:regular r:id="rId30"/>
      <p:bold r:id="rId31"/>
      <p:italic r:id="rId32"/>
      <p:boldItalic r:id="rId33"/>
    </p:embeddedFont>
    <p:embeddedFont>
      <p:font typeface="Tahoma" panose="020B0604030504040204" pitchFamily="34" charset="0"/>
      <p:regular r:id="rId34"/>
      <p:bold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117" userDrawn="1">
          <p15:clr>
            <a:srgbClr val="747775"/>
          </p15:clr>
        </p15:guide>
        <p15:guide id="2" pos="113">
          <p15:clr>
            <a:srgbClr val="747775"/>
          </p15:clr>
        </p15:guide>
        <p15:guide id="3" pos="5647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D1E6"/>
    <a:srgbClr val="F7B6D7"/>
    <a:srgbClr val="5B272C"/>
    <a:srgbClr val="F397C5"/>
    <a:srgbClr val="FDEAF3"/>
    <a:srgbClr val="D45E9F"/>
    <a:srgbClr val="D75B8D"/>
    <a:srgbClr val="B1585C"/>
    <a:srgbClr val="07A950"/>
    <a:srgbClr val="3F71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9B4A255-B002-461B-BB22-4F938D0F076B}">
  <a:tblStyle styleId="{D9B4A255-B002-461B-BB22-4F938D0F076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83D87EF5-E2FE-40C2-A4DC-8136521EAD5A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99" autoAdjust="0"/>
    <p:restoredTop sz="94660"/>
  </p:normalViewPr>
  <p:slideViewPr>
    <p:cSldViewPr snapToGrid="0">
      <p:cViewPr varScale="1">
        <p:scale>
          <a:sx n="130" d="100"/>
          <a:sy n="130" d="100"/>
        </p:scale>
        <p:origin x="106" y="82"/>
      </p:cViewPr>
      <p:guideLst>
        <p:guide orient="horz" pos="3117"/>
        <p:guide pos="113"/>
        <p:guide pos="564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tableStyles" Target="tableStyles.xml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Дарья Осадчая" userId="df96e21424767e2f" providerId="LiveId" clId="{567E1F41-FD10-405D-A357-36CF1900DB8B}"/>
    <pc:docChg chg="modSld">
      <pc:chgData name="Дарья Осадчая" userId="df96e21424767e2f" providerId="LiveId" clId="{567E1F41-FD10-405D-A357-36CF1900DB8B}" dt="2025-09-17T08:01:23.327" v="29" actId="20577"/>
      <pc:docMkLst>
        <pc:docMk/>
      </pc:docMkLst>
      <pc:sldChg chg="modSp mod">
        <pc:chgData name="Дарья Осадчая" userId="df96e21424767e2f" providerId="LiveId" clId="{567E1F41-FD10-405D-A357-36CF1900DB8B}" dt="2025-09-16T20:44:17.460" v="7" actId="14100"/>
        <pc:sldMkLst>
          <pc:docMk/>
          <pc:sldMk cId="0" sldId="256"/>
        </pc:sldMkLst>
        <pc:spChg chg="mod">
          <ac:chgData name="Дарья Осадчая" userId="df96e21424767e2f" providerId="LiveId" clId="{567E1F41-FD10-405D-A357-36CF1900DB8B}" dt="2025-09-16T20:44:12.220" v="6" actId="20577"/>
          <ac:spMkLst>
            <pc:docMk/>
            <pc:sldMk cId="0" sldId="256"/>
            <ac:spMk id="97" creationId="{00000000-0000-0000-0000-000000000000}"/>
          </ac:spMkLst>
        </pc:spChg>
        <pc:picChg chg="mod">
          <ac:chgData name="Дарья Осадчая" userId="df96e21424767e2f" providerId="LiveId" clId="{567E1F41-FD10-405D-A357-36CF1900DB8B}" dt="2025-09-16T20:44:17.460" v="7" actId="14100"/>
          <ac:picMkLst>
            <pc:docMk/>
            <pc:sldMk cId="0" sldId="256"/>
            <ac:picMk id="3" creationId="{2334A429-127F-4F69-95C2-C71B5F96E082}"/>
          </ac:picMkLst>
        </pc:picChg>
      </pc:sldChg>
      <pc:sldChg chg="modSp mod">
        <pc:chgData name="Дарья Осадчая" userId="df96e21424767e2f" providerId="LiveId" clId="{567E1F41-FD10-405D-A357-36CF1900DB8B}" dt="2025-09-17T08:01:23.327" v="29" actId="20577"/>
        <pc:sldMkLst>
          <pc:docMk/>
          <pc:sldMk cId="3159596781" sldId="268"/>
        </pc:sldMkLst>
        <pc:spChg chg="mod">
          <ac:chgData name="Дарья Осадчая" userId="df96e21424767e2f" providerId="LiveId" clId="{567E1F41-FD10-405D-A357-36CF1900DB8B}" dt="2025-09-17T08:01:23.327" v="29" actId="20577"/>
          <ac:spMkLst>
            <pc:docMk/>
            <pc:sldMk cId="3159596781" sldId="268"/>
            <ac:spMk id="15" creationId="{25A5F7FD-7B5F-46BF-A4DF-F1C5735EEBC8}"/>
          </ac:spMkLst>
        </pc:spChg>
      </pc:sldChg>
      <pc:sldChg chg="modSp mod">
        <pc:chgData name="Дарья Осадчая" userId="df96e21424767e2f" providerId="LiveId" clId="{567E1F41-FD10-405D-A357-36CF1900DB8B}" dt="2025-09-17T07:43:29.079" v="22" actId="20577"/>
        <pc:sldMkLst>
          <pc:docMk/>
          <pc:sldMk cId="723488118" sldId="273"/>
        </pc:sldMkLst>
        <pc:spChg chg="mod">
          <ac:chgData name="Дарья Осадчая" userId="df96e21424767e2f" providerId="LiveId" clId="{567E1F41-FD10-405D-A357-36CF1900DB8B}" dt="2025-09-17T07:43:23.906" v="18" actId="113"/>
          <ac:spMkLst>
            <pc:docMk/>
            <pc:sldMk cId="723488118" sldId="273"/>
            <ac:spMk id="18" creationId="{4AC97742-A25F-4890-AE1A-FBD756D181D2}"/>
          </ac:spMkLst>
        </pc:spChg>
        <pc:spChg chg="mod">
          <ac:chgData name="Дарья Осадчая" userId="df96e21424767e2f" providerId="LiveId" clId="{567E1F41-FD10-405D-A357-36CF1900DB8B}" dt="2025-09-17T07:43:29.079" v="22" actId="20577"/>
          <ac:spMkLst>
            <pc:docMk/>
            <pc:sldMk cId="723488118" sldId="273"/>
            <ac:spMk id="29" creationId="{F77D567B-7DCD-4F74-A092-0E149FB909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1" y="0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4" y="0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1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5463778" y="1371601"/>
            <a:ext cx="4388644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1272778" y="-609599"/>
            <a:ext cx="4388644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10" Type="http://schemas.openxmlformats.org/officeDocument/2006/relationships/image" Target="../media/image17.png"/><Relationship Id="rId4" Type="http://schemas.openxmlformats.org/officeDocument/2006/relationships/image" Target="../media/image12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6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3.png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8.png"/><Relationship Id="rId7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g"/><Relationship Id="rId5" Type="http://schemas.openxmlformats.org/officeDocument/2006/relationships/image" Target="../media/image6.pn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/>
          <p:nvPr/>
        </p:nvSpPr>
        <p:spPr>
          <a:xfrm>
            <a:off x="4593514" y="2439998"/>
            <a:ext cx="4447481" cy="510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7312" marR="0" lvl="0" indent="0" algn="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i="0" u="none" strike="noStrike" cap="none" dirty="0">
                <a:solidFill>
                  <a:srgbClr val="5B272C"/>
                </a:solidFill>
                <a:latin typeface="Montserrat" panose="00000500000000000000" charset="-52"/>
                <a:sym typeface="Arial"/>
              </a:rPr>
              <a:t>Осадчая Дарья Владимировна</a:t>
            </a:r>
          </a:p>
        </p:txBody>
      </p:sp>
      <p:pic>
        <p:nvPicPr>
          <p:cNvPr id="91" name="Google Shape;91;p13"/>
          <p:cNvPicPr preferRelativeResize="0"/>
          <p:nvPr/>
        </p:nvPicPr>
        <p:blipFill rotWithShape="1">
          <a:blip r:embed="rId3">
            <a:alphaModFix/>
          </a:blip>
          <a:srcRect l="64000" t="6601"/>
          <a:stretch/>
        </p:blipFill>
        <p:spPr>
          <a:xfrm>
            <a:off x="7866920" y="5254559"/>
            <a:ext cx="1277080" cy="3313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/>
          <p:cNvPicPr preferRelativeResize="0"/>
          <p:nvPr/>
        </p:nvPicPr>
        <p:blipFill rotWithShape="1">
          <a:blip r:embed="rId3">
            <a:alphaModFix/>
          </a:blip>
          <a:srcRect l="34117" t="14004" r="35931" b="-14004"/>
          <a:stretch/>
        </p:blipFill>
        <p:spPr>
          <a:xfrm>
            <a:off x="8937513" y="5502559"/>
            <a:ext cx="1072245" cy="3579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/>
          <p:cNvPicPr preferRelativeResize="0"/>
          <p:nvPr/>
        </p:nvPicPr>
        <p:blipFill rotWithShape="1">
          <a:blip r:embed="rId3">
            <a:alphaModFix/>
          </a:blip>
          <a:srcRect l="13267" t="30400" r="66800"/>
          <a:stretch/>
        </p:blipFill>
        <p:spPr>
          <a:xfrm>
            <a:off x="9870065" y="5809803"/>
            <a:ext cx="809258" cy="2825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3"/>
          <p:cNvPicPr preferRelativeResize="0"/>
          <p:nvPr/>
        </p:nvPicPr>
        <p:blipFill rotWithShape="1">
          <a:blip r:embed="rId3">
            <a:alphaModFix/>
          </a:blip>
          <a:srcRect t="50000" r="86658"/>
          <a:stretch/>
        </p:blipFill>
        <p:spPr>
          <a:xfrm>
            <a:off x="10573755" y="6167145"/>
            <a:ext cx="686271" cy="2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3"/>
          <p:cNvSpPr txBox="1"/>
          <p:nvPr/>
        </p:nvSpPr>
        <p:spPr>
          <a:xfrm>
            <a:off x="5056201" y="3363692"/>
            <a:ext cx="3940484" cy="1169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5B272C"/>
                </a:solidFill>
                <a:latin typeface="Montserrat" panose="00000500000000000000" charset="-52"/>
              </a:rPr>
              <a:t>Казанский Федеральный университет</a:t>
            </a: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>
              <a:solidFill>
                <a:srgbClr val="5B272C"/>
              </a:solidFill>
              <a:latin typeface="Montserrat" panose="00000500000000000000" charset="-52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5B272C"/>
                </a:solidFill>
                <a:latin typeface="Montserrat" panose="00000500000000000000" charset="-52"/>
              </a:rPr>
              <a:t>06.03.01 Биология </a:t>
            </a: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>
              <a:solidFill>
                <a:srgbClr val="5B272C"/>
              </a:solidFill>
              <a:latin typeface="Montserrat" panose="00000500000000000000" charset="-52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5B272C"/>
                </a:solidFill>
                <a:latin typeface="Montserrat" panose="00000500000000000000" charset="-52"/>
              </a:rPr>
              <a:t>4 курс Бакалавриат</a:t>
            </a:r>
            <a:endParaRPr dirty="0">
              <a:solidFill>
                <a:srgbClr val="5B272C"/>
              </a:solidFill>
              <a:latin typeface="Montserrat" panose="00000500000000000000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334A429-127F-4F69-95C2-C71B5F96E0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249" y="5666874"/>
            <a:ext cx="2051384" cy="205138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41AF4C1-9529-4757-B8C3-65651F797F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6591" y="134754"/>
            <a:ext cx="1219852" cy="51611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37E209A-D7C5-4591-A6B3-20AD47B593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7537" y="134754"/>
            <a:ext cx="1274145" cy="51083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F09A80F-ABD3-47EF-889A-7ABCFEC1C9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5363" y="134754"/>
            <a:ext cx="1277080" cy="510832"/>
          </a:xfrm>
          <a:prstGeom prst="rect">
            <a:avLst/>
          </a:prstGeom>
        </p:spPr>
      </p:pic>
      <p:pic>
        <p:nvPicPr>
          <p:cNvPr id="19" name="Google Shape;90;p13">
            <a:extLst>
              <a:ext uri="{FF2B5EF4-FFF2-40B4-BE49-F238E27FC236}">
                <a16:creationId xmlns:a16="http://schemas.microsoft.com/office/drawing/2014/main" id="{C2BC18BC-48D4-4D4A-B33F-5563677870AB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26414" b="33964"/>
          <a:stretch/>
        </p:blipFill>
        <p:spPr>
          <a:xfrm>
            <a:off x="4177512" y="120891"/>
            <a:ext cx="1534730" cy="644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11CF6C-E032-4937-A631-033135E8D73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41628" y="5792296"/>
            <a:ext cx="3454145" cy="1973797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71006F84-260C-475D-8FB5-E8EE297D0C45}"/>
              </a:ext>
            </a:extLst>
          </p:cNvPr>
          <p:cNvGrpSpPr/>
          <p:nvPr/>
        </p:nvGrpSpPr>
        <p:grpSpPr>
          <a:xfrm>
            <a:off x="9473635" y="711428"/>
            <a:ext cx="1612942" cy="646331"/>
            <a:chOff x="2283198" y="179999"/>
            <a:chExt cx="1612942" cy="646331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9B42DABD-6892-4E02-B683-6D4FB4B71CF4}"/>
                </a:ext>
              </a:extLst>
            </p:cNvPr>
            <p:cNvSpPr txBox="1"/>
            <p:nvPr/>
          </p:nvSpPr>
          <p:spPr>
            <a:xfrm>
              <a:off x="2283198" y="179999"/>
              <a:ext cx="161294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>
                  <a:solidFill>
                    <a:srgbClr val="5B272C"/>
                  </a:solidFill>
                  <a:latin typeface="Montserrat Black" panose="00000A00000000000000" pitchFamily="2" charset="-52"/>
                </a:rPr>
                <a:t>Et</a:t>
              </a:r>
              <a:r>
                <a:rPr lang="en-US" sz="2400" dirty="0">
                  <a:solidFill>
                    <a:srgbClr val="5B272C"/>
                  </a:solidFill>
                  <a:latin typeface="Montserrat Black" panose="00000A00000000000000" pitchFamily="2" charset="-52"/>
                </a:rPr>
                <a:t>erna</a:t>
              </a:r>
              <a:r>
                <a:rPr lang="en-US" sz="3600" dirty="0">
                  <a:solidFill>
                    <a:srgbClr val="5B272C"/>
                  </a:solidFill>
                  <a:latin typeface="Montserrat Black" panose="00000A00000000000000" pitchFamily="2" charset="-52"/>
                </a:rPr>
                <a:t>l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766F373-5691-4851-B820-318836807D70}"/>
                </a:ext>
              </a:extLst>
            </p:cNvPr>
            <p:cNvSpPr txBox="1"/>
            <p:nvPr/>
          </p:nvSpPr>
          <p:spPr>
            <a:xfrm>
              <a:off x="2840584" y="235044"/>
              <a:ext cx="87716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D75B8D"/>
                  </a:solidFill>
                  <a:latin typeface="Montserrat SemiBold" panose="00000700000000000000" pitchFamily="2" charset="-52"/>
                </a:rPr>
                <a:t>pigment</a:t>
              </a:r>
              <a:endParaRPr lang="ru-RU" sz="1200" dirty="0">
                <a:solidFill>
                  <a:srgbClr val="D75B8D"/>
                </a:solidFill>
                <a:latin typeface="Montserrat SemiBold" panose="00000700000000000000" pitchFamily="2" charset="-52"/>
              </a:endParaRPr>
            </a:p>
          </p:txBody>
        </p:sp>
      </p:grp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2E7E670C-350B-49B9-81D7-32B1F8D71956}"/>
              </a:ext>
            </a:extLst>
          </p:cNvPr>
          <p:cNvSpPr/>
          <p:nvPr/>
        </p:nvSpPr>
        <p:spPr>
          <a:xfrm>
            <a:off x="3321147" y="995376"/>
            <a:ext cx="5719848" cy="1156147"/>
          </a:xfrm>
          <a:prstGeom prst="roundRect">
            <a:avLst>
              <a:gd name="adj" fmla="val 9068"/>
            </a:avLst>
          </a:prstGeom>
          <a:solidFill>
            <a:srgbClr val="F397C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sp>
        <p:nvSpPr>
          <p:cNvPr id="95" name="Google Shape;95;p13"/>
          <p:cNvSpPr txBox="1"/>
          <p:nvPr/>
        </p:nvSpPr>
        <p:spPr>
          <a:xfrm>
            <a:off x="2103120" y="960055"/>
            <a:ext cx="6937875" cy="1138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i="0" u="none" strike="noStrike" cap="none" dirty="0">
                <a:solidFill>
                  <a:srgbClr val="5B272C"/>
                </a:solidFill>
                <a:latin typeface="Montserrat" panose="00000500000000000000" charset="-52"/>
                <a:sym typeface="Arial"/>
              </a:rPr>
              <a:t>«PERO» </a:t>
            </a:r>
            <a:endParaRPr lang="ru-RU" sz="2000" b="1" dirty="0">
              <a:solidFill>
                <a:srgbClr val="5B272C"/>
              </a:solidFill>
              <a:latin typeface="Montserrat" panose="00000500000000000000" charset="-52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0" u="none" strike="noStrike" cap="none" dirty="0">
                <a:solidFill>
                  <a:srgbClr val="5B272C"/>
                </a:solidFill>
                <a:latin typeface="Montserrat" panose="00000500000000000000" charset="-52"/>
                <a:sym typeface="Arial"/>
              </a:rPr>
              <a:t> инновационный пигмент для татуажа</a:t>
            </a:r>
            <a:endParaRPr sz="2000" b="1" i="0" u="none" strike="noStrike" cap="none" dirty="0">
              <a:solidFill>
                <a:srgbClr val="5B272C"/>
              </a:solidFill>
              <a:latin typeface="Montserrat" panose="00000500000000000000" charset="-52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6AE9B27-C5D7-4ED8-B0CD-6E1B7F2E0405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4119" t="7980" r="41409" b="8421"/>
          <a:stretch/>
        </p:blipFill>
        <p:spPr>
          <a:xfrm>
            <a:off x="103005" y="77754"/>
            <a:ext cx="3337560" cy="49879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B706DE9-8084-4CC8-BFB0-04C05FB8AC5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2</a:t>
            </a:fld>
            <a:endParaRPr lang="ru-RU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8D78A200-1D04-4DF4-B8CE-A244170A5FCC}"/>
              </a:ext>
            </a:extLst>
          </p:cNvPr>
          <p:cNvSpPr txBox="1">
            <a:spLocks/>
          </p:cNvSpPr>
          <p:nvPr/>
        </p:nvSpPr>
        <p:spPr>
          <a:xfrm>
            <a:off x="464950" y="360000"/>
            <a:ext cx="4021809" cy="361201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ru-RU" sz="2000" b="1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О ПРОДУКТЕ</a:t>
            </a:r>
            <a:endParaRPr lang="en-US" sz="2000" b="1" dirty="0">
              <a:solidFill>
                <a:srgbClr val="5B272C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Google Shape;90;p13">
            <a:extLst>
              <a:ext uri="{FF2B5EF4-FFF2-40B4-BE49-F238E27FC236}">
                <a16:creationId xmlns:a16="http://schemas.microsoft.com/office/drawing/2014/main" id="{CFCFD48E-C8E7-4739-B5C3-1865300F305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26414" b="33964"/>
          <a:stretch/>
        </p:blipFill>
        <p:spPr>
          <a:xfrm>
            <a:off x="6040071" y="-7368"/>
            <a:ext cx="1635645" cy="648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F67690B-A2D0-47EF-801A-2832EA9CF1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31226"/>
            <a:ext cx="1440529" cy="609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004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7174E2A-28D7-48CD-8637-5F5D3291F77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3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E1D10A5-E8EB-483B-B07E-4A7951D90E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14300" r="50759" b="34689"/>
          <a:stretch/>
        </p:blipFill>
        <p:spPr>
          <a:xfrm>
            <a:off x="5364021" y="2338086"/>
            <a:ext cx="1552961" cy="16088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94327E8-D6D6-4D8C-B64A-9B6CA8C88CF7}"/>
              </a:ext>
            </a:extLst>
          </p:cNvPr>
          <p:cNvSpPr txBox="1"/>
          <p:nvPr/>
        </p:nvSpPr>
        <p:spPr>
          <a:xfrm>
            <a:off x="5364021" y="3946889"/>
            <a:ext cx="1674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5B272C"/>
                </a:solidFill>
                <a:latin typeface="Montserrat" panose="00000500000000000000" pitchFamily="2" charset="-52"/>
              </a:rPr>
              <a:t>после </a:t>
            </a:r>
          </a:p>
          <a:p>
            <a:pPr algn="ctr"/>
            <a:r>
              <a:rPr lang="ru-RU" dirty="0">
                <a:solidFill>
                  <a:srgbClr val="5B272C"/>
                </a:solidFill>
                <a:latin typeface="Montserrat" panose="00000500000000000000" pitchFamily="2" charset="-52"/>
              </a:rPr>
              <a:t>процедуры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17FA83-7945-40AF-B886-4AF7F80958E7}"/>
              </a:ext>
            </a:extLst>
          </p:cNvPr>
          <p:cNvSpPr txBox="1"/>
          <p:nvPr/>
        </p:nvSpPr>
        <p:spPr>
          <a:xfrm>
            <a:off x="7092674" y="3946889"/>
            <a:ext cx="1622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5B272C"/>
                </a:solidFill>
                <a:latin typeface="Montserrat" panose="00000500000000000000" pitchFamily="2" charset="-52"/>
              </a:rPr>
              <a:t>спустя </a:t>
            </a:r>
          </a:p>
          <a:p>
            <a:pPr algn="ctr"/>
            <a:r>
              <a:rPr lang="ru-RU" dirty="0">
                <a:solidFill>
                  <a:srgbClr val="5B272C"/>
                </a:solidFill>
                <a:latin typeface="Montserrat" panose="00000500000000000000" pitchFamily="2" charset="-52"/>
              </a:rPr>
              <a:t>1 год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653C2B2-BD55-4C26-A5F8-F60FB4BB10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794" t="17451" r="2458" b="34130"/>
          <a:stretch/>
        </p:blipFill>
        <p:spPr>
          <a:xfrm>
            <a:off x="7092674" y="2315262"/>
            <a:ext cx="1552961" cy="16084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Объект 4">
            <a:extLst>
              <a:ext uri="{FF2B5EF4-FFF2-40B4-BE49-F238E27FC236}">
                <a16:creationId xmlns:a16="http://schemas.microsoft.com/office/drawing/2014/main" id="{BC37B51A-3524-4201-90DD-EF0BB132BC2C}"/>
              </a:ext>
            </a:extLst>
          </p:cNvPr>
          <p:cNvSpPr txBox="1">
            <a:spLocks/>
          </p:cNvSpPr>
          <p:nvPr/>
        </p:nvSpPr>
        <p:spPr>
          <a:xfrm>
            <a:off x="457190" y="249478"/>
            <a:ext cx="4021809" cy="36000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ru-RU" b="1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ПРОБЛЕМА</a:t>
            </a:r>
            <a:endParaRPr lang="en-US" b="1" dirty="0">
              <a:solidFill>
                <a:srgbClr val="5B272C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9DBF3920-D5D8-4BC0-9DB1-8928B7F5A991}"/>
              </a:ext>
            </a:extLst>
          </p:cNvPr>
          <p:cNvSpPr/>
          <p:nvPr/>
        </p:nvSpPr>
        <p:spPr>
          <a:xfrm>
            <a:off x="380666" y="2338086"/>
            <a:ext cx="4588790" cy="2369880"/>
          </a:xfrm>
          <a:prstGeom prst="roundRect">
            <a:avLst>
              <a:gd name="adj" fmla="val 9068"/>
            </a:avLst>
          </a:prstGeom>
          <a:solidFill>
            <a:srgbClr val="F397C5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EFDBFC0E-6206-4B54-B67C-C3FF41293D41}"/>
              </a:ext>
            </a:extLst>
          </p:cNvPr>
          <p:cNvSpPr/>
          <p:nvPr/>
        </p:nvSpPr>
        <p:spPr>
          <a:xfrm>
            <a:off x="5836886" y="1774008"/>
            <a:ext cx="306365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5B272C"/>
                </a:solidFill>
                <a:latin typeface="Montserrat" panose="00000500000000000000" pitchFamily="2" charset="-52"/>
              </a:rPr>
              <a:t>https://doi.org/10.1111/exd.12178</a:t>
            </a:r>
          </a:p>
        </p:txBody>
      </p:sp>
      <p:pic>
        <p:nvPicPr>
          <p:cNvPr id="19" name="Google Shape;90;p13">
            <a:extLst>
              <a:ext uri="{FF2B5EF4-FFF2-40B4-BE49-F238E27FC236}">
                <a16:creationId xmlns:a16="http://schemas.microsoft.com/office/drawing/2014/main" id="{A16AD1F0-3E0C-43F1-8E09-D75505E6BD3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26414" b="33964"/>
          <a:stretch/>
        </p:blipFill>
        <p:spPr>
          <a:xfrm>
            <a:off x="6040071" y="-7368"/>
            <a:ext cx="1635645" cy="648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186703D-772E-4550-94DA-448CBE0707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31226"/>
            <a:ext cx="1440529" cy="60947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A7EA6D2-F308-4E48-BA36-443ED6C53FF2}"/>
              </a:ext>
            </a:extLst>
          </p:cNvPr>
          <p:cNvSpPr txBox="1"/>
          <p:nvPr/>
        </p:nvSpPr>
        <p:spPr>
          <a:xfrm>
            <a:off x="1843693" y="1945930"/>
            <a:ext cx="15167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b="1" dirty="0">
                <a:solidFill>
                  <a:srgbClr val="5B272C"/>
                </a:solidFill>
                <a:latin typeface="Montserrat" panose="00000500000000000000" pitchFamily="2" charset="-52"/>
              </a:rPr>
              <a:t>ПРИЧИНЫ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573D9E-96EC-4ACF-92EC-D854778025BE}"/>
              </a:ext>
            </a:extLst>
          </p:cNvPr>
          <p:cNvSpPr txBox="1"/>
          <p:nvPr/>
        </p:nvSpPr>
        <p:spPr>
          <a:xfrm>
            <a:off x="462498" y="2338086"/>
            <a:ext cx="4425125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D45E9F"/>
                </a:solidFill>
                <a:latin typeface="Montserrat" panose="00000500000000000000" pitchFamily="2" charset="-52"/>
              </a:rPr>
              <a:t>Выцветание пигмента </a:t>
            </a:r>
            <a:r>
              <a:rPr lang="ru-RU" sz="1600" dirty="0">
                <a:solidFill>
                  <a:srgbClr val="5B272C"/>
                </a:solidFill>
                <a:latin typeface="Montserrat" panose="00000500000000000000" pitchFamily="2" charset="-52"/>
              </a:rPr>
              <a:t>под действием </a:t>
            </a:r>
            <a:r>
              <a:rPr lang="en-US" sz="1600" dirty="0">
                <a:solidFill>
                  <a:srgbClr val="5B272C"/>
                </a:solidFill>
                <a:latin typeface="Montserrat" panose="00000500000000000000" pitchFamily="2" charset="-52"/>
              </a:rPr>
              <a:t>UV</a:t>
            </a:r>
            <a:r>
              <a:rPr lang="ru-RU" sz="1600" dirty="0">
                <a:solidFill>
                  <a:srgbClr val="5B272C"/>
                </a:solidFill>
                <a:latin typeface="Montserrat" panose="00000500000000000000" pitchFamily="2" charset="-52"/>
              </a:rPr>
              <a:t>-излучения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D45E9F"/>
                </a:solidFill>
                <a:latin typeface="Montserrat" panose="00000500000000000000" pitchFamily="2" charset="-52"/>
              </a:rPr>
              <a:t>Миграция пигмента </a:t>
            </a:r>
            <a:r>
              <a:rPr lang="ru-RU" sz="1600" dirty="0">
                <a:solidFill>
                  <a:srgbClr val="5B272C"/>
                </a:solidFill>
                <a:latin typeface="Montserrat" panose="00000500000000000000" pitchFamily="2" charset="-52"/>
              </a:rPr>
              <a:t>из-за постоянного перехвата пигмента макрофагами 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D45E9F"/>
                </a:solidFill>
                <a:latin typeface="Montserrat" panose="00000500000000000000" pitchFamily="2" charset="-52"/>
              </a:rPr>
              <a:t>«Уход» цвета </a:t>
            </a:r>
            <a:r>
              <a:rPr lang="ru-RU" sz="1600" dirty="0">
                <a:solidFill>
                  <a:srgbClr val="5B272C"/>
                </a:solidFill>
                <a:latin typeface="Montserrat" panose="00000500000000000000" pitchFamily="2" charset="-52"/>
              </a:rPr>
              <a:t>в непредсказуемые оттенки из-за окисления пигмента в коже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629D9571-A3A0-480B-89EB-458EEB7A9C3E}"/>
              </a:ext>
            </a:extLst>
          </p:cNvPr>
          <p:cNvSpPr/>
          <p:nvPr/>
        </p:nvSpPr>
        <p:spPr>
          <a:xfrm>
            <a:off x="380666" y="772608"/>
            <a:ext cx="8382668" cy="966719"/>
          </a:xfrm>
          <a:prstGeom prst="roundRect">
            <a:avLst>
              <a:gd name="adj" fmla="val 9068"/>
            </a:avLst>
          </a:prstGeom>
          <a:solidFill>
            <a:srgbClr val="F397C5">
              <a:alpha val="20000"/>
            </a:srgbClr>
          </a:solidFill>
          <a:ln>
            <a:solidFill>
              <a:srgbClr val="F397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CB1A16-E1CA-4DA8-B4ED-E1B1D8817F99}"/>
              </a:ext>
            </a:extLst>
          </p:cNvPr>
          <p:cNvSpPr txBox="1"/>
          <p:nvPr/>
        </p:nvSpPr>
        <p:spPr>
          <a:xfrm>
            <a:off x="380666" y="918133"/>
            <a:ext cx="8306134" cy="748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2000" dirty="0">
                <a:solidFill>
                  <a:srgbClr val="5B272C"/>
                </a:solidFill>
                <a:latin typeface="Montserrat" panose="00000500000000000000" charset="-52"/>
                <a:ea typeface="Calibri"/>
                <a:cs typeface="Calibri"/>
                <a:sym typeface="Calibri"/>
              </a:rPr>
              <a:t>Значительное количество клиентов </a:t>
            </a:r>
            <a:r>
              <a:rPr lang="ru-RU" sz="2000" b="1" dirty="0">
                <a:solidFill>
                  <a:srgbClr val="5B272C"/>
                </a:solidFill>
                <a:latin typeface="Montserrat" panose="00000500000000000000" charset="-52"/>
                <a:ea typeface="Calibri"/>
                <a:cs typeface="Calibri"/>
                <a:sym typeface="Calibri"/>
              </a:rPr>
              <a:t>нуждается в коррекции </a:t>
            </a:r>
            <a:r>
              <a:rPr lang="ru-RU" sz="2000" dirty="0">
                <a:solidFill>
                  <a:srgbClr val="5B272C"/>
                </a:solidFill>
                <a:latin typeface="Montserrat" panose="00000500000000000000" charset="-52"/>
                <a:ea typeface="Calibri"/>
                <a:cs typeface="Calibri"/>
                <a:sym typeface="Calibri"/>
              </a:rPr>
              <a:t>татуажа спустя </a:t>
            </a:r>
            <a:r>
              <a:rPr lang="ru-RU" sz="2000" b="1" dirty="0">
                <a:solidFill>
                  <a:srgbClr val="5B272C"/>
                </a:solidFill>
                <a:latin typeface="Montserrat" panose="00000500000000000000" charset="-52"/>
                <a:ea typeface="Calibri"/>
                <a:cs typeface="Calibri"/>
                <a:sym typeface="Calibri"/>
              </a:rPr>
              <a:t>ГОД </a:t>
            </a:r>
            <a:r>
              <a:rPr lang="ru-RU" sz="2000" dirty="0">
                <a:solidFill>
                  <a:srgbClr val="5B272C"/>
                </a:solidFill>
                <a:latin typeface="Montserrat" panose="00000500000000000000" charset="-52"/>
                <a:ea typeface="Calibri"/>
                <a:cs typeface="Calibri"/>
                <a:sym typeface="Calibri"/>
              </a:rPr>
              <a:t>после процедуры</a:t>
            </a:r>
            <a:endParaRPr lang="ru-RU" sz="2000" dirty="0">
              <a:solidFill>
                <a:srgbClr val="5B272C"/>
              </a:solidFill>
              <a:latin typeface="Montserrat" panose="0000050000000000000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02063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038D5D1-CA90-4F37-B316-48742D7B4D36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550657" y="4610734"/>
            <a:ext cx="2133600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4</a:t>
            </a:fld>
            <a:endParaRPr lang="ru-RU"/>
          </a:p>
        </p:txBody>
      </p: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id="{863AEE8A-6505-4F24-9681-C043F50425D1}"/>
              </a:ext>
            </a:extLst>
          </p:cNvPr>
          <p:cNvSpPr txBox="1">
            <a:spLocks/>
          </p:cNvSpPr>
          <p:nvPr/>
        </p:nvSpPr>
        <p:spPr>
          <a:xfrm>
            <a:off x="10550657" y="4610734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>
                <a:latin typeface="Montserrat" panose="00000500000000000000" pitchFamily="2" charset="-52"/>
              </a:rPr>
              <a:pPr/>
              <a:t>4</a:t>
            </a:fld>
            <a:endParaRPr lang="ru-RU" dirty="0">
              <a:latin typeface="Montserrat" panose="00000500000000000000" pitchFamily="2" charset="-52"/>
            </a:endParaRPr>
          </a:p>
        </p:txBody>
      </p:sp>
      <p:pic>
        <p:nvPicPr>
          <p:cNvPr id="10" name="Google Shape;142;p15">
            <a:extLst>
              <a:ext uri="{FF2B5EF4-FFF2-40B4-BE49-F238E27FC236}">
                <a16:creationId xmlns:a16="http://schemas.microsoft.com/office/drawing/2014/main" id="{784F7BC4-2969-4EA6-BA45-E52391F1E9B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64000" t="6601"/>
          <a:stretch/>
        </p:blipFill>
        <p:spPr>
          <a:xfrm>
            <a:off x="7793796" y="2050254"/>
            <a:ext cx="1170408" cy="3036526"/>
          </a:xfrm>
          <a:prstGeom prst="rect">
            <a:avLst/>
          </a:prstGeom>
          <a:noFill/>
          <a:ln>
            <a:noFill/>
          </a:ln>
          <a:effectLst>
            <a:outerShdw blurRad="50800" dist="50800" sx="1000" sy="1000" algn="ctr" rotWithShape="0">
              <a:srgbClr val="000000"/>
            </a:outerShdw>
          </a:effectLst>
        </p:spPr>
      </p:pic>
      <p:pic>
        <p:nvPicPr>
          <p:cNvPr id="11" name="Google Shape;143;p15">
            <a:extLst>
              <a:ext uri="{FF2B5EF4-FFF2-40B4-BE49-F238E27FC236}">
                <a16:creationId xmlns:a16="http://schemas.microsoft.com/office/drawing/2014/main" id="{EB8D2A84-5C17-49F3-BF79-F7B85960171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34117" t="14004" r="35931" b="-14004"/>
          <a:stretch/>
        </p:blipFill>
        <p:spPr>
          <a:xfrm>
            <a:off x="10753181" y="2258463"/>
            <a:ext cx="911675" cy="30437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44;p15">
            <a:extLst>
              <a:ext uri="{FF2B5EF4-FFF2-40B4-BE49-F238E27FC236}">
                <a16:creationId xmlns:a16="http://schemas.microsoft.com/office/drawing/2014/main" id="{FA55542C-5AE5-4240-BDD2-C1FE43A0B43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3267" t="30400" r="66800"/>
          <a:stretch/>
        </p:blipFill>
        <p:spPr>
          <a:xfrm>
            <a:off x="11693104" y="2591004"/>
            <a:ext cx="650847" cy="2272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45;p15">
            <a:extLst>
              <a:ext uri="{FF2B5EF4-FFF2-40B4-BE49-F238E27FC236}">
                <a16:creationId xmlns:a16="http://schemas.microsoft.com/office/drawing/2014/main" id="{564F727B-9F1E-4E5E-96EB-61F056954B9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50000" r="86658"/>
          <a:stretch/>
        </p:blipFill>
        <p:spPr>
          <a:xfrm>
            <a:off x="12355565" y="2959639"/>
            <a:ext cx="526984" cy="197481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Объект 4">
            <a:extLst>
              <a:ext uri="{FF2B5EF4-FFF2-40B4-BE49-F238E27FC236}">
                <a16:creationId xmlns:a16="http://schemas.microsoft.com/office/drawing/2014/main" id="{A61B7F1F-DC2B-4187-8061-198A5B494F20}"/>
              </a:ext>
            </a:extLst>
          </p:cNvPr>
          <p:cNvSpPr txBox="1">
            <a:spLocks/>
          </p:cNvSpPr>
          <p:nvPr/>
        </p:nvSpPr>
        <p:spPr>
          <a:xfrm>
            <a:off x="457190" y="249478"/>
            <a:ext cx="4021809" cy="36000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ru-RU" b="1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РЕШЕНИЕ</a:t>
            </a:r>
            <a:endParaRPr lang="en-US" b="1" dirty="0">
              <a:solidFill>
                <a:srgbClr val="5B272C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5" name="Google Shape;90;p13">
            <a:extLst>
              <a:ext uri="{FF2B5EF4-FFF2-40B4-BE49-F238E27FC236}">
                <a16:creationId xmlns:a16="http://schemas.microsoft.com/office/drawing/2014/main" id="{B34164CE-8487-4399-9CA3-33C2AD86536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26414" b="33964"/>
          <a:stretch/>
        </p:blipFill>
        <p:spPr>
          <a:xfrm>
            <a:off x="6040071" y="-7368"/>
            <a:ext cx="1635645" cy="648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C64423A-6385-4524-96E0-9B9EE96D50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31226"/>
            <a:ext cx="1440529" cy="609478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EB1B56A-D060-4915-BEBC-86DBDB63E732}"/>
              </a:ext>
            </a:extLst>
          </p:cNvPr>
          <p:cNvSpPr/>
          <p:nvPr/>
        </p:nvSpPr>
        <p:spPr>
          <a:xfrm>
            <a:off x="457190" y="964188"/>
            <a:ext cx="855863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err="1">
                <a:solidFill>
                  <a:srgbClr val="5B272C"/>
                </a:solidFill>
                <a:latin typeface="Montserrat" panose="00000500000000000000" charset="-52"/>
                <a:ea typeface="Roboto"/>
                <a:cs typeface="Roboto"/>
                <a:sym typeface="Roboto"/>
              </a:rPr>
              <a:t>Фотостабильные</a:t>
            </a:r>
            <a:r>
              <a:rPr lang="ru-RU" sz="2400" b="1" dirty="0">
                <a:solidFill>
                  <a:srgbClr val="5B272C"/>
                </a:solidFill>
                <a:latin typeface="Montserrat" panose="00000500000000000000" charset="-52"/>
                <a:ea typeface="Roboto"/>
                <a:cs typeface="Roboto"/>
                <a:sym typeface="Roboto"/>
              </a:rPr>
              <a:t> пигменты «</a:t>
            </a:r>
            <a:r>
              <a:rPr lang="en-US" sz="2400" b="1" dirty="0">
                <a:solidFill>
                  <a:srgbClr val="5B272C"/>
                </a:solidFill>
                <a:latin typeface="Montserrat" panose="00000500000000000000" charset="-52"/>
                <a:ea typeface="Roboto"/>
                <a:cs typeface="Roboto"/>
                <a:sym typeface="Roboto"/>
              </a:rPr>
              <a:t>PERO</a:t>
            </a:r>
            <a:r>
              <a:rPr lang="ru-RU" sz="2400" b="1" dirty="0">
                <a:solidFill>
                  <a:srgbClr val="5B272C"/>
                </a:solidFill>
                <a:latin typeface="Montserrat" panose="00000500000000000000" charset="-52"/>
                <a:ea typeface="Roboto"/>
                <a:cs typeface="Roboto"/>
                <a:sym typeface="Roboto"/>
              </a:rPr>
              <a:t>»</a:t>
            </a:r>
          </a:p>
          <a:p>
            <a:pPr lvl="0" algn="ctr"/>
            <a:r>
              <a:rPr lang="ru-RU" sz="1600" dirty="0">
                <a:solidFill>
                  <a:srgbClr val="5B272C"/>
                </a:solidFill>
                <a:latin typeface="Montserrat" panose="00000500000000000000" charset="-52"/>
                <a:ea typeface="Roboto"/>
                <a:cs typeface="Roboto"/>
                <a:sym typeface="Roboto"/>
              </a:rPr>
              <a:t>для татуажа и перманентного макияжа с использованием </a:t>
            </a:r>
            <a:r>
              <a:rPr lang="ru-RU" sz="1600" dirty="0" err="1">
                <a:solidFill>
                  <a:srgbClr val="5B272C"/>
                </a:solidFill>
                <a:latin typeface="Montserrat" panose="00000500000000000000" charset="-52"/>
                <a:ea typeface="Roboto"/>
                <a:cs typeface="Roboto"/>
                <a:sym typeface="Roboto"/>
              </a:rPr>
              <a:t>полимолочной</a:t>
            </a:r>
            <a:r>
              <a:rPr lang="ru-RU" sz="1600" dirty="0">
                <a:solidFill>
                  <a:srgbClr val="5B272C"/>
                </a:solidFill>
                <a:latin typeface="Montserrat" panose="00000500000000000000" charset="-52"/>
                <a:ea typeface="Roboto"/>
                <a:cs typeface="Roboto"/>
                <a:sym typeface="Roboto"/>
              </a:rPr>
              <a:t> кислоты (PLA) в качестве капсулы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EA2AAB54-761F-4CF7-B55B-B7F51493C1A9}"/>
              </a:ext>
            </a:extLst>
          </p:cNvPr>
          <p:cNvSpPr/>
          <p:nvPr/>
        </p:nvSpPr>
        <p:spPr>
          <a:xfrm>
            <a:off x="6432450" y="5274438"/>
            <a:ext cx="4218818" cy="658922"/>
          </a:xfrm>
          <a:prstGeom prst="roundRect">
            <a:avLst>
              <a:gd name="adj" fmla="val 9068"/>
            </a:avLst>
          </a:prstGeom>
          <a:solidFill>
            <a:srgbClr val="F397C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9C189311-64E8-4823-9E99-CA65DE900A26}"/>
              </a:ext>
            </a:extLst>
          </p:cNvPr>
          <p:cNvSpPr/>
          <p:nvPr/>
        </p:nvSpPr>
        <p:spPr>
          <a:xfrm>
            <a:off x="6432450" y="6141888"/>
            <a:ext cx="4218817" cy="900740"/>
          </a:xfrm>
          <a:prstGeom prst="roundRect">
            <a:avLst>
              <a:gd name="adj" fmla="val 9068"/>
            </a:avLst>
          </a:prstGeom>
          <a:solidFill>
            <a:srgbClr val="F397C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20" name="Google Shape;149;p15">
            <a:extLst>
              <a:ext uri="{FF2B5EF4-FFF2-40B4-BE49-F238E27FC236}">
                <a16:creationId xmlns:a16="http://schemas.microsoft.com/office/drawing/2014/main" id="{6D53ECFD-D8BD-4045-BEB1-CFCC1E481D85}"/>
              </a:ext>
            </a:extLst>
          </p:cNvPr>
          <p:cNvSpPr txBox="1"/>
          <p:nvPr/>
        </p:nvSpPr>
        <p:spPr>
          <a:xfrm>
            <a:off x="7019528" y="5368774"/>
            <a:ext cx="372203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err="1">
                <a:solidFill>
                  <a:srgbClr val="5B272C"/>
                </a:solidFill>
                <a:latin typeface="Montserrat" panose="00000500000000000000" charset="-52"/>
                <a:ea typeface="Roboto"/>
                <a:cs typeface="Roboto"/>
                <a:sym typeface="Roboto"/>
              </a:rPr>
              <a:t>Нанокапсулированные</a:t>
            </a:r>
            <a:r>
              <a:rPr lang="ru-RU" dirty="0">
                <a:solidFill>
                  <a:srgbClr val="5B272C"/>
                </a:solidFill>
                <a:latin typeface="Montserrat" panose="00000500000000000000" charset="-52"/>
                <a:ea typeface="Roboto"/>
                <a:cs typeface="Roboto"/>
                <a:sym typeface="Roboto"/>
              </a:rPr>
              <a:t> пигменты со стойкостью не менее </a:t>
            </a:r>
            <a:r>
              <a:rPr lang="ru-RU" b="1" dirty="0">
                <a:solidFill>
                  <a:srgbClr val="5B272C"/>
                </a:solidFill>
                <a:latin typeface="Montserrat" panose="00000500000000000000" charset="-52"/>
                <a:ea typeface="Roboto"/>
                <a:cs typeface="Roboto"/>
                <a:sym typeface="Roboto"/>
              </a:rPr>
              <a:t>36 месяцев</a:t>
            </a:r>
          </a:p>
        </p:txBody>
      </p:sp>
      <p:sp>
        <p:nvSpPr>
          <p:cNvPr id="21" name="Google Shape;152;p15">
            <a:extLst>
              <a:ext uri="{FF2B5EF4-FFF2-40B4-BE49-F238E27FC236}">
                <a16:creationId xmlns:a16="http://schemas.microsoft.com/office/drawing/2014/main" id="{F58989E2-BEB4-4FAB-B613-B97D47B3EE07}"/>
              </a:ext>
            </a:extLst>
          </p:cNvPr>
          <p:cNvSpPr txBox="1"/>
          <p:nvPr/>
        </p:nvSpPr>
        <p:spPr>
          <a:xfrm>
            <a:off x="7282164" y="6218869"/>
            <a:ext cx="3984892" cy="1046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rgbClr val="5B272C"/>
                </a:solidFill>
                <a:latin typeface="Montserrat" panose="00000500000000000000" charset="-52"/>
                <a:ea typeface="Roboto"/>
                <a:cs typeface="Roboto"/>
                <a:sym typeface="Roboto"/>
              </a:rPr>
              <a:t>Отечественная разработка </a:t>
            </a:r>
          </a:p>
          <a:p>
            <a:pPr lvl="0"/>
            <a:r>
              <a:rPr lang="ru-RU" dirty="0">
                <a:solidFill>
                  <a:srgbClr val="5B272C"/>
                </a:solidFill>
                <a:latin typeface="Montserrat" panose="00000500000000000000" charset="-52"/>
                <a:ea typeface="Roboto"/>
                <a:cs typeface="Roboto"/>
                <a:sym typeface="Roboto"/>
              </a:rPr>
              <a:t>с замедленным выцветанием, сниженной токсичностью и </a:t>
            </a:r>
          </a:p>
          <a:p>
            <a:pPr lvl="0"/>
            <a:r>
              <a:rPr lang="ru-RU" dirty="0">
                <a:solidFill>
                  <a:srgbClr val="5B272C"/>
                </a:solidFill>
                <a:latin typeface="Montserrat" panose="00000500000000000000" charset="-52"/>
                <a:ea typeface="Roboto"/>
                <a:cs typeface="Roboto"/>
                <a:sym typeface="Roboto"/>
              </a:rPr>
              <a:t>УФ-устойчивостью</a:t>
            </a:r>
            <a:endParaRPr dirty="0">
              <a:solidFill>
                <a:srgbClr val="5B272C"/>
              </a:solidFill>
              <a:latin typeface="Montserrat" panose="00000500000000000000" charset="-52"/>
              <a:ea typeface="Roboto"/>
              <a:cs typeface="Roboto"/>
              <a:sym typeface="Roboto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1FF2B54-FAA9-4644-85B1-17B7F28B01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138" y="2186134"/>
            <a:ext cx="402319" cy="402319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15B5D52-42BF-426B-83A0-55AADBA5AE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07011" y="5735278"/>
            <a:ext cx="560158" cy="555978"/>
          </a:xfrm>
          <a:prstGeom prst="rect">
            <a:avLst/>
          </a:prstGeom>
        </p:spPr>
      </p:pic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0159873C-6BDA-429E-A4B8-65D75AE9D69C}"/>
              </a:ext>
            </a:extLst>
          </p:cNvPr>
          <p:cNvSpPr/>
          <p:nvPr/>
        </p:nvSpPr>
        <p:spPr>
          <a:xfrm>
            <a:off x="461179" y="2128807"/>
            <a:ext cx="5326010" cy="493406"/>
          </a:xfrm>
          <a:prstGeom prst="roundRect">
            <a:avLst>
              <a:gd name="adj" fmla="val 9068"/>
            </a:avLst>
          </a:prstGeom>
          <a:solidFill>
            <a:srgbClr val="F397C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sp>
        <p:nvSpPr>
          <p:cNvPr id="3" name="Звезда: 4 точки 2">
            <a:extLst>
              <a:ext uri="{FF2B5EF4-FFF2-40B4-BE49-F238E27FC236}">
                <a16:creationId xmlns:a16="http://schemas.microsoft.com/office/drawing/2014/main" id="{FE9306DF-FC20-4C22-B322-EA9E4D65A3E3}"/>
              </a:ext>
            </a:extLst>
          </p:cNvPr>
          <p:cNvSpPr/>
          <p:nvPr/>
        </p:nvSpPr>
        <p:spPr>
          <a:xfrm>
            <a:off x="309598" y="4551424"/>
            <a:ext cx="238201" cy="245304"/>
          </a:xfrm>
          <a:prstGeom prst="star4">
            <a:avLst/>
          </a:prstGeom>
          <a:solidFill>
            <a:srgbClr val="D45E9F"/>
          </a:solidFill>
          <a:ln>
            <a:solidFill>
              <a:srgbClr val="D45E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A681E0-56DF-420E-8966-9EC60C2BD5BA}"/>
              </a:ext>
            </a:extLst>
          </p:cNvPr>
          <p:cNvSpPr txBox="1"/>
          <p:nvPr/>
        </p:nvSpPr>
        <p:spPr>
          <a:xfrm>
            <a:off x="849334" y="2221008"/>
            <a:ext cx="49872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5B272C"/>
                </a:solidFill>
                <a:latin typeface="Montserrat" panose="00000500000000000000" pitchFamily="2" charset="-52"/>
              </a:rPr>
              <a:t>Стойкость пигментов в коже </a:t>
            </a:r>
            <a:r>
              <a:rPr lang="ru-RU" b="1" dirty="0">
                <a:solidFill>
                  <a:srgbClr val="5B272C"/>
                </a:solidFill>
                <a:latin typeface="Montserrat" panose="00000500000000000000" pitchFamily="2" charset="-52"/>
              </a:rPr>
              <a:t>не менее 36 месяцев</a:t>
            </a: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B3A08F59-7560-4303-9E32-A206026D976E}"/>
              </a:ext>
            </a:extLst>
          </p:cNvPr>
          <p:cNvSpPr/>
          <p:nvPr/>
        </p:nvSpPr>
        <p:spPr>
          <a:xfrm>
            <a:off x="3053133" y="3566487"/>
            <a:ext cx="3165618" cy="626573"/>
          </a:xfrm>
          <a:prstGeom prst="roundRect">
            <a:avLst>
              <a:gd name="adj" fmla="val 9068"/>
            </a:avLst>
          </a:prstGeom>
          <a:solidFill>
            <a:srgbClr val="F397C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sp>
        <p:nvSpPr>
          <p:cNvPr id="29" name="Звезда: 4 точки 28">
            <a:extLst>
              <a:ext uri="{FF2B5EF4-FFF2-40B4-BE49-F238E27FC236}">
                <a16:creationId xmlns:a16="http://schemas.microsoft.com/office/drawing/2014/main" id="{AF58AC2E-621A-4A12-9E6A-688C1E13A657}"/>
              </a:ext>
            </a:extLst>
          </p:cNvPr>
          <p:cNvSpPr/>
          <p:nvPr/>
        </p:nvSpPr>
        <p:spPr>
          <a:xfrm>
            <a:off x="3153852" y="3688930"/>
            <a:ext cx="312420" cy="386394"/>
          </a:xfrm>
          <a:prstGeom prst="star4">
            <a:avLst/>
          </a:prstGeom>
          <a:solidFill>
            <a:srgbClr val="D45E9F"/>
          </a:solidFill>
          <a:ln>
            <a:solidFill>
              <a:srgbClr val="D45E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912FDD9-5487-4004-BF04-1D59FC0EB128}"/>
              </a:ext>
            </a:extLst>
          </p:cNvPr>
          <p:cNvSpPr txBox="1"/>
          <p:nvPr/>
        </p:nvSpPr>
        <p:spPr>
          <a:xfrm>
            <a:off x="3518270" y="3718824"/>
            <a:ext cx="26484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5B272C"/>
                </a:solidFill>
                <a:latin typeface="Montserrat" panose="00000500000000000000" pitchFamily="2" charset="-52"/>
              </a:rPr>
              <a:t>Замедленное выцветание</a:t>
            </a:r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0DAAAB9E-AF96-445D-954D-335B06392350}"/>
              </a:ext>
            </a:extLst>
          </p:cNvPr>
          <p:cNvSpPr/>
          <p:nvPr/>
        </p:nvSpPr>
        <p:spPr>
          <a:xfrm>
            <a:off x="457190" y="2824277"/>
            <a:ext cx="4021809" cy="479133"/>
          </a:xfrm>
          <a:prstGeom prst="roundRect">
            <a:avLst>
              <a:gd name="adj" fmla="val 9068"/>
            </a:avLst>
          </a:prstGeom>
          <a:solidFill>
            <a:srgbClr val="F397C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E537081-C134-4164-965B-057A8F4C3EAA}"/>
              </a:ext>
            </a:extLst>
          </p:cNvPr>
          <p:cNvSpPr txBox="1"/>
          <p:nvPr/>
        </p:nvSpPr>
        <p:spPr>
          <a:xfrm>
            <a:off x="837181" y="2893606"/>
            <a:ext cx="36599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5B272C"/>
                </a:solidFill>
                <a:latin typeface="Montserrat" panose="00000500000000000000" pitchFamily="2" charset="-52"/>
              </a:rPr>
              <a:t>Сниженная токсичность пигментов</a:t>
            </a: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1F05A0ED-A3D4-4DF9-81DF-BA1E3BBB7C4D}"/>
              </a:ext>
            </a:extLst>
          </p:cNvPr>
          <p:cNvSpPr/>
          <p:nvPr/>
        </p:nvSpPr>
        <p:spPr>
          <a:xfrm>
            <a:off x="463308" y="3568517"/>
            <a:ext cx="2488552" cy="626573"/>
          </a:xfrm>
          <a:prstGeom prst="roundRect">
            <a:avLst>
              <a:gd name="adj" fmla="val 9068"/>
            </a:avLst>
          </a:prstGeom>
          <a:solidFill>
            <a:srgbClr val="F397C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sp>
        <p:nvSpPr>
          <p:cNvPr id="35" name="Звезда: 4 точки 34">
            <a:extLst>
              <a:ext uri="{FF2B5EF4-FFF2-40B4-BE49-F238E27FC236}">
                <a16:creationId xmlns:a16="http://schemas.microsoft.com/office/drawing/2014/main" id="{8E414066-CF08-433D-952E-EBCAFB1AB3A3}"/>
              </a:ext>
            </a:extLst>
          </p:cNvPr>
          <p:cNvSpPr/>
          <p:nvPr/>
        </p:nvSpPr>
        <p:spPr>
          <a:xfrm>
            <a:off x="564027" y="3690960"/>
            <a:ext cx="312420" cy="386394"/>
          </a:xfrm>
          <a:prstGeom prst="star4">
            <a:avLst/>
          </a:prstGeom>
          <a:solidFill>
            <a:srgbClr val="D45E9F"/>
          </a:solidFill>
          <a:ln>
            <a:solidFill>
              <a:srgbClr val="D45E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A2534CF-A90D-4D45-8687-42106DB24F75}"/>
              </a:ext>
            </a:extLst>
          </p:cNvPr>
          <p:cNvSpPr txBox="1"/>
          <p:nvPr/>
        </p:nvSpPr>
        <p:spPr>
          <a:xfrm>
            <a:off x="905559" y="3719742"/>
            <a:ext cx="17844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5B272C"/>
                </a:solidFill>
                <a:latin typeface="Montserrat" panose="00000500000000000000" pitchFamily="2" charset="-52"/>
              </a:rPr>
              <a:t>UV-</a:t>
            </a:r>
            <a:r>
              <a:rPr lang="ru-RU" dirty="0">
                <a:solidFill>
                  <a:srgbClr val="5B272C"/>
                </a:solidFill>
                <a:latin typeface="Montserrat" panose="00000500000000000000" pitchFamily="2" charset="-52"/>
              </a:rPr>
              <a:t>устойчивость</a:t>
            </a:r>
          </a:p>
        </p:txBody>
      </p: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1D93E6DA-8F37-4E75-9C76-E8961515A004}"/>
              </a:ext>
            </a:extLst>
          </p:cNvPr>
          <p:cNvSpPr/>
          <p:nvPr/>
        </p:nvSpPr>
        <p:spPr>
          <a:xfrm>
            <a:off x="428698" y="4325029"/>
            <a:ext cx="3573096" cy="626573"/>
          </a:xfrm>
          <a:prstGeom prst="roundRect">
            <a:avLst>
              <a:gd name="adj" fmla="val 9068"/>
            </a:avLst>
          </a:prstGeom>
          <a:solidFill>
            <a:srgbClr val="F397C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sp>
        <p:nvSpPr>
          <p:cNvPr id="38" name="Звезда: 4 точки 37">
            <a:extLst>
              <a:ext uri="{FF2B5EF4-FFF2-40B4-BE49-F238E27FC236}">
                <a16:creationId xmlns:a16="http://schemas.microsoft.com/office/drawing/2014/main" id="{229B4CD4-6EF5-4999-B10F-17FFC8F101A7}"/>
              </a:ext>
            </a:extLst>
          </p:cNvPr>
          <p:cNvSpPr/>
          <p:nvPr/>
        </p:nvSpPr>
        <p:spPr>
          <a:xfrm>
            <a:off x="582977" y="5267164"/>
            <a:ext cx="312420" cy="386394"/>
          </a:xfrm>
          <a:prstGeom prst="star4">
            <a:avLst>
              <a:gd name="adj" fmla="val 0"/>
            </a:avLst>
          </a:prstGeom>
          <a:solidFill>
            <a:srgbClr val="D45E9F"/>
          </a:solidFill>
          <a:ln>
            <a:solidFill>
              <a:srgbClr val="D45E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E36FC64-B6EA-443F-8C2A-BD66B4484029}"/>
              </a:ext>
            </a:extLst>
          </p:cNvPr>
          <p:cNvSpPr txBox="1"/>
          <p:nvPr/>
        </p:nvSpPr>
        <p:spPr>
          <a:xfrm>
            <a:off x="1181100" y="4456137"/>
            <a:ext cx="2849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5B272C"/>
                </a:solidFill>
                <a:latin typeface="Montserrat" panose="00000500000000000000" pitchFamily="2" charset="-52"/>
              </a:rPr>
              <a:t>Отечественная разработка</a:t>
            </a:r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4026349F-DF1E-4203-B4F0-0C47E09B5CDA}"/>
              </a:ext>
            </a:extLst>
          </p:cNvPr>
          <p:cNvSpPr/>
          <p:nvPr/>
        </p:nvSpPr>
        <p:spPr>
          <a:xfrm>
            <a:off x="4166369" y="4294575"/>
            <a:ext cx="3130808" cy="626573"/>
          </a:xfrm>
          <a:prstGeom prst="roundRect">
            <a:avLst>
              <a:gd name="adj" fmla="val 9068"/>
            </a:avLst>
          </a:prstGeom>
          <a:solidFill>
            <a:srgbClr val="F397C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sp>
        <p:nvSpPr>
          <p:cNvPr id="41" name="Звезда: 4 точки 40">
            <a:extLst>
              <a:ext uri="{FF2B5EF4-FFF2-40B4-BE49-F238E27FC236}">
                <a16:creationId xmlns:a16="http://schemas.microsoft.com/office/drawing/2014/main" id="{9CA835FD-2D89-4E3D-95B5-D743EDF04A36}"/>
              </a:ext>
            </a:extLst>
          </p:cNvPr>
          <p:cNvSpPr/>
          <p:nvPr/>
        </p:nvSpPr>
        <p:spPr>
          <a:xfrm>
            <a:off x="4267088" y="4417018"/>
            <a:ext cx="312420" cy="386394"/>
          </a:xfrm>
          <a:prstGeom prst="star4">
            <a:avLst/>
          </a:prstGeom>
          <a:solidFill>
            <a:srgbClr val="D45E9F"/>
          </a:solidFill>
          <a:ln>
            <a:solidFill>
              <a:srgbClr val="D45E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43FA166-F9C1-41EC-8280-3B3926F9280F}"/>
              </a:ext>
            </a:extLst>
          </p:cNvPr>
          <p:cNvSpPr txBox="1"/>
          <p:nvPr/>
        </p:nvSpPr>
        <p:spPr>
          <a:xfrm>
            <a:off x="4608620" y="4445800"/>
            <a:ext cx="25811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5B272C"/>
                </a:solidFill>
                <a:latin typeface="Montserrat" panose="00000500000000000000" pitchFamily="2" charset="-52"/>
              </a:rPr>
              <a:t>Локальное производство</a:t>
            </a:r>
          </a:p>
        </p:txBody>
      </p:sp>
      <p:sp>
        <p:nvSpPr>
          <p:cNvPr id="43" name="Звезда: 4 точки 42">
            <a:extLst>
              <a:ext uri="{FF2B5EF4-FFF2-40B4-BE49-F238E27FC236}">
                <a16:creationId xmlns:a16="http://schemas.microsoft.com/office/drawing/2014/main" id="{2B8D1537-0175-405F-9BF2-618C87D4D3D3}"/>
              </a:ext>
            </a:extLst>
          </p:cNvPr>
          <p:cNvSpPr/>
          <p:nvPr/>
        </p:nvSpPr>
        <p:spPr>
          <a:xfrm>
            <a:off x="554725" y="2924843"/>
            <a:ext cx="238201" cy="245304"/>
          </a:xfrm>
          <a:prstGeom prst="star4">
            <a:avLst/>
          </a:prstGeom>
          <a:solidFill>
            <a:srgbClr val="D45E9F"/>
          </a:solidFill>
          <a:ln>
            <a:solidFill>
              <a:srgbClr val="D45E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12760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F49118E-3100-45FF-817F-623F7B74888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>
                <a:latin typeface="Montserrat" panose="00000500000000000000" pitchFamily="2" charset="-52"/>
              </a:rPr>
              <a:t>5</a:t>
            </a:fld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B7E59FD7-DC7C-460B-AA13-6D05A3EA99FD}"/>
              </a:ext>
            </a:extLst>
          </p:cNvPr>
          <p:cNvSpPr txBox="1">
            <a:spLocks/>
          </p:cNvSpPr>
          <p:nvPr/>
        </p:nvSpPr>
        <p:spPr>
          <a:xfrm>
            <a:off x="464950" y="360000"/>
            <a:ext cx="4021809" cy="361201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ru-RU" sz="2400" b="1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ПРИНЦИП РАБОТЫ</a:t>
            </a:r>
            <a:endParaRPr lang="en-US" sz="2400" b="1" dirty="0">
              <a:solidFill>
                <a:srgbClr val="5B272C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D2A079ED-D5C6-45C9-BFE8-C7B8764BF417}"/>
              </a:ext>
            </a:extLst>
          </p:cNvPr>
          <p:cNvSpPr/>
          <p:nvPr/>
        </p:nvSpPr>
        <p:spPr>
          <a:xfrm>
            <a:off x="464950" y="840999"/>
            <a:ext cx="8525453" cy="1424058"/>
          </a:xfrm>
          <a:prstGeom prst="roundRect">
            <a:avLst>
              <a:gd name="adj" fmla="val 9068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2F61CC59-6A61-47C9-B3CA-5E08355E715F}"/>
              </a:ext>
            </a:extLst>
          </p:cNvPr>
          <p:cNvSpPr/>
          <p:nvPr/>
        </p:nvSpPr>
        <p:spPr>
          <a:xfrm>
            <a:off x="6480492" y="5244768"/>
            <a:ext cx="4218818" cy="658922"/>
          </a:xfrm>
          <a:prstGeom prst="roundRect">
            <a:avLst>
              <a:gd name="adj" fmla="val 9068"/>
            </a:avLst>
          </a:prstGeom>
          <a:solidFill>
            <a:srgbClr val="F397C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2F9CB9AC-ABEE-4373-837E-D9C0962F2273}"/>
              </a:ext>
            </a:extLst>
          </p:cNvPr>
          <p:cNvSpPr/>
          <p:nvPr/>
        </p:nvSpPr>
        <p:spPr>
          <a:xfrm>
            <a:off x="6480492" y="6112218"/>
            <a:ext cx="4218817" cy="654146"/>
          </a:xfrm>
          <a:prstGeom prst="roundRect">
            <a:avLst>
              <a:gd name="adj" fmla="val 9068"/>
            </a:avLst>
          </a:prstGeom>
          <a:solidFill>
            <a:srgbClr val="F397C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ECA4374-4A30-4897-B844-1BEF4D1148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954" y="5178679"/>
            <a:ext cx="3462418" cy="230827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6824075-A67D-45A4-97FF-C3038815F8C7}"/>
              </a:ext>
            </a:extLst>
          </p:cNvPr>
          <p:cNvSpPr txBox="1"/>
          <p:nvPr/>
        </p:nvSpPr>
        <p:spPr>
          <a:xfrm>
            <a:off x="841915" y="6697655"/>
            <a:ext cx="10342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5B272C"/>
                </a:solidFill>
                <a:latin typeface="Montserrat" panose="00000500000000000000" charset="-52"/>
              </a:rPr>
              <a:t>Пигмент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82300CD-2FEA-4F6E-B062-CF57B00D66E0}"/>
              </a:ext>
            </a:extLst>
          </p:cNvPr>
          <p:cNvSpPr txBox="1"/>
          <p:nvPr/>
        </p:nvSpPr>
        <p:spPr>
          <a:xfrm>
            <a:off x="2137722" y="6697655"/>
            <a:ext cx="5629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5B272C"/>
                </a:solidFill>
                <a:latin typeface="Montserrat" panose="00000500000000000000" charset="-52"/>
              </a:rPr>
              <a:t>PLA</a:t>
            </a:r>
            <a:endParaRPr lang="ru-RU" b="1" dirty="0">
              <a:solidFill>
                <a:srgbClr val="5B272C"/>
              </a:solidFill>
              <a:latin typeface="Montserrat" panose="00000500000000000000" charset="-5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87572E1-3A7A-42BD-B2BC-67FBAB394BB9}"/>
              </a:ext>
            </a:extLst>
          </p:cNvPr>
          <p:cNvSpPr txBox="1"/>
          <p:nvPr/>
        </p:nvSpPr>
        <p:spPr>
          <a:xfrm>
            <a:off x="2962247" y="6706674"/>
            <a:ext cx="15921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5B272C"/>
                </a:solidFill>
                <a:latin typeface="Montserrat" panose="00000500000000000000" charset="-52"/>
              </a:rPr>
              <a:t>Нано-частица </a:t>
            </a:r>
          </a:p>
        </p:txBody>
      </p:sp>
      <p:sp>
        <p:nvSpPr>
          <p:cNvPr id="19" name="Google Shape;149;p15">
            <a:extLst>
              <a:ext uri="{FF2B5EF4-FFF2-40B4-BE49-F238E27FC236}">
                <a16:creationId xmlns:a16="http://schemas.microsoft.com/office/drawing/2014/main" id="{52CAD5F2-79DF-4C86-A433-59790462676C}"/>
              </a:ext>
            </a:extLst>
          </p:cNvPr>
          <p:cNvSpPr txBox="1"/>
          <p:nvPr/>
        </p:nvSpPr>
        <p:spPr>
          <a:xfrm>
            <a:off x="6040071" y="5484774"/>
            <a:ext cx="372203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err="1">
                <a:solidFill>
                  <a:srgbClr val="5B272C"/>
                </a:solidFill>
                <a:latin typeface="Montserrat" panose="00000500000000000000" charset="-52"/>
                <a:ea typeface="Roboto"/>
                <a:cs typeface="Roboto"/>
                <a:sym typeface="Roboto"/>
              </a:rPr>
              <a:t>Нанокапсулированные</a:t>
            </a:r>
            <a:r>
              <a:rPr lang="ru-RU" dirty="0">
                <a:solidFill>
                  <a:srgbClr val="5B272C"/>
                </a:solidFill>
                <a:latin typeface="Montserrat" panose="00000500000000000000" charset="-52"/>
                <a:ea typeface="Roboto"/>
                <a:cs typeface="Roboto"/>
                <a:sym typeface="Roboto"/>
              </a:rPr>
              <a:t> пигменты со стойкостью не менее </a:t>
            </a:r>
            <a:r>
              <a:rPr lang="ru-RU" b="1" dirty="0">
                <a:solidFill>
                  <a:srgbClr val="5B272C"/>
                </a:solidFill>
                <a:latin typeface="Montserrat" panose="00000500000000000000" charset="-52"/>
                <a:ea typeface="Roboto"/>
                <a:cs typeface="Roboto"/>
                <a:sym typeface="Roboto"/>
              </a:rPr>
              <a:t>36 месяцев</a:t>
            </a:r>
          </a:p>
        </p:txBody>
      </p:sp>
      <p:sp>
        <p:nvSpPr>
          <p:cNvPr id="20" name="Google Shape;152;p15">
            <a:extLst>
              <a:ext uri="{FF2B5EF4-FFF2-40B4-BE49-F238E27FC236}">
                <a16:creationId xmlns:a16="http://schemas.microsoft.com/office/drawing/2014/main" id="{195E3E61-4899-4CB4-88C2-D519CC563223}"/>
              </a:ext>
            </a:extLst>
          </p:cNvPr>
          <p:cNvSpPr txBox="1"/>
          <p:nvPr/>
        </p:nvSpPr>
        <p:spPr>
          <a:xfrm>
            <a:off x="7493014" y="5966548"/>
            <a:ext cx="3241357" cy="1046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rgbClr val="5B272C"/>
                </a:solidFill>
                <a:latin typeface="Montserrat" panose="00000500000000000000" charset="-52"/>
                <a:ea typeface="Roboto"/>
                <a:cs typeface="Roboto"/>
                <a:sym typeface="Roboto"/>
              </a:rPr>
              <a:t>Отечественная разработка </a:t>
            </a:r>
          </a:p>
          <a:p>
            <a:pPr lvl="0"/>
            <a:r>
              <a:rPr lang="ru-RU" dirty="0">
                <a:solidFill>
                  <a:srgbClr val="5B272C"/>
                </a:solidFill>
                <a:latin typeface="Montserrat" panose="00000500000000000000" charset="-52"/>
                <a:ea typeface="Roboto"/>
                <a:cs typeface="Roboto"/>
                <a:sym typeface="Roboto"/>
              </a:rPr>
              <a:t>с замедленным выцветанием, сниженной токсичностью и </a:t>
            </a:r>
          </a:p>
          <a:p>
            <a:pPr lvl="0"/>
            <a:r>
              <a:rPr lang="ru-RU" dirty="0">
                <a:solidFill>
                  <a:srgbClr val="5B272C"/>
                </a:solidFill>
                <a:latin typeface="Montserrat" panose="00000500000000000000" charset="-52"/>
                <a:ea typeface="Roboto"/>
                <a:cs typeface="Roboto"/>
                <a:sym typeface="Roboto"/>
              </a:rPr>
              <a:t>УФ-устойчивостью</a:t>
            </a:r>
            <a:endParaRPr dirty="0">
              <a:solidFill>
                <a:srgbClr val="5B272C"/>
              </a:solidFill>
              <a:latin typeface="Montserrat" panose="00000500000000000000" charset="-52"/>
              <a:ea typeface="Roboto"/>
              <a:cs typeface="Roboto"/>
              <a:sym typeface="Roboto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55959BC-470F-4202-9A42-56A9E7EBC861}"/>
              </a:ext>
            </a:extLst>
          </p:cNvPr>
          <p:cNvSpPr txBox="1"/>
          <p:nvPr/>
        </p:nvSpPr>
        <p:spPr>
          <a:xfrm>
            <a:off x="794916" y="6208060"/>
            <a:ext cx="38115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>
                <a:solidFill>
                  <a:srgbClr val="5B272C"/>
                </a:solidFill>
                <a:latin typeface="Montserrat" panose="00000500000000000000" charset="-52"/>
              </a:rPr>
              <a:t>Инкапсуляция</a:t>
            </a:r>
            <a:r>
              <a:rPr lang="ru-RU" sz="1500" dirty="0">
                <a:solidFill>
                  <a:srgbClr val="5B272C"/>
                </a:solidFill>
                <a:latin typeface="Montserrat" panose="00000500000000000000" charset="-52"/>
              </a:rPr>
              <a:t> пигмента в матрицу </a:t>
            </a:r>
            <a:r>
              <a:rPr lang="ru-RU" sz="1500" dirty="0" err="1">
                <a:solidFill>
                  <a:srgbClr val="5B272C"/>
                </a:solidFill>
                <a:latin typeface="Montserrat" panose="00000500000000000000" charset="-52"/>
              </a:rPr>
              <a:t>полимолочную</a:t>
            </a:r>
            <a:r>
              <a:rPr lang="ru-RU" sz="1500" dirty="0">
                <a:solidFill>
                  <a:srgbClr val="5B272C"/>
                </a:solidFill>
                <a:latin typeface="Montserrat" panose="00000500000000000000" charset="-52"/>
              </a:rPr>
              <a:t> кислоту (</a:t>
            </a:r>
            <a:r>
              <a:rPr lang="en-US" sz="1500" dirty="0">
                <a:solidFill>
                  <a:srgbClr val="5B272C"/>
                </a:solidFill>
                <a:latin typeface="Montserrat" panose="00000500000000000000" charset="-52"/>
              </a:rPr>
              <a:t>PLA)</a:t>
            </a:r>
            <a:endParaRPr lang="ru-RU" sz="1500" dirty="0">
              <a:solidFill>
                <a:srgbClr val="5B272C"/>
              </a:solidFill>
              <a:latin typeface="Montserrat" panose="00000500000000000000" charset="-52"/>
            </a:endParaRPr>
          </a:p>
          <a:p>
            <a:endParaRPr lang="ru-RU" sz="1600" dirty="0">
              <a:solidFill>
                <a:srgbClr val="5B272C"/>
              </a:solidFill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A6C38FF-A990-4975-A3E0-A55E32B1A2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3723" y="5249544"/>
            <a:ext cx="654146" cy="65414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48B6D73-5AFA-BCB3-B3D7-210B6D526F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6529" y="6112218"/>
            <a:ext cx="717640" cy="712285"/>
          </a:xfrm>
          <a:prstGeom prst="rect">
            <a:avLst/>
          </a:prstGeom>
        </p:spPr>
      </p:pic>
      <p:pic>
        <p:nvPicPr>
          <p:cNvPr id="22" name="Google Shape;90;p13">
            <a:extLst>
              <a:ext uri="{FF2B5EF4-FFF2-40B4-BE49-F238E27FC236}">
                <a16:creationId xmlns:a16="http://schemas.microsoft.com/office/drawing/2014/main" id="{F74E78B5-53D3-45AE-A441-CB6322FFC1F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26414" b="33964"/>
          <a:stretch/>
        </p:blipFill>
        <p:spPr>
          <a:xfrm>
            <a:off x="6040071" y="-7368"/>
            <a:ext cx="1635645" cy="648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3499AB25-55E5-4FB7-96FE-B3C8F27424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31226"/>
            <a:ext cx="1440529" cy="60947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FDCB78A3-7B68-4C1E-9309-BEA732D3940F}"/>
              </a:ext>
            </a:extLst>
          </p:cNvPr>
          <p:cNvSpPr txBox="1"/>
          <p:nvPr/>
        </p:nvSpPr>
        <p:spPr>
          <a:xfrm>
            <a:off x="464950" y="833504"/>
            <a:ext cx="8508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>
                <a:solidFill>
                  <a:srgbClr val="D45E9F"/>
                </a:solidFill>
                <a:latin typeface="Montserrat" panose="00000500000000000000" pitchFamily="2" charset="-52"/>
              </a:rPr>
              <a:t>Технология инкапсуляции пигментов </a:t>
            </a:r>
            <a:r>
              <a:rPr lang="en-US" sz="1800" b="1" dirty="0">
                <a:solidFill>
                  <a:srgbClr val="D45E9F"/>
                </a:solidFill>
                <a:latin typeface="Montserrat" panose="00000500000000000000" pitchFamily="2" charset="-52"/>
              </a:rPr>
              <a:t>PERO</a:t>
            </a:r>
            <a:r>
              <a:rPr lang="ru-RU" sz="1800" b="1" dirty="0">
                <a:solidFill>
                  <a:srgbClr val="D45E9F"/>
                </a:solidFill>
                <a:latin typeface="Montserrat" panose="00000500000000000000" pitchFamily="2" charset="-52"/>
              </a:rPr>
              <a:t> методом двойной эмульсии</a:t>
            </a:r>
            <a:r>
              <a:rPr lang="en-US" sz="1800" b="1" dirty="0">
                <a:solidFill>
                  <a:srgbClr val="D45E9F"/>
                </a:solidFill>
                <a:latin typeface="Montserrat" panose="00000500000000000000" pitchFamily="2" charset="-52"/>
              </a:rPr>
              <a:t> ( W/O/W</a:t>
            </a:r>
            <a:r>
              <a:rPr lang="ru-RU" sz="1800" b="1" dirty="0">
                <a:solidFill>
                  <a:srgbClr val="D45E9F"/>
                </a:solidFill>
                <a:latin typeface="Montserrat" panose="00000500000000000000" pitchFamily="2" charset="-52"/>
              </a:rPr>
              <a:t> )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F0BE244-E7DD-42C8-8E50-8AEFE21AF1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30155" y="2966861"/>
            <a:ext cx="1012009" cy="168519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4FD75F4-7106-45BA-B580-C8B0135E10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9236" y="2945339"/>
            <a:ext cx="1018641" cy="171376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B613186-9F0B-4D8D-892B-165A6568D97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61623" y="2954716"/>
            <a:ext cx="993349" cy="170948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C73FFEEE-6375-4292-9261-66E1573D5E9C}"/>
              </a:ext>
            </a:extLst>
          </p:cNvPr>
          <p:cNvSpPr txBox="1"/>
          <p:nvPr/>
        </p:nvSpPr>
        <p:spPr>
          <a:xfrm>
            <a:off x="1522369" y="3487730"/>
            <a:ext cx="4924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rgbClr val="5B272C"/>
                </a:solidFill>
                <a:latin typeface="Montserrat" panose="00000500000000000000" pitchFamily="2" charset="-52"/>
              </a:rPr>
              <a:t>+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7AEB8F4-EEAE-4C0F-9641-19D218E9E030}"/>
              </a:ext>
            </a:extLst>
          </p:cNvPr>
          <p:cNvSpPr txBox="1"/>
          <p:nvPr/>
        </p:nvSpPr>
        <p:spPr>
          <a:xfrm>
            <a:off x="2807998" y="3487730"/>
            <a:ext cx="4924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rgbClr val="5B272C"/>
                </a:solidFill>
                <a:latin typeface="Montserrat" panose="00000500000000000000" pitchFamily="2" charset="-52"/>
              </a:rPr>
              <a:t>+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5AB8756-2E76-44CE-AE2C-3E082C34FFFA}"/>
              </a:ext>
            </a:extLst>
          </p:cNvPr>
          <p:cNvSpPr txBox="1"/>
          <p:nvPr/>
        </p:nvSpPr>
        <p:spPr>
          <a:xfrm>
            <a:off x="4462375" y="3487730"/>
            <a:ext cx="4924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rgbClr val="5B272C"/>
                </a:solidFill>
                <a:latin typeface="Montserrat" panose="00000500000000000000" pitchFamily="2" charset="-52"/>
              </a:rPr>
              <a:t>=</a:t>
            </a:r>
          </a:p>
        </p:txBody>
      </p:sp>
      <p:sp>
        <p:nvSpPr>
          <p:cNvPr id="29" name="Правая фигурная скобка 28">
            <a:extLst>
              <a:ext uri="{FF2B5EF4-FFF2-40B4-BE49-F238E27FC236}">
                <a16:creationId xmlns:a16="http://schemas.microsoft.com/office/drawing/2014/main" id="{0CFE8834-4A15-4ACE-BE87-2217111DBDBE}"/>
              </a:ext>
            </a:extLst>
          </p:cNvPr>
          <p:cNvSpPr/>
          <p:nvPr/>
        </p:nvSpPr>
        <p:spPr>
          <a:xfrm rot="16200000">
            <a:off x="1661468" y="1576537"/>
            <a:ext cx="237409" cy="1706495"/>
          </a:xfrm>
          <a:prstGeom prst="rightBrace">
            <a:avLst>
              <a:gd name="adj1" fmla="val 0"/>
              <a:gd name="adj2" fmla="val 50000"/>
            </a:avLst>
          </a:prstGeom>
          <a:noFill/>
          <a:ln w="28575">
            <a:solidFill>
              <a:srgbClr val="5B27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авая фигурная скобка 29">
            <a:extLst>
              <a:ext uri="{FF2B5EF4-FFF2-40B4-BE49-F238E27FC236}">
                <a16:creationId xmlns:a16="http://schemas.microsoft.com/office/drawing/2014/main" id="{ADB749D3-3B99-4F46-A166-08EBF2FEC987}"/>
              </a:ext>
            </a:extLst>
          </p:cNvPr>
          <p:cNvSpPr/>
          <p:nvPr/>
        </p:nvSpPr>
        <p:spPr>
          <a:xfrm rot="16200000">
            <a:off x="2357189" y="302940"/>
            <a:ext cx="229591" cy="3090118"/>
          </a:xfrm>
          <a:prstGeom prst="rightBrace">
            <a:avLst/>
          </a:prstGeom>
          <a:noFill/>
          <a:ln w="28575">
            <a:solidFill>
              <a:srgbClr val="5B27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25B0E4F-B889-43C3-A1E8-DEB3F348558B}"/>
              </a:ext>
            </a:extLst>
          </p:cNvPr>
          <p:cNvSpPr txBox="1"/>
          <p:nvPr/>
        </p:nvSpPr>
        <p:spPr>
          <a:xfrm>
            <a:off x="926925" y="2034717"/>
            <a:ext cx="18582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5B272C"/>
                </a:solidFill>
                <a:latin typeface="Montserrat" panose="00000500000000000000" pitchFamily="2" charset="-52"/>
              </a:rPr>
              <a:t>I </a:t>
            </a:r>
            <a:r>
              <a:rPr lang="ru-RU" dirty="0">
                <a:solidFill>
                  <a:srgbClr val="5B272C"/>
                </a:solidFill>
                <a:latin typeface="Montserrat" panose="00000500000000000000" pitchFamily="2" charset="-52"/>
              </a:rPr>
              <a:t>эмульгирование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0E58A75-AA57-4CD1-84B0-DDBB2EE64D2E}"/>
              </a:ext>
            </a:extLst>
          </p:cNvPr>
          <p:cNvSpPr txBox="1"/>
          <p:nvPr/>
        </p:nvSpPr>
        <p:spPr>
          <a:xfrm>
            <a:off x="1558724" y="1427378"/>
            <a:ext cx="19127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5B272C"/>
                </a:solidFill>
                <a:latin typeface="Montserrat" panose="00000500000000000000" pitchFamily="2" charset="-52"/>
              </a:rPr>
              <a:t>II </a:t>
            </a:r>
            <a:r>
              <a:rPr lang="ru-RU" dirty="0">
                <a:solidFill>
                  <a:srgbClr val="5B272C"/>
                </a:solidFill>
                <a:latin typeface="Montserrat" panose="00000500000000000000" pitchFamily="2" charset="-52"/>
              </a:rPr>
              <a:t>эмульгирование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78FA358-53E2-47CE-B2B1-3DE152E5F70F}"/>
              </a:ext>
            </a:extLst>
          </p:cNvPr>
          <p:cNvSpPr txBox="1"/>
          <p:nvPr/>
        </p:nvSpPr>
        <p:spPr>
          <a:xfrm>
            <a:off x="288288" y="4652057"/>
            <a:ext cx="1523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rgbClr val="5B272C"/>
                </a:solidFill>
                <a:latin typeface="Montserrat" panose="00000500000000000000" pitchFamily="2" charset="-52"/>
              </a:rPr>
              <a:t>Внутренняя водная фаза (пигмент)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18C4865-1205-4D8F-9C18-9285F49747CB}"/>
              </a:ext>
            </a:extLst>
          </p:cNvPr>
          <p:cNvSpPr txBox="1"/>
          <p:nvPr/>
        </p:nvSpPr>
        <p:spPr>
          <a:xfrm>
            <a:off x="1903111" y="4652057"/>
            <a:ext cx="11801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000" dirty="0">
                <a:solidFill>
                  <a:srgbClr val="5B272C"/>
                </a:solidFill>
                <a:latin typeface="Montserrat" panose="00000500000000000000" pitchFamily="2" charset="-52"/>
              </a:rPr>
              <a:t>Органическая </a:t>
            </a:r>
          </a:p>
          <a:p>
            <a:pPr algn="ctr"/>
            <a:r>
              <a:rPr lang="ru-RU" sz="1000" dirty="0">
                <a:solidFill>
                  <a:srgbClr val="5B272C"/>
                </a:solidFill>
                <a:latin typeface="Montserrat" panose="00000500000000000000" pitchFamily="2" charset="-52"/>
              </a:rPr>
              <a:t>фаза (</a:t>
            </a:r>
            <a:r>
              <a:rPr lang="en-US" sz="1000" dirty="0">
                <a:solidFill>
                  <a:srgbClr val="5B272C"/>
                </a:solidFill>
                <a:latin typeface="Montserrat" panose="00000500000000000000" pitchFamily="2" charset="-52"/>
              </a:rPr>
              <a:t>PLA)</a:t>
            </a:r>
            <a:endParaRPr lang="ru-RU" sz="1000" dirty="0">
              <a:solidFill>
                <a:srgbClr val="5B272C"/>
              </a:solidFill>
              <a:latin typeface="Montserrat" panose="00000500000000000000" pitchFamily="2" charset="-52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0CF4791-B6D1-4ECD-8D6B-9843092186A3}"/>
              </a:ext>
            </a:extLst>
          </p:cNvPr>
          <p:cNvSpPr txBox="1"/>
          <p:nvPr/>
        </p:nvSpPr>
        <p:spPr>
          <a:xfrm>
            <a:off x="3145507" y="4652866"/>
            <a:ext cx="13412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rgbClr val="5B272C"/>
                </a:solidFill>
                <a:latin typeface="Montserrat" panose="00000500000000000000" pitchFamily="2" charset="-52"/>
              </a:rPr>
              <a:t>Внешняя водная фаза (</a:t>
            </a:r>
            <a:r>
              <a:rPr lang="en-US" sz="1000" dirty="0">
                <a:solidFill>
                  <a:srgbClr val="5B272C"/>
                </a:solidFill>
                <a:latin typeface="Montserrat" panose="00000500000000000000" pitchFamily="2" charset="-52"/>
              </a:rPr>
              <a:t>PVA</a:t>
            </a:r>
            <a:r>
              <a:rPr lang="ru-RU" sz="1000" dirty="0">
                <a:solidFill>
                  <a:srgbClr val="5B272C"/>
                </a:solidFill>
                <a:latin typeface="Montserrat" panose="00000500000000000000" pitchFamily="2" charset="-52"/>
              </a:rPr>
              <a:t>)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76BE3F01-3074-4556-936B-1E0432BA27A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83113" y="1840466"/>
            <a:ext cx="1523520" cy="1501311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1029C82A-33F4-47F4-8AA7-289FB2A09E2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94919" y="2505868"/>
            <a:ext cx="2013522" cy="198417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F378570-77C2-43A1-8C41-2436A90E9CC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76807" y="3433717"/>
            <a:ext cx="1071947" cy="1056321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7DD43067-6F01-4B06-8874-B232EE81AEA0}"/>
              </a:ext>
            </a:extLst>
          </p:cNvPr>
          <p:cNvSpPr txBox="1"/>
          <p:nvPr/>
        </p:nvSpPr>
        <p:spPr>
          <a:xfrm>
            <a:off x="5986594" y="1733204"/>
            <a:ext cx="10342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D45E9F"/>
                </a:solidFill>
                <a:latin typeface="Montserrat" panose="00000500000000000000" pitchFamily="2" charset="-52"/>
              </a:rPr>
              <a:t>Пигмент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F592A52-1191-4EC4-84A3-F495945CE71A}"/>
              </a:ext>
            </a:extLst>
          </p:cNvPr>
          <p:cNvSpPr txBox="1"/>
          <p:nvPr/>
        </p:nvSpPr>
        <p:spPr>
          <a:xfrm>
            <a:off x="6329258" y="2127352"/>
            <a:ext cx="9541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D45E9F"/>
                </a:solidFill>
                <a:latin typeface="Montserrat" panose="00000500000000000000" pitchFamily="2" charset="-52"/>
              </a:rPr>
              <a:t>Капсула</a:t>
            </a:r>
          </a:p>
        </p:txBody>
      </p: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AE63F375-E651-4BC6-9B7B-08E02964048B}"/>
              </a:ext>
            </a:extLst>
          </p:cNvPr>
          <p:cNvCxnSpPr>
            <a:cxnSpLocks/>
          </p:cNvCxnSpPr>
          <p:nvPr/>
        </p:nvCxnSpPr>
        <p:spPr>
          <a:xfrm flipH="1">
            <a:off x="5661660" y="2010429"/>
            <a:ext cx="373966" cy="402195"/>
          </a:xfrm>
          <a:prstGeom prst="line">
            <a:avLst/>
          </a:prstGeom>
          <a:ln w="12700">
            <a:solidFill>
              <a:srgbClr val="5B27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FF6DECB8-84D3-4139-845A-ACE71C49898D}"/>
              </a:ext>
            </a:extLst>
          </p:cNvPr>
          <p:cNvCxnSpPr>
            <a:cxnSpLocks/>
          </p:cNvCxnSpPr>
          <p:nvPr/>
        </p:nvCxnSpPr>
        <p:spPr>
          <a:xfrm flipV="1">
            <a:off x="6024202" y="2008477"/>
            <a:ext cx="889971" cy="6715"/>
          </a:xfrm>
          <a:prstGeom prst="line">
            <a:avLst/>
          </a:prstGeom>
          <a:ln w="12700">
            <a:solidFill>
              <a:srgbClr val="5B27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F2846D43-BDC8-4511-90D3-DFFC30CB6EEF}"/>
              </a:ext>
            </a:extLst>
          </p:cNvPr>
          <p:cNvCxnSpPr>
            <a:cxnSpLocks/>
          </p:cNvCxnSpPr>
          <p:nvPr/>
        </p:nvCxnSpPr>
        <p:spPr>
          <a:xfrm flipH="1">
            <a:off x="6012780" y="2412624"/>
            <a:ext cx="340772" cy="235871"/>
          </a:xfrm>
          <a:prstGeom prst="line">
            <a:avLst/>
          </a:prstGeom>
          <a:ln w="12700">
            <a:solidFill>
              <a:srgbClr val="5B27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757D66B4-01AC-4C38-B2BE-31DF5AC53789}"/>
              </a:ext>
            </a:extLst>
          </p:cNvPr>
          <p:cNvCxnSpPr>
            <a:cxnSpLocks/>
          </p:cNvCxnSpPr>
          <p:nvPr/>
        </p:nvCxnSpPr>
        <p:spPr>
          <a:xfrm flipV="1">
            <a:off x="6342128" y="2410236"/>
            <a:ext cx="843052" cy="7152"/>
          </a:xfrm>
          <a:prstGeom prst="line">
            <a:avLst/>
          </a:prstGeom>
          <a:ln w="12700">
            <a:solidFill>
              <a:srgbClr val="5B27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D7B93ABA-3CEF-4F70-99EF-75ABB9A56366}"/>
              </a:ext>
            </a:extLst>
          </p:cNvPr>
          <p:cNvSpPr txBox="1"/>
          <p:nvPr/>
        </p:nvSpPr>
        <p:spPr>
          <a:xfrm>
            <a:off x="5396309" y="4613374"/>
            <a:ext cx="28200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5B272C"/>
                </a:solidFill>
                <a:latin typeface="Montserrat" panose="00000500000000000000" pitchFamily="2" charset="-52"/>
              </a:rPr>
              <a:t>Нано-частицы</a:t>
            </a:r>
            <a:r>
              <a:rPr lang="ru-RU" b="1" dirty="0">
                <a:solidFill>
                  <a:srgbClr val="5B272C"/>
                </a:solidFill>
                <a:latin typeface="Montserrat" panose="00000500000000000000" pitchFamily="2" charset="-52"/>
              </a:rPr>
              <a:t> </a:t>
            </a:r>
            <a:r>
              <a:rPr lang="ru-RU" dirty="0">
                <a:solidFill>
                  <a:srgbClr val="5B272C"/>
                </a:solidFill>
                <a:latin typeface="Montserrat" panose="00000500000000000000" pitchFamily="2" charset="-52"/>
              </a:rPr>
              <a:t>(100-300 </a:t>
            </a:r>
            <a:r>
              <a:rPr lang="ru-RU" dirty="0" err="1">
                <a:solidFill>
                  <a:srgbClr val="5B272C"/>
                </a:solidFill>
                <a:latin typeface="Montserrat" panose="00000500000000000000" pitchFamily="2" charset="-52"/>
              </a:rPr>
              <a:t>нм</a:t>
            </a:r>
            <a:r>
              <a:rPr lang="ru-RU" dirty="0">
                <a:solidFill>
                  <a:srgbClr val="5B272C"/>
                </a:solidFill>
                <a:latin typeface="Montserrat" panose="00000500000000000000" pitchFamily="2" charset="-52"/>
              </a:rPr>
              <a:t>)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BD2D2E8-0792-40CB-A5E4-C43957DCF1FE}"/>
              </a:ext>
            </a:extLst>
          </p:cNvPr>
          <p:cNvSpPr txBox="1"/>
          <p:nvPr/>
        </p:nvSpPr>
        <p:spPr>
          <a:xfrm>
            <a:off x="841915" y="2607222"/>
            <a:ext cx="537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5B272C"/>
                </a:solidFill>
                <a:latin typeface="Montserrat SemiBold" panose="00000700000000000000" pitchFamily="2" charset="-52"/>
              </a:rPr>
              <a:t>W1</a:t>
            </a:r>
            <a:endParaRPr lang="ru-RU" sz="1800" dirty="0">
              <a:solidFill>
                <a:srgbClr val="5B272C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C3367CF-23D3-48DC-B1DF-2A048DBB11BC}"/>
              </a:ext>
            </a:extLst>
          </p:cNvPr>
          <p:cNvSpPr txBox="1"/>
          <p:nvPr/>
        </p:nvSpPr>
        <p:spPr>
          <a:xfrm>
            <a:off x="3469109" y="2618751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5B272C"/>
                </a:solidFill>
                <a:latin typeface="Montserrat SemiBold" panose="00000700000000000000" pitchFamily="2" charset="-52"/>
              </a:rPr>
              <a:t>W2</a:t>
            </a:r>
            <a:endParaRPr lang="ru-RU" sz="1800" dirty="0">
              <a:solidFill>
                <a:srgbClr val="5B272C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C1D6DA8-709C-46D2-893B-9572234DA615}"/>
              </a:ext>
            </a:extLst>
          </p:cNvPr>
          <p:cNvSpPr txBox="1"/>
          <p:nvPr/>
        </p:nvSpPr>
        <p:spPr>
          <a:xfrm>
            <a:off x="2229894" y="2601955"/>
            <a:ext cx="378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5B272C"/>
                </a:solidFill>
                <a:latin typeface="Montserrat SemiBold" panose="00000700000000000000" pitchFamily="2" charset="-52"/>
              </a:rPr>
              <a:t>O</a:t>
            </a:r>
            <a:endParaRPr lang="ru-RU" sz="1800" dirty="0">
              <a:solidFill>
                <a:srgbClr val="5B272C"/>
              </a:solidFill>
              <a:latin typeface="Montserrat SemiBold" panose="000007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364815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Прямоугольник: скругленные углы 80">
            <a:extLst>
              <a:ext uri="{FF2B5EF4-FFF2-40B4-BE49-F238E27FC236}">
                <a16:creationId xmlns:a16="http://schemas.microsoft.com/office/drawing/2014/main" id="{FDA2B271-AB21-420C-804A-7705B7217DB2}"/>
              </a:ext>
            </a:extLst>
          </p:cNvPr>
          <p:cNvSpPr/>
          <p:nvPr/>
        </p:nvSpPr>
        <p:spPr>
          <a:xfrm>
            <a:off x="4481535" y="999672"/>
            <a:ext cx="4080254" cy="938314"/>
          </a:xfrm>
          <a:prstGeom prst="roundRect">
            <a:avLst>
              <a:gd name="adj" fmla="val 21997"/>
            </a:avLst>
          </a:prstGeom>
          <a:solidFill>
            <a:srgbClr val="F397C5">
              <a:alpha val="3411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80" name="Прямоугольник: скругленные углы 79">
            <a:extLst>
              <a:ext uri="{FF2B5EF4-FFF2-40B4-BE49-F238E27FC236}">
                <a16:creationId xmlns:a16="http://schemas.microsoft.com/office/drawing/2014/main" id="{6FFF3A31-8AFC-4CDB-8BFE-F6DB8F3A9EA4}"/>
              </a:ext>
            </a:extLst>
          </p:cNvPr>
          <p:cNvSpPr/>
          <p:nvPr/>
        </p:nvSpPr>
        <p:spPr>
          <a:xfrm>
            <a:off x="4789078" y="2297982"/>
            <a:ext cx="3881177" cy="1003470"/>
          </a:xfrm>
          <a:prstGeom prst="roundRect">
            <a:avLst>
              <a:gd name="adj" fmla="val 21997"/>
            </a:avLst>
          </a:prstGeom>
          <a:solidFill>
            <a:srgbClr val="F397C5">
              <a:alpha val="3411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79" name="Прямоугольник: скругленные углы 78">
            <a:extLst>
              <a:ext uri="{FF2B5EF4-FFF2-40B4-BE49-F238E27FC236}">
                <a16:creationId xmlns:a16="http://schemas.microsoft.com/office/drawing/2014/main" id="{48BB582D-A57C-45B6-AF0C-502F7B20736A}"/>
              </a:ext>
            </a:extLst>
          </p:cNvPr>
          <p:cNvSpPr/>
          <p:nvPr/>
        </p:nvSpPr>
        <p:spPr>
          <a:xfrm>
            <a:off x="233429" y="1723625"/>
            <a:ext cx="4080254" cy="1051375"/>
          </a:xfrm>
          <a:prstGeom prst="roundRect">
            <a:avLst>
              <a:gd name="adj" fmla="val 21997"/>
            </a:avLst>
          </a:prstGeom>
          <a:solidFill>
            <a:srgbClr val="F397C5">
              <a:alpha val="3411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sp>
        <p:nvSpPr>
          <p:cNvPr id="47" name="Прямоугольник: скругленные углы 46">
            <a:extLst>
              <a:ext uri="{FF2B5EF4-FFF2-40B4-BE49-F238E27FC236}">
                <a16:creationId xmlns:a16="http://schemas.microsoft.com/office/drawing/2014/main" id="{4D9B8722-BC2C-4E35-A87E-6F4B089659B2}"/>
              </a:ext>
            </a:extLst>
          </p:cNvPr>
          <p:cNvSpPr/>
          <p:nvPr/>
        </p:nvSpPr>
        <p:spPr>
          <a:xfrm>
            <a:off x="175923" y="3190022"/>
            <a:ext cx="4080254" cy="1400712"/>
          </a:xfrm>
          <a:prstGeom prst="roundRect">
            <a:avLst>
              <a:gd name="adj" fmla="val 21997"/>
            </a:avLst>
          </a:prstGeom>
          <a:solidFill>
            <a:srgbClr val="F397C5">
              <a:alpha val="3411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B0BBF01-25D5-4AA6-9CCC-4DF73A2B499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7185561" y="4830317"/>
            <a:ext cx="1934745" cy="2568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>
                <a:latin typeface="Montserrat" panose="00000500000000000000" pitchFamily="2" charset="-52"/>
              </a:rPr>
              <a:t>6</a:t>
            </a:fld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7" name="Объект 4">
            <a:extLst>
              <a:ext uri="{FF2B5EF4-FFF2-40B4-BE49-F238E27FC236}">
                <a16:creationId xmlns:a16="http://schemas.microsoft.com/office/drawing/2014/main" id="{33E65909-4DC3-4172-B80D-E204B56A6CEA}"/>
              </a:ext>
            </a:extLst>
          </p:cNvPr>
          <p:cNvSpPr txBox="1">
            <a:spLocks/>
          </p:cNvSpPr>
          <p:nvPr/>
        </p:nvSpPr>
        <p:spPr>
          <a:xfrm>
            <a:off x="487804" y="343372"/>
            <a:ext cx="5347511" cy="361201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ru-RU" sz="2000" b="1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РЫНОК</a:t>
            </a:r>
            <a:endParaRPr lang="en-US" sz="2000" b="1" dirty="0">
              <a:solidFill>
                <a:srgbClr val="5B272C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B2C1296-9BE8-42E0-B3C9-7AE3690772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8439" y="504006"/>
            <a:ext cx="4563223" cy="4563223"/>
          </a:xfrm>
          <a:prstGeom prst="rect">
            <a:avLst/>
          </a:prstGeom>
        </p:spPr>
      </p:pic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42CFD162-853E-4222-A14F-60C59445289B}"/>
              </a:ext>
            </a:extLst>
          </p:cNvPr>
          <p:cNvCxnSpPr>
            <a:cxnSpLocks/>
          </p:cNvCxnSpPr>
          <p:nvPr/>
        </p:nvCxnSpPr>
        <p:spPr>
          <a:xfrm flipV="1">
            <a:off x="5711952" y="1383133"/>
            <a:ext cx="340233" cy="347792"/>
          </a:xfrm>
          <a:prstGeom prst="line">
            <a:avLst/>
          </a:prstGeom>
          <a:ln w="12700">
            <a:solidFill>
              <a:srgbClr val="5B27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1C11A81C-8F29-46C8-A354-D00B2593C03D}"/>
              </a:ext>
            </a:extLst>
          </p:cNvPr>
          <p:cNvCxnSpPr>
            <a:cxnSpLocks/>
          </p:cNvCxnSpPr>
          <p:nvPr/>
        </p:nvCxnSpPr>
        <p:spPr>
          <a:xfrm>
            <a:off x="6038683" y="1387989"/>
            <a:ext cx="2154341" cy="0"/>
          </a:xfrm>
          <a:prstGeom prst="line">
            <a:avLst/>
          </a:prstGeom>
          <a:ln w="12700">
            <a:solidFill>
              <a:srgbClr val="5B27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>
            <a:extLst>
              <a:ext uri="{FF2B5EF4-FFF2-40B4-BE49-F238E27FC236}">
                <a16:creationId xmlns:a16="http://schemas.microsoft.com/office/drawing/2014/main" id="{20C7AA50-9767-46B4-8641-0C0A6A60E97F}"/>
              </a:ext>
            </a:extLst>
          </p:cNvPr>
          <p:cNvCxnSpPr>
            <a:cxnSpLocks/>
          </p:cNvCxnSpPr>
          <p:nvPr/>
        </p:nvCxnSpPr>
        <p:spPr>
          <a:xfrm flipV="1">
            <a:off x="5663184" y="2790388"/>
            <a:ext cx="292689" cy="458777"/>
          </a:xfrm>
          <a:prstGeom prst="line">
            <a:avLst/>
          </a:prstGeom>
          <a:ln w="12700">
            <a:solidFill>
              <a:srgbClr val="5B27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D15E7F30-8E5A-4AA7-9D4E-24E0C2C606F0}"/>
              </a:ext>
            </a:extLst>
          </p:cNvPr>
          <p:cNvCxnSpPr>
            <a:cxnSpLocks/>
          </p:cNvCxnSpPr>
          <p:nvPr/>
        </p:nvCxnSpPr>
        <p:spPr>
          <a:xfrm flipV="1">
            <a:off x="5955873" y="2782300"/>
            <a:ext cx="2529427" cy="8088"/>
          </a:xfrm>
          <a:prstGeom prst="line">
            <a:avLst/>
          </a:prstGeom>
          <a:ln w="12700">
            <a:solidFill>
              <a:srgbClr val="5B27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>
            <a:extLst>
              <a:ext uri="{FF2B5EF4-FFF2-40B4-BE49-F238E27FC236}">
                <a16:creationId xmlns:a16="http://schemas.microsoft.com/office/drawing/2014/main" id="{1C043EA0-C72A-4150-8025-DDB659657D8F}"/>
              </a:ext>
            </a:extLst>
          </p:cNvPr>
          <p:cNvCxnSpPr>
            <a:cxnSpLocks/>
          </p:cNvCxnSpPr>
          <p:nvPr/>
        </p:nvCxnSpPr>
        <p:spPr>
          <a:xfrm flipH="1" flipV="1">
            <a:off x="3253836" y="2246857"/>
            <a:ext cx="513978" cy="593575"/>
          </a:xfrm>
          <a:prstGeom prst="line">
            <a:avLst/>
          </a:prstGeom>
          <a:ln w="12700">
            <a:solidFill>
              <a:srgbClr val="5B27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CAE723D2-A00B-4CDC-9533-30B6A5EA324C}"/>
              </a:ext>
            </a:extLst>
          </p:cNvPr>
          <p:cNvCxnSpPr>
            <a:cxnSpLocks/>
          </p:cNvCxnSpPr>
          <p:nvPr/>
        </p:nvCxnSpPr>
        <p:spPr>
          <a:xfrm>
            <a:off x="336391" y="2247648"/>
            <a:ext cx="2917445" cy="1"/>
          </a:xfrm>
          <a:prstGeom prst="line">
            <a:avLst/>
          </a:prstGeom>
          <a:ln w="12700">
            <a:solidFill>
              <a:srgbClr val="5B27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>
            <a:extLst>
              <a:ext uri="{FF2B5EF4-FFF2-40B4-BE49-F238E27FC236}">
                <a16:creationId xmlns:a16="http://schemas.microsoft.com/office/drawing/2014/main" id="{DA1E2DB8-D4D2-471A-AD16-EB9481019DD1}"/>
              </a:ext>
            </a:extLst>
          </p:cNvPr>
          <p:cNvCxnSpPr>
            <a:cxnSpLocks/>
          </p:cNvCxnSpPr>
          <p:nvPr/>
        </p:nvCxnSpPr>
        <p:spPr>
          <a:xfrm flipH="1" flipV="1">
            <a:off x="3846572" y="3735792"/>
            <a:ext cx="257556" cy="293291"/>
          </a:xfrm>
          <a:prstGeom prst="line">
            <a:avLst/>
          </a:prstGeom>
          <a:ln w="12700">
            <a:solidFill>
              <a:srgbClr val="5B27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>
            <a:extLst>
              <a:ext uri="{FF2B5EF4-FFF2-40B4-BE49-F238E27FC236}">
                <a16:creationId xmlns:a16="http://schemas.microsoft.com/office/drawing/2014/main" id="{64931318-0424-4F9E-9083-71AE62F3B16C}"/>
              </a:ext>
            </a:extLst>
          </p:cNvPr>
          <p:cNvCxnSpPr>
            <a:cxnSpLocks/>
          </p:cNvCxnSpPr>
          <p:nvPr/>
        </p:nvCxnSpPr>
        <p:spPr>
          <a:xfrm>
            <a:off x="286512" y="3735792"/>
            <a:ext cx="3560060" cy="0"/>
          </a:xfrm>
          <a:prstGeom prst="line">
            <a:avLst/>
          </a:prstGeom>
          <a:ln w="12700">
            <a:solidFill>
              <a:srgbClr val="5B27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6D05D003-2A1E-4FF0-B4C5-A508E8FDCFCE}"/>
              </a:ext>
            </a:extLst>
          </p:cNvPr>
          <p:cNvSpPr txBox="1"/>
          <p:nvPr/>
        </p:nvSpPr>
        <p:spPr>
          <a:xfrm>
            <a:off x="6462276" y="1386498"/>
            <a:ext cx="16033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D45E9F"/>
                </a:solidFill>
                <a:latin typeface="Montserrat" panose="00000500000000000000" pitchFamily="2" charset="-52"/>
              </a:rPr>
              <a:t>90 млрд ₽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BBCD217-D4F9-4BA4-B6DF-134F784E69C7}"/>
              </a:ext>
            </a:extLst>
          </p:cNvPr>
          <p:cNvSpPr txBox="1"/>
          <p:nvPr/>
        </p:nvSpPr>
        <p:spPr>
          <a:xfrm>
            <a:off x="6910830" y="2782300"/>
            <a:ext cx="15744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D45E9F"/>
                </a:solidFill>
                <a:latin typeface="Montserrat" panose="00000500000000000000" pitchFamily="2" charset="-52"/>
              </a:rPr>
              <a:t>27 млрд ₽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9D4DECD-FD95-4EC9-B6A4-B44119589AA8}"/>
              </a:ext>
            </a:extLst>
          </p:cNvPr>
          <p:cNvSpPr txBox="1"/>
          <p:nvPr/>
        </p:nvSpPr>
        <p:spPr>
          <a:xfrm>
            <a:off x="336391" y="2246857"/>
            <a:ext cx="1366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D45E9F"/>
                </a:solidFill>
                <a:latin typeface="Montserrat" panose="00000500000000000000" pitchFamily="2" charset="-52"/>
              </a:rPr>
              <a:t>1 млрд ₽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989E298-1CC1-4FD6-89FB-11771281822C}"/>
              </a:ext>
            </a:extLst>
          </p:cNvPr>
          <p:cNvSpPr txBox="1"/>
          <p:nvPr/>
        </p:nvSpPr>
        <p:spPr>
          <a:xfrm>
            <a:off x="318668" y="3749375"/>
            <a:ext cx="20152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D45E9F"/>
                </a:solidFill>
                <a:latin typeface="Montserrat" panose="00000500000000000000" pitchFamily="2" charset="-52"/>
              </a:rPr>
              <a:t>10-15 млн ₽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A970EE-C366-4646-A129-E61916D42216}"/>
              </a:ext>
            </a:extLst>
          </p:cNvPr>
          <p:cNvSpPr txBox="1"/>
          <p:nvPr/>
        </p:nvSpPr>
        <p:spPr>
          <a:xfrm>
            <a:off x="6201703" y="1037223"/>
            <a:ext cx="19447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5B272C"/>
                </a:solidFill>
                <a:latin typeface="Montserrat" panose="00000500000000000000" pitchFamily="2" charset="-52"/>
              </a:rPr>
              <a:t>Чернила, </a:t>
            </a:r>
            <a:r>
              <a:rPr lang="en-US" sz="1600" b="1" dirty="0">
                <a:solidFill>
                  <a:srgbClr val="5B272C"/>
                </a:solidFill>
                <a:latin typeface="Montserrat" panose="00000500000000000000" pitchFamily="2" charset="-52"/>
              </a:rPr>
              <a:t>global</a:t>
            </a:r>
            <a:endParaRPr lang="ru-RU" sz="1600" b="1" dirty="0">
              <a:solidFill>
                <a:srgbClr val="5B272C"/>
              </a:solidFill>
              <a:latin typeface="Montserrat" panose="00000500000000000000" pitchFamily="2" charset="-52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120B42A-8801-4AD4-A67A-EE58830D30ED}"/>
              </a:ext>
            </a:extLst>
          </p:cNvPr>
          <p:cNvSpPr txBox="1"/>
          <p:nvPr/>
        </p:nvSpPr>
        <p:spPr>
          <a:xfrm>
            <a:off x="5999847" y="2436446"/>
            <a:ext cx="25875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5B272C"/>
                </a:solidFill>
                <a:latin typeface="Montserrat" panose="00000500000000000000" pitchFamily="2" charset="-52"/>
              </a:rPr>
              <a:t>Чернила</a:t>
            </a:r>
            <a:r>
              <a:rPr lang="en-US" sz="1600" b="1" dirty="0">
                <a:solidFill>
                  <a:srgbClr val="5B272C"/>
                </a:solidFill>
                <a:latin typeface="Montserrat" panose="00000500000000000000" pitchFamily="2" charset="-52"/>
              </a:rPr>
              <a:t> </a:t>
            </a:r>
            <a:r>
              <a:rPr lang="ru-RU" sz="1600" b="1" dirty="0">
                <a:solidFill>
                  <a:srgbClr val="5B272C"/>
                </a:solidFill>
                <a:latin typeface="Montserrat" panose="00000500000000000000" pitchFamily="2" charset="-52"/>
              </a:rPr>
              <a:t>для татуажа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D0055F8-6E48-4C7F-8123-ABC35D813998}"/>
              </a:ext>
            </a:extLst>
          </p:cNvPr>
          <p:cNvSpPr txBox="1"/>
          <p:nvPr/>
        </p:nvSpPr>
        <p:spPr>
          <a:xfrm>
            <a:off x="240210" y="1915642"/>
            <a:ext cx="30444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5B272C"/>
                </a:solidFill>
                <a:latin typeface="Montserrat" panose="00000500000000000000" pitchFamily="2" charset="-52"/>
              </a:rPr>
              <a:t>Чернила для татуажа, РФ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88D1CCC-FBE6-49F0-8E7A-2BC11CD78A31}"/>
              </a:ext>
            </a:extLst>
          </p:cNvPr>
          <p:cNvSpPr txBox="1"/>
          <p:nvPr/>
        </p:nvSpPr>
        <p:spPr>
          <a:xfrm>
            <a:off x="235347" y="3381004"/>
            <a:ext cx="36583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5B272C"/>
                </a:solidFill>
                <a:latin typeface="Montserrat" panose="00000500000000000000" pitchFamily="2" charset="-52"/>
              </a:rPr>
              <a:t>Доступный сегмент, Татарстан</a:t>
            </a:r>
          </a:p>
        </p:txBody>
      </p:sp>
      <p:sp>
        <p:nvSpPr>
          <p:cNvPr id="49" name="Прямоугольник: скругленные углы 48">
            <a:extLst>
              <a:ext uri="{FF2B5EF4-FFF2-40B4-BE49-F238E27FC236}">
                <a16:creationId xmlns:a16="http://schemas.microsoft.com/office/drawing/2014/main" id="{C2FD6B62-7319-401E-A16C-40ED8F09DC67}"/>
              </a:ext>
            </a:extLst>
          </p:cNvPr>
          <p:cNvSpPr/>
          <p:nvPr/>
        </p:nvSpPr>
        <p:spPr>
          <a:xfrm>
            <a:off x="6424288" y="4534864"/>
            <a:ext cx="2245967" cy="385078"/>
          </a:xfrm>
          <a:prstGeom prst="roundRect">
            <a:avLst>
              <a:gd name="adj" fmla="val 21997"/>
            </a:avLst>
          </a:prstGeom>
          <a:solidFill>
            <a:srgbClr val="F397C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AC97742-A25F-4890-AE1A-FBD756D181D2}"/>
              </a:ext>
            </a:extLst>
          </p:cNvPr>
          <p:cNvSpPr txBox="1"/>
          <p:nvPr/>
        </p:nvSpPr>
        <p:spPr>
          <a:xfrm>
            <a:off x="6462276" y="4590734"/>
            <a:ext cx="21926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00" b="1" dirty="0">
                <a:solidFill>
                  <a:srgbClr val="5B272C"/>
                </a:solidFill>
                <a:latin typeface="Montserrat" panose="00000500000000000000" pitchFamily="2" charset="-52"/>
              </a:rPr>
              <a:t>Себестоимость </a:t>
            </a:r>
            <a:r>
              <a:rPr lang="ru-RU" sz="1100" dirty="0">
                <a:solidFill>
                  <a:srgbClr val="5B272C"/>
                </a:solidFill>
                <a:latin typeface="Montserrat" panose="00000500000000000000" pitchFamily="2" charset="-52"/>
              </a:rPr>
              <a:t>70₽ (10 мл)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77D567B-7DCD-4F74-A092-0E149FB90900}"/>
              </a:ext>
            </a:extLst>
          </p:cNvPr>
          <p:cNvSpPr txBox="1"/>
          <p:nvPr/>
        </p:nvSpPr>
        <p:spPr>
          <a:xfrm>
            <a:off x="6448846" y="4157873"/>
            <a:ext cx="23423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>
                <a:solidFill>
                  <a:srgbClr val="5B272C"/>
                </a:solidFill>
                <a:latin typeface="Montserrat" panose="00000500000000000000" pitchFamily="2" charset="-52"/>
              </a:rPr>
              <a:t>Розничная цена </a:t>
            </a:r>
            <a:r>
              <a:rPr lang="ru-RU" sz="1100" dirty="0">
                <a:solidFill>
                  <a:srgbClr val="5B272C"/>
                </a:solidFill>
                <a:latin typeface="Montserrat" panose="00000500000000000000" pitchFamily="2" charset="-52"/>
              </a:rPr>
              <a:t>350₽ (10 мл)</a:t>
            </a:r>
          </a:p>
        </p:txBody>
      </p:sp>
      <p:pic>
        <p:nvPicPr>
          <p:cNvPr id="45" name="Google Shape;90;p13">
            <a:extLst>
              <a:ext uri="{FF2B5EF4-FFF2-40B4-BE49-F238E27FC236}">
                <a16:creationId xmlns:a16="http://schemas.microsoft.com/office/drawing/2014/main" id="{EF4174FB-3E30-422A-B25B-6B14A245426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26414" b="33964"/>
          <a:stretch/>
        </p:blipFill>
        <p:spPr>
          <a:xfrm>
            <a:off x="6040071" y="-7368"/>
            <a:ext cx="1635645" cy="648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7E8EFF0B-1751-434D-9031-CF093DFC8B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31226"/>
            <a:ext cx="1440529" cy="609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488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F49118E-3100-45FF-817F-623F7B74888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>
                <a:latin typeface="Montserrat" panose="00000500000000000000" pitchFamily="2" charset="-52"/>
              </a:rPr>
              <a:t>7</a:t>
            </a:fld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B7E59FD7-DC7C-460B-AA13-6D05A3EA99FD}"/>
              </a:ext>
            </a:extLst>
          </p:cNvPr>
          <p:cNvSpPr txBox="1">
            <a:spLocks/>
          </p:cNvSpPr>
          <p:nvPr/>
        </p:nvSpPr>
        <p:spPr>
          <a:xfrm>
            <a:off x="464950" y="360000"/>
            <a:ext cx="4107050" cy="361201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ru-RU" sz="2000" b="1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КОНКУРЕНТНЫЙ АНАЛИЗ</a:t>
            </a:r>
            <a:endParaRPr lang="en-US" sz="2000" b="1" dirty="0">
              <a:solidFill>
                <a:srgbClr val="5B272C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2CBDA204-4602-4D13-97FF-E2E5BC505335}"/>
              </a:ext>
            </a:extLst>
          </p:cNvPr>
          <p:cNvSpPr/>
          <p:nvPr/>
        </p:nvSpPr>
        <p:spPr>
          <a:xfrm>
            <a:off x="526942" y="764279"/>
            <a:ext cx="7866442" cy="725224"/>
          </a:xfrm>
          <a:prstGeom prst="roundRect">
            <a:avLst>
              <a:gd name="adj" fmla="val 20919"/>
            </a:avLst>
          </a:prstGeom>
          <a:solidFill>
            <a:srgbClr val="F397C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8C9E4A16-33A4-4F5A-BF0D-5443A647FBF4}"/>
              </a:ext>
            </a:extLst>
          </p:cNvPr>
          <p:cNvSpPr/>
          <p:nvPr/>
        </p:nvSpPr>
        <p:spPr>
          <a:xfrm>
            <a:off x="526942" y="1547400"/>
            <a:ext cx="7866442" cy="509273"/>
          </a:xfrm>
          <a:prstGeom prst="roundRect">
            <a:avLst>
              <a:gd name="adj" fmla="val 21997"/>
            </a:avLst>
          </a:prstGeom>
          <a:solidFill>
            <a:srgbClr val="F397C5">
              <a:alpha val="3411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010E6434-1A31-4009-898F-44E0E622F4BE}"/>
              </a:ext>
            </a:extLst>
          </p:cNvPr>
          <p:cNvSpPr/>
          <p:nvPr/>
        </p:nvSpPr>
        <p:spPr>
          <a:xfrm>
            <a:off x="526942" y="2122505"/>
            <a:ext cx="7866442" cy="509273"/>
          </a:xfrm>
          <a:prstGeom prst="roundRect">
            <a:avLst>
              <a:gd name="adj" fmla="val 21997"/>
            </a:avLst>
          </a:prstGeom>
          <a:solidFill>
            <a:srgbClr val="F397C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54468E76-229F-4677-85E5-16C2CDFB82C9}"/>
              </a:ext>
            </a:extLst>
          </p:cNvPr>
          <p:cNvSpPr/>
          <p:nvPr/>
        </p:nvSpPr>
        <p:spPr>
          <a:xfrm>
            <a:off x="526942" y="2701278"/>
            <a:ext cx="7866442" cy="509273"/>
          </a:xfrm>
          <a:prstGeom prst="roundRect">
            <a:avLst>
              <a:gd name="adj" fmla="val 21997"/>
            </a:avLst>
          </a:prstGeom>
          <a:solidFill>
            <a:srgbClr val="F397C5">
              <a:alpha val="3411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85F907B8-C345-4639-A091-18FA079C4E52}"/>
              </a:ext>
            </a:extLst>
          </p:cNvPr>
          <p:cNvSpPr/>
          <p:nvPr/>
        </p:nvSpPr>
        <p:spPr>
          <a:xfrm>
            <a:off x="526942" y="3284218"/>
            <a:ext cx="7866442" cy="509273"/>
          </a:xfrm>
          <a:prstGeom prst="roundRect">
            <a:avLst>
              <a:gd name="adj" fmla="val 21997"/>
            </a:avLst>
          </a:prstGeom>
          <a:solidFill>
            <a:srgbClr val="F397C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092858FC-1255-417D-8862-B3C94182D18C}"/>
              </a:ext>
            </a:extLst>
          </p:cNvPr>
          <p:cNvSpPr/>
          <p:nvPr/>
        </p:nvSpPr>
        <p:spPr>
          <a:xfrm>
            <a:off x="526942" y="3859323"/>
            <a:ext cx="7866442" cy="509273"/>
          </a:xfrm>
          <a:prstGeom prst="roundRect">
            <a:avLst>
              <a:gd name="adj" fmla="val 21997"/>
            </a:avLst>
          </a:prstGeom>
          <a:solidFill>
            <a:srgbClr val="F397C5">
              <a:alpha val="3411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2F020E68-9FF1-4085-A997-B588EC8F7B40}"/>
              </a:ext>
            </a:extLst>
          </p:cNvPr>
          <p:cNvSpPr/>
          <p:nvPr/>
        </p:nvSpPr>
        <p:spPr>
          <a:xfrm>
            <a:off x="526942" y="4438096"/>
            <a:ext cx="7866442" cy="509273"/>
          </a:xfrm>
          <a:prstGeom prst="roundRect">
            <a:avLst>
              <a:gd name="adj" fmla="val 21997"/>
            </a:avLst>
          </a:prstGeom>
          <a:solidFill>
            <a:srgbClr val="F397C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sp>
        <p:nvSpPr>
          <p:cNvPr id="14" name="Объект 4">
            <a:extLst>
              <a:ext uri="{FF2B5EF4-FFF2-40B4-BE49-F238E27FC236}">
                <a16:creationId xmlns:a16="http://schemas.microsoft.com/office/drawing/2014/main" id="{4E227643-D7AC-4447-B3D7-07E6DA1AE2B3}"/>
              </a:ext>
            </a:extLst>
          </p:cNvPr>
          <p:cNvSpPr txBox="1">
            <a:spLocks/>
          </p:cNvSpPr>
          <p:nvPr/>
        </p:nvSpPr>
        <p:spPr>
          <a:xfrm>
            <a:off x="692250" y="1699488"/>
            <a:ext cx="2133600" cy="3312298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spcBef>
                <a:spcPts val="3400"/>
              </a:spcBef>
              <a:buNone/>
            </a:pPr>
            <a:r>
              <a:rPr lang="ru-RU" sz="1200" b="1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ФОТОСТАБИЛЬНОСТЬ</a:t>
            </a:r>
          </a:p>
          <a:p>
            <a:pPr marL="0" indent="0">
              <a:lnSpc>
                <a:spcPct val="80000"/>
              </a:lnSpc>
              <a:spcBef>
                <a:spcPts val="3400"/>
              </a:spcBef>
              <a:buNone/>
            </a:pPr>
            <a:r>
              <a:rPr lang="ru-RU" sz="1200" b="1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БИОСОВМЕСТИМОСТЬ</a:t>
            </a:r>
          </a:p>
          <a:p>
            <a:pPr marL="0" indent="0">
              <a:lnSpc>
                <a:spcPct val="80000"/>
              </a:lnSpc>
              <a:spcBef>
                <a:spcPts val="3400"/>
              </a:spcBef>
              <a:buNone/>
            </a:pPr>
            <a:r>
              <a:rPr lang="ru-RU" sz="1200" b="1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СРОК ВЫЦВЕТАНИЯ</a:t>
            </a:r>
          </a:p>
          <a:p>
            <a:pPr marL="0" indent="0">
              <a:lnSpc>
                <a:spcPct val="80000"/>
              </a:lnSpc>
              <a:spcBef>
                <a:spcPts val="3400"/>
              </a:spcBef>
              <a:buNone/>
            </a:pPr>
            <a:r>
              <a:rPr lang="ru-RU" sz="1200" b="1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РИСК ВОСПАЛЕНИЯ</a:t>
            </a:r>
          </a:p>
          <a:p>
            <a:pPr marL="0" indent="0">
              <a:lnSpc>
                <a:spcPct val="80000"/>
              </a:lnSpc>
              <a:spcBef>
                <a:spcPts val="3400"/>
              </a:spcBef>
              <a:buNone/>
            </a:pPr>
            <a:r>
              <a:rPr lang="ru-RU" sz="1200" b="1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СТОИМОСТЬ</a:t>
            </a:r>
          </a:p>
          <a:p>
            <a:pPr marL="0" indent="0">
              <a:lnSpc>
                <a:spcPct val="80000"/>
              </a:lnSpc>
              <a:spcBef>
                <a:spcPts val="3400"/>
              </a:spcBef>
              <a:buNone/>
            </a:pPr>
            <a:r>
              <a:rPr lang="ru-RU" sz="1200" b="1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ПРОИЗВОДСТВО</a:t>
            </a:r>
            <a:endParaRPr lang="en-US" sz="1200" b="1" dirty="0">
              <a:solidFill>
                <a:srgbClr val="5B272C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Объект 4">
            <a:extLst>
              <a:ext uri="{FF2B5EF4-FFF2-40B4-BE49-F238E27FC236}">
                <a16:creationId xmlns:a16="http://schemas.microsoft.com/office/drawing/2014/main" id="{25A5F7FD-7B5F-46BF-A4DF-F1C5735EEBC8}"/>
              </a:ext>
            </a:extLst>
          </p:cNvPr>
          <p:cNvSpPr txBox="1">
            <a:spLocks/>
          </p:cNvSpPr>
          <p:nvPr/>
        </p:nvSpPr>
        <p:spPr>
          <a:xfrm>
            <a:off x="2691578" y="1699488"/>
            <a:ext cx="1380990" cy="3312298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spcBef>
                <a:spcPts val="3400"/>
              </a:spcBef>
              <a:buNone/>
            </a:pPr>
            <a:r>
              <a:rPr lang="en-US" sz="1200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&gt;</a:t>
            </a:r>
            <a:r>
              <a:rPr lang="ru-RU" sz="1200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 90%</a:t>
            </a:r>
          </a:p>
          <a:p>
            <a:pPr marL="0" indent="0" algn="ctr">
              <a:lnSpc>
                <a:spcPct val="80000"/>
              </a:lnSpc>
              <a:spcBef>
                <a:spcPts val="3400"/>
              </a:spcBef>
              <a:buNone/>
            </a:pPr>
            <a:r>
              <a:rPr lang="en-US" sz="1200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&gt;</a:t>
            </a:r>
            <a:r>
              <a:rPr lang="ru-RU" sz="1200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 85%</a:t>
            </a:r>
          </a:p>
          <a:p>
            <a:pPr marL="0" indent="0" algn="ctr">
              <a:lnSpc>
                <a:spcPct val="80000"/>
              </a:lnSpc>
              <a:spcBef>
                <a:spcPts val="3400"/>
              </a:spcBef>
              <a:buNone/>
            </a:pPr>
            <a:r>
              <a:rPr lang="ru-RU" sz="1200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36 МЕС</a:t>
            </a:r>
          </a:p>
          <a:p>
            <a:pPr marL="0" indent="0" algn="ctr">
              <a:lnSpc>
                <a:spcPct val="80000"/>
              </a:lnSpc>
              <a:spcBef>
                <a:spcPts val="3400"/>
              </a:spcBef>
              <a:buNone/>
            </a:pPr>
            <a:r>
              <a:rPr lang="ru-RU" sz="1200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НИЗКИЙ</a:t>
            </a:r>
          </a:p>
          <a:p>
            <a:pPr marL="0" indent="0" algn="ctr">
              <a:lnSpc>
                <a:spcPct val="80000"/>
              </a:lnSpc>
              <a:spcBef>
                <a:spcPts val="3400"/>
              </a:spcBef>
              <a:buNone/>
            </a:pPr>
            <a:r>
              <a:rPr lang="ru-RU" sz="1200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1590 РУБ*</a:t>
            </a:r>
          </a:p>
          <a:p>
            <a:pPr marL="0" indent="0" algn="ctr">
              <a:lnSpc>
                <a:spcPct val="80000"/>
              </a:lnSpc>
              <a:spcBef>
                <a:spcPts val="3400"/>
              </a:spcBef>
              <a:buNone/>
            </a:pPr>
            <a:r>
              <a:rPr lang="ru-RU" sz="1200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РОССИЯ</a:t>
            </a:r>
            <a:endParaRPr lang="en-US" sz="1200" dirty="0">
              <a:solidFill>
                <a:srgbClr val="5B272C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1" name="Google Shape;187;p17">
            <a:extLst>
              <a:ext uri="{FF2B5EF4-FFF2-40B4-BE49-F238E27FC236}">
                <a16:creationId xmlns:a16="http://schemas.microsoft.com/office/drawing/2014/main" id="{A9DDF020-A7E8-4431-86F9-BBD6B4ADC43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35761" y="1038294"/>
            <a:ext cx="1062725" cy="156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89;p17">
            <a:extLst>
              <a:ext uri="{FF2B5EF4-FFF2-40B4-BE49-F238E27FC236}">
                <a16:creationId xmlns:a16="http://schemas.microsoft.com/office/drawing/2014/main" id="{B81525B5-7FB5-4DFB-8FCA-9F6C157C925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26411" b="33967"/>
          <a:stretch/>
        </p:blipFill>
        <p:spPr>
          <a:xfrm>
            <a:off x="2726948" y="866773"/>
            <a:ext cx="1350404" cy="535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90;p17" title="biotek лого.png">
            <a:extLst>
              <a:ext uri="{FF2B5EF4-FFF2-40B4-BE49-F238E27FC236}">
                <a16:creationId xmlns:a16="http://schemas.microsoft.com/office/drawing/2014/main" id="{EC182D90-96D9-4FFA-91B9-E19D2A3D932C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56895" y="973726"/>
            <a:ext cx="1062727" cy="34624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Объект 4">
            <a:extLst>
              <a:ext uri="{FF2B5EF4-FFF2-40B4-BE49-F238E27FC236}">
                <a16:creationId xmlns:a16="http://schemas.microsoft.com/office/drawing/2014/main" id="{67DB095E-494B-4761-BE45-4B3580F23443}"/>
              </a:ext>
            </a:extLst>
          </p:cNvPr>
          <p:cNvSpPr txBox="1">
            <a:spLocks/>
          </p:cNvSpPr>
          <p:nvPr/>
        </p:nvSpPr>
        <p:spPr>
          <a:xfrm>
            <a:off x="4312856" y="1703495"/>
            <a:ext cx="1380990" cy="3312298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spcBef>
                <a:spcPts val="3400"/>
              </a:spcBef>
              <a:buNone/>
            </a:pPr>
            <a:r>
              <a:rPr lang="en-US" sz="1200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~</a:t>
            </a:r>
            <a:r>
              <a:rPr lang="ru-RU" sz="1200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 60%</a:t>
            </a:r>
          </a:p>
          <a:p>
            <a:pPr marL="0" indent="0" algn="ctr">
              <a:lnSpc>
                <a:spcPct val="80000"/>
              </a:lnSpc>
              <a:spcBef>
                <a:spcPts val="3400"/>
              </a:spcBef>
              <a:buNone/>
            </a:pPr>
            <a:r>
              <a:rPr lang="en-US" sz="1200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&lt;</a:t>
            </a:r>
            <a:r>
              <a:rPr lang="ru-RU" sz="1200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 60%</a:t>
            </a:r>
          </a:p>
          <a:p>
            <a:pPr marL="0" indent="0" algn="ctr">
              <a:lnSpc>
                <a:spcPct val="80000"/>
              </a:lnSpc>
              <a:spcBef>
                <a:spcPts val="3400"/>
              </a:spcBef>
              <a:buNone/>
            </a:pPr>
            <a:r>
              <a:rPr lang="ru-RU" sz="1200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12 МЕС</a:t>
            </a:r>
          </a:p>
          <a:p>
            <a:pPr marL="0" indent="0" algn="ctr">
              <a:lnSpc>
                <a:spcPct val="80000"/>
              </a:lnSpc>
              <a:spcBef>
                <a:spcPts val="3400"/>
              </a:spcBef>
              <a:buNone/>
            </a:pPr>
            <a:r>
              <a:rPr lang="ru-RU" sz="1200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СРЕДНИЙ</a:t>
            </a:r>
          </a:p>
          <a:p>
            <a:pPr marL="0" indent="0" algn="ctr">
              <a:lnSpc>
                <a:spcPct val="80000"/>
              </a:lnSpc>
              <a:spcBef>
                <a:spcPts val="3400"/>
              </a:spcBef>
              <a:buNone/>
            </a:pPr>
            <a:r>
              <a:rPr lang="ru-RU" sz="1200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3 000 РУБ**</a:t>
            </a:r>
          </a:p>
          <a:p>
            <a:pPr marL="0" indent="0" algn="ctr">
              <a:lnSpc>
                <a:spcPct val="80000"/>
              </a:lnSpc>
              <a:spcBef>
                <a:spcPts val="3400"/>
              </a:spcBef>
              <a:buNone/>
            </a:pPr>
            <a:r>
              <a:rPr lang="ru-RU" sz="1200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США</a:t>
            </a:r>
            <a:endParaRPr lang="en-US" sz="1200" dirty="0">
              <a:solidFill>
                <a:srgbClr val="5B272C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Объект 4">
            <a:extLst>
              <a:ext uri="{FF2B5EF4-FFF2-40B4-BE49-F238E27FC236}">
                <a16:creationId xmlns:a16="http://schemas.microsoft.com/office/drawing/2014/main" id="{FECB5A4A-82B3-48C7-B2EC-06F1815705D5}"/>
              </a:ext>
            </a:extLst>
          </p:cNvPr>
          <p:cNvSpPr txBox="1">
            <a:spLocks/>
          </p:cNvSpPr>
          <p:nvPr/>
        </p:nvSpPr>
        <p:spPr>
          <a:xfrm>
            <a:off x="5857149" y="1699952"/>
            <a:ext cx="1265337" cy="3312298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spcBef>
                <a:spcPts val="3400"/>
              </a:spcBef>
              <a:buNone/>
            </a:pPr>
            <a:r>
              <a:rPr lang="en-US" sz="1200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~</a:t>
            </a:r>
            <a:r>
              <a:rPr lang="ru-RU" sz="1200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 50%</a:t>
            </a:r>
          </a:p>
          <a:p>
            <a:pPr marL="0" indent="0" algn="ctr">
              <a:lnSpc>
                <a:spcPct val="80000"/>
              </a:lnSpc>
              <a:spcBef>
                <a:spcPts val="3400"/>
              </a:spcBef>
              <a:buNone/>
            </a:pPr>
            <a:r>
              <a:rPr lang="en-US" sz="1200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~</a:t>
            </a:r>
            <a:r>
              <a:rPr lang="ru-RU" sz="1200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 65%</a:t>
            </a:r>
          </a:p>
          <a:p>
            <a:pPr marL="0" indent="0" algn="ctr">
              <a:lnSpc>
                <a:spcPct val="80000"/>
              </a:lnSpc>
              <a:spcBef>
                <a:spcPts val="3400"/>
              </a:spcBef>
              <a:buNone/>
            </a:pPr>
            <a:r>
              <a:rPr lang="ru-RU" sz="1200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6 МЕС</a:t>
            </a:r>
          </a:p>
          <a:p>
            <a:pPr marL="0" indent="0" algn="ctr">
              <a:lnSpc>
                <a:spcPct val="80000"/>
              </a:lnSpc>
              <a:spcBef>
                <a:spcPts val="3400"/>
              </a:spcBef>
              <a:buNone/>
            </a:pPr>
            <a:r>
              <a:rPr lang="ru-RU" sz="1200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СРЕДНИЙ</a:t>
            </a:r>
          </a:p>
          <a:p>
            <a:pPr marL="0" indent="0" algn="ctr">
              <a:lnSpc>
                <a:spcPct val="80000"/>
              </a:lnSpc>
              <a:spcBef>
                <a:spcPts val="3400"/>
              </a:spcBef>
              <a:buNone/>
            </a:pPr>
            <a:r>
              <a:rPr lang="ru-RU" sz="1200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3 200 РУБ**</a:t>
            </a:r>
          </a:p>
          <a:p>
            <a:pPr marL="0" indent="0" algn="ctr">
              <a:lnSpc>
                <a:spcPct val="80000"/>
              </a:lnSpc>
              <a:spcBef>
                <a:spcPts val="3400"/>
              </a:spcBef>
              <a:buNone/>
            </a:pPr>
            <a:r>
              <a:rPr lang="ru-RU" sz="1200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ИТАЛИЯ</a:t>
            </a:r>
            <a:endParaRPr lang="en-US" sz="1200" dirty="0">
              <a:solidFill>
                <a:srgbClr val="5B272C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Объект 4">
            <a:extLst>
              <a:ext uri="{FF2B5EF4-FFF2-40B4-BE49-F238E27FC236}">
                <a16:creationId xmlns:a16="http://schemas.microsoft.com/office/drawing/2014/main" id="{4A1067EF-F31C-41A8-9003-9E39E741756F}"/>
              </a:ext>
            </a:extLst>
          </p:cNvPr>
          <p:cNvSpPr txBox="1">
            <a:spLocks/>
          </p:cNvSpPr>
          <p:nvPr/>
        </p:nvSpPr>
        <p:spPr>
          <a:xfrm>
            <a:off x="7207881" y="1703495"/>
            <a:ext cx="1185503" cy="3312298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spcBef>
                <a:spcPts val="3400"/>
              </a:spcBef>
              <a:buNone/>
            </a:pPr>
            <a:r>
              <a:rPr lang="ru-RU" sz="1200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200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~ </a:t>
            </a:r>
            <a:r>
              <a:rPr lang="ru-RU" sz="1200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60%</a:t>
            </a:r>
          </a:p>
          <a:p>
            <a:pPr marL="0" indent="0" algn="ctr">
              <a:lnSpc>
                <a:spcPct val="80000"/>
              </a:lnSpc>
              <a:spcBef>
                <a:spcPts val="3400"/>
              </a:spcBef>
              <a:buNone/>
            </a:pPr>
            <a:r>
              <a:rPr lang="en-US" sz="1200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~</a:t>
            </a:r>
            <a:r>
              <a:rPr lang="ru-RU" sz="1200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 60%</a:t>
            </a:r>
          </a:p>
          <a:p>
            <a:pPr marL="0" indent="0" algn="ctr">
              <a:lnSpc>
                <a:spcPct val="80000"/>
              </a:lnSpc>
              <a:spcBef>
                <a:spcPts val="3400"/>
              </a:spcBef>
              <a:buNone/>
            </a:pPr>
            <a:r>
              <a:rPr lang="ru-RU" sz="1200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18 МЕС</a:t>
            </a:r>
          </a:p>
          <a:p>
            <a:pPr marL="0" indent="0" algn="ctr">
              <a:lnSpc>
                <a:spcPct val="80000"/>
              </a:lnSpc>
              <a:spcBef>
                <a:spcPts val="3000"/>
              </a:spcBef>
              <a:buNone/>
            </a:pPr>
            <a:r>
              <a:rPr lang="ru-RU" sz="1200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НИЖЕ СРЕДНЕГО</a:t>
            </a:r>
          </a:p>
          <a:p>
            <a:pPr marL="0" indent="0" algn="ctr">
              <a:lnSpc>
                <a:spcPct val="80000"/>
              </a:lnSpc>
              <a:spcBef>
                <a:spcPts val="2700"/>
              </a:spcBef>
              <a:buNone/>
            </a:pPr>
            <a:r>
              <a:rPr lang="ru-RU" sz="1200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2000 РУБ</a:t>
            </a:r>
          </a:p>
          <a:p>
            <a:pPr marL="0" indent="0" algn="ctr">
              <a:lnSpc>
                <a:spcPct val="80000"/>
              </a:lnSpc>
              <a:spcBef>
                <a:spcPts val="3400"/>
              </a:spcBef>
              <a:buNone/>
            </a:pPr>
            <a:r>
              <a:rPr lang="ru-RU" sz="1200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РОССИЯ</a:t>
            </a:r>
            <a:endParaRPr lang="en-US" sz="1200" dirty="0">
              <a:solidFill>
                <a:srgbClr val="5B272C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Объект 4">
            <a:extLst>
              <a:ext uri="{FF2B5EF4-FFF2-40B4-BE49-F238E27FC236}">
                <a16:creationId xmlns:a16="http://schemas.microsoft.com/office/drawing/2014/main" id="{CDAF692A-8DE5-4372-AAFD-1C58DAA5D7FC}"/>
              </a:ext>
            </a:extLst>
          </p:cNvPr>
          <p:cNvSpPr txBox="1">
            <a:spLocks/>
          </p:cNvSpPr>
          <p:nvPr/>
        </p:nvSpPr>
        <p:spPr>
          <a:xfrm>
            <a:off x="531319" y="4973059"/>
            <a:ext cx="4613705" cy="224787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ru-RU" sz="800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* баночка объемом 50 мл       ** в пересчете с импорта</a:t>
            </a:r>
            <a:r>
              <a:rPr lang="en-US" sz="800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800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на баночку объемом 30 мл  </a:t>
            </a:r>
            <a:endParaRPr lang="en-US" sz="800" dirty="0">
              <a:solidFill>
                <a:srgbClr val="5B272C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C72D191-6711-4F97-BB0F-672824B4FC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7188" y="901042"/>
            <a:ext cx="1005514" cy="489806"/>
          </a:xfrm>
          <a:prstGeom prst="rect">
            <a:avLst/>
          </a:prstGeom>
        </p:spPr>
      </p:pic>
      <p:pic>
        <p:nvPicPr>
          <p:cNvPr id="22" name="Google Shape;90;p13">
            <a:extLst>
              <a:ext uri="{FF2B5EF4-FFF2-40B4-BE49-F238E27FC236}">
                <a16:creationId xmlns:a16="http://schemas.microsoft.com/office/drawing/2014/main" id="{E4A3EBAC-5D7A-424A-8258-9A9251AE889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26414" b="33964"/>
          <a:stretch/>
        </p:blipFill>
        <p:spPr>
          <a:xfrm>
            <a:off x="6040071" y="-7368"/>
            <a:ext cx="1635645" cy="648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060B98A5-EF89-444D-B356-41CC68FDA0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31226"/>
            <a:ext cx="1440529" cy="609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596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A5DF53E-671D-4538-B5E9-FA14BE44680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8</a:t>
            </a:fld>
            <a:endParaRPr lang="ru-RU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635695F0-8F84-434E-A7B8-47C2B4240C62}"/>
              </a:ext>
            </a:extLst>
          </p:cNvPr>
          <p:cNvSpPr txBox="1">
            <a:spLocks/>
          </p:cNvSpPr>
          <p:nvPr/>
        </p:nvSpPr>
        <p:spPr>
          <a:xfrm>
            <a:off x="464950" y="360000"/>
            <a:ext cx="4107050" cy="361201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ru-RU" sz="2000" b="1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БИЗНЕС МОДЕЛЬ</a:t>
            </a:r>
            <a:endParaRPr lang="en-US" sz="2000" b="1" dirty="0">
              <a:solidFill>
                <a:srgbClr val="5B272C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EF46ABE-278C-432F-BCAF-02333ABEC4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8111" y="5490341"/>
            <a:ext cx="4369880" cy="2453325"/>
          </a:xfrm>
          <a:prstGeom prst="rect">
            <a:avLst/>
          </a:prstGeom>
        </p:spPr>
      </p:pic>
      <p:pic>
        <p:nvPicPr>
          <p:cNvPr id="7" name="Google Shape;90;p13">
            <a:extLst>
              <a:ext uri="{FF2B5EF4-FFF2-40B4-BE49-F238E27FC236}">
                <a16:creationId xmlns:a16="http://schemas.microsoft.com/office/drawing/2014/main" id="{47F41042-9774-4797-A0D3-70147E9303F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26414" b="33964"/>
          <a:stretch/>
        </p:blipFill>
        <p:spPr>
          <a:xfrm>
            <a:off x="6040071" y="-7368"/>
            <a:ext cx="1635645" cy="648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1A2FBFE-731D-438E-9A73-CB0038BC92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31226"/>
            <a:ext cx="1440529" cy="609478"/>
          </a:xfrm>
          <a:prstGeom prst="rect">
            <a:avLst/>
          </a:prstGeom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126BBA3D-E263-4829-A205-C30CFD9BA508}"/>
              </a:ext>
            </a:extLst>
          </p:cNvPr>
          <p:cNvSpPr/>
          <p:nvPr/>
        </p:nvSpPr>
        <p:spPr>
          <a:xfrm>
            <a:off x="464950" y="764238"/>
            <a:ext cx="2358889" cy="4019262"/>
          </a:xfrm>
          <a:prstGeom prst="roundRect">
            <a:avLst>
              <a:gd name="adj" fmla="val 10596"/>
            </a:avLst>
          </a:prstGeom>
          <a:solidFill>
            <a:srgbClr val="F397C5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solidFill>
                <a:schemeClr val="bg1"/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8272543-F6D4-4ADB-ADB2-2A589661BD2C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25000"/>
          </a:blip>
          <a:stretch>
            <a:fillRect/>
          </a:stretch>
        </p:blipFill>
        <p:spPr>
          <a:xfrm>
            <a:off x="539794" y="1058506"/>
            <a:ext cx="758363" cy="75836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3C9C06C-9FB6-4E79-9662-76EDB6EF35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901" y="2562367"/>
            <a:ext cx="646994" cy="74465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B7F3850-9464-4AB6-B7BF-75D1017FAB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465" y="1825475"/>
            <a:ext cx="651256" cy="64306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C68099D-0733-4CB3-972A-62C5C0CCE569}"/>
              </a:ext>
            </a:extLst>
          </p:cNvPr>
          <p:cNvSpPr txBox="1"/>
          <p:nvPr/>
        </p:nvSpPr>
        <p:spPr>
          <a:xfrm>
            <a:off x="464950" y="807416"/>
            <a:ext cx="23588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5B272C"/>
                </a:solidFill>
                <a:latin typeface="Montserrat" panose="00000500000000000000" pitchFamily="2" charset="-52"/>
              </a:rPr>
              <a:t>КЛЮЧЕВЫЕ ПАРТНЕРЫ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34C1268-94F2-4DCE-BA1D-138BBEFE5326}"/>
              </a:ext>
            </a:extLst>
          </p:cNvPr>
          <p:cNvSpPr txBox="1"/>
          <p:nvPr/>
        </p:nvSpPr>
        <p:spPr>
          <a:xfrm>
            <a:off x="1221843" y="1819503"/>
            <a:ext cx="16392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>
                <a:solidFill>
                  <a:srgbClr val="5B272C"/>
                </a:solidFill>
                <a:latin typeface="Montserrat" panose="00000500000000000000" pitchFamily="2" charset="-52"/>
              </a:rPr>
              <a:t>Бизнес-партнер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D29BBA1-BB22-48EF-8B30-ED1C74BA3F88}"/>
              </a:ext>
            </a:extLst>
          </p:cNvPr>
          <p:cNvSpPr txBox="1"/>
          <p:nvPr/>
        </p:nvSpPr>
        <p:spPr>
          <a:xfrm>
            <a:off x="1217351" y="2560007"/>
            <a:ext cx="1586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>
                <a:solidFill>
                  <a:srgbClr val="5B272C"/>
                </a:solidFill>
                <a:latin typeface="Montserrat" panose="00000500000000000000" pitchFamily="2" charset="-52"/>
              </a:rPr>
              <a:t>Индустриальный партнер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66BB9C3-100B-4C67-9FCF-5BCB7D5313BA}"/>
              </a:ext>
            </a:extLst>
          </p:cNvPr>
          <p:cNvSpPr txBox="1"/>
          <p:nvPr/>
        </p:nvSpPr>
        <p:spPr>
          <a:xfrm>
            <a:off x="1225866" y="1425506"/>
            <a:ext cx="16004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err="1">
                <a:solidFill>
                  <a:schemeClr val="bg1"/>
                </a:solidFill>
                <a:latin typeface="Montserrat" panose="00000500000000000000" pitchFamily="2" charset="-52"/>
              </a:rPr>
              <a:t>Языковская</a:t>
            </a:r>
            <a:r>
              <a:rPr lang="ru-RU" sz="1000" dirty="0">
                <a:solidFill>
                  <a:schemeClr val="bg1"/>
                </a:solidFill>
                <a:latin typeface="Montserrat" panose="00000500000000000000" pitchFamily="2" charset="-52"/>
              </a:rPr>
              <a:t> ЦРБ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631FF55-E702-4A61-B462-84892B5C771E}"/>
              </a:ext>
            </a:extLst>
          </p:cNvPr>
          <p:cNvSpPr txBox="1"/>
          <p:nvPr/>
        </p:nvSpPr>
        <p:spPr>
          <a:xfrm>
            <a:off x="1220757" y="2033316"/>
            <a:ext cx="16402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chemeClr val="bg1"/>
                </a:solidFill>
                <a:latin typeface="Montserrat" panose="00000500000000000000" pitchFamily="2" charset="-52"/>
              </a:rPr>
              <a:t>ООО «Канцер </a:t>
            </a:r>
            <a:r>
              <a:rPr lang="ru-RU" sz="1000" dirty="0" err="1">
                <a:solidFill>
                  <a:schemeClr val="bg1"/>
                </a:solidFill>
                <a:latin typeface="Montserrat" panose="00000500000000000000" pitchFamily="2" charset="-52"/>
              </a:rPr>
              <a:t>Резистенс</a:t>
            </a:r>
            <a:r>
              <a:rPr lang="ru-RU" sz="1000" dirty="0">
                <a:solidFill>
                  <a:schemeClr val="bg1"/>
                </a:solidFill>
                <a:latin typeface="Montserrat" panose="00000500000000000000" pitchFamily="2" charset="-52"/>
              </a:rPr>
              <a:t>»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30D33E2-1A03-40B6-A922-7C9DC636CAF2}"/>
              </a:ext>
            </a:extLst>
          </p:cNvPr>
          <p:cNvSpPr txBox="1"/>
          <p:nvPr/>
        </p:nvSpPr>
        <p:spPr>
          <a:xfrm>
            <a:off x="1246356" y="2897700"/>
            <a:ext cx="16257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chemeClr val="bg1"/>
                </a:solidFill>
                <a:latin typeface="Montserrat" panose="00000500000000000000" pitchFamily="2" charset="-52"/>
              </a:rPr>
              <a:t>КФУ </a:t>
            </a:r>
            <a:r>
              <a:rPr lang="ru-RU" sz="1000" dirty="0" err="1">
                <a:solidFill>
                  <a:schemeClr val="bg1"/>
                </a:solidFill>
                <a:latin typeface="Montserrat" panose="00000500000000000000" pitchFamily="2" charset="-52"/>
              </a:rPr>
              <a:t>Биофармпарк</a:t>
            </a:r>
            <a:endParaRPr lang="ru-RU" sz="10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5FB1194E-87FA-4211-B884-A96A65A0B96C}"/>
              </a:ext>
            </a:extLst>
          </p:cNvPr>
          <p:cNvSpPr/>
          <p:nvPr/>
        </p:nvSpPr>
        <p:spPr>
          <a:xfrm>
            <a:off x="2897321" y="774729"/>
            <a:ext cx="3166768" cy="1192408"/>
          </a:xfrm>
          <a:prstGeom prst="roundRect">
            <a:avLst>
              <a:gd name="adj" fmla="val 10596"/>
            </a:avLst>
          </a:prstGeom>
          <a:solidFill>
            <a:srgbClr val="FDEA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solidFill>
                <a:schemeClr val="bg1"/>
              </a:solidFill>
            </a:endParaRPr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700B9551-2A8B-4B20-ACE6-DA7FC16BE96C}"/>
              </a:ext>
            </a:extLst>
          </p:cNvPr>
          <p:cNvSpPr/>
          <p:nvPr/>
        </p:nvSpPr>
        <p:spPr>
          <a:xfrm>
            <a:off x="2897321" y="2016881"/>
            <a:ext cx="3179962" cy="1335631"/>
          </a:xfrm>
          <a:prstGeom prst="roundRect">
            <a:avLst>
              <a:gd name="adj" fmla="val 10596"/>
            </a:avLst>
          </a:prstGeom>
          <a:solidFill>
            <a:srgbClr val="FDEAF3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solidFill>
                <a:schemeClr val="bg1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3BBF801-25CF-4173-BE43-3CD63CB36BEC}"/>
              </a:ext>
            </a:extLst>
          </p:cNvPr>
          <p:cNvSpPr txBox="1"/>
          <p:nvPr/>
        </p:nvSpPr>
        <p:spPr>
          <a:xfrm>
            <a:off x="5220816" y="774729"/>
            <a:ext cx="857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5B272C"/>
                </a:solidFill>
                <a:latin typeface="Montserrat" panose="00000500000000000000" pitchFamily="2" charset="-52"/>
              </a:rPr>
              <a:t>B2B</a:t>
            </a:r>
            <a:endParaRPr lang="ru-RU" sz="2400" b="1" dirty="0">
              <a:solidFill>
                <a:srgbClr val="5B272C"/>
              </a:solidFill>
              <a:latin typeface="Montserrat" panose="00000500000000000000" pitchFamily="2" charset="-52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D514F84-1BB7-4EAC-BDB2-82D6069C7F3B}"/>
              </a:ext>
            </a:extLst>
          </p:cNvPr>
          <p:cNvSpPr txBox="1"/>
          <p:nvPr/>
        </p:nvSpPr>
        <p:spPr>
          <a:xfrm>
            <a:off x="5270858" y="2003127"/>
            <a:ext cx="843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5B272C"/>
                </a:solidFill>
                <a:latin typeface="Montserrat" panose="00000500000000000000" pitchFamily="2" charset="-52"/>
              </a:rPr>
              <a:t>B2C</a:t>
            </a:r>
            <a:endParaRPr lang="ru-RU" sz="2400" b="1" dirty="0">
              <a:solidFill>
                <a:srgbClr val="5B272C"/>
              </a:solidFill>
              <a:latin typeface="Montserrat" panose="00000500000000000000" pitchFamily="2" charset="-52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502F234-666B-4E35-BAC0-D83F31D259B3}"/>
              </a:ext>
            </a:extLst>
          </p:cNvPr>
          <p:cNvSpPr txBox="1"/>
          <p:nvPr/>
        </p:nvSpPr>
        <p:spPr>
          <a:xfrm>
            <a:off x="3252181" y="2038986"/>
            <a:ext cx="2250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5B272C"/>
                </a:solidFill>
                <a:latin typeface="Montserrat" panose="00000500000000000000" pitchFamily="2" charset="-52"/>
              </a:rPr>
              <a:t>Индивидуальные мастера перманента и татуажа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E6A2C30-F15E-4626-ACA9-0522D9F169B6}"/>
              </a:ext>
            </a:extLst>
          </p:cNvPr>
          <p:cNvSpPr txBox="1"/>
          <p:nvPr/>
        </p:nvSpPr>
        <p:spPr>
          <a:xfrm>
            <a:off x="3233018" y="2485262"/>
            <a:ext cx="2811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5B272C"/>
                </a:solidFill>
                <a:latin typeface="Montserrat" panose="00000500000000000000" pitchFamily="2" charset="-52"/>
              </a:rPr>
              <a:t>Покупатели на маркетплейсах (</a:t>
            </a:r>
            <a:r>
              <a:rPr lang="en-US" sz="900" dirty="0">
                <a:solidFill>
                  <a:srgbClr val="5B272C"/>
                </a:solidFill>
                <a:latin typeface="Montserrat" panose="00000500000000000000" pitchFamily="2" charset="-52"/>
              </a:rPr>
              <a:t>Ozon</a:t>
            </a:r>
            <a:r>
              <a:rPr lang="ru-RU" sz="900" dirty="0">
                <a:solidFill>
                  <a:srgbClr val="5B272C"/>
                </a:solidFill>
                <a:latin typeface="Montserrat" panose="00000500000000000000" pitchFamily="2" charset="-52"/>
              </a:rPr>
              <a:t>,</a:t>
            </a:r>
            <a:r>
              <a:rPr lang="en-US" sz="900" dirty="0">
                <a:solidFill>
                  <a:srgbClr val="5B272C"/>
                </a:solidFill>
                <a:latin typeface="Montserrat" panose="00000500000000000000" pitchFamily="2" charset="-52"/>
              </a:rPr>
              <a:t> </a:t>
            </a:r>
            <a:r>
              <a:rPr lang="en-US" sz="900" dirty="0" err="1">
                <a:solidFill>
                  <a:srgbClr val="5B272C"/>
                </a:solidFill>
                <a:latin typeface="Montserrat" panose="00000500000000000000" pitchFamily="2" charset="-52"/>
              </a:rPr>
              <a:t>Wildberries</a:t>
            </a:r>
            <a:r>
              <a:rPr lang="ru-RU" sz="900" dirty="0">
                <a:solidFill>
                  <a:srgbClr val="5B272C"/>
                </a:solidFill>
                <a:latin typeface="Montserrat" panose="00000500000000000000" pitchFamily="2" charset="-52"/>
              </a:rPr>
              <a:t>, Магнит Маркет)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E09E80B9-1462-4A5D-AFD0-392CCD461AE0}"/>
              </a:ext>
            </a:extLst>
          </p:cNvPr>
          <p:cNvSpPr/>
          <p:nvPr/>
        </p:nvSpPr>
        <p:spPr>
          <a:xfrm>
            <a:off x="3226653" y="1267992"/>
            <a:ext cx="28310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5B272C"/>
                </a:solidFill>
                <a:latin typeface="Montserrat" panose="00000500000000000000" pitchFamily="2" charset="-52"/>
              </a:rPr>
              <a:t>Косметологические клиники и медицинские учреждения 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0A7D7894-2C0A-4172-B507-BB656BB7C660}"/>
              </a:ext>
            </a:extLst>
          </p:cNvPr>
          <p:cNvSpPr/>
          <p:nvPr/>
        </p:nvSpPr>
        <p:spPr>
          <a:xfrm>
            <a:off x="3226653" y="1664379"/>
            <a:ext cx="265914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5B272C"/>
                </a:solidFill>
                <a:latin typeface="Montserrat" panose="00000500000000000000" pitchFamily="2" charset="-52"/>
              </a:rPr>
              <a:t>Школы и академии </a:t>
            </a:r>
            <a:r>
              <a:rPr lang="en-US" sz="900" dirty="0">
                <a:solidFill>
                  <a:srgbClr val="5B272C"/>
                </a:solidFill>
                <a:latin typeface="Montserrat" panose="00000500000000000000" pitchFamily="2" charset="-52"/>
              </a:rPr>
              <a:t>beauty-</a:t>
            </a:r>
            <a:r>
              <a:rPr lang="ru-RU" sz="900" dirty="0">
                <a:solidFill>
                  <a:srgbClr val="5B272C"/>
                </a:solidFill>
                <a:latin typeface="Montserrat" panose="00000500000000000000" pitchFamily="2" charset="-52"/>
              </a:rPr>
              <a:t>индустрии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B524D05-11DB-43CB-A21E-5DB45478E061}"/>
              </a:ext>
            </a:extLst>
          </p:cNvPr>
          <p:cNvSpPr txBox="1"/>
          <p:nvPr/>
        </p:nvSpPr>
        <p:spPr>
          <a:xfrm>
            <a:off x="3245692" y="2888302"/>
            <a:ext cx="2811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5B272C"/>
                </a:solidFill>
                <a:latin typeface="Montserrat" panose="00000500000000000000" pitchFamily="2" charset="-52"/>
              </a:rPr>
              <a:t>Прямые покупатели на сайте и оффлайн магазине</a:t>
            </a:r>
          </a:p>
        </p:txBody>
      </p:sp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D2A8D74C-B4D9-499C-8025-CAF2AFCDA2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8575" y="2115464"/>
            <a:ext cx="223606" cy="311015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34A828E-2477-4847-8D2D-8F5C29AC3CB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86192" y="1679352"/>
            <a:ext cx="281599" cy="190531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F2045E66-E22E-465E-816B-8BBEC2F3EFD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86192" y="2520485"/>
            <a:ext cx="278956" cy="269735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FC7AD108-AE90-4D96-81D6-7CB5DEEE078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93431" y="2929339"/>
            <a:ext cx="293893" cy="295573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6B46AA0F-BD31-43A7-BD52-4199BEE808D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67621" y="1307249"/>
            <a:ext cx="281599" cy="258823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99547592-457B-4EFA-BEA9-3D81C0AC947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71151" y="921205"/>
            <a:ext cx="274541" cy="298073"/>
          </a:xfrm>
          <a:prstGeom prst="rect">
            <a:avLst/>
          </a:prstGeom>
        </p:spPr>
      </p:pic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14E9FBB3-9A49-400D-B333-A7D6C90ECE8A}"/>
              </a:ext>
            </a:extLst>
          </p:cNvPr>
          <p:cNvSpPr/>
          <p:nvPr/>
        </p:nvSpPr>
        <p:spPr>
          <a:xfrm>
            <a:off x="3233018" y="905000"/>
            <a:ext cx="18789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5B272C"/>
                </a:solidFill>
                <a:latin typeface="Montserrat" panose="00000500000000000000" pitchFamily="2" charset="-52"/>
              </a:rPr>
              <a:t>Дистрибьюторы и оптовики косметических товаров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33935E6-E4CD-4EC8-AFAE-75709947379C}"/>
              </a:ext>
            </a:extLst>
          </p:cNvPr>
          <p:cNvSpPr txBox="1"/>
          <p:nvPr/>
        </p:nvSpPr>
        <p:spPr>
          <a:xfrm>
            <a:off x="1208768" y="1088913"/>
            <a:ext cx="16392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>
                <a:solidFill>
                  <a:srgbClr val="5B272C"/>
                </a:solidFill>
                <a:latin typeface="Montserrat" panose="00000500000000000000" pitchFamily="2" charset="-52"/>
              </a:rPr>
              <a:t>Клинический партнер</a:t>
            </a:r>
          </a:p>
        </p:txBody>
      </p:sp>
    </p:spTree>
    <p:extLst>
      <p:ext uri="{BB962C8B-B14F-4D97-AF65-F5344CB8AC3E}">
        <p14:creationId xmlns:p14="http://schemas.microsoft.com/office/powerpoint/2010/main" val="2129177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A02A7BD-5FB1-402F-85D8-96ED7A70B02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9</a:t>
            </a:fld>
            <a:endParaRPr lang="ru-RU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70C36159-FA3D-4B2D-9772-3F2C22F2F41E}"/>
              </a:ext>
            </a:extLst>
          </p:cNvPr>
          <p:cNvSpPr txBox="1">
            <a:spLocks/>
          </p:cNvSpPr>
          <p:nvPr/>
        </p:nvSpPr>
        <p:spPr>
          <a:xfrm>
            <a:off x="464950" y="360000"/>
            <a:ext cx="4107050" cy="361201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ru-RU" sz="2000" b="1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СТРАТЕГИЯ РАЗВИТИЯ </a:t>
            </a:r>
            <a:endParaRPr lang="en-US" sz="2000" b="1" dirty="0">
              <a:solidFill>
                <a:srgbClr val="5B272C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AA44495-2403-4A09-855B-82C3EF2120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344" y="2204715"/>
            <a:ext cx="3981544" cy="2219562"/>
          </a:xfrm>
          <a:prstGeom prst="rect">
            <a:avLst/>
          </a:prstGeom>
        </p:spPr>
      </p:pic>
      <p:pic>
        <p:nvPicPr>
          <p:cNvPr id="7" name="Google Shape;90;p13">
            <a:extLst>
              <a:ext uri="{FF2B5EF4-FFF2-40B4-BE49-F238E27FC236}">
                <a16:creationId xmlns:a16="http://schemas.microsoft.com/office/drawing/2014/main" id="{BC00AEBE-739D-4EB2-8861-6620BC44AB8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26414" b="33964"/>
          <a:stretch/>
        </p:blipFill>
        <p:spPr>
          <a:xfrm>
            <a:off x="6040071" y="-7368"/>
            <a:ext cx="1635645" cy="648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0BDC515-D8B9-4568-AA56-899B5318B7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31226"/>
            <a:ext cx="1440529" cy="609478"/>
          </a:xfrm>
          <a:prstGeom prst="rect">
            <a:avLst/>
          </a:prstGeom>
        </p:spPr>
      </p:pic>
      <p:sp>
        <p:nvSpPr>
          <p:cNvPr id="17" name="Блок-схема: узел 16">
            <a:extLst>
              <a:ext uri="{FF2B5EF4-FFF2-40B4-BE49-F238E27FC236}">
                <a16:creationId xmlns:a16="http://schemas.microsoft.com/office/drawing/2014/main" id="{90598D5F-01F9-4031-B93B-85AB662F77E5}"/>
              </a:ext>
            </a:extLst>
          </p:cNvPr>
          <p:cNvSpPr/>
          <p:nvPr/>
        </p:nvSpPr>
        <p:spPr>
          <a:xfrm>
            <a:off x="5566758" y="5415282"/>
            <a:ext cx="625643" cy="601579"/>
          </a:xfrm>
          <a:prstGeom prst="flowChartConnector">
            <a:avLst/>
          </a:prstGeom>
          <a:solidFill>
            <a:srgbClr val="FAD1E6"/>
          </a:solidFill>
          <a:ln>
            <a:solidFill>
              <a:srgbClr val="F397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: скругленные углы 62">
            <a:extLst>
              <a:ext uri="{FF2B5EF4-FFF2-40B4-BE49-F238E27FC236}">
                <a16:creationId xmlns:a16="http://schemas.microsoft.com/office/drawing/2014/main" id="{9F211B3A-656A-40ED-9E1F-35EF7A963613}"/>
              </a:ext>
            </a:extLst>
          </p:cNvPr>
          <p:cNvSpPr/>
          <p:nvPr/>
        </p:nvSpPr>
        <p:spPr>
          <a:xfrm>
            <a:off x="10870228" y="5268384"/>
            <a:ext cx="2164519" cy="1771493"/>
          </a:xfrm>
          <a:prstGeom prst="roundRect">
            <a:avLst>
              <a:gd name="adj" fmla="val 10596"/>
            </a:avLst>
          </a:prstGeom>
          <a:solidFill>
            <a:srgbClr val="FDEA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solidFill>
                <a:schemeClr val="bg1"/>
              </a:solidFill>
            </a:endParaRPr>
          </a:p>
        </p:txBody>
      </p:sp>
      <p:sp>
        <p:nvSpPr>
          <p:cNvPr id="34" name="Блок-схема: узел 33">
            <a:extLst>
              <a:ext uri="{FF2B5EF4-FFF2-40B4-BE49-F238E27FC236}">
                <a16:creationId xmlns:a16="http://schemas.microsoft.com/office/drawing/2014/main" id="{927B76ED-AABD-41DF-8CC3-723A0C2D82B4}"/>
              </a:ext>
            </a:extLst>
          </p:cNvPr>
          <p:cNvSpPr/>
          <p:nvPr/>
        </p:nvSpPr>
        <p:spPr>
          <a:xfrm>
            <a:off x="10490852" y="5233737"/>
            <a:ext cx="855613" cy="840303"/>
          </a:xfrm>
          <a:prstGeom prst="flowChartConnector">
            <a:avLst/>
          </a:prstGeom>
          <a:solidFill>
            <a:srgbClr val="FDEAF3"/>
          </a:solidFill>
          <a:ln>
            <a:solidFill>
              <a:srgbClr val="F7B6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0D2DFE2-AAB2-4D70-B731-3215944CA35E}"/>
              </a:ext>
            </a:extLst>
          </p:cNvPr>
          <p:cNvSpPr txBox="1"/>
          <p:nvPr/>
        </p:nvSpPr>
        <p:spPr>
          <a:xfrm>
            <a:off x="10702666" y="5195068"/>
            <a:ext cx="500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5B272C"/>
                </a:solidFill>
                <a:latin typeface="Montserrat" panose="00000500000000000000" pitchFamily="2" charset="-52"/>
              </a:rPr>
              <a:t>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6BFDD38-73A7-4DC4-BA9F-92A5AB54195C}"/>
              </a:ext>
            </a:extLst>
          </p:cNvPr>
          <p:cNvSpPr txBox="1"/>
          <p:nvPr/>
        </p:nvSpPr>
        <p:spPr>
          <a:xfrm>
            <a:off x="10396335" y="5688617"/>
            <a:ext cx="10587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5B272C"/>
                </a:solidFill>
                <a:latin typeface="Montserrat" panose="00000500000000000000" pitchFamily="2" charset="-52"/>
              </a:rPr>
              <a:t>этап</a:t>
            </a:r>
            <a:r>
              <a:rPr lang="ru-RU" dirty="0"/>
              <a:t> </a:t>
            </a:r>
          </a:p>
        </p:txBody>
      </p:sp>
      <p:sp>
        <p:nvSpPr>
          <p:cNvPr id="38" name="Блок-схема: узел 37">
            <a:extLst>
              <a:ext uri="{FF2B5EF4-FFF2-40B4-BE49-F238E27FC236}">
                <a16:creationId xmlns:a16="http://schemas.microsoft.com/office/drawing/2014/main" id="{9F25ECAA-170B-4EA8-B7DE-E68B44B84159}"/>
              </a:ext>
            </a:extLst>
          </p:cNvPr>
          <p:cNvSpPr/>
          <p:nvPr/>
        </p:nvSpPr>
        <p:spPr>
          <a:xfrm>
            <a:off x="13498545" y="5233737"/>
            <a:ext cx="855613" cy="840303"/>
          </a:xfrm>
          <a:prstGeom prst="flowChartConnector">
            <a:avLst/>
          </a:prstGeom>
          <a:solidFill>
            <a:srgbClr val="FDEAF3"/>
          </a:solidFill>
          <a:ln>
            <a:solidFill>
              <a:srgbClr val="F7B6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285ADBB-253A-4C4F-AC56-44CDC3B86E7C}"/>
              </a:ext>
            </a:extLst>
          </p:cNvPr>
          <p:cNvSpPr txBox="1"/>
          <p:nvPr/>
        </p:nvSpPr>
        <p:spPr>
          <a:xfrm>
            <a:off x="13710938" y="5195067"/>
            <a:ext cx="500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5B272C"/>
                </a:solidFill>
                <a:latin typeface="Montserrat" panose="00000500000000000000" pitchFamily="2" charset="-52"/>
              </a:rPr>
              <a:t>3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FF8344B-5EED-4C68-A5E0-2E1B5E7FD651}"/>
              </a:ext>
            </a:extLst>
          </p:cNvPr>
          <p:cNvSpPr txBox="1"/>
          <p:nvPr/>
        </p:nvSpPr>
        <p:spPr>
          <a:xfrm>
            <a:off x="13404028" y="5688617"/>
            <a:ext cx="10587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5B272C"/>
                </a:solidFill>
                <a:latin typeface="Montserrat" panose="00000500000000000000" pitchFamily="2" charset="-52"/>
              </a:rPr>
              <a:t>этап</a:t>
            </a:r>
            <a:r>
              <a:rPr lang="ru-RU" dirty="0"/>
              <a:t> </a:t>
            </a:r>
          </a:p>
        </p:txBody>
      </p:sp>
      <p:sp>
        <p:nvSpPr>
          <p:cNvPr id="57" name="Блок-схема: узел 56">
            <a:extLst>
              <a:ext uri="{FF2B5EF4-FFF2-40B4-BE49-F238E27FC236}">
                <a16:creationId xmlns:a16="http://schemas.microsoft.com/office/drawing/2014/main" id="{740493D1-A378-45F3-A284-AB6C093A3A50}"/>
              </a:ext>
            </a:extLst>
          </p:cNvPr>
          <p:cNvSpPr/>
          <p:nvPr/>
        </p:nvSpPr>
        <p:spPr>
          <a:xfrm>
            <a:off x="13498545" y="7154153"/>
            <a:ext cx="855613" cy="840303"/>
          </a:xfrm>
          <a:prstGeom prst="flowChartConnector">
            <a:avLst/>
          </a:prstGeom>
          <a:solidFill>
            <a:srgbClr val="FDEAF3"/>
          </a:solidFill>
          <a:ln>
            <a:solidFill>
              <a:srgbClr val="F7B6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68B1C9A-DF68-4E0F-B2D1-0DEE3AA12FE5}"/>
              </a:ext>
            </a:extLst>
          </p:cNvPr>
          <p:cNvSpPr txBox="1"/>
          <p:nvPr/>
        </p:nvSpPr>
        <p:spPr>
          <a:xfrm>
            <a:off x="13669365" y="7116590"/>
            <a:ext cx="500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5B272C"/>
                </a:solidFill>
                <a:latin typeface="Montserrat" panose="00000500000000000000" pitchFamily="2" charset="-52"/>
              </a:rPr>
              <a:t>6</a:t>
            </a:r>
            <a:endParaRPr lang="ru-RU" sz="3600" b="1" dirty="0">
              <a:solidFill>
                <a:srgbClr val="5B272C"/>
              </a:solidFill>
              <a:latin typeface="Montserrat" panose="00000500000000000000" pitchFamily="2" charset="-52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25E9D01-B0D5-4FC2-ABAF-964C82739BA3}"/>
              </a:ext>
            </a:extLst>
          </p:cNvPr>
          <p:cNvSpPr txBox="1"/>
          <p:nvPr/>
        </p:nvSpPr>
        <p:spPr>
          <a:xfrm>
            <a:off x="13404028" y="7609033"/>
            <a:ext cx="10587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5B272C"/>
                </a:solidFill>
                <a:latin typeface="Montserrat" panose="00000500000000000000" pitchFamily="2" charset="-52"/>
              </a:rPr>
              <a:t>этап</a:t>
            </a:r>
            <a:r>
              <a:rPr lang="ru-RU" dirty="0"/>
              <a:t> </a:t>
            </a:r>
          </a:p>
        </p:txBody>
      </p:sp>
      <p:sp>
        <p:nvSpPr>
          <p:cNvPr id="61" name="Прямоугольник: скругленные углы 60">
            <a:extLst>
              <a:ext uri="{FF2B5EF4-FFF2-40B4-BE49-F238E27FC236}">
                <a16:creationId xmlns:a16="http://schemas.microsoft.com/office/drawing/2014/main" id="{F2AD456E-6404-4B60-BCFC-CA5E5338A9FD}"/>
              </a:ext>
            </a:extLst>
          </p:cNvPr>
          <p:cNvSpPr/>
          <p:nvPr/>
        </p:nvSpPr>
        <p:spPr>
          <a:xfrm>
            <a:off x="8226356" y="5294117"/>
            <a:ext cx="2164519" cy="1771493"/>
          </a:xfrm>
          <a:prstGeom prst="roundRect">
            <a:avLst>
              <a:gd name="adj" fmla="val 10596"/>
            </a:avLst>
          </a:prstGeom>
          <a:solidFill>
            <a:srgbClr val="FDEA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solidFill>
                <a:schemeClr val="bg1"/>
              </a:solidFill>
            </a:endParaRPr>
          </a:p>
        </p:txBody>
      </p:sp>
      <p:sp>
        <p:nvSpPr>
          <p:cNvPr id="9" name="Блок-схема: узел 8">
            <a:extLst>
              <a:ext uri="{FF2B5EF4-FFF2-40B4-BE49-F238E27FC236}">
                <a16:creationId xmlns:a16="http://schemas.microsoft.com/office/drawing/2014/main" id="{595AB9CB-2992-4528-9A50-D7160BD168A8}"/>
              </a:ext>
            </a:extLst>
          </p:cNvPr>
          <p:cNvSpPr/>
          <p:nvPr/>
        </p:nvSpPr>
        <p:spPr>
          <a:xfrm>
            <a:off x="7880683" y="5233737"/>
            <a:ext cx="855613" cy="840303"/>
          </a:xfrm>
          <a:prstGeom prst="flowChartConnector">
            <a:avLst/>
          </a:prstGeom>
          <a:solidFill>
            <a:srgbClr val="FDEAF3"/>
          </a:solidFill>
          <a:ln>
            <a:solidFill>
              <a:srgbClr val="F7B6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A6BB396-551E-4CD0-ABD5-556CFC333263}"/>
              </a:ext>
            </a:extLst>
          </p:cNvPr>
          <p:cNvSpPr txBox="1"/>
          <p:nvPr/>
        </p:nvSpPr>
        <p:spPr>
          <a:xfrm>
            <a:off x="7786166" y="5688617"/>
            <a:ext cx="10587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5B272C"/>
                </a:solidFill>
                <a:latin typeface="Montserrat" panose="00000500000000000000" pitchFamily="2" charset="-52"/>
              </a:rPr>
              <a:t>этап</a:t>
            </a:r>
            <a:r>
              <a:rPr lang="ru-RU" dirty="0"/>
              <a:t> </a:t>
            </a:r>
          </a:p>
        </p:txBody>
      </p:sp>
      <p:sp>
        <p:nvSpPr>
          <p:cNvPr id="64" name="Прямоугольник: скругленные углы 63">
            <a:extLst>
              <a:ext uri="{FF2B5EF4-FFF2-40B4-BE49-F238E27FC236}">
                <a16:creationId xmlns:a16="http://schemas.microsoft.com/office/drawing/2014/main" id="{EC2798BE-BD40-40B1-88A7-3462C51563BF}"/>
              </a:ext>
            </a:extLst>
          </p:cNvPr>
          <p:cNvSpPr/>
          <p:nvPr/>
        </p:nvSpPr>
        <p:spPr>
          <a:xfrm>
            <a:off x="5492248" y="6567417"/>
            <a:ext cx="2164519" cy="1771493"/>
          </a:xfrm>
          <a:prstGeom prst="roundRect">
            <a:avLst>
              <a:gd name="adj" fmla="val 10596"/>
            </a:avLst>
          </a:prstGeom>
          <a:solidFill>
            <a:srgbClr val="FDEA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solidFill>
                <a:schemeClr val="bg1"/>
              </a:solidFill>
            </a:endParaRPr>
          </a:p>
        </p:txBody>
      </p:sp>
      <p:sp>
        <p:nvSpPr>
          <p:cNvPr id="51" name="Блок-схема: узел 50">
            <a:extLst>
              <a:ext uri="{FF2B5EF4-FFF2-40B4-BE49-F238E27FC236}">
                <a16:creationId xmlns:a16="http://schemas.microsoft.com/office/drawing/2014/main" id="{65770C03-8123-40A1-B224-7BF78D6E5275}"/>
              </a:ext>
            </a:extLst>
          </p:cNvPr>
          <p:cNvSpPr/>
          <p:nvPr/>
        </p:nvSpPr>
        <p:spPr>
          <a:xfrm>
            <a:off x="7880683" y="7154153"/>
            <a:ext cx="855613" cy="840303"/>
          </a:xfrm>
          <a:prstGeom prst="flowChartConnector">
            <a:avLst/>
          </a:prstGeom>
          <a:solidFill>
            <a:srgbClr val="FDEAF3"/>
          </a:solidFill>
          <a:ln>
            <a:solidFill>
              <a:srgbClr val="F7B6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89B2B7E-BE9C-4108-AEE7-2073E3BE8037}"/>
              </a:ext>
            </a:extLst>
          </p:cNvPr>
          <p:cNvSpPr txBox="1"/>
          <p:nvPr/>
        </p:nvSpPr>
        <p:spPr>
          <a:xfrm>
            <a:off x="8040221" y="7116590"/>
            <a:ext cx="500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5B272C"/>
                </a:solidFill>
                <a:latin typeface="Montserrat" panose="00000500000000000000" pitchFamily="2" charset="-52"/>
              </a:rPr>
              <a:t>4</a:t>
            </a:r>
            <a:endParaRPr lang="ru-RU" sz="3600" b="1" dirty="0">
              <a:solidFill>
                <a:srgbClr val="5B272C"/>
              </a:solidFill>
              <a:latin typeface="Montserrat" panose="00000500000000000000" pitchFamily="2" charset="-52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50E7736-57F7-4B3A-A7D9-33661306D342}"/>
              </a:ext>
            </a:extLst>
          </p:cNvPr>
          <p:cNvSpPr txBox="1"/>
          <p:nvPr/>
        </p:nvSpPr>
        <p:spPr>
          <a:xfrm>
            <a:off x="7786166" y="7609033"/>
            <a:ext cx="10587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5B272C"/>
                </a:solidFill>
                <a:latin typeface="Montserrat" panose="00000500000000000000" pitchFamily="2" charset="-52"/>
              </a:rPr>
              <a:t>этап</a:t>
            </a:r>
            <a:r>
              <a:rPr lang="ru-RU" dirty="0"/>
              <a:t> </a:t>
            </a:r>
          </a:p>
        </p:txBody>
      </p:sp>
      <p:sp>
        <p:nvSpPr>
          <p:cNvPr id="65" name="Прямоугольник: скругленные углы 64">
            <a:extLst>
              <a:ext uri="{FF2B5EF4-FFF2-40B4-BE49-F238E27FC236}">
                <a16:creationId xmlns:a16="http://schemas.microsoft.com/office/drawing/2014/main" id="{816B6D40-8A93-41D8-9D57-8E4CD0A265C8}"/>
              </a:ext>
            </a:extLst>
          </p:cNvPr>
          <p:cNvSpPr/>
          <p:nvPr/>
        </p:nvSpPr>
        <p:spPr>
          <a:xfrm>
            <a:off x="3088052" y="6145317"/>
            <a:ext cx="2164519" cy="1771493"/>
          </a:xfrm>
          <a:prstGeom prst="roundRect">
            <a:avLst>
              <a:gd name="adj" fmla="val 10596"/>
            </a:avLst>
          </a:prstGeom>
          <a:solidFill>
            <a:srgbClr val="FDEA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solidFill>
                <a:schemeClr val="bg1"/>
              </a:solidFill>
            </a:endParaRPr>
          </a:p>
        </p:txBody>
      </p:sp>
      <p:sp>
        <p:nvSpPr>
          <p:cNvPr id="54" name="Блок-схема: узел 53">
            <a:extLst>
              <a:ext uri="{FF2B5EF4-FFF2-40B4-BE49-F238E27FC236}">
                <a16:creationId xmlns:a16="http://schemas.microsoft.com/office/drawing/2014/main" id="{3AC33671-81E5-4615-B93A-E2E988D04C20}"/>
              </a:ext>
            </a:extLst>
          </p:cNvPr>
          <p:cNvSpPr/>
          <p:nvPr/>
        </p:nvSpPr>
        <p:spPr>
          <a:xfrm>
            <a:off x="10490852" y="7154153"/>
            <a:ext cx="855613" cy="840303"/>
          </a:xfrm>
          <a:prstGeom prst="flowChartConnector">
            <a:avLst/>
          </a:prstGeom>
          <a:solidFill>
            <a:srgbClr val="FDEAF3"/>
          </a:solidFill>
          <a:ln>
            <a:solidFill>
              <a:srgbClr val="F7B6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C0A5A00-DA69-478B-83AC-6957363CC9A5}"/>
              </a:ext>
            </a:extLst>
          </p:cNvPr>
          <p:cNvSpPr txBox="1"/>
          <p:nvPr/>
        </p:nvSpPr>
        <p:spPr>
          <a:xfrm>
            <a:off x="10685411" y="7129999"/>
            <a:ext cx="500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5B272C"/>
                </a:solidFill>
                <a:latin typeface="Montserrat" panose="00000500000000000000" pitchFamily="2" charset="-52"/>
              </a:rPr>
              <a:t>5</a:t>
            </a:r>
            <a:endParaRPr lang="ru-RU" sz="3600" b="1" dirty="0">
              <a:solidFill>
                <a:srgbClr val="5B272C"/>
              </a:solidFill>
              <a:latin typeface="Montserrat" panose="00000500000000000000" pitchFamily="2" charset="-52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15711ED-D133-4C5A-B8F0-8C86F60E271F}"/>
              </a:ext>
            </a:extLst>
          </p:cNvPr>
          <p:cNvSpPr txBox="1"/>
          <p:nvPr/>
        </p:nvSpPr>
        <p:spPr>
          <a:xfrm>
            <a:off x="10396335" y="7609033"/>
            <a:ext cx="10587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5B272C"/>
                </a:solidFill>
                <a:latin typeface="Montserrat" panose="00000500000000000000" pitchFamily="2" charset="-52"/>
              </a:rPr>
              <a:t>этап</a:t>
            </a:r>
            <a:r>
              <a:rPr lang="ru-RU" dirty="0"/>
              <a:t> </a:t>
            </a:r>
          </a:p>
        </p:txBody>
      </p:sp>
      <p:sp>
        <p:nvSpPr>
          <p:cNvPr id="67" name="Объект 4">
            <a:extLst>
              <a:ext uri="{FF2B5EF4-FFF2-40B4-BE49-F238E27FC236}">
                <a16:creationId xmlns:a16="http://schemas.microsoft.com/office/drawing/2014/main" id="{399292F1-65A1-425B-B7DE-DD14BBF2CFF8}"/>
              </a:ext>
            </a:extLst>
          </p:cNvPr>
          <p:cNvSpPr txBox="1">
            <a:spLocks/>
          </p:cNvSpPr>
          <p:nvPr/>
        </p:nvSpPr>
        <p:spPr>
          <a:xfrm>
            <a:off x="6369098" y="4374870"/>
            <a:ext cx="2515892" cy="361201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ru-RU" b="1" dirty="0">
                <a:solidFill>
                  <a:srgbClr val="F397C5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РЕЗУЛЬТАТ</a:t>
            </a:r>
            <a:endParaRPr lang="en-US" b="1" dirty="0">
              <a:solidFill>
                <a:srgbClr val="F397C5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69" name="Группа 68">
            <a:extLst>
              <a:ext uri="{FF2B5EF4-FFF2-40B4-BE49-F238E27FC236}">
                <a16:creationId xmlns:a16="http://schemas.microsoft.com/office/drawing/2014/main" id="{1364EA77-0166-4559-92C9-0941BCC345C4}"/>
              </a:ext>
            </a:extLst>
          </p:cNvPr>
          <p:cNvGrpSpPr/>
          <p:nvPr/>
        </p:nvGrpSpPr>
        <p:grpSpPr>
          <a:xfrm>
            <a:off x="0" y="866772"/>
            <a:ext cx="9141993" cy="711849"/>
            <a:chOff x="179215" y="2734515"/>
            <a:chExt cx="11906138" cy="1772327"/>
          </a:xfrm>
        </p:grpSpPr>
        <p:sp>
          <p:nvSpPr>
            <p:cNvPr id="70" name="Шеврон 54">
              <a:extLst>
                <a:ext uri="{FF2B5EF4-FFF2-40B4-BE49-F238E27FC236}">
                  <a16:creationId xmlns:a16="http://schemas.microsoft.com/office/drawing/2014/main" id="{F500F681-FB68-40D1-B2AD-54C6AF9357A1}"/>
                </a:ext>
              </a:extLst>
            </p:cNvPr>
            <p:cNvSpPr/>
            <p:nvPr/>
          </p:nvSpPr>
          <p:spPr>
            <a:xfrm>
              <a:off x="179215" y="2755407"/>
              <a:ext cx="3391623" cy="1740409"/>
            </a:xfrm>
            <a:prstGeom prst="chevron">
              <a:avLst>
                <a:gd name="adj" fmla="val 50031"/>
              </a:avLst>
            </a:prstGeom>
            <a:solidFill>
              <a:srgbClr val="FDEAF3"/>
            </a:solidFill>
            <a:ln>
              <a:solidFill>
                <a:srgbClr val="FDEAF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71" name="Шеврон 51">
              <a:extLst>
                <a:ext uri="{FF2B5EF4-FFF2-40B4-BE49-F238E27FC236}">
                  <a16:creationId xmlns:a16="http://schemas.microsoft.com/office/drawing/2014/main" id="{05252E88-E77A-4747-9470-81D401C3A672}"/>
                </a:ext>
              </a:extLst>
            </p:cNvPr>
            <p:cNvSpPr/>
            <p:nvPr/>
          </p:nvSpPr>
          <p:spPr>
            <a:xfrm>
              <a:off x="3023346" y="2766433"/>
              <a:ext cx="3391623" cy="1740409"/>
            </a:xfrm>
            <a:prstGeom prst="chevron">
              <a:avLst>
                <a:gd name="adj" fmla="val 50031"/>
              </a:avLst>
            </a:prstGeom>
            <a:solidFill>
              <a:srgbClr val="FAD1E6"/>
            </a:solidFill>
            <a:ln>
              <a:solidFill>
                <a:srgbClr val="FAD1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72" name="Шеврон 52">
              <a:extLst>
                <a:ext uri="{FF2B5EF4-FFF2-40B4-BE49-F238E27FC236}">
                  <a16:creationId xmlns:a16="http://schemas.microsoft.com/office/drawing/2014/main" id="{725E0FFF-30C1-4C92-8988-F10BD372876A}"/>
                </a:ext>
              </a:extLst>
            </p:cNvPr>
            <p:cNvSpPr/>
            <p:nvPr/>
          </p:nvSpPr>
          <p:spPr>
            <a:xfrm>
              <a:off x="5909828" y="2741763"/>
              <a:ext cx="3391623" cy="1740409"/>
            </a:xfrm>
            <a:prstGeom prst="chevron">
              <a:avLst>
                <a:gd name="adj" fmla="val 50031"/>
              </a:avLst>
            </a:prstGeom>
            <a:solidFill>
              <a:srgbClr val="F7B6D7"/>
            </a:solidFill>
            <a:ln>
              <a:solidFill>
                <a:srgbClr val="F7B6D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76" name="Шеврон 57">
              <a:extLst>
                <a:ext uri="{FF2B5EF4-FFF2-40B4-BE49-F238E27FC236}">
                  <a16:creationId xmlns:a16="http://schemas.microsoft.com/office/drawing/2014/main" id="{F76D2589-8F1F-41CD-90CE-9487F09FA3AE}"/>
                </a:ext>
              </a:extLst>
            </p:cNvPr>
            <p:cNvSpPr/>
            <p:nvPr/>
          </p:nvSpPr>
          <p:spPr>
            <a:xfrm>
              <a:off x="8693730" y="2734515"/>
              <a:ext cx="3391623" cy="1740407"/>
            </a:xfrm>
            <a:prstGeom prst="chevron">
              <a:avLst>
                <a:gd name="adj" fmla="val 50031"/>
              </a:avLst>
            </a:prstGeom>
            <a:solidFill>
              <a:srgbClr val="F397C5"/>
            </a:solidFill>
            <a:ln>
              <a:solidFill>
                <a:srgbClr val="F397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id="{D1E58A69-428F-4248-BFBD-A486BAE6A41F}"/>
              </a:ext>
            </a:extLst>
          </p:cNvPr>
          <p:cNvSpPr txBox="1"/>
          <p:nvPr/>
        </p:nvSpPr>
        <p:spPr>
          <a:xfrm>
            <a:off x="9921839" y="1239118"/>
            <a:ext cx="8256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ea typeface="Tahoma" panose="020B0604030504040204" pitchFamily="34" charset="0"/>
                <a:cs typeface="Tahoma" panose="020B0604030504040204" pitchFamily="34" charset="0"/>
              </a:rPr>
              <a:t>202</a:t>
            </a:r>
            <a:r>
              <a:rPr lang="ru-RU" sz="2000" dirty="0">
                <a:ea typeface="Tahoma" panose="020B0604030504040204" pitchFamily="34" charset="0"/>
                <a:cs typeface="Tahoma" panose="020B0604030504040204" pitchFamily="34" charset="0"/>
              </a:rPr>
              <a:t>9</a:t>
            </a:r>
            <a:r>
              <a:rPr lang="en-US" sz="2000" dirty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>
                <a:ea typeface="Tahoma" panose="020B0604030504040204" pitchFamily="34" charset="0"/>
                <a:cs typeface="Tahoma" panose="020B0604030504040204" pitchFamily="34" charset="0"/>
              </a:rPr>
              <a:t>г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663CB58-DB67-4BC3-BB6F-9FB2D0665904}"/>
              </a:ext>
            </a:extLst>
          </p:cNvPr>
          <p:cNvSpPr txBox="1"/>
          <p:nvPr/>
        </p:nvSpPr>
        <p:spPr>
          <a:xfrm>
            <a:off x="316648" y="1036487"/>
            <a:ext cx="19709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5B272C"/>
                </a:solidFill>
                <a:latin typeface="Montserrat" panose="00000500000000000000" pitchFamily="2" charset="-52"/>
              </a:rPr>
              <a:t>2025-2026гг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0AC61723-5D72-48C9-A107-8DB55BC28E90}"/>
              </a:ext>
            </a:extLst>
          </p:cNvPr>
          <p:cNvSpPr txBox="1"/>
          <p:nvPr/>
        </p:nvSpPr>
        <p:spPr>
          <a:xfrm>
            <a:off x="2466896" y="1032795"/>
            <a:ext cx="19709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5B272C"/>
                </a:solidFill>
                <a:latin typeface="Montserrat" panose="00000500000000000000" pitchFamily="2" charset="-52"/>
              </a:rPr>
              <a:t>2027г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A2B69839-099A-48B9-8974-1814B97ED3A5}"/>
              </a:ext>
            </a:extLst>
          </p:cNvPr>
          <p:cNvSpPr txBox="1"/>
          <p:nvPr/>
        </p:nvSpPr>
        <p:spPr>
          <a:xfrm>
            <a:off x="4665075" y="1022030"/>
            <a:ext cx="19709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5B272C"/>
                </a:solidFill>
                <a:latin typeface="Montserrat" panose="00000500000000000000" pitchFamily="2" charset="-52"/>
              </a:rPr>
              <a:t>2028г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C46E790-0C6B-4CFF-97F0-29B1269A43C5}"/>
              </a:ext>
            </a:extLst>
          </p:cNvPr>
          <p:cNvSpPr txBox="1"/>
          <p:nvPr/>
        </p:nvSpPr>
        <p:spPr>
          <a:xfrm>
            <a:off x="6870360" y="1017152"/>
            <a:ext cx="19709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5B272C"/>
                </a:solidFill>
                <a:latin typeface="Montserrat" panose="00000500000000000000" pitchFamily="2" charset="-52"/>
              </a:rPr>
              <a:t>2029г</a:t>
            </a:r>
          </a:p>
        </p:txBody>
      </p:sp>
      <p:sp>
        <p:nvSpPr>
          <p:cNvPr id="89" name="Блок-схема: узел 88">
            <a:extLst>
              <a:ext uri="{FF2B5EF4-FFF2-40B4-BE49-F238E27FC236}">
                <a16:creationId xmlns:a16="http://schemas.microsoft.com/office/drawing/2014/main" id="{5C0FA3AC-5841-419D-8B9B-D55CC10D226B}"/>
              </a:ext>
            </a:extLst>
          </p:cNvPr>
          <p:cNvSpPr/>
          <p:nvPr/>
        </p:nvSpPr>
        <p:spPr>
          <a:xfrm>
            <a:off x="-646490" y="5031714"/>
            <a:ext cx="3620702" cy="3683860"/>
          </a:xfrm>
          <a:prstGeom prst="flowChartConnector">
            <a:avLst/>
          </a:prstGeom>
          <a:solidFill>
            <a:srgbClr val="FDEAF3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Объект 4">
            <a:extLst>
              <a:ext uri="{FF2B5EF4-FFF2-40B4-BE49-F238E27FC236}">
                <a16:creationId xmlns:a16="http://schemas.microsoft.com/office/drawing/2014/main" id="{9DF1B76A-BE65-435C-BBCD-2AF3E495A04A}"/>
              </a:ext>
            </a:extLst>
          </p:cNvPr>
          <p:cNvSpPr txBox="1">
            <a:spLocks/>
          </p:cNvSpPr>
          <p:nvPr/>
        </p:nvSpPr>
        <p:spPr>
          <a:xfrm>
            <a:off x="471994" y="4374871"/>
            <a:ext cx="1312189" cy="361201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ru-RU" b="1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ИДЕЯ</a:t>
            </a:r>
            <a:endParaRPr lang="en-US" b="1" dirty="0">
              <a:solidFill>
                <a:srgbClr val="5B272C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8" name="Объект 4">
            <a:extLst>
              <a:ext uri="{FF2B5EF4-FFF2-40B4-BE49-F238E27FC236}">
                <a16:creationId xmlns:a16="http://schemas.microsoft.com/office/drawing/2014/main" id="{65333B85-E079-4E55-A81C-4C898752FF9E}"/>
              </a:ext>
            </a:extLst>
          </p:cNvPr>
          <p:cNvSpPr txBox="1">
            <a:spLocks/>
          </p:cNvSpPr>
          <p:nvPr/>
        </p:nvSpPr>
        <p:spPr>
          <a:xfrm>
            <a:off x="1784183" y="4374870"/>
            <a:ext cx="4618494" cy="361201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ru-RU" b="1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- - - - - - - - - - - - - - - - - - -</a:t>
            </a:r>
            <a:endParaRPr lang="en-US" b="1" dirty="0">
              <a:solidFill>
                <a:srgbClr val="5B272C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0" name="Блок-схема: узел 89">
            <a:extLst>
              <a:ext uri="{FF2B5EF4-FFF2-40B4-BE49-F238E27FC236}">
                <a16:creationId xmlns:a16="http://schemas.microsoft.com/office/drawing/2014/main" id="{5D0963EC-167B-44C8-8FD6-7E7911A35189}"/>
              </a:ext>
            </a:extLst>
          </p:cNvPr>
          <p:cNvSpPr/>
          <p:nvPr/>
        </p:nvSpPr>
        <p:spPr>
          <a:xfrm>
            <a:off x="1123973" y="5996394"/>
            <a:ext cx="1533316" cy="1605366"/>
          </a:xfrm>
          <a:prstGeom prst="flowChartConnector">
            <a:avLst/>
          </a:prstGeom>
          <a:solidFill>
            <a:srgbClr val="FDEAF3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E89EC23-8104-4CDE-ACCF-5C9A86BF17D5}"/>
              </a:ext>
            </a:extLst>
          </p:cNvPr>
          <p:cNvSpPr txBox="1"/>
          <p:nvPr/>
        </p:nvSpPr>
        <p:spPr>
          <a:xfrm>
            <a:off x="280734" y="1684441"/>
            <a:ext cx="1903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rgbClr val="5B272C"/>
                </a:solidFill>
                <a:latin typeface="Montserrat" panose="00000500000000000000" pitchFamily="2" charset="-52"/>
              </a:rPr>
              <a:t>Разработка прототипа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CC040E6-0782-4232-B51E-2432C0726B86}"/>
              </a:ext>
            </a:extLst>
          </p:cNvPr>
          <p:cNvSpPr txBox="1"/>
          <p:nvPr/>
        </p:nvSpPr>
        <p:spPr>
          <a:xfrm>
            <a:off x="251327" y="2157032"/>
            <a:ext cx="20493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rgbClr val="5B272C"/>
                </a:solidFill>
                <a:latin typeface="Montserrat" panose="00000500000000000000" pitchFamily="2" charset="-52"/>
              </a:rPr>
              <a:t>Сравнительные лабораторные тесты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905C8F2-055E-480C-85A3-4E8A1B237E0E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72421" y="1942499"/>
            <a:ext cx="207146" cy="207146"/>
          </a:xfrm>
          <a:prstGeom prst="rect">
            <a:avLst/>
          </a:prstGeom>
        </p:spPr>
      </p:pic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F8D5DB0B-23A3-443B-A3F8-F7E387E9CA80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72421" y="2558196"/>
            <a:ext cx="207146" cy="207146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1DF4BE37-4309-4CED-B08F-57F4C90A1B0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275310" y="2058922"/>
            <a:ext cx="207146" cy="207146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0AE57B14-C3CF-43B8-941D-4F24F2696802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63743" y="3107350"/>
            <a:ext cx="207146" cy="207146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BAB2A48A-11D8-4DCB-A5A5-146ADF960DE6}"/>
              </a:ext>
            </a:extLst>
          </p:cNvPr>
          <p:cNvSpPr txBox="1"/>
          <p:nvPr/>
        </p:nvSpPr>
        <p:spPr>
          <a:xfrm>
            <a:off x="345452" y="3363917"/>
            <a:ext cx="1903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solidFill>
                  <a:srgbClr val="5B272C"/>
                </a:solidFill>
                <a:latin typeface="Montserrat" panose="00000500000000000000" pitchFamily="2" charset="-52"/>
              </a:rPr>
              <a:t>TechPack</a:t>
            </a:r>
            <a:endParaRPr lang="ru-RU" sz="1000" dirty="0">
              <a:solidFill>
                <a:srgbClr val="5B272C"/>
              </a:solidFill>
              <a:latin typeface="Montserrat" panose="00000500000000000000" pitchFamily="2" charset="-52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9C674573-C027-428C-93B7-C65F958A820B}"/>
              </a:ext>
            </a:extLst>
          </p:cNvPr>
          <p:cNvSpPr txBox="1"/>
          <p:nvPr/>
        </p:nvSpPr>
        <p:spPr>
          <a:xfrm>
            <a:off x="2218866" y="1680723"/>
            <a:ext cx="23644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rgbClr val="5B272C"/>
                </a:solidFill>
                <a:latin typeface="Montserrat" panose="00000500000000000000" pitchFamily="2" charset="-52"/>
              </a:rPr>
              <a:t>Испытания в аккредитованной лаборатории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39663D7-FB2B-4E24-9EAE-68B58FB6ED18}"/>
              </a:ext>
            </a:extLst>
          </p:cNvPr>
          <p:cNvSpPr txBox="1"/>
          <p:nvPr/>
        </p:nvSpPr>
        <p:spPr>
          <a:xfrm>
            <a:off x="2308751" y="2265124"/>
            <a:ext cx="21402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rgbClr val="5B272C"/>
                </a:solidFill>
                <a:latin typeface="Montserrat" panose="00000500000000000000" pitchFamily="2" charset="-52"/>
              </a:rPr>
              <a:t>Оформление протоколов испытаний, паспорта безопасности, декларация соответствия </a:t>
            </a:r>
          </a:p>
        </p:txBody>
      </p:sp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733317CF-4390-42FE-8E7F-A9A3DC6E4379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245210" y="2931789"/>
            <a:ext cx="207146" cy="207146"/>
          </a:xfrm>
          <a:prstGeom prst="rect">
            <a:avLst/>
          </a:prstGeom>
        </p:spPr>
      </p:pic>
      <p:sp>
        <p:nvSpPr>
          <p:cNvPr id="73" name="TextBox 72">
            <a:extLst>
              <a:ext uri="{FF2B5EF4-FFF2-40B4-BE49-F238E27FC236}">
                <a16:creationId xmlns:a16="http://schemas.microsoft.com/office/drawing/2014/main" id="{9B44CFD9-5039-4F84-9AD9-47191AC57EB2}"/>
              </a:ext>
            </a:extLst>
          </p:cNvPr>
          <p:cNvSpPr txBox="1"/>
          <p:nvPr/>
        </p:nvSpPr>
        <p:spPr>
          <a:xfrm>
            <a:off x="2427332" y="3117340"/>
            <a:ext cx="1903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rgbClr val="5B272C"/>
                </a:solidFill>
                <a:latin typeface="Montserrat" panose="00000500000000000000" pitchFamily="2" charset="-52"/>
              </a:rPr>
              <a:t>Поиск контрактного производства</a:t>
            </a:r>
          </a:p>
        </p:txBody>
      </p:sp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FE8DF877-7289-41FD-AB58-2942035C597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245210" y="3546336"/>
            <a:ext cx="207146" cy="207146"/>
          </a:xfrm>
          <a:prstGeom prst="rect">
            <a:avLst/>
          </a:prstGeom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id="{FD30FDDF-DB8C-432E-9845-091E157EB7CE}"/>
              </a:ext>
            </a:extLst>
          </p:cNvPr>
          <p:cNvSpPr txBox="1"/>
          <p:nvPr/>
        </p:nvSpPr>
        <p:spPr>
          <a:xfrm>
            <a:off x="345452" y="2797375"/>
            <a:ext cx="1903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rgbClr val="5B272C"/>
                </a:solidFill>
                <a:latin typeface="Montserrat" panose="00000500000000000000" pitchFamily="2" charset="-52"/>
              </a:rPr>
              <a:t>Создание </a:t>
            </a:r>
            <a:r>
              <a:rPr lang="en-US" sz="1000" dirty="0">
                <a:solidFill>
                  <a:srgbClr val="5B272C"/>
                </a:solidFill>
                <a:latin typeface="Montserrat" panose="00000500000000000000" pitchFamily="2" charset="-52"/>
              </a:rPr>
              <a:t>MVP</a:t>
            </a:r>
            <a:endParaRPr lang="ru-RU" sz="1000" dirty="0">
              <a:solidFill>
                <a:srgbClr val="5B272C"/>
              </a:solidFill>
              <a:latin typeface="Montserrat" panose="00000500000000000000" pitchFamily="2" charset="-52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92CCA472-F263-4CD7-B013-193D52516BCE}"/>
              </a:ext>
            </a:extLst>
          </p:cNvPr>
          <p:cNvSpPr txBox="1"/>
          <p:nvPr/>
        </p:nvSpPr>
        <p:spPr>
          <a:xfrm>
            <a:off x="2420231" y="3804710"/>
            <a:ext cx="1903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rgbClr val="5B272C"/>
                </a:solidFill>
                <a:latin typeface="Montserrat" panose="00000500000000000000" pitchFamily="2" charset="-52"/>
              </a:rPr>
              <a:t>Пилотная партия</a:t>
            </a:r>
          </a:p>
        </p:txBody>
      </p:sp>
    </p:spTree>
    <p:extLst>
      <p:ext uri="{BB962C8B-B14F-4D97-AF65-F5344CB8AC3E}">
        <p14:creationId xmlns:p14="http://schemas.microsoft.com/office/powerpoint/2010/main" val="30441245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0505C17-8F7C-4694-A191-3C5045D04CF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944777" y="4819172"/>
            <a:ext cx="2133600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>
                <a:latin typeface="Montserrat" panose="00000500000000000000" pitchFamily="2" charset="-52"/>
              </a:rPr>
              <a:t>10</a:t>
            </a:fld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37BB7D56-AAB9-46C3-886E-D1FBB6100979}"/>
              </a:ext>
            </a:extLst>
          </p:cNvPr>
          <p:cNvSpPr txBox="1">
            <a:spLocks/>
          </p:cNvSpPr>
          <p:nvPr/>
        </p:nvSpPr>
        <p:spPr>
          <a:xfrm>
            <a:off x="571044" y="535916"/>
            <a:ext cx="4332602" cy="49198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ru-RU" sz="2000" b="1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КОМАНДА</a:t>
            </a:r>
            <a:endParaRPr lang="en-US" sz="2000" b="1" dirty="0">
              <a:solidFill>
                <a:srgbClr val="5B272C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76EAE023-3EA8-40A3-9CDD-E2D6665A6D93}"/>
              </a:ext>
            </a:extLst>
          </p:cNvPr>
          <p:cNvSpPr/>
          <p:nvPr/>
        </p:nvSpPr>
        <p:spPr>
          <a:xfrm>
            <a:off x="801382" y="1496821"/>
            <a:ext cx="3268514" cy="3103901"/>
          </a:xfrm>
          <a:prstGeom prst="roundRect">
            <a:avLst>
              <a:gd name="adj" fmla="val 10596"/>
            </a:avLst>
          </a:prstGeom>
          <a:solidFill>
            <a:srgbClr val="F397C5">
              <a:alpha val="4392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solidFill>
                <a:schemeClr val="bg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D16CF22-2442-4BE5-822A-711D81C06899}"/>
              </a:ext>
            </a:extLst>
          </p:cNvPr>
          <p:cNvSpPr txBox="1"/>
          <p:nvPr/>
        </p:nvSpPr>
        <p:spPr>
          <a:xfrm>
            <a:off x="968871" y="1533831"/>
            <a:ext cx="21099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5B272C"/>
                </a:solidFill>
                <a:latin typeface="Montserrat" panose="00000500000000000000" pitchFamily="2" charset="-52"/>
              </a:rPr>
              <a:t>Осадчая Д.В.</a:t>
            </a:r>
          </a:p>
        </p:txBody>
      </p:sp>
      <p:pic>
        <p:nvPicPr>
          <p:cNvPr id="15" name="Google Shape;90;p13">
            <a:extLst>
              <a:ext uri="{FF2B5EF4-FFF2-40B4-BE49-F238E27FC236}">
                <a16:creationId xmlns:a16="http://schemas.microsoft.com/office/drawing/2014/main" id="{A172021C-B178-4572-811F-EAEE0652F6E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26414" b="33964"/>
          <a:stretch/>
        </p:blipFill>
        <p:spPr>
          <a:xfrm>
            <a:off x="6040071" y="-7368"/>
            <a:ext cx="1635645" cy="648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EA302E-851D-4E4D-B548-14D32019FB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31226"/>
            <a:ext cx="1440529" cy="609478"/>
          </a:xfrm>
          <a:prstGeom prst="rect">
            <a:avLst/>
          </a:prstGeom>
        </p:spPr>
      </p:pic>
      <p:sp>
        <p:nvSpPr>
          <p:cNvPr id="23" name="Объект 8">
            <a:extLst>
              <a:ext uri="{FF2B5EF4-FFF2-40B4-BE49-F238E27FC236}">
                <a16:creationId xmlns:a16="http://schemas.microsoft.com/office/drawing/2014/main" id="{A640B717-141E-48A9-A28F-7EAEF42CF718}"/>
              </a:ext>
            </a:extLst>
          </p:cNvPr>
          <p:cNvSpPr txBox="1">
            <a:spLocks/>
          </p:cNvSpPr>
          <p:nvPr/>
        </p:nvSpPr>
        <p:spPr>
          <a:xfrm rot="288569">
            <a:off x="2771046" y="1023725"/>
            <a:ext cx="2197497" cy="2855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prstTxWarp prst="textArchUp">
              <a:avLst>
                <a:gd name="adj" fmla="val 6279637"/>
              </a:avLst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150000"/>
              </a:lnSpc>
              <a:buFont typeface="Arial"/>
              <a:buNone/>
            </a:pPr>
            <a:r>
              <a:rPr lang="ru-RU" sz="1600" b="1" dirty="0">
                <a:solidFill>
                  <a:srgbClr val="D45E9F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Руководитель </a:t>
            </a:r>
          </a:p>
          <a:p>
            <a:pPr marL="0" indent="0">
              <a:buFont typeface="Arial"/>
              <a:buNone/>
            </a:pPr>
            <a:endParaRPr lang="ru-RU" sz="37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A5F8C4CF-0688-4065-8EA4-607F42466FF2}"/>
              </a:ext>
            </a:extLst>
          </p:cNvPr>
          <p:cNvSpPr/>
          <p:nvPr/>
        </p:nvSpPr>
        <p:spPr>
          <a:xfrm>
            <a:off x="4798636" y="1491645"/>
            <a:ext cx="3446110" cy="3103901"/>
          </a:xfrm>
          <a:prstGeom prst="roundRect">
            <a:avLst>
              <a:gd name="adj" fmla="val 10596"/>
            </a:avLst>
          </a:prstGeom>
          <a:solidFill>
            <a:srgbClr val="F397C5">
              <a:alpha val="4392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solidFill>
                <a:schemeClr val="bg1"/>
              </a:solidFill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89FBB6F-B80B-4CB8-A0B4-9757CFC62EC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571" r="14001"/>
          <a:stretch/>
        </p:blipFill>
        <p:spPr>
          <a:xfrm>
            <a:off x="259406" y="3416344"/>
            <a:ext cx="1251493" cy="1284592"/>
          </a:xfrm>
          <a:prstGeom prst="flowChartConnector">
            <a:avLst/>
          </a:prstGeom>
          <a:ln w="76200">
            <a:solidFill>
              <a:srgbClr val="FAD1E6"/>
            </a:solidFill>
          </a:ln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FC626055-AA93-4A19-8D14-CAD98D3A0F19}"/>
              </a:ext>
            </a:extLst>
          </p:cNvPr>
          <p:cNvSpPr txBox="1"/>
          <p:nvPr/>
        </p:nvSpPr>
        <p:spPr>
          <a:xfrm>
            <a:off x="1579529" y="3156493"/>
            <a:ext cx="25015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5B272C"/>
                </a:solidFill>
                <a:latin typeface="Montserrat" panose="00000500000000000000" pitchFamily="2" charset="-52"/>
              </a:rPr>
              <a:t>Григорьева А.А.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DDDD8FD7-4499-4E47-9982-A7A9437163C8}"/>
              </a:ext>
            </a:extLst>
          </p:cNvPr>
          <p:cNvSpPr/>
          <p:nvPr/>
        </p:nvSpPr>
        <p:spPr>
          <a:xfrm>
            <a:off x="4313742" y="5705666"/>
            <a:ext cx="3830719" cy="1941676"/>
          </a:xfrm>
          <a:prstGeom prst="roundRect">
            <a:avLst>
              <a:gd name="adj" fmla="val 10596"/>
            </a:avLst>
          </a:prstGeom>
          <a:solidFill>
            <a:srgbClr val="F397C5">
              <a:alpha val="4392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solidFill>
                <a:schemeClr val="bg1"/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F93677A-3F3E-4395-8031-14F5CE4DFAB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138" t="16706" r="22756" b="45644"/>
          <a:stretch/>
        </p:blipFill>
        <p:spPr>
          <a:xfrm>
            <a:off x="3263310" y="1027899"/>
            <a:ext cx="1287030" cy="1257932"/>
          </a:xfrm>
          <a:prstGeom prst="flowChartConnector">
            <a:avLst/>
          </a:prstGeom>
          <a:ln w="76200">
            <a:solidFill>
              <a:srgbClr val="FAD1E6"/>
            </a:solidFill>
          </a:ln>
        </p:spPr>
      </p:pic>
      <p:sp>
        <p:nvSpPr>
          <p:cNvPr id="34" name="Объект 8">
            <a:extLst>
              <a:ext uri="{FF2B5EF4-FFF2-40B4-BE49-F238E27FC236}">
                <a16:creationId xmlns:a16="http://schemas.microsoft.com/office/drawing/2014/main" id="{C51D44E4-154F-481A-BF00-DDE6923DA3B0}"/>
              </a:ext>
            </a:extLst>
          </p:cNvPr>
          <p:cNvSpPr txBox="1">
            <a:spLocks/>
          </p:cNvSpPr>
          <p:nvPr/>
        </p:nvSpPr>
        <p:spPr>
          <a:xfrm rot="317365">
            <a:off x="-212518" y="3405511"/>
            <a:ext cx="2043345" cy="2949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prstTxWarp prst="textArchUp">
              <a:avLst>
                <a:gd name="adj" fmla="val 6985923"/>
              </a:avLst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150000"/>
              </a:lnSpc>
              <a:buFont typeface="Arial"/>
              <a:buNone/>
            </a:pPr>
            <a:r>
              <a:rPr lang="ru-RU" sz="1600" b="1" dirty="0">
                <a:solidFill>
                  <a:srgbClr val="D45E9F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Химик-технолог</a:t>
            </a:r>
          </a:p>
          <a:p>
            <a:pPr marL="0" indent="0">
              <a:buFont typeface="Arial"/>
              <a:buNone/>
            </a:pPr>
            <a:endParaRPr lang="ru-RU" sz="37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Объект 8">
            <a:extLst>
              <a:ext uri="{FF2B5EF4-FFF2-40B4-BE49-F238E27FC236}">
                <a16:creationId xmlns:a16="http://schemas.microsoft.com/office/drawing/2014/main" id="{80CE7A73-E9AD-49C0-8ADC-63795B361465}"/>
              </a:ext>
            </a:extLst>
          </p:cNvPr>
          <p:cNvSpPr txBox="1">
            <a:spLocks/>
          </p:cNvSpPr>
          <p:nvPr/>
        </p:nvSpPr>
        <p:spPr>
          <a:xfrm rot="178254">
            <a:off x="3640177" y="3399056"/>
            <a:ext cx="2579552" cy="3795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prstTxWarp prst="textArchUp">
              <a:avLst>
                <a:gd name="adj" fmla="val 6188541"/>
              </a:avLst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150000"/>
              </a:lnSpc>
              <a:buFont typeface="Arial"/>
              <a:buNone/>
            </a:pPr>
            <a:r>
              <a:rPr lang="ru-RU" sz="1600" b="1" dirty="0">
                <a:solidFill>
                  <a:srgbClr val="D45E9F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Научный консультант</a:t>
            </a:r>
          </a:p>
          <a:p>
            <a:pPr marL="0" indent="0">
              <a:buFont typeface="Arial"/>
              <a:buNone/>
            </a:pPr>
            <a:endParaRPr lang="ru-RU" sz="37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Объект 8">
            <a:extLst>
              <a:ext uri="{FF2B5EF4-FFF2-40B4-BE49-F238E27FC236}">
                <a16:creationId xmlns:a16="http://schemas.microsoft.com/office/drawing/2014/main" id="{E5CC2587-2929-4AB5-8658-F9F1F6CAD05F}"/>
              </a:ext>
            </a:extLst>
          </p:cNvPr>
          <p:cNvSpPr txBox="1">
            <a:spLocks/>
          </p:cNvSpPr>
          <p:nvPr/>
        </p:nvSpPr>
        <p:spPr>
          <a:xfrm>
            <a:off x="7045101" y="984932"/>
            <a:ext cx="2006667" cy="3934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prstTxWarp prst="textArchUp">
              <a:avLst>
                <a:gd name="adj" fmla="val 6161154"/>
              </a:avLst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150000"/>
              </a:lnSpc>
              <a:buFont typeface="Arial"/>
              <a:buNone/>
            </a:pPr>
            <a:r>
              <a:rPr lang="en-US" sz="1600" b="1" dirty="0">
                <a:solidFill>
                  <a:srgbClr val="D45E9F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R&amp;D</a:t>
            </a:r>
            <a:r>
              <a:rPr lang="ru-RU" sz="1600" b="1" dirty="0">
                <a:solidFill>
                  <a:srgbClr val="D45E9F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lang="ru-RU" sz="1600" b="1" dirty="0" err="1">
                <a:solidFill>
                  <a:srgbClr val="D45E9F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биотехнолог</a:t>
            </a:r>
            <a:endParaRPr lang="ru-RU" sz="1600" b="1" dirty="0">
              <a:solidFill>
                <a:srgbClr val="D45E9F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Font typeface="Arial"/>
              <a:buNone/>
            </a:pPr>
            <a:endParaRPr lang="ru-RU" sz="37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93A86FE-71D4-4412-B142-B51AB923870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37" t="19274" r="51265" b="46965"/>
          <a:stretch/>
        </p:blipFill>
        <p:spPr>
          <a:xfrm>
            <a:off x="7382611" y="976338"/>
            <a:ext cx="1257932" cy="1257932"/>
          </a:xfrm>
          <a:prstGeom prst="ellipse">
            <a:avLst/>
          </a:prstGeom>
          <a:solidFill>
            <a:srgbClr val="848484"/>
          </a:solidFill>
          <a:ln w="76200">
            <a:solidFill>
              <a:srgbClr val="FAD1E6"/>
            </a:solidFill>
          </a:ln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A74D8439-3065-4726-9229-22084368500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268" t="5000" r="10329" b="19037"/>
          <a:stretch/>
        </p:blipFill>
        <p:spPr>
          <a:xfrm>
            <a:off x="4348703" y="3367893"/>
            <a:ext cx="1320925" cy="1320925"/>
          </a:xfrm>
          <a:prstGeom prst="ellipse">
            <a:avLst/>
          </a:prstGeom>
          <a:solidFill>
            <a:srgbClr val="848484"/>
          </a:solidFill>
          <a:ln w="76200">
            <a:solidFill>
              <a:srgbClr val="FAD1E6"/>
            </a:solidFill>
          </a:ln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441E3DAC-1D5E-4E84-BC5B-DB7ECC73A48A}"/>
              </a:ext>
            </a:extLst>
          </p:cNvPr>
          <p:cNvSpPr txBox="1"/>
          <p:nvPr/>
        </p:nvSpPr>
        <p:spPr>
          <a:xfrm>
            <a:off x="4885439" y="1550769"/>
            <a:ext cx="19346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solidFill>
                  <a:srgbClr val="5B272C"/>
                </a:solidFill>
                <a:latin typeface="Montserrat" panose="00000500000000000000" pitchFamily="2" charset="-52"/>
              </a:rPr>
              <a:t>Маясин</a:t>
            </a:r>
            <a:r>
              <a:rPr lang="ru-RU" sz="2000" dirty="0">
                <a:solidFill>
                  <a:srgbClr val="5B272C"/>
                </a:solidFill>
                <a:latin typeface="Montserrat" panose="00000500000000000000" pitchFamily="2" charset="-52"/>
              </a:rPr>
              <a:t> Ю.П.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17A3776-30D5-457A-A144-BA302439247C}"/>
              </a:ext>
            </a:extLst>
          </p:cNvPr>
          <p:cNvSpPr txBox="1"/>
          <p:nvPr/>
        </p:nvSpPr>
        <p:spPr>
          <a:xfrm>
            <a:off x="6119561" y="3156493"/>
            <a:ext cx="2169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5B272C"/>
                </a:solidFill>
                <a:latin typeface="Montserrat" panose="00000500000000000000" pitchFamily="2" charset="-52"/>
              </a:rPr>
              <a:t>Ризванов А.А.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0BF4A2-B84D-41B9-AB7B-4114B75D093C}"/>
              </a:ext>
            </a:extLst>
          </p:cNvPr>
          <p:cNvSpPr txBox="1"/>
          <p:nvPr/>
        </p:nvSpPr>
        <p:spPr>
          <a:xfrm>
            <a:off x="1542279" y="3734869"/>
            <a:ext cx="25015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Montserrat" panose="00000500000000000000" pitchFamily="2" charset="-52"/>
              </a:rPr>
              <a:t>Разработка прототипа </a:t>
            </a:r>
          </a:p>
          <a:p>
            <a:r>
              <a:rPr lang="ru-RU" dirty="0">
                <a:latin typeface="Montserrat" panose="00000500000000000000" pitchFamily="2" charset="-52"/>
              </a:rPr>
              <a:t>и оптимизация рецептуры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6A4AC9-99F3-46DE-9F12-3C0274044FFD}"/>
              </a:ext>
            </a:extLst>
          </p:cNvPr>
          <p:cNvSpPr txBox="1"/>
          <p:nvPr/>
        </p:nvSpPr>
        <p:spPr>
          <a:xfrm>
            <a:off x="827767" y="2003442"/>
            <a:ext cx="29620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Montserrat" panose="00000500000000000000" pitchFamily="2" charset="-52"/>
              </a:rPr>
              <a:t>Сравнительная биологическая, физико-химическая оценка полученного прототипа </a:t>
            </a:r>
          </a:p>
        </p:txBody>
      </p:sp>
    </p:spTree>
    <p:extLst>
      <p:ext uri="{BB962C8B-B14F-4D97-AF65-F5344CB8AC3E}">
        <p14:creationId xmlns:p14="http://schemas.microsoft.com/office/powerpoint/2010/main" val="1007505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9AA9233-3369-414D-BA6E-C16492B4C74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>
                <a:latin typeface="Montserrat" panose="00000500000000000000" pitchFamily="2" charset="-52"/>
              </a:rPr>
              <a:t>11</a:t>
            </a:fld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7" name="Объект 4">
            <a:extLst>
              <a:ext uri="{FF2B5EF4-FFF2-40B4-BE49-F238E27FC236}">
                <a16:creationId xmlns:a16="http://schemas.microsoft.com/office/drawing/2014/main" id="{A474ED4E-EC2B-4D17-AEAA-BBA02E733FFF}"/>
              </a:ext>
            </a:extLst>
          </p:cNvPr>
          <p:cNvSpPr txBox="1">
            <a:spLocks/>
          </p:cNvSpPr>
          <p:nvPr/>
        </p:nvSpPr>
        <p:spPr>
          <a:xfrm>
            <a:off x="967456" y="419666"/>
            <a:ext cx="4618494" cy="361201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ru-RU" sz="2000" b="1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СПАСИБО ЗА ВНИМАНИЕ!</a:t>
            </a:r>
            <a:endParaRPr lang="en-US" sz="2000" b="1" dirty="0">
              <a:solidFill>
                <a:srgbClr val="5B272C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C9BE356F-577B-4B67-B007-0AA7F971583A}"/>
              </a:ext>
            </a:extLst>
          </p:cNvPr>
          <p:cNvSpPr/>
          <p:nvPr/>
        </p:nvSpPr>
        <p:spPr>
          <a:xfrm>
            <a:off x="1369525" y="1121118"/>
            <a:ext cx="3955440" cy="1081755"/>
          </a:xfrm>
          <a:prstGeom prst="roundRect">
            <a:avLst>
              <a:gd name="adj" fmla="val 10596"/>
            </a:avLst>
          </a:prstGeom>
          <a:solidFill>
            <a:srgbClr val="F397C5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solidFill>
                <a:schemeClr val="bg1"/>
              </a:solidFill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011F175D-ABEB-4EC6-B4D4-A241FA29B253}"/>
              </a:ext>
            </a:extLst>
          </p:cNvPr>
          <p:cNvGrpSpPr/>
          <p:nvPr/>
        </p:nvGrpSpPr>
        <p:grpSpPr>
          <a:xfrm>
            <a:off x="6286953" y="2415492"/>
            <a:ext cx="2100022" cy="2617052"/>
            <a:chOff x="164386" y="2825947"/>
            <a:chExt cx="2100022" cy="2617052"/>
          </a:xfrm>
        </p:grpSpPr>
        <p:pic>
          <p:nvPicPr>
            <p:cNvPr id="10" name="Google Shape;142;p15">
              <a:extLst>
                <a:ext uri="{FF2B5EF4-FFF2-40B4-BE49-F238E27FC236}">
                  <a16:creationId xmlns:a16="http://schemas.microsoft.com/office/drawing/2014/main" id="{A8E19BE1-2995-4EEA-AD11-48F7A6748970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64000" t="6601"/>
            <a:stretch/>
          </p:blipFill>
          <p:spPr>
            <a:xfrm>
              <a:off x="164386" y="2825947"/>
              <a:ext cx="873740" cy="226684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oogle Shape;143;p15">
              <a:extLst>
                <a:ext uri="{FF2B5EF4-FFF2-40B4-BE49-F238E27FC236}">
                  <a16:creationId xmlns:a16="http://schemas.microsoft.com/office/drawing/2014/main" id="{A69EA055-1937-44D8-BDC0-0C28454260DF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34117" t="14004" r="35931" b="-14004"/>
            <a:stretch/>
          </p:blipFill>
          <p:spPr>
            <a:xfrm>
              <a:off x="874103" y="3170735"/>
              <a:ext cx="680588" cy="22722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Google Shape;144;p15">
              <a:extLst>
                <a:ext uri="{FF2B5EF4-FFF2-40B4-BE49-F238E27FC236}">
                  <a16:creationId xmlns:a16="http://schemas.microsoft.com/office/drawing/2014/main" id="{28A117C7-A0EF-410E-8B7F-1410A0283D25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13267" t="30400" r="66800"/>
            <a:stretch/>
          </p:blipFill>
          <p:spPr>
            <a:xfrm>
              <a:off x="1448683" y="3519592"/>
              <a:ext cx="485874" cy="16964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Google Shape;145;p15">
              <a:extLst>
                <a:ext uri="{FF2B5EF4-FFF2-40B4-BE49-F238E27FC236}">
                  <a16:creationId xmlns:a16="http://schemas.microsoft.com/office/drawing/2014/main" id="{4F969644-A6C6-42ED-B6FB-8F8FC8C10869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t="50000" r="86658"/>
            <a:stretch/>
          </p:blipFill>
          <p:spPr>
            <a:xfrm>
              <a:off x="1871002" y="3812611"/>
              <a:ext cx="393406" cy="147424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6" name="Google Shape;299;p21">
            <a:extLst>
              <a:ext uri="{FF2B5EF4-FFF2-40B4-BE49-F238E27FC236}">
                <a16:creationId xmlns:a16="http://schemas.microsoft.com/office/drawing/2014/main" id="{203440DB-941B-4535-AED8-FF3F10657DD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6794" t="34607" r="16266" b="32774"/>
          <a:stretch/>
        </p:blipFill>
        <p:spPr>
          <a:xfrm>
            <a:off x="478642" y="2597256"/>
            <a:ext cx="1509816" cy="1593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300;p21">
            <a:extLst>
              <a:ext uri="{FF2B5EF4-FFF2-40B4-BE49-F238E27FC236}">
                <a16:creationId xmlns:a16="http://schemas.microsoft.com/office/drawing/2014/main" id="{1BA199EB-51D6-4CD0-AA7E-DA1224A8FCB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0743" t="34933" r="20953" b="31850"/>
          <a:stretch/>
        </p:blipFill>
        <p:spPr>
          <a:xfrm>
            <a:off x="2431928" y="2605501"/>
            <a:ext cx="1291249" cy="159330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352A6DE-6560-4389-91D4-7F446FC7FA1E}"/>
              </a:ext>
            </a:extLst>
          </p:cNvPr>
          <p:cNvSpPr txBox="1"/>
          <p:nvPr/>
        </p:nvSpPr>
        <p:spPr>
          <a:xfrm>
            <a:off x="1993004" y="1185048"/>
            <a:ext cx="31983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Montserrat" panose="00000500000000000000" pitchFamily="2" charset="-52"/>
              </a:rPr>
              <a:t>Осадчая Дарья Владимировна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E48B0CD5-E87B-4577-B49A-F00CE283CD00}"/>
              </a:ext>
            </a:extLst>
          </p:cNvPr>
          <p:cNvSpPr/>
          <p:nvPr/>
        </p:nvSpPr>
        <p:spPr>
          <a:xfrm>
            <a:off x="2029128" y="1586239"/>
            <a:ext cx="28958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Roboto Medium"/>
                <a:cs typeface="Roboto Medium"/>
                <a:sym typeface="Roboto Medium"/>
              </a:rPr>
              <a:t>+79874964143</a:t>
            </a:r>
          </a:p>
          <a:p>
            <a:pPr lvl="0"/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Roboto Medium"/>
                <a:cs typeface="Roboto Medium"/>
                <a:sym typeface="Roboto Medium"/>
              </a:rPr>
              <a:t>dasha.osad4aya@gmail.com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52D37CB-529D-4FBB-95C0-19165ACB48AD}"/>
              </a:ext>
            </a:extLst>
          </p:cNvPr>
          <p:cNvSpPr txBox="1"/>
          <p:nvPr/>
        </p:nvSpPr>
        <p:spPr>
          <a:xfrm>
            <a:off x="757025" y="4272939"/>
            <a:ext cx="9749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5B272C"/>
                </a:solidFill>
                <a:latin typeface="Montserrat" panose="00000500000000000000" pitchFamily="2" charset="-52"/>
              </a:rPr>
              <a:t>Контакт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DA0537A-981C-45EB-89D9-303C44669FA9}"/>
              </a:ext>
            </a:extLst>
          </p:cNvPr>
          <p:cNvSpPr txBox="1"/>
          <p:nvPr/>
        </p:nvSpPr>
        <p:spPr>
          <a:xfrm>
            <a:off x="2331060" y="4272939"/>
            <a:ext cx="16514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5B272C"/>
                </a:solidFill>
                <a:latin typeface="Montserrat" panose="00000500000000000000" pitchFamily="2" charset="-52"/>
              </a:rPr>
              <a:t>Канал проекта</a:t>
            </a:r>
          </a:p>
        </p:txBody>
      </p:sp>
      <p:pic>
        <p:nvPicPr>
          <p:cNvPr id="23" name="Google Shape;90;p13">
            <a:extLst>
              <a:ext uri="{FF2B5EF4-FFF2-40B4-BE49-F238E27FC236}">
                <a16:creationId xmlns:a16="http://schemas.microsoft.com/office/drawing/2014/main" id="{72053B02-A68C-4EAD-8C45-7BB7528A13C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26414" b="33964"/>
          <a:stretch/>
        </p:blipFill>
        <p:spPr>
          <a:xfrm>
            <a:off x="6120957" y="992092"/>
            <a:ext cx="2730202" cy="1081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1553151-517C-4E25-93F7-5AFE44FDE48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0138" t="16706" r="22756" b="45644"/>
          <a:stretch/>
        </p:blipFill>
        <p:spPr>
          <a:xfrm>
            <a:off x="409056" y="976185"/>
            <a:ext cx="1450298" cy="1417509"/>
          </a:xfrm>
          <a:prstGeom prst="flowChartConnector">
            <a:avLst/>
          </a:prstGeom>
          <a:ln w="76200">
            <a:solidFill>
              <a:srgbClr val="F7B6D7"/>
            </a:solidFill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E801275-1059-86E5-5C89-31B9E4A2AD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23694" y="2604816"/>
            <a:ext cx="1362256" cy="136225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03308DE-518C-A8AB-807E-0D287658BC0E}"/>
              </a:ext>
            </a:extLst>
          </p:cNvPr>
          <p:cNvSpPr txBox="1"/>
          <p:nvPr/>
        </p:nvSpPr>
        <p:spPr>
          <a:xfrm>
            <a:off x="4118925" y="4053885"/>
            <a:ext cx="16514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5B272C"/>
                </a:solidFill>
                <a:latin typeface="Montserrat" panose="00000500000000000000" pitchFamily="2" charset="-52"/>
              </a:rPr>
              <a:t>Письма поддержки</a:t>
            </a:r>
          </a:p>
        </p:txBody>
      </p:sp>
    </p:spTree>
    <p:extLst>
      <p:ext uri="{BB962C8B-B14F-4D97-AF65-F5344CB8AC3E}">
        <p14:creationId xmlns:p14="http://schemas.microsoft.com/office/powerpoint/2010/main" val="27012607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FEA2A07D-3A71-4273-ADDE-8E4B8ECF8D5E}"/>
              </a:ext>
            </a:extLst>
          </p:cNvPr>
          <p:cNvSpPr/>
          <p:nvPr/>
        </p:nvSpPr>
        <p:spPr>
          <a:xfrm>
            <a:off x="464951" y="899346"/>
            <a:ext cx="3812582" cy="508486"/>
          </a:xfrm>
          <a:prstGeom prst="roundRect">
            <a:avLst>
              <a:gd name="adj" fmla="val 9068"/>
            </a:avLst>
          </a:prstGeom>
          <a:solidFill>
            <a:srgbClr val="F397C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DC6E02E4-9793-47A2-91C1-FB53641E058D}"/>
              </a:ext>
            </a:extLst>
          </p:cNvPr>
          <p:cNvSpPr/>
          <p:nvPr/>
        </p:nvSpPr>
        <p:spPr>
          <a:xfrm>
            <a:off x="4631410" y="899346"/>
            <a:ext cx="4138752" cy="523220"/>
          </a:xfrm>
          <a:prstGeom prst="roundRect">
            <a:avLst>
              <a:gd name="adj" fmla="val 9068"/>
            </a:avLst>
          </a:prstGeom>
          <a:solidFill>
            <a:srgbClr val="F397C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F49118E-3100-45FF-817F-623F7B74888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>
                <a:latin typeface="Montserrat" panose="00000500000000000000" pitchFamily="2" charset="-52"/>
              </a:rPr>
              <a:t>12</a:t>
            </a:fld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B7E59FD7-DC7C-460B-AA13-6D05A3EA99FD}"/>
              </a:ext>
            </a:extLst>
          </p:cNvPr>
          <p:cNvSpPr txBox="1">
            <a:spLocks/>
          </p:cNvSpPr>
          <p:nvPr/>
        </p:nvSpPr>
        <p:spPr>
          <a:xfrm>
            <a:off x="464950" y="360000"/>
            <a:ext cx="4618494" cy="361201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ru-RU" sz="2000" b="1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ДОСТИЖИМОСТЬ РЕЗУЛЬТАТА</a:t>
            </a:r>
            <a:endParaRPr lang="en-US" sz="2000" b="1" dirty="0">
              <a:solidFill>
                <a:srgbClr val="5B272C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Объект 4">
            <a:extLst>
              <a:ext uri="{FF2B5EF4-FFF2-40B4-BE49-F238E27FC236}">
                <a16:creationId xmlns:a16="http://schemas.microsoft.com/office/drawing/2014/main" id="{281A409D-E602-4CE7-865A-0F9CAA33906E}"/>
              </a:ext>
            </a:extLst>
          </p:cNvPr>
          <p:cNvSpPr txBox="1">
            <a:spLocks/>
          </p:cNvSpPr>
          <p:nvPr/>
        </p:nvSpPr>
        <p:spPr>
          <a:xfrm>
            <a:off x="471994" y="4374871"/>
            <a:ext cx="1312189" cy="361201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ru-RU" b="1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ИДЕЯ</a:t>
            </a:r>
            <a:endParaRPr lang="en-US" b="1" dirty="0">
              <a:solidFill>
                <a:srgbClr val="5B272C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Объект 4">
            <a:extLst>
              <a:ext uri="{FF2B5EF4-FFF2-40B4-BE49-F238E27FC236}">
                <a16:creationId xmlns:a16="http://schemas.microsoft.com/office/drawing/2014/main" id="{70D4BEC0-FC46-492E-A2BE-BCEFB6B8D22C}"/>
              </a:ext>
            </a:extLst>
          </p:cNvPr>
          <p:cNvSpPr txBox="1">
            <a:spLocks/>
          </p:cNvSpPr>
          <p:nvPr/>
        </p:nvSpPr>
        <p:spPr>
          <a:xfrm>
            <a:off x="6369098" y="4374870"/>
            <a:ext cx="2515892" cy="361201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ru-RU" b="1" dirty="0">
                <a:solidFill>
                  <a:srgbClr val="F397C5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РЕЗУЛЬТАТ</a:t>
            </a:r>
            <a:endParaRPr lang="en-US" b="1" dirty="0">
              <a:solidFill>
                <a:srgbClr val="F397C5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Объект 4">
            <a:extLst>
              <a:ext uri="{FF2B5EF4-FFF2-40B4-BE49-F238E27FC236}">
                <a16:creationId xmlns:a16="http://schemas.microsoft.com/office/drawing/2014/main" id="{E0F992B6-F1B9-4609-B103-A40092CD080E}"/>
              </a:ext>
            </a:extLst>
          </p:cNvPr>
          <p:cNvSpPr txBox="1">
            <a:spLocks/>
          </p:cNvSpPr>
          <p:nvPr/>
        </p:nvSpPr>
        <p:spPr>
          <a:xfrm>
            <a:off x="1784183" y="4374870"/>
            <a:ext cx="4618494" cy="361201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ru-RU" b="1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- - - - - - - - - - - - - - - - - - -</a:t>
            </a:r>
            <a:endParaRPr lang="en-US" b="1" dirty="0">
              <a:solidFill>
                <a:srgbClr val="5B272C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73EFD52-36B7-4242-A23C-01A9C273FE5F}"/>
              </a:ext>
            </a:extLst>
          </p:cNvPr>
          <p:cNvSpPr/>
          <p:nvPr/>
        </p:nvSpPr>
        <p:spPr>
          <a:xfrm>
            <a:off x="464950" y="897278"/>
            <a:ext cx="38102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dirty="0">
                <a:solidFill>
                  <a:schemeClr val="dk1"/>
                </a:solidFill>
                <a:latin typeface="Montserrat" panose="00000500000000000000" charset="-52"/>
                <a:ea typeface="Calibri"/>
                <a:cs typeface="Calibri"/>
                <a:sym typeface="Calibri"/>
              </a:rPr>
              <a:t>Проект будет реализован на базе </a:t>
            </a:r>
            <a:r>
              <a:rPr lang="ru-RU" i="1" dirty="0">
                <a:solidFill>
                  <a:schemeClr val="dk1"/>
                </a:solidFill>
                <a:latin typeface="Montserrat" panose="00000500000000000000" charset="-52"/>
                <a:ea typeface="Calibri"/>
                <a:cs typeface="Calibri"/>
                <a:sym typeface="Calibri"/>
              </a:rPr>
              <a:t>НИЛ Генные и клеточные технологии</a:t>
            </a:r>
            <a:r>
              <a:rPr lang="ru-RU" dirty="0">
                <a:solidFill>
                  <a:schemeClr val="dk1"/>
                </a:solidFill>
                <a:latin typeface="Montserrat" panose="00000500000000000000" charset="-52"/>
                <a:ea typeface="Calibri"/>
                <a:cs typeface="Calibri"/>
                <a:sym typeface="Calibri"/>
              </a:rPr>
              <a:t> (КФУ)</a:t>
            </a:r>
            <a:endParaRPr lang="ru-RU" dirty="0">
              <a:latin typeface="Montserrat" panose="00000500000000000000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8D007C1-A8DF-4E66-82D6-DCAC181314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45" r="2129"/>
          <a:stretch/>
        </p:blipFill>
        <p:spPr>
          <a:xfrm>
            <a:off x="6433082" y="2838944"/>
            <a:ext cx="2355967" cy="1405210"/>
          </a:xfrm>
          <a:prstGeom prst="flowChartAlternateProcess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D6CEA2C-053C-4D0B-9F47-8FD13EDB04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068"/>
          <a:stretch/>
        </p:blipFill>
        <p:spPr>
          <a:xfrm>
            <a:off x="457200" y="1475924"/>
            <a:ext cx="2099653" cy="1258735"/>
          </a:xfrm>
          <a:prstGeom prst="flowChartAlternateProcess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6686C39-F59D-4FA7-A2E7-6CCA9C22D304}"/>
              </a:ext>
            </a:extLst>
          </p:cNvPr>
          <p:cNvSpPr/>
          <p:nvPr/>
        </p:nvSpPr>
        <p:spPr>
          <a:xfrm>
            <a:off x="4600413" y="884611"/>
            <a:ext cx="41948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dirty="0">
                <a:solidFill>
                  <a:schemeClr val="dk1"/>
                </a:solidFill>
                <a:latin typeface="Montserrat" panose="00000500000000000000" charset="-52"/>
                <a:ea typeface="Calibri"/>
                <a:cs typeface="Calibri"/>
                <a:sym typeface="Calibri"/>
              </a:rPr>
              <a:t>Опытный исследователь </a:t>
            </a:r>
            <a:r>
              <a:rPr lang="ru-RU" i="1" dirty="0">
                <a:solidFill>
                  <a:schemeClr val="dk1"/>
                </a:solidFill>
                <a:latin typeface="Montserrat" panose="00000500000000000000" charset="-52"/>
                <a:ea typeface="Calibri"/>
                <a:cs typeface="Calibri"/>
                <a:sym typeface="Calibri"/>
              </a:rPr>
              <a:t>с навыками в НИР</a:t>
            </a:r>
            <a:r>
              <a:rPr lang="ru-RU" dirty="0">
                <a:solidFill>
                  <a:schemeClr val="dk1"/>
                </a:solidFill>
                <a:latin typeface="Montserrat" panose="00000500000000000000" charset="-52"/>
                <a:ea typeface="Calibri"/>
                <a:cs typeface="Calibri"/>
                <a:sym typeface="Calibri"/>
              </a:rPr>
              <a:t>, погруженный в проблематику </a:t>
            </a:r>
            <a:endParaRPr lang="ru-RU" dirty="0">
              <a:latin typeface="Montserrat" panose="00000500000000000000" charset="-52"/>
            </a:endParaRPr>
          </a:p>
        </p:txBody>
      </p:sp>
      <p:pic>
        <p:nvPicPr>
          <p:cNvPr id="16" name="Google Shape;90;p13">
            <a:extLst>
              <a:ext uri="{FF2B5EF4-FFF2-40B4-BE49-F238E27FC236}">
                <a16:creationId xmlns:a16="http://schemas.microsoft.com/office/drawing/2014/main" id="{C158DB86-3040-43D5-831E-DDC23D84E9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26414" b="33964"/>
          <a:stretch/>
        </p:blipFill>
        <p:spPr>
          <a:xfrm>
            <a:off x="6176714" y="6"/>
            <a:ext cx="1635645" cy="648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550D530-6A1E-493D-B015-A08EE536B5A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285" t="4066" b="7512"/>
          <a:stretch/>
        </p:blipFill>
        <p:spPr>
          <a:xfrm>
            <a:off x="4632876" y="1499232"/>
            <a:ext cx="2107172" cy="1235948"/>
          </a:xfrm>
          <a:prstGeom prst="flowChartAlternateProcess">
            <a:avLst/>
          </a:prstGeom>
        </p:spPr>
      </p:pic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78257BDD-AB86-4BCB-B96E-BDFC932DF614}"/>
              </a:ext>
            </a:extLst>
          </p:cNvPr>
          <p:cNvSpPr/>
          <p:nvPr/>
        </p:nvSpPr>
        <p:spPr>
          <a:xfrm>
            <a:off x="2619941" y="1472751"/>
            <a:ext cx="1657882" cy="1258735"/>
          </a:xfrm>
          <a:prstGeom prst="roundRect">
            <a:avLst>
              <a:gd name="adj" fmla="val 16298"/>
            </a:avLst>
          </a:prstGeom>
          <a:solidFill>
            <a:srgbClr val="F397C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977F5FAE-DB2A-492D-95D7-264EA63259C8}"/>
              </a:ext>
            </a:extLst>
          </p:cNvPr>
          <p:cNvSpPr/>
          <p:nvPr/>
        </p:nvSpPr>
        <p:spPr>
          <a:xfrm>
            <a:off x="425980" y="2843750"/>
            <a:ext cx="2090039" cy="1430122"/>
          </a:xfrm>
          <a:prstGeom prst="roundRect">
            <a:avLst>
              <a:gd name="adj" fmla="val 15036"/>
            </a:avLst>
          </a:prstGeom>
          <a:solidFill>
            <a:srgbClr val="F397C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24ACB8DF-5FA4-41EA-B2E5-AAA3EA3925EB}"/>
              </a:ext>
            </a:extLst>
          </p:cNvPr>
          <p:cNvSpPr/>
          <p:nvPr/>
        </p:nvSpPr>
        <p:spPr>
          <a:xfrm>
            <a:off x="4631410" y="2847944"/>
            <a:ext cx="1745656" cy="1430122"/>
          </a:xfrm>
          <a:prstGeom prst="roundRect">
            <a:avLst>
              <a:gd name="adj" fmla="val 16813"/>
            </a:avLst>
          </a:prstGeom>
          <a:solidFill>
            <a:srgbClr val="F397C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12713243-F66A-4FD4-B881-F85023B97DC5}"/>
              </a:ext>
            </a:extLst>
          </p:cNvPr>
          <p:cNvSpPr/>
          <p:nvPr/>
        </p:nvSpPr>
        <p:spPr>
          <a:xfrm>
            <a:off x="6803136" y="1495538"/>
            <a:ext cx="1992152" cy="1235948"/>
          </a:xfrm>
          <a:prstGeom prst="roundRect">
            <a:avLst>
              <a:gd name="adj" fmla="val 17321"/>
            </a:avLst>
          </a:prstGeom>
          <a:solidFill>
            <a:srgbClr val="F397C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AD286E8-2854-46BB-8D28-82D23A19B37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368" t="4909" r="6432" b="614"/>
          <a:stretch/>
        </p:blipFill>
        <p:spPr>
          <a:xfrm>
            <a:off x="2578274" y="2838944"/>
            <a:ext cx="1699386" cy="1430122"/>
          </a:xfrm>
          <a:prstGeom prst="flowChartAlternateProcess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699E404-9A65-49DC-9464-8277207F463F}"/>
              </a:ext>
            </a:extLst>
          </p:cNvPr>
          <p:cNvSpPr txBox="1"/>
          <p:nvPr/>
        </p:nvSpPr>
        <p:spPr>
          <a:xfrm>
            <a:off x="354951" y="3076951"/>
            <a:ext cx="23041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5B272C"/>
                </a:solidFill>
                <a:latin typeface="Montserrat" panose="00000500000000000000" pitchFamily="2" charset="-52"/>
              </a:rPr>
              <a:t>Современное оборудование </a:t>
            </a:r>
          </a:p>
          <a:p>
            <a:pPr algn="ctr"/>
            <a:r>
              <a:rPr lang="ru-RU" b="1" dirty="0">
                <a:solidFill>
                  <a:srgbClr val="5B272C"/>
                </a:solidFill>
                <a:latin typeface="Montserrat" panose="00000500000000000000" pitchFamily="2" charset="-52"/>
              </a:rPr>
              <a:t>для работы с наночастицами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11CD0B5-8D38-4A28-ABD1-2458D2858D65}"/>
              </a:ext>
            </a:extLst>
          </p:cNvPr>
          <p:cNvSpPr txBox="1"/>
          <p:nvPr/>
        </p:nvSpPr>
        <p:spPr>
          <a:xfrm>
            <a:off x="6768914" y="1840508"/>
            <a:ext cx="20605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5B272C"/>
                </a:solidFill>
                <a:latin typeface="Montserrat" panose="00000500000000000000" pitchFamily="2" charset="-52"/>
              </a:rPr>
              <a:t>Соавтор научных публикаций (</a:t>
            </a:r>
            <a:r>
              <a:rPr lang="en-US" b="1" dirty="0">
                <a:solidFill>
                  <a:srgbClr val="5B272C"/>
                </a:solidFill>
                <a:latin typeface="Montserrat" panose="00000500000000000000" pitchFamily="2" charset="-52"/>
              </a:rPr>
              <a:t>Q1)</a:t>
            </a:r>
            <a:r>
              <a:rPr lang="ru-RU" b="1" dirty="0">
                <a:solidFill>
                  <a:srgbClr val="5B272C"/>
                </a:solidFill>
                <a:latin typeface="Montserrat" panose="00000500000000000000" pitchFamily="2" charset="-52"/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34DFF86-B5A8-4828-BF02-4600544A8D44}"/>
              </a:ext>
            </a:extLst>
          </p:cNvPr>
          <p:cNvSpPr txBox="1"/>
          <p:nvPr/>
        </p:nvSpPr>
        <p:spPr>
          <a:xfrm>
            <a:off x="4691042" y="3085951"/>
            <a:ext cx="16263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5B272C"/>
                </a:solidFill>
                <a:latin typeface="Montserrat" panose="00000500000000000000" pitchFamily="2" charset="-52"/>
              </a:rPr>
              <a:t>Компетенции в области химии и биологии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8619A35-0101-42B6-99D9-609B201B417A}"/>
              </a:ext>
            </a:extLst>
          </p:cNvPr>
          <p:cNvSpPr txBox="1"/>
          <p:nvPr/>
        </p:nvSpPr>
        <p:spPr>
          <a:xfrm>
            <a:off x="2556853" y="1855896"/>
            <a:ext cx="182256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>
                <a:solidFill>
                  <a:srgbClr val="5B272C"/>
                </a:solidFill>
                <a:latin typeface="Montserrat" panose="00000500000000000000" pitchFamily="2" charset="-52"/>
              </a:rPr>
              <a:t>700 м² площади</a:t>
            </a:r>
            <a:endParaRPr lang="en-US" sz="1300" b="1" dirty="0">
              <a:solidFill>
                <a:srgbClr val="5B272C"/>
              </a:solidFill>
              <a:latin typeface="Montserrat" panose="00000500000000000000" pitchFamily="2" charset="-52"/>
            </a:endParaRPr>
          </a:p>
          <a:p>
            <a:pPr algn="ctr"/>
            <a:r>
              <a:rPr lang="en-US" sz="1300" b="1" dirty="0">
                <a:solidFill>
                  <a:srgbClr val="5B272C"/>
                </a:solidFill>
                <a:latin typeface="Montserrat" panose="00000500000000000000" pitchFamily="2" charset="-52"/>
              </a:rPr>
              <a:t>R&amp;D-</a:t>
            </a:r>
            <a:r>
              <a:rPr lang="ru-RU" sz="1300" b="1" dirty="0">
                <a:solidFill>
                  <a:srgbClr val="5B272C"/>
                </a:solidFill>
                <a:latin typeface="Montserrat" panose="00000500000000000000" pitchFamily="2" charset="-52"/>
              </a:rPr>
              <a:t>помещений</a:t>
            </a:r>
          </a:p>
        </p:txBody>
      </p:sp>
    </p:spTree>
    <p:extLst>
      <p:ext uri="{BB962C8B-B14F-4D97-AF65-F5344CB8AC3E}">
        <p14:creationId xmlns:p14="http://schemas.microsoft.com/office/powerpoint/2010/main" val="37266822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25EC18E-9E70-4736-8C40-6AC5B6328FF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>
                <a:latin typeface="Montserrat" panose="00000500000000000000" pitchFamily="2" charset="-52"/>
              </a:rPr>
              <a:t>13</a:t>
            </a:fld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0128719-0929-4C6B-9F0A-8B59CC5D9A07}"/>
              </a:ext>
            </a:extLst>
          </p:cNvPr>
          <p:cNvSpPr/>
          <p:nvPr/>
        </p:nvSpPr>
        <p:spPr>
          <a:xfrm>
            <a:off x="0" y="-4519"/>
            <a:ext cx="9144000" cy="51434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5" name="Прямоугольник: скругленные углы 17">
            <a:extLst>
              <a:ext uri="{FF2B5EF4-FFF2-40B4-BE49-F238E27FC236}">
                <a16:creationId xmlns:a16="http://schemas.microsoft.com/office/drawing/2014/main" id="{A817C6C6-956A-462E-8466-9ABAF929CE09}"/>
              </a:ext>
            </a:extLst>
          </p:cNvPr>
          <p:cNvSpPr/>
          <p:nvPr/>
        </p:nvSpPr>
        <p:spPr>
          <a:xfrm>
            <a:off x="4664963" y="825722"/>
            <a:ext cx="4581205" cy="4441250"/>
          </a:xfrm>
          <a:custGeom>
            <a:avLst/>
            <a:gdLst>
              <a:gd name="connsiteX0" fmla="*/ 0 w 4968240"/>
              <a:gd name="connsiteY0" fmla="*/ 443349 h 4675690"/>
              <a:gd name="connsiteX1" fmla="*/ 443349 w 4968240"/>
              <a:gd name="connsiteY1" fmla="*/ 0 h 4675690"/>
              <a:gd name="connsiteX2" fmla="*/ 4524891 w 4968240"/>
              <a:gd name="connsiteY2" fmla="*/ 0 h 4675690"/>
              <a:gd name="connsiteX3" fmla="*/ 4968240 w 4968240"/>
              <a:gd name="connsiteY3" fmla="*/ 443349 h 4675690"/>
              <a:gd name="connsiteX4" fmla="*/ 4968240 w 4968240"/>
              <a:gd name="connsiteY4" fmla="*/ 4232341 h 4675690"/>
              <a:gd name="connsiteX5" fmla="*/ 4524891 w 4968240"/>
              <a:gd name="connsiteY5" fmla="*/ 4675690 h 4675690"/>
              <a:gd name="connsiteX6" fmla="*/ 443349 w 4968240"/>
              <a:gd name="connsiteY6" fmla="*/ 4675690 h 4675690"/>
              <a:gd name="connsiteX7" fmla="*/ 0 w 4968240"/>
              <a:gd name="connsiteY7" fmla="*/ 4232341 h 4675690"/>
              <a:gd name="connsiteX8" fmla="*/ 0 w 4968240"/>
              <a:gd name="connsiteY8" fmla="*/ 443349 h 4675690"/>
              <a:gd name="connsiteX0" fmla="*/ 0 w 4968240"/>
              <a:gd name="connsiteY0" fmla="*/ 443349 h 4675690"/>
              <a:gd name="connsiteX1" fmla="*/ 443349 w 4968240"/>
              <a:gd name="connsiteY1" fmla="*/ 0 h 4675690"/>
              <a:gd name="connsiteX2" fmla="*/ 4524891 w 4968240"/>
              <a:gd name="connsiteY2" fmla="*/ 0 h 4675690"/>
              <a:gd name="connsiteX3" fmla="*/ 4541520 w 4968240"/>
              <a:gd name="connsiteY3" fmla="*/ 405249 h 4675690"/>
              <a:gd name="connsiteX4" fmla="*/ 4968240 w 4968240"/>
              <a:gd name="connsiteY4" fmla="*/ 4232341 h 4675690"/>
              <a:gd name="connsiteX5" fmla="*/ 4524891 w 4968240"/>
              <a:gd name="connsiteY5" fmla="*/ 4675690 h 4675690"/>
              <a:gd name="connsiteX6" fmla="*/ 443349 w 4968240"/>
              <a:gd name="connsiteY6" fmla="*/ 4675690 h 4675690"/>
              <a:gd name="connsiteX7" fmla="*/ 0 w 4968240"/>
              <a:gd name="connsiteY7" fmla="*/ 4232341 h 4675690"/>
              <a:gd name="connsiteX8" fmla="*/ 0 w 4968240"/>
              <a:gd name="connsiteY8" fmla="*/ 443349 h 4675690"/>
              <a:gd name="connsiteX0" fmla="*/ 0 w 4649971"/>
              <a:gd name="connsiteY0" fmla="*/ 443349 h 4675690"/>
              <a:gd name="connsiteX1" fmla="*/ 443349 w 4649971"/>
              <a:gd name="connsiteY1" fmla="*/ 0 h 4675690"/>
              <a:gd name="connsiteX2" fmla="*/ 4524891 w 4649971"/>
              <a:gd name="connsiteY2" fmla="*/ 0 h 4675690"/>
              <a:gd name="connsiteX3" fmla="*/ 4541520 w 4649971"/>
              <a:gd name="connsiteY3" fmla="*/ 405249 h 4675690"/>
              <a:gd name="connsiteX4" fmla="*/ 4579620 w 4649971"/>
              <a:gd name="connsiteY4" fmla="*/ 4262821 h 4675690"/>
              <a:gd name="connsiteX5" fmla="*/ 4524891 w 4649971"/>
              <a:gd name="connsiteY5" fmla="*/ 4675690 h 4675690"/>
              <a:gd name="connsiteX6" fmla="*/ 443349 w 4649971"/>
              <a:gd name="connsiteY6" fmla="*/ 4675690 h 4675690"/>
              <a:gd name="connsiteX7" fmla="*/ 0 w 4649971"/>
              <a:gd name="connsiteY7" fmla="*/ 4232341 h 4675690"/>
              <a:gd name="connsiteX8" fmla="*/ 0 w 4649971"/>
              <a:gd name="connsiteY8" fmla="*/ 443349 h 4675690"/>
              <a:gd name="connsiteX0" fmla="*/ 0 w 4638200"/>
              <a:gd name="connsiteY0" fmla="*/ 443349 h 4675690"/>
              <a:gd name="connsiteX1" fmla="*/ 443349 w 4638200"/>
              <a:gd name="connsiteY1" fmla="*/ 0 h 4675690"/>
              <a:gd name="connsiteX2" fmla="*/ 4524891 w 4638200"/>
              <a:gd name="connsiteY2" fmla="*/ 0 h 4675690"/>
              <a:gd name="connsiteX3" fmla="*/ 4541520 w 4638200"/>
              <a:gd name="connsiteY3" fmla="*/ 405249 h 4675690"/>
              <a:gd name="connsiteX4" fmla="*/ 4579620 w 4638200"/>
              <a:gd name="connsiteY4" fmla="*/ 4262821 h 4675690"/>
              <a:gd name="connsiteX5" fmla="*/ 4402971 w 4638200"/>
              <a:gd name="connsiteY5" fmla="*/ 4363270 h 4675690"/>
              <a:gd name="connsiteX6" fmla="*/ 443349 w 4638200"/>
              <a:gd name="connsiteY6" fmla="*/ 4675690 h 4675690"/>
              <a:gd name="connsiteX7" fmla="*/ 0 w 4638200"/>
              <a:gd name="connsiteY7" fmla="*/ 4232341 h 4675690"/>
              <a:gd name="connsiteX8" fmla="*/ 0 w 4638200"/>
              <a:gd name="connsiteY8" fmla="*/ 443349 h 4675690"/>
              <a:gd name="connsiteX0" fmla="*/ 0 w 4638200"/>
              <a:gd name="connsiteY0" fmla="*/ 443349 h 4405563"/>
              <a:gd name="connsiteX1" fmla="*/ 443349 w 4638200"/>
              <a:gd name="connsiteY1" fmla="*/ 0 h 4405563"/>
              <a:gd name="connsiteX2" fmla="*/ 4524891 w 4638200"/>
              <a:gd name="connsiteY2" fmla="*/ 0 h 4405563"/>
              <a:gd name="connsiteX3" fmla="*/ 4541520 w 4638200"/>
              <a:gd name="connsiteY3" fmla="*/ 405249 h 4405563"/>
              <a:gd name="connsiteX4" fmla="*/ 4579620 w 4638200"/>
              <a:gd name="connsiteY4" fmla="*/ 4262821 h 4405563"/>
              <a:gd name="connsiteX5" fmla="*/ 4402971 w 4638200"/>
              <a:gd name="connsiteY5" fmla="*/ 4363270 h 4405563"/>
              <a:gd name="connsiteX6" fmla="*/ 443349 w 4638200"/>
              <a:gd name="connsiteY6" fmla="*/ 4332790 h 4405563"/>
              <a:gd name="connsiteX7" fmla="*/ 0 w 4638200"/>
              <a:gd name="connsiteY7" fmla="*/ 4232341 h 4405563"/>
              <a:gd name="connsiteX8" fmla="*/ 0 w 4638200"/>
              <a:gd name="connsiteY8" fmla="*/ 443349 h 4405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38200" h="4405563">
                <a:moveTo>
                  <a:pt x="0" y="443349"/>
                </a:moveTo>
                <a:cubicBezTo>
                  <a:pt x="0" y="198494"/>
                  <a:pt x="198494" y="0"/>
                  <a:pt x="443349" y="0"/>
                </a:cubicBezTo>
                <a:lnTo>
                  <a:pt x="4524891" y="0"/>
                </a:lnTo>
                <a:cubicBezTo>
                  <a:pt x="4769746" y="0"/>
                  <a:pt x="4541520" y="160394"/>
                  <a:pt x="4541520" y="405249"/>
                </a:cubicBezTo>
                <a:cubicBezTo>
                  <a:pt x="4541520" y="1668246"/>
                  <a:pt x="4579620" y="2999824"/>
                  <a:pt x="4579620" y="4262821"/>
                </a:cubicBezTo>
                <a:cubicBezTo>
                  <a:pt x="4579620" y="4507676"/>
                  <a:pt x="4647826" y="4363270"/>
                  <a:pt x="4402971" y="4363270"/>
                </a:cubicBezTo>
                <a:lnTo>
                  <a:pt x="443349" y="4332790"/>
                </a:lnTo>
                <a:cubicBezTo>
                  <a:pt x="198494" y="4332790"/>
                  <a:pt x="0" y="4477196"/>
                  <a:pt x="0" y="4232341"/>
                </a:cubicBezTo>
                <a:lnTo>
                  <a:pt x="0" y="443349"/>
                </a:lnTo>
                <a:close/>
              </a:path>
            </a:pathLst>
          </a:custGeom>
          <a:solidFill>
            <a:srgbClr val="F7B6D7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solidFill>
                <a:schemeClr val="bg1"/>
              </a:solidFill>
            </a:endParaRPr>
          </a:p>
        </p:txBody>
      </p:sp>
      <p:sp>
        <p:nvSpPr>
          <p:cNvPr id="6" name="Стрелка: вверх 5">
            <a:extLst>
              <a:ext uri="{FF2B5EF4-FFF2-40B4-BE49-F238E27FC236}">
                <a16:creationId xmlns:a16="http://schemas.microsoft.com/office/drawing/2014/main" id="{5684FE88-5F9D-4322-9D2B-5B9F6C20814A}"/>
              </a:ext>
            </a:extLst>
          </p:cNvPr>
          <p:cNvSpPr/>
          <p:nvPr/>
        </p:nvSpPr>
        <p:spPr>
          <a:xfrm rot="5400000">
            <a:off x="4186248" y="2634455"/>
            <a:ext cx="1651077" cy="693647"/>
          </a:xfrm>
          <a:prstGeom prst="upArrow">
            <a:avLst>
              <a:gd name="adj1" fmla="val 70375"/>
              <a:gd name="adj2" fmla="val 10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solidFill>
                <a:schemeClr val="bg1"/>
              </a:solidFill>
            </a:endParaRPr>
          </a:p>
        </p:txBody>
      </p:sp>
      <p:sp>
        <p:nvSpPr>
          <p:cNvPr id="9" name="Объект 4">
            <a:extLst>
              <a:ext uri="{FF2B5EF4-FFF2-40B4-BE49-F238E27FC236}">
                <a16:creationId xmlns:a16="http://schemas.microsoft.com/office/drawing/2014/main" id="{83F9A752-5F32-4FE5-8BC6-CDC5423B8A0B}"/>
              </a:ext>
            </a:extLst>
          </p:cNvPr>
          <p:cNvSpPr txBox="1">
            <a:spLocks/>
          </p:cNvSpPr>
          <p:nvPr/>
        </p:nvSpPr>
        <p:spPr>
          <a:xfrm>
            <a:off x="789634" y="1020420"/>
            <a:ext cx="2563364" cy="335528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ru-RU" sz="2000" b="1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ПРОБЛЕМА</a:t>
            </a:r>
            <a:endParaRPr lang="en-US" sz="2000" b="1" dirty="0">
              <a:solidFill>
                <a:srgbClr val="5B272C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Объект 4">
            <a:extLst>
              <a:ext uri="{FF2B5EF4-FFF2-40B4-BE49-F238E27FC236}">
                <a16:creationId xmlns:a16="http://schemas.microsoft.com/office/drawing/2014/main" id="{A081BE69-17B1-415B-B857-CC4A01070644}"/>
              </a:ext>
            </a:extLst>
          </p:cNvPr>
          <p:cNvSpPr txBox="1">
            <a:spLocks/>
          </p:cNvSpPr>
          <p:nvPr/>
        </p:nvSpPr>
        <p:spPr>
          <a:xfrm>
            <a:off x="5694785" y="1020420"/>
            <a:ext cx="2563364" cy="335528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ru-RU" sz="2000" b="1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РЕШЕНИЕ</a:t>
            </a:r>
            <a:endParaRPr lang="en-US" sz="2000" b="1" dirty="0">
              <a:solidFill>
                <a:srgbClr val="5B272C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3233CC-C63F-410F-BD75-19DE277C11A0}"/>
              </a:ext>
            </a:extLst>
          </p:cNvPr>
          <p:cNvSpPr txBox="1"/>
          <p:nvPr/>
        </p:nvSpPr>
        <p:spPr>
          <a:xfrm>
            <a:off x="301418" y="1510106"/>
            <a:ext cx="4062128" cy="1471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dirty="0">
                <a:solidFill>
                  <a:srgbClr val="5B272C"/>
                </a:solidFill>
                <a:latin typeface="Montserrat" panose="00000500000000000000" charset="-52"/>
                <a:ea typeface="Calibri"/>
                <a:cs typeface="Calibri"/>
                <a:sym typeface="Calibri"/>
              </a:rPr>
              <a:t>Значительное количество клиентов нуждается в коррекции татуажа спустя </a:t>
            </a:r>
            <a:r>
              <a:rPr lang="ru-RU" b="1" dirty="0">
                <a:solidFill>
                  <a:srgbClr val="5B272C"/>
                </a:solidFill>
                <a:latin typeface="Montserrat" panose="00000500000000000000" charset="-52"/>
                <a:ea typeface="Calibri"/>
                <a:cs typeface="Calibri"/>
                <a:sym typeface="Calibri"/>
              </a:rPr>
              <a:t>ГОД</a:t>
            </a:r>
            <a:r>
              <a:rPr lang="ru-RU" dirty="0">
                <a:solidFill>
                  <a:srgbClr val="5B272C"/>
                </a:solidFill>
                <a:latin typeface="Montserrat" panose="00000500000000000000" charset="-52"/>
                <a:ea typeface="Calibri"/>
                <a:cs typeface="Calibri"/>
                <a:sym typeface="Calibri"/>
              </a:rPr>
              <a:t> после процедуры из-за </a:t>
            </a:r>
            <a:r>
              <a:rPr lang="ru-RU" b="1" dirty="0">
                <a:solidFill>
                  <a:srgbClr val="5B272C"/>
                </a:solidFill>
                <a:latin typeface="Montserrat" panose="00000500000000000000" charset="-52"/>
                <a:ea typeface="Calibri"/>
                <a:cs typeface="Calibri"/>
                <a:sym typeface="Calibri"/>
              </a:rPr>
              <a:t>выцветания и миграции пигмента </a:t>
            </a:r>
            <a:r>
              <a:rPr lang="ru-RU" dirty="0">
                <a:solidFill>
                  <a:srgbClr val="5B272C"/>
                </a:solidFill>
                <a:latin typeface="Montserrat" panose="00000500000000000000" charset="-52"/>
                <a:ea typeface="Calibri"/>
                <a:cs typeface="Calibri"/>
                <a:sym typeface="Calibri"/>
              </a:rPr>
              <a:t>в коже </a:t>
            </a:r>
          </a:p>
          <a:p>
            <a:pPr algn="ctr"/>
            <a:endParaRPr lang="ru-RU" dirty="0">
              <a:solidFill>
                <a:srgbClr val="5B272C"/>
              </a:solidFill>
              <a:latin typeface="Montserrat" panose="00000500000000000000" charset="-52"/>
            </a:endParaRPr>
          </a:p>
          <a:p>
            <a:pPr algn="ctr"/>
            <a:endParaRPr lang="ru-RU" dirty="0">
              <a:solidFill>
                <a:srgbClr val="5B272C"/>
              </a:solidFill>
            </a:endParaRPr>
          </a:p>
        </p:txBody>
      </p:sp>
      <p:sp>
        <p:nvSpPr>
          <p:cNvPr id="17" name="Объект 4">
            <a:extLst>
              <a:ext uri="{FF2B5EF4-FFF2-40B4-BE49-F238E27FC236}">
                <a16:creationId xmlns:a16="http://schemas.microsoft.com/office/drawing/2014/main" id="{EABC6D3E-FF23-4686-9759-A0649B077FAD}"/>
              </a:ext>
            </a:extLst>
          </p:cNvPr>
          <p:cNvSpPr txBox="1">
            <a:spLocks/>
          </p:cNvSpPr>
          <p:nvPr/>
        </p:nvSpPr>
        <p:spPr>
          <a:xfrm>
            <a:off x="457190" y="249478"/>
            <a:ext cx="4021809" cy="36000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ru-RU" sz="2000" b="1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ИДЕЯ</a:t>
            </a:r>
            <a:endParaRPr lang="en-US" sz="2000" b="1" dirty="0">
              <a:solidFill>
                <a:srgbClr val="5B272C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64B48D8-790A-4200-AF48-09DC65142561}"/>
              </a:ext>
            </a:extLst>
          </p:cNvPr>
          <p:cNvSpPr txBox="1"/>
          <p:nvPr/>
        </p:nvSpPr>
        <p:spPr>
          <a:xfrm>
            <a:off x="5082180" y="1504113"/>
            <a:ext cx="37885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dirty="0" err="1">
                <a:solidFill>
                  <a:srgbClr val="5B272C"/>
                </a:solidFill>
                <a:latin typeface="Montserrat" panose="00000500000000000000" charset="-52"/>
              </a:rPr>
              <a:t>Фотостабильные</a:t>
            </a:r>
            <a:r>
              <a:rPr lang="ru-RU" dirty="0">
                <a:solidFill>
                  <a:srgbClr val="5B272C"/>
                </a:solidFill>
                <a:latin typeface="Montserrat" panose="00000500000000000000" charset="-52"/>
              </a:rPr>
              <a:t> нано-чернила на основе </a:t>
            </a:r>
            <a:r>
              <a:rPr lang="ru-RU" dirty="0" err="1">
                <a:solidFill>
                  <a:srgbClr val="5B272C"/>
                </a:solidFill>
                <a:latin typeface="Montserrat" panose="00000500000000000000" charset="-52"/>
              </a:rPr>
              <a:t>полимолочной</a:t>
            </a:r>
            <a:r>
              <a:rPr lang="ru-RU" dirty="0">
                <a:solidFill>
                  <a:srgbClr val="5B272C"/>
                </a:solidFill>
                <a:latin typeface="Montserrat" panose="00000500000000000000" charset="-52"/>
              </a:rPr>
              <a:t> кислоты </a:t>
            </a:r>
            <a:r>
              <a:rPr lang="en-US" dirty="0">
                <a:solidFill>
                  <a:srgbClr val="5B272C"/>
                </a:solidFill>
                <a:latin typeface="Montserrat" panose="00000500000000000000" charset="-52"/>
              </a:rPr>
              <a:t>(PLA)</a:t>
            </a:r>
            <a:endParaRPr lang="ru-RU" dirty="0">
              <a:solidFill>
                <a:srgbClr val="5B272C"/>
              </a:solidFill>
              <a:latin typeface="Montserrat" panose="00000500000000000000" charset="-52"/>
            </a:endParaRPr>
          </a:p>
        </p:txBody>
      </p:sp>
      <p:pic>
        <p:nvPicPr>
          <p:cNvPr id="20" name="Google Shape;90;p13">
            <a:extLst>
              <a:ext uri="{FF2B5EF4-FFF2-40B4-BE49-F238E27FC236}">
                <a16:creationId xmlns:a16="http://schemas.microsoft.com/office/drawing/2014/main" id="{4BD11A7B-92C7-4BAE-9F9A-C1696349F0A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26414" b="33964"/>
          <a:stretch/>
        </p:blipFill>
        <p:spPr>
          <a:xfrm>
            <a:off x="6040071" y="-7368"/>
            <a:ext cx="1635645" cy="648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774276D-B97C-406C-A98D-025AB3B09D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t="14300" r="50759" b="34689"/>
          <a:stretch/>
        </p:blipFill>
        <p:spPr>
          <a:xfrm>
            <a:off x="532829" y="2699707"/>
            <a:ext cx="1552961" cy="160880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340110A-42AC-415F-ABE0-D4330C804FF2}"/>
              </a:ext>
            </a:extLst>
          </p:cNvPr>
          <p:cNvSpPr txBox="1"/>
          <p:nvPr/>
        </p:nvSpPr>
        <p:spPr>
          <a:xfrm>
            <a:off x="532829" y="4306195"/>
            <a:ext cx="1674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5B272C"/>
                </a:solidFill>
                <a:latin typeface="Montserrat" panose="00000500000000000000" pitchFamily="2" charset="-52"/>
              </a:rPr>
              <a:t>после </a:t>
            </a:r>
          </a:p>
          <a:p>
            <a:pPr algn="ctr"/>
            <a:r>
              <a:rPr lang="ru-RU" dirty="0">
                <a:solidFill>
                  <a:srgbClr val="5B272C"/>
                </a:solidFill>
                <a:latin typeface="Montserrat" panose="00000500000000000000" pitchFamily="2" charset="-52"/>
              </a:rPr>
              <a:t>процедуры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3528B52-274F-4E61-91FA-42A6DBA8684C}"/>
              </a:ext>
            </a:extLst>
          </p:cNvPr>
          <p:cNvSpPr txBox="1"/>
          <p:nvPr/>
        </p:nvSpPr>
        <p:spPr>
          <a:xfrm>
            <a:off x="2261482" y="4306195"/>
            <a:ext cx="1622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5B272C"/>
                </a:solidFill>
                <a:latin typeface="Montserrat" panose="00000500000000000000" pitchFamily="2" charset="-52"/>
              </a:rPr>
              <a:t>спустя </a:t>
            </a:r>
          </a:p>
          <a:p>
            <a:pPr algn="ctr"/>
            <a:r>
              <a:rPr lang="ru-RU" dirty="0">
                <a:solidFill>
                  <a:srgbClr val="5B272C"/>
                </a:solidFill>
                <a:latin typeface="Montserrat" panose="00000500000000000000" pitchFamily="2" charset="-52"/>
              </a:rPr>
              <a:t>1 год </a:t>
            </a:r>
          </a:p>
        </p:txBody>
      </p:sp>
      <p:pic>
        <p:nvPicPr>
          <p:cNvPr id="22" name="Google Shape;142;p15">
            <a:extLst>
              <a:ext uri="{FF2B5EF4-FFF2-40B4-BE49-F238E27FC236}">
                <a16:creationId xmlns:a16="http://schemas.microsoft.com/office/drawing/2014/main" id="{852A8ECA-235D-4968-B47E-956C6F5AC0C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64000" t="6601"/>
          <a:stretch/>
        </p:blipFill>
        <p:spPr>
          <a:xfrm>
            <a:off x="5577521" y="2004581"/>
            <a:ext cx="1170408" cy="3036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43;p15">
            <a:extLst>
              <a:ext uri="{FF2B5EF4-FFF2-40B4-BE49-F238E27FC236}">
                <a16:creationId xmlns:a16="http://schemas.microsoft.com/office/drawing/2014/main" id="{46A02FE0-C0F0-423D-9CD4-64C70EE3B1C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34117" t="14004" r="35931" b="-14004"/>
          <a:stretch/>
        </p:blipFill>
        <p:spPr>
          <a:xfrm>
            <a:off x="6764041" y="2380906"/>
            <a:ext cx="911675" cy="30437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44;p15">
            <a:extLst>
              <a:ext uri="{FF2B5EF4-FFF2-40B4-BE49-F238E27FC236}">
                <a16:creationId xmlns:a16="http://schemas.microsoft.com/office/drawing/2014/main" id="{FF48F1E0-C6FA-4FFE-B7D1-97E5820C5E6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13267" t="30400" r="66800"/>
          <a:stretch/>
        </p:blipFill>
        <p:spPr>
          <a:xfrm>
            <a:off x="7695647" y="2747533"/>
            <a:ext cx="650847" cy="2272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45;p15">
            <a:extLst>
              <a:ext uri="{FF2B5EF4-FFF2-40B4-BE49-F238E27FC236}">
                <a16:creationId xmlns:a16="http://schemas.microsoft.com/office/drawing/2014/main" id="{D1C9B01C-9B82-4ED3-81FA-086A4E6743E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50000" r="86658"/>
          <a:stretch/>
        </p:blipFill>
        <p:spPr>
          <a:xfrm>
            <a:off x="8358108" y="3116168"/>
            <a:ext cx="526984" cy="1974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64DDF77-E51D-4CCD-8607-64DAAD6870C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794" t="17451" r="2458" b="34130"/>
          <a:stretch/>
        </p:blipFill>
        <p:spPr>
          <a:xfrm>
            <a:off x="2379181" y="2699691"/>
            <a:ext cx="1552961" cy="1608483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C08FBD3-759C-4AD0-9035-AE426FD3676D}"/>
              </a:ext>
            </a:extLst>
          </p:cNvPr>
          <p:cNvSpPr/>
          <p:nvPr/>
        </p:nvSpPr>
        <p:spPr>
          <a:xfrm>
            <a:off x="24053" y="4912300"/>
            <a:ext cx="171232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" dirty="0">
                <a:latin typeface="Montserrat" panose="00000500000000000000" pitchFamily="2" charset="-52"/>
              </a:rPr>
              <a:t>https://doi.org/10.1111/exd.12178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BF5BD749-7CAF-4576-A0C6-3E2C3C15A7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31226"/>
            <a:ext cx="1440529" cy="609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3881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EBDC6B2A-B1CB-4055-81E0-89B0ED333339}"/>
              </a:ext>
            </a:extLst>
          </p:cNvPr>
          <p:cNvSpPr/>
          <p:nvPr/>
        </p:nvSpPr>
        <p:spPr>
          <a:xfrm>
            <a:off x="6882581" y="1345333"/>
            <a:ext cx="2164802" cy="1323869"/>
          </a:xfrm>
          <a:prstGeom prst="roundRect">
            <a:avLst>
              <a:gd name="adj" fmla="val 10596"/>
            </a:avLst>
          </a:prstGeom>
          <a:solidFill>
            <a:srgbClr val="F397C5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solidFill>
                <a:schemeClr val="bg1"/>
              </a:solidFill>
            </a:endParaRP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FB4BE80C-D161-44E0-962D-CAF3DAAF4BFE}"/>
              </a:ext>
            </a:extLst>
          </p:cNvPr>
          <p:cNvSpPr/>
          <p:nvPr/>
        </p:nvSpPr>
        <p:spPr>
          <a:xfrm>
            <a:off x="4617637" y="1345879"/>
            <a:ext cx="2164802" cy="1323869"/>
          </a:xfrm>
          <a:prstGeom prst="roundRect">
            <a:avLst>
              <a:gd name="adj" fmla="val 10596"/>
            </a:avLst>
          </a:prstGeom>
          <a:solidFill>
            <a:srgbClr val="F397C5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solidFill>
                <a:schemeClr val="bg1"/>
              </a:solidFill>
            </a:endParaRP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364E2485-23E4-42BC-B38A-180915AABB10}"/>
              </a:ext>
            </a:extLst>
          </p:cNvPr>
          <p:cNvSpPr/>
          <p:nvPr/>
        </p:nvSpPr>
        <p:spPr>
          <a:xfrm>
            <a:off x="2364736" y="1342668"/>
            <a:ext cx="2164802" cy="1332339"/>
          </a:xfrm>
          <a:prstGeom prst="roundRect">
            <a:avLst>
              <a:gd name="adj" fmla="val 10596"/>
            </a:avLst>
          </a:prstGeom>
          <a:solidFill>
            <a:srgbClr val="F397C5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solidFill>
                <a:schemeClr val="bg1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5FE6EC4-3950-47A1-A3ED-6A5E6E97712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>
                <a:latin typeface="Montserrat" panose="00000500000000000000" pitchFamily="2" charset="-52"/>
              </a:rPr>
              <a:t>14</a:t>
            </a:fld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BD734AD4-F9BD-4DFC-A8BC-E77664614FEB}"/>
              </a:ext>
            </a:extLst>
          </p:cNvPr>
          <p:cNvSpPr txBox="1">
            <a:spLocks/>
          </p:cNvSpPr>
          <p:nvPr/>
        </p:nvSpPr>
        <p:spPr>
          <a:xfrm>
            <a:off x="464950" y="360000"/>
            <a:ext cx="4618494" cy="361201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ru-RU" sz="2000" b="1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ПЛАН РЕАЛИЗАЦИИ ПРОЕКТА</a:t>
            </a:r>
            <a:endParaRPr lang="en-US" sz="2000" b="1" dirty="0">
              <a:solidFill>
                <a:srgbClr val="5B272C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962038FA-E7DA-4604-984F-C32FE22FD469}"/>
              </a:ext>
            </a:extLst>
          </p:cNvPr>
          <p:cNvSpPr/>
          <p:nvPr/>
        </p:nvSpPr>
        <p:spPr>
          <a:xfrm>
            <a:off x="103024" y="1342668"/>
            <a:ext cx="2164802" cy="1332339"/>
          </a:xfrm>
          <a:prstGeom prst="roundRect">
            <a:avLst>
              <a:gd name="adj" fmla="val 10596"/>
            </a:avLst>
          </a:prstGeom>
          <a:solidFill>
            <a:srgbClr val="F397C5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solidFill>
                <a:schemeClr val="bg1"/>
              </a:solidFill>
            </a:endParaRPr>
          </a:p>
        </p:txBody>
      </p:sp>
      <p:sp>
        <p:nvSpPr>
          <p:cNvPr id="37" name="Google Shape;255;p19">
            <a:extLst>
              <a:ext uri="{FF2B5EF4-FFF2-40B4-BE49-F238E27FC236}">
                <a16:creationId xmlns:a16="http://schemas.microsoft.com/office/drawing/2014/main" id="{7A6A2930-5A53-4342-AE07-27A04AB288FB}"/>
              </a:ext>
            </a:extLst>
          </p:cNvPr>
          <p:cNvSpPr/>
          <p:nvPr/>
        </p:nvSpPr>
        <p:spPr>
          <a:xfrm>
            <a:off x="2374659" y="1634895"/>
            <a:ext cx="2164802" cy="745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algn="ctr" rtl="0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dk1"/>
                </a:solidFill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Сравнительная </a:t>
            </a:r>
            <a:r>
              <a:rPr lang="ru-RU" sz="1400" dirty="0">
                <a:solidFill>
                  <a:schemeClr val="dk1"/>
                </a:solidFill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оценка</a:t>
            </a:r>
            <a:r>
              <a:rPr lang="en-US" dirty="0">
                <a:solidFill>
                  <a:schemeClr val="dk1"/>
                </a:solidFill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 </a:t>
            </a:r>
            <a:r>
              <a:rPr lang="ru-RU" sz="1400" dirty="0">
                <a:solidFill>
                  <a:schemeClr val="dk1"/>
                </a:solidFill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полученного материала</a:t>
            </a:r>
            <a:endParaRPr lang="ru-RU" dirty="0">
              <a:solidFill>
                <a:schemeClr val="dk1"/>
              </a:solidFill>
              <a:latin typeface="Montserrat" panose="00000500000000000000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256;p19">
            <a:extLst>
              <a:ext uri="{FF2B5EF4-FFF2-40B4-BE49-F238E27FC236}">
                <a16:creationId xmlns:a16="http://schemas.microsoft.com/office/drawing/2014/main" id="{15348CAB-31E8-4390-A075-20E93D22F6A7}"/>
              </a:ext>
            </a:extLst>
          </p:cNvPr>
          <p:cNvSpPr/>
          <p:nvPr/>
        </p:nvSpPr>
        <p:spPr>
          <a:xfrm>
            <a:off x="4620869" y="1491143"/>
            <a:ext cx="2158338" cy="1531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ru-RU" dirty="0">
                <a:solidFill>
                  <a:schemeClr val="dk1"/>
                </a:solidFill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Сравнение</a:t>
            </a:r>
            <a:endParaRPr lang="en-US" dirty="0">
              <a:solidFill>
                <a:schemeClr val="dk1"/>
              </a:solidFill>
              <a:latin typeface="Montserrat" panose="00000500000000000000" pitchFamily="2" charset="-52"/>
              <a:ea typeface="Calibri"/>
              <a:cs typeface="Calibri"/>
              <a:sym typeface="Calibri"/>
            </a:endParaRPr>
          </a:p>
          <a:p>
            <a:pPr algn="ctr"/>
            <a:r>
              <a:rPr lang="ru-RU" dirty="0">
                <a:solidFill>
                  <a:schemeClr val="dk1"/>
                </a:solidFill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протоколов </a:t>
            </a:r>
          </a:p>
          <a:p>
            <a:pPr algn="ctr"/>
            <a:endParaRPr lang="ru-RU" dirty="0">
              <a:solidFill>
                <a:schemeClr val="dk1"/>
              </a:solidFill>
              <a:latin typeface="Montserrat" panose="00000500000000000000" pitchFamily="2" charset="-52"/>
              <a:ea typeface="Calibri"/>
              <a:cs typeface="Calibri"/>
              <a:sym typeface="Calibri"/>
            </a:endParaRPr>
          </a:p>
          <a:p>
            <a:pPr algn="ctr"/>
            <a:r>
              <a:rPr lang="ru-RU" dirty="0">
                <a:solidFill>
                  <a:schemeClr val="dk1"/>
                </a:solidFill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Выбор стратегии</a:t>
            </a:r>
            <a:endParaRPr dirty="0">
              <a:solidFill>
                <a:schemeClr val="dk1"/>
              </a:solidFill>
              <a:latin typeface="Montserrat" panose="00000500000000000000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258;p19">
            <a:extLst>
              <a:ext uri="{FF2B5EF4-FFF2-40B4-BE49-F238E27FC236}">
                <a16:creationId xmlns:a16="http://schemas.microsoft.com/office/drawing/2014/main" id="{A8A2E3A6-016B-4C65-AE67-755251264EA9}"/>
              </a:ext>
            </a:extLst>
          </p:cNvPr>
          <p:cNvSpPr/>
          <p:nvPr/>
        </p:nvSpPr>
        <p:spPr>
          <a:xfrm>
            <a:off x="6892504" y="1612057"/>
            <a:ext cx="2148853" cy="790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 defTabSz="720000"/>
            <a:r>
              <a:rPr lang="ru-RU" dirty="0">
                <a:solidFill>
                  <a:schemeClr val="dk1"/>
                </a:solidFill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Изготовление лабораторного прототипа</a:t>
            </a:r>
            <a:endParaRPr dirty="0">
              <a:solidFill>
                <a:schemeClr val="dk1"/>
              </a:solidFill>
              <a:latin typeface="Montserrat" panose="00000500000000000000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259;p19">
            <a:extLst>
              <a:ext uri="{FF2B5EF4-FFF2-40B4-BE49-F238E27FC236}">
                <a16:creationId xmlns:a16="http://schemas.microsoft.com/office/drawing/2014/main" id="{034C5AFB-3773-4059-9CD4-2A5540B92C82}"/>
              </a:ext>
            </a:extLst>
          </p:cNvPr>
          <p:cNvSpPr/>
          <p:nvPr/>
        </p:nvSpPr>
        <p:spPr>
          <a:xfrm>
            <a:off x="85903" y="1413887"/>
            <a:ext cx="2144876" cy="1325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algn="ctr" rtl="0">
              <a:spcAft>
                <a:spcPts val="0"/>
              </a:spcAft>
            </a:pPr>
            <a:r>
              <a:rPr lang="ru-RU" sz="1400" dirty="0">
                <a:solidFill>
                  <a:schemeClr val="dk1"/>
                </a:solidFill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Разработка рецептуры</a:t>
            </a:r>
            <a:endParaRPr lang="en-US" sz="1400" dirty="0">
              <a:solidFill>
                <a:schemeClr val="dk1"/>
              </a:solidFill>
              <a:latin typeface="Montserrat" panose="00000500000000000000" pitchFamily="2" charset="-52"/>
              <a:ea typeface="Calibri"/>
              <a:cs typeface="Calibri"/>
              <a:sym typeface="Calibri"/>
            </a:endParaRPr>
          </a:p>
          <a:p>
            <a:pPr marR="0" lvl="0" algn="ctr" rtl="0">
              <a:spcAft>
                <a:spcPts val="0"/>
              </a:spcAft>
            </a:pPr>
            <a:endParaRPr lang="ru-RU" sz="1400" dirty="0">
              <a:solidFill>
                <a:schemeClr val="dk1"/>
              </a:solidFill>
              <a:latin typeface="Montserrat" panose="00000500000000000000" pitchFamily="2" charset="-52"/>
              <a:ea typeface="Calibri"/>
              <a:cs typeface="Calibri"/>
              <a:sym typeface="Calibri"/>
            </a:endParaRPr>
          </a:p>
          <a:p>
            <a:pPr marR="0" lvl="0" algn="ctr" rtl="0">
              <a:spcAft>
                <a:spcPts val="0"/>
              </a:spcAft>
            </a:pPr>
            <a:r>
              <a:rPr lang="ru-RU" dirty="0">
                <a:solidFill>
                  <a:schemeClr val="dk1"/>
                </a:solidFill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П</a:t>
            </a:r>
            <a:r>
              <a:rPr lang="ru-RU" sz="1400" dirty="0">
                <a:solidFill>
                  <a:schemeClr val="dk1"/>
                </a:solidFill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олучение</a:t>
            </a:r>
            <a:endParaRPr lang="en-US" sz="1400" dirty="0">
              <a:solidFill>
                <a:schemeClr val="dk1"/>
              </a:solidFill>
              <a:latin typeface="Montserrat" panose="00000500000000000000" pitchFamily="2" charset="-52"/>
              <a:ea typeface="Calibri"/>
              <a:cs typeface="Calibri"/>
              <a:sym typeface="Calibri"/>
            </a:endParaRPr>
          </a:p>
          <a:p>
            <a:pPr marR="0" lvl="0" algn="ctr" rtl="0">
              <a:spcAft>
                <a:spcPts val="0"/>
              </a:spcAft>
            </a:pPr>
            <a:r>
              <a:rPr lang="ru-RU" sz="1400" dirty="0">
                <a:solidFill>
                  <a:schemeClr val="dk1"/>
                </a:solidFill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нано-дисперсии</a:t>
            </a:r>
            <a:endParaRPr sz="2400" dirty="0">
              <a:solidFill>
                <a:schemeClr val="dk1"/>
              </a:solidFill>
              <a:latin typeface="Montserrat" panose="00000500000000000000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240;p19">
            <a:extLst>
              <a:ext uri="{FF2B5EF4-FFF2-40B4-BE49-F238E27FC236}">
                <a16:creationId xmlns:a16="http://schemas.microsoft.com/office/drawing/2014/main" id="{A292B976-03A2-479C-890E-0E52090AC4D8}"/>
              </a:ext>
            </a:extLst>
          </p:cNvPr>
          <p:cNvSpPr txBox="1"/>
          <p:nvPr/>
        </p:nvSpPr>
        <p:spPr>
          <a:xfrm>
            <a:off x="165076" y="907632"/>
            <a:ext cx="206769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rgbClr val="5B272C"/>
                </a:solidFill>
                <a:latin typeface="Montserrat" panose="00000500000000000000" pitchFamily="2" charset="-52"/>
                <a:ea typeface="Roboto SemiBold"/>
                <a:cs typeface="Roboto SemiBold"/>
                <a:sym typeface="Roboto SemiBold"/>
              </a:rPr>
              <a:t>I квартал</a:t>
            </a:r>
            <a:endParaRPr sz="2000" b="1" dirty="0">
              <a:solidFill>
                <a:srgbClr val="5B272C"/>
              </a:solidFill>
              <a:latin typeface="Montserrat" panose="00000500000000000000" pitchFamily="2" charset="-52"/>
              <a:ea typeface="Roboto SemiBold"/>
              <a:cs typeface="Roboto SemiBold"/>
              <a:sym typeface="Roboto SemiBold"/>
            </a:endParaRPr>
          </a:p>
        </p:txBody>
      </p:sp>
      <p:sp>
        <p:nvSpPr>
          <p:cNvPr id="42" name="Google Shape;241;p19">
            <a:extLst>
              <a:ext uri="{FF2B5EF4-FFF2-40B4-BE49-F238E27FC236}">
                <a16:creationId xmlns:a16="http://schemas.microsoft.com/office/drawing/2014/main" id="{F70E1ABE-14EF-44C0-90FA-E9863C6CB8C0}"/>
              </a:ext>
            </a:extLst>
          </p:cNvPr>
          <p:cNvSpPr txBox="1"/>
          <p:nvPr/>
        </p:nvSpPr>
        <p:spPr>
          <a:xfrm>
            <a:off x="2423504" y="899334"/>
            <a:ext cx="204726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rgbClr val="5B272C"/>
                </a:solidFill>
                <a:latin typeface="Montserrat" panose="00000500000000000000" pitchFamily="2" charset="-52"/>
                <a:ea typeface="Roboto SemiBold"/>
                <a:cs typeface="Roboto SemiBold"/>
                <a:sym typeface="Roboto SemiBold"/>
              </a:rPr>
              <a:t>II квартал</a:t>
            </a:r>
            <a:endParaRPr b="1" dirty="0">
              <a:solidFill>
                <a:srgbClr val="5B272C"/>
              </a:solidFill>
              <a:latin typeface="Montserrat" panose="00000500000000000000" pitchFamily="2" charset="-52"/>
              <a:ea typeface="Roboto SemiBold"/>
              <a:cs typeface="Roboto SemiBold"/>
              <a:sym typeface="Roboto SemiBold"/>
            </a:endParaRPr>
          </a:p>
        </p:txBody>
      </p:sp>
      <p:sp>
        <p:nvSpPr>
          <p:cNvPr id="43" name="Google Shape;242;p19">
            <a:extLst>
              <a:ext uri="{FF2B5EF4-FFF2-40B4-BE49-F238E27FC236}">
                <a16:creationId xmlns:a16="http://schemas.microsoft.com/office/drawing/2014/main" id="{965F528F-D0FD-494A-B4E5-71A6485BB535}"/>
              </a:ext>
            </a:extLst>
          </p:cNvPr>
          <p:cNvSpPr txBox="1"/>
          <p:nvPr/>
        </p:nvSpPr>
        <p:spPr>
          <a:xfrm>
            <a:off x="4679688" y="907632"/>
            <a:ext cx="2058386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rgbClr val="5B272C"/>
                </a:solidFill>
                <a:latin typeface="Montserrat" panose="00000500000000000000" pitchFamily="2" charset="-52"/>
                <a:ea typeface="Roboto SemiBold"/>
                <a:cs typeface="Roboto SemiBold"/>
                <a:sym typeface="Roboto SemiBold"/>
              </a:rPr>
              <a:t>III квартал</a:t>
            </a:r>
            <a:endParaRPr sz="2000" b="1" dirty="0">
              <a:solidFill>
                <a:srgbClr val="5B272C"/>
              </a:solidFill>
              <a:latin typeface="Montserrat" panose="00000500000000000000" pitchFamily="2" charset="-52"/>
              <a:ea typeface="Roboto SemiBold"/>
              <a:cs typeface="Roboto SemiBold"/>
              <a:sym typeface="Roboto SemiBold"/>
            </a:endParaRPr>
          </a:p>
        </p:txBody>
      </p:sp>
      <p:sp>
        <p:nvSpPr>
          <p:cNvPr id="44" name="Google Shape;243;p19">
            <a:extLst>
              <a:ext uri="{FF2B5EF4-FFF2-40B4-BE49-F238E27FC236}">
                <a16:creationId xmlns:a16="http://schemas.microsoft.com/office/drawing/2014/main" id="{17B430A2-8FE3-4A91-A98D-03A8CD665074}"/>
              </a:ext>
            </a:extLst>
          </p:cNvPr>
          <p:cNvSpPr txBox="1"/>
          <p:nvPr/>
        </p:nvSpPr>
        <p:spPr>
          <a:xfrm>
            <a:off x="6938896" y="897902"/>
            <a:ext cx="206041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rgbClr val="5B272C"/>
                </a:solidFill>
                <a:latin typeface="Montserrat" panose="00000500000000000000" pitchFamily="2" charset="-52"/>
                <a:ea typeface="Roboto SemiBold"/>
                <a:cs typeface="Roboto SemiBold"/>
                <a:sym typeface="Roboto SemiBold"/>
              </a:rPr>
              <a:t>IV квартал</a:t>
            </a:r>
            <a:endParaRPr sz="2000" b="1" dirty="0">
              <a:solidFill>
                <a:srgbClr val="5B272C"/>
              </a:solidFill>
              <a:latin typeface="Montserrat" panose="00000500000000000000" pitchFamily="2" charset="-52"/>
              <a:ea typeface="Roboto SemiBold"/>
              <a:cs typeface="Roboto SemiBold"/>
              <a:sym typeface="Roboto SemiBold"/>
            </a:endParaRPr>
          </a:p>
        </p:txBody>
      </p:sp>
      <p:sp>
        <p:nvSpPr>
          <p:cNvPr id="18" name="Google Shape;249;p19">
            <a:extLst>
              <a:ext uri="{FF2B5EF4-FFF2-40B4-BE49-F238E27FC236}">
                <a16:creationId xmlns:a16="http://schemas.microsoft.com/office/drawing/2014/main" id="{AA61F45A-2CFC-43E8-AC87-8B8FE00DA5B8}"/>
              </a:ext>
            </a:extLst>
          </p:cNvPr>
          <p:cNvSpPr txBox="1"/>
          <p:nvPr/>
        </p:nvSpPr>
        <p:spPr>
          <a:xfrm>
            <a:off x="4934729" y="3095502"/>
            <a:ext cx="38625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rgbClr val="5B272C"/>
                </a:solidFill>
                <a:latin typeface="Roboto"/>
                <a:ea typeface="Roboto"/>
                <a:cs typeface="Roboto"/>
                <a:sym typeface="Roboto"/>
              </a:rPr>
              <a:t>Планы на регистрацию РИД</a:t>
            </a:r>
            <a:endParaRPr sz="2000" b="1" dirty="0">
              <a:solidFill>
                <a:srgbClr val="5B272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7E584D2-4065-4F45-900A-9BF8B1178479}"/>
              </a:ext>
            </a:extLst>
          </p:cNvPr>
          <p:cNvSpPr/>
          <p:nvPr/>
        </p:nvSpPr>
        <p:spPr>
          <a:xfrm>
            <a:off x="4977525" y="3916072"/>
            <a:ext cx="39227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dirty="0">
                <a:solidFill>
                  <a:schemeClr val="dk1"/>
                </a:solidFill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композиции для косметического применения, содержащие полимеры</a:t>
            </a:r>
            <a:endParaRPr lang="ru-RU" sz="1000" dirty="0">
              <a:latin typeface="Montserrat" panose="00000500000000000000" pitchFamily="2" charset="-52"/>
            </a:endParaRPr>
          </a:p>
        </p:txBody>
      </p:sp>
      <p:sp>
        <p:nvSpPr>
          <p:cNvPr id="46" name="Google Shape;247;p19">
            <a:extLst>
              <a:ext uri="{FF2B5EF4-FFF2-40B4-BE49-F238E27FC236}">
                <a16:creationId xmlns:a16="http://schemas.microsoft.com/office/drawing/2014/main" id="{CB600D0C-BF60-4800-B907-36577A9C3192}"/>
              </a:ext>
            </a:extLst>
          </p:cNvPr>
          <p:cNvSpPr txBox="1"/>
          <p:nvPr/>
        </p:nvSpPr>
        <p:spPr>
          <a:xfrm>
            <a:off x="584229" y="3136353"/>
            <a:ext cx="3293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rgbClr val="5B272C"/>
                </a:solidFill>
                <a:latin typeface="Roboto"/>
                <a:ea typeface="Roboto"/>
                <a:cs typeface="Roboto"/>
                <a:sym typeface="Roboto"/>
              </a:rPr>
              <a:t>Планируемые затраты</a:t>
            </a:r>
            <a:endParaRPr sz="1600" b="1" dirty="0">
              <a:solidFill>
                <a:srgbClr val="5B272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E5C0269-FC2C-44F0-A5BC-C9FDF96FCD95}"/>
              </a:ext>
            </a:extLst>
          </p:cNvPr>
          <p:cNvSpPr/>
          <p:nvPr/>
        </p:nvSpPr>
        <p:spPr>
          <a:xfrm>
            <a:off x="403365" y="3866536"/>
            <a:ext cx="392274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5B272C"/>
                </a:solidFill>
                <a:latin typeface="Montserrat" panose="00000500000000000000" pitchFamily="2" charset="-52"/>
              </a:rPr>
              <a:t>Расходы на материалы, реагенты, посуду и проведение исследований для оценки характеристик </a:t>
            </a:r>
            <a:r>
              <a:rPr lang="ru-RU" b="1" dirty="0">
                <a:solidFill>
                  <a:srgbClr val="5B272C"/>
                </a:solidFill>
                <a:latin typeface="Montserrat" panose="00000500000000000000" pitchFamily="2" charset="-52"/>
              </a:rPr>
              <a:t>прототипа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2489E16B-E63B-40B1-9B75-6F18B2059528}"/>
              </a:ext>
            </a:extLst>
          </p:cNvPr>
          <p:cNvCxnSpPr/>
          <p:nvPr/>
        </p:nvCxnSpPr>
        <p:spPr>
          <a:xfrm>
            <a:off x="4572000" y="3095281"/>
            <a:ext cx="0" cy="1451564"/>
          </a:xfrm>
          <a:prstGeom prst="line">
            <a:avLst/>
          </a:prstGeom>
          <a:ln w="19050">
            <a:solidFill>
              <a:srgbClr val="5B272C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Google Shape;240;p19">
            <a:extLst>
              <a:ext uri="{FF2B5EF4-FFF2-40B4-BE49-F238E27FC236}">
                <a16:creationId xmlns:a16="http://schemas.microsoft.com/office/drawing/2014/main" id="{0FAE3D34-1BCD-4C17-80BB-DB1FF9DC1610}"/>
              </a:ext>
            </a:extLst>
          </p:cNvPr>
          <p:cNvSpPr txBox="1"/>
          <p:nvPr/>
        </p:nvSpPr>
        <p:spPr>
          <a:xfrm>
            <a:off x="1233981" y="3493997"/>
            <a:ext cx="206769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rgbClr val="5B272C"/>
                </a:solidFill>
                <a:latin typeface="Montserrat" panose="00000500000000000000" pitchFamily="2" charset="-52"/>
                <a:ea typeface="Roboto SemiBold"/>
                <a:cs typeface="Roboto SemiBold"/>
                <a:sym typeface="Roboto SemiBold"/>
              </a:rPr>
              <a:t>500 тыс. ₽</a:t>
            </a:r>
            <a:endParaRPr sz="2000" b="1" dirty="0">
              <a:solidFill>
                <a:srgbClr val="5B272C"/>
              </a:solidFill>
              <a:latin typeface="Montserrat" panose="00000500000000000000" pitchFamily="2" charset="-52"/>
              <a:ea typeface="Roboto SemiBold"/>
              <a:cs typeface="Roboto SemiBold"/>
              <a:sym typeface="Roboto SemiBold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1A8429C-95BA-406A-B96C-8A96D23F64A2}"/>
              </a:ext>
            </a:extLst>
          </p:cNvPr>
          <p:cNvSpPr/>
          <p:nvPr/>
        </p:nvSpPr>
        <p:spPr>
          <a:xfrm>
            <a:off x="6176714" y="3541029"/>
            <a:ext cx="15856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5B272C"/>
                </a:solidFill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A61K 8/49</a:t>
            </a:r>
            <a:r>
              <a:rPr lang="ru-RU" sz="2000" dirty="0">
                <a:solidFill>
                  <a:schemeClr val="dk1"/>
                </a:solidFill>
                <a:latin typeface="Montserrat" panose="00000500000000000000" pitchFamily="2" charset="-52"/>
                <a:ea typeface="Calibri"/>
                <a:cs typeface="Calibri"/>
                <a:sym typeface="Calibri"/>
              </a:rPr>
              <a:t> </a:t>
            </a:r>
            <a:endParaRPr lang="ru-RU" sz="2000" dirty="0"/>
          </a:p>
        </p:txBody>
      </p:sp>
      <p:pic>
        <p:nvPicPr>
          <p:cNvPr id="24" name="Google Shape;90;p13">
            <a:extLst>
              <a:ext uri="{FF2B5EF4-FFF2-40B4-BE49-F238E27FC236}">
                <a16:creationId xmlns:a16="http://schemas.microsoft.com/office/drawing/2014/main" id="{23BE9A4E-CD6C-4C03-9813-E53D8D0C8FB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26414" b="33964"/>
          <a:stretch/>
        </p:blipFill>
        <p:spPr>
          <a:xfrm>
            <a:off x="6040071" y="-7368"/>
            <a:ext cx="1635645" cy="648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7DDBB1A2-FCF6-4814-9DC7-85F850A5B7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31226"/>
            <a:ext cx="1440529" cy="609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9879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4D824EC3-8A8C-4E77-ABBF-76AE4B29A5F9}"/>
              </a:ext>
            </a:extLst>
          </p:cNvPr>
          <p:cNvSpPr/>
          <p:nvPr/>
        </p:nvSpPr>
        <p:spPr>
          <a:xfrm>
            <a:off x="201947" y="869303"/>
            <a:ext cx="2827256" cy="1800617"/>
          </a:xfrm>
          <a:prstGeom prst="roundRect">
            <a:avLst>
              <a:gd name="adj" fmla="val 10596"/>
            </a:avLst>
          </a:prstGeom>
          <a:solidFill>
            <a:srgbClr val="F397C5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solidFill>
                <a:schemeClr val="bg1"/>
              </a:solidFill>
            </a:endParaRP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226A93B4-3F14-41F6-9CF8-09951F85A88C}"/>
              </a:ext>
            </a:extLst>
          </p:cNvPr>
          <p:cNvSpPr/>
          <p:nvPr/>
        </p:nvSpPr>
        <p:spPr>
          <a:xfrm>
            <a:off x="6102096" y="858950"/>
            <a:ext cx="2827256" cy="1810970"/>
          </a:xfrm>
          <a:prstGeom prst="roundRect">
            <a:avLst>
              <a:gd name="adj" fmla="val 10596"/>
            </a:avLst>
          </a:prstGeom>
          <a:solidFill>
            <a:srgbClr val="F397C5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solidFill>
                <a:schemeClr val="bg1"/>
              </a:solidFill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C8419DEA-A28C-4B60-BE14-30D2DDA18466}"/>
              </a:ext>
            </a:extLst>
          </p:cNvPr>
          <p:cNvSpPr txBox="1">
            <a:spLocks/>
          </p:cNvSpPr>
          <p:nvPr/>
        </p:nvSpPr>
        <p:spPr>
          <a:xfrm>
            <a:off x="464950" y="360000"/>
            <a:ext cx="4618494" cy="361201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ru-RU" sz="2000" b="1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ПАРТНЕРЫ</a:t>
            </a:r>
            <a:endParaRPr lang="en-US" sz="2000" b="1" dirty="0">
              <a:solidFill>
                <a:srgbClr val="5B272C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FCF82446-E656-4D3C-AF46-C5D23123565B}"/>
              </a:ext>
            </a:extLst>
          </p:cNvPr>
          <p:cNvSpPr/>
          <p:nvPr/>
        </p:nvSpPr>
        <p:spPr>
          <a:xfrm>
            <a:off x="3146984" y="858950"/>
            <a:ext cx="2827256" cy="1810970"/>
          </a:xfrm>
          <a:prstGeom prst="roundRect">
            <a:avLst>
              <a:gd name="adj" fmla="val 10596"/>
            </a:avLst>
          </a:prstGeom>
          <a:solidFill>
            <a:srgbClr val="F397C5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solidFill>
                <a:schemeClr val="bg1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EB9B166-905B-4468-AA42-5ED3482DCB8E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25000"/>
          </a:blip>
          <a:stretch>
            <a:fillRect/>
          </a:stretch>
        </p:blipFill>
        <p:spPr>
          <a:xfrm>
            <a:off x="794616" y="929192"/>
            <a:ext cx="1582763" cy="158276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AC9B90F-5837-461B-B976-3FB67F9B84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148" y="1148292"/>
            <a:ext cx="1014400" cy="116751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AF46EEA-F94C-4904-87BD-8E39860220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6590" y="1209278"/>
            <a:ext cx="935335" cy="92356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3D6DDB6-5C78-448B-8B3B-9959B6FA9E17}"/>
              </a:ext>
            </a:extLst>
          </p:cNvPr>
          <p:cNvSpPr txBox="1"/>
          <p:nvPr/>
        </p:nvSpPr>
        <p:spPr>
          <a:xfrm>
            <a:off x="169983" y="2660057"/>
            <a:ext cx="2945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5B272C"/>
                </a:solidFill>
                <a:latin typeface="Montserrat" panose="00000500000000000000" pitchFamily="2" charset="-52"/>
              </a:rPr>
              <a:t>КЛИНИЧЕСКИЙ ПАРТНЕР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3CD164-6AB4-492B-A007-EFC3BF254CD7}"/>
              </a:ext>
            </a:extLst>
          </p:cNvPr>
          <p:cNvSpPr txBox="1"/>
          <p:nvPr/>
        </p:nvSpPr>
        <p:spPr>
          <a:xfrm>
            <a:off x="3563862" y="2660057"/>
            <a:ext cx="19607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5B272C"/>
                </a:solidFill>
                <a:latin typeface="Montserrat" panose="00000500000000000000" pitchFamily="2" charset="-52"/>
              </a:rPr>
              <a:t>БИЗНЕС-ПАРТНЕР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6C18866-7C3C-435E-A654-ACE0192F67B5}"/>
              </a:ext>
            </a:extLst>
          </p:cNvPr>
          <p:cNvSpPr txBox="1"/>
          <p:nvPr/>
        </p:nvSpPr>
        <p:spPr>
          <a:xfrm>
            <a:off x="6028982" y="2692295"/>
            <a:ext cx="30615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5B272C"/>
                </a:solidFill>
                <a:latin typeface="Montserrat" panose="00000500000000000000" pitchFamily="2" charset="-52"/>
              </a:rPr>
              <a:t>ИНДУСТРИАЛЬНЫЙ ПАРТНЕР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DB409D-70BE-43EF-B9A6-B2EB1D49AA09}"/>
              </a:ext>
            </a:extLst>
          </p:cNvPr>
          <p:cNvSpPr txBox="1"/>
          <p:nvPr/>
        </p:nvSpPr>
        <p:spPr>
          <a:xfrm>
            <a:off x="529898" y="2279243"/>
            <a:ext cx="22442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>
                <a:solidFill>
                  <a:schemeClr val="bg1"/>
                </a:solidFill>
                <a:latin typeface="Montserrat" panose="00000500000000000000" pitchFamily="2" charset="-52"/>
              </a:rPr>
              <a:t>Языковская</a:t>
            </a:r>
            <a:r>
              <a:rPr lang="ru-RU" b="1" dirty="0">
                <a:solidFill>
                  <a:schemeClr val="bg1"/>
                </a:solidFill>
                <a:latin typeface="Montserrat" panose="00000500000000000000" pitchFamily="2" charset="-52"/>
              </a:rPr>
              <a:t> ЦРБ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519EB10-97EF-423B-BBAE-BE3A194B9BEE}"/>
              </a:ext>
            </a:extLst>
          </p:cNvPr>
          <p:cNvSpPr txBox="1"/>
          <p:nvPr/>
        </p:nvSpPr>
        <p:spPr>
          <a:xfrm>
            <a:off x="3276153" y="2279243"/>
            <a:ext cx="25916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Montserrat" panose="00000500000000000000" pitchFamily="2" charset="-52"/>
              </a:rPr>
              <a:t>ООО Канцер </a:t>
            </a:r>
            <a:r>
              <a:rPr lang="ru-RU" b="1" dirty="0" err="1">
                <a:solidFill>
                  <a:schemeClr val="bg1"/>
                </a:solidFill>
                <a:latin typeface="Montserrat" panose="00000500000000000000" pitchFamily="2" charset="-52"/>
              </a:rPr>
              <a:t>Резистенс</a:t>
            </a:r>
            <a:endParaRPr lang="ru-RU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3D807DE-1B6D-4E20-B24E-D89DC319C6C4}"/>
              </a:ext>
            </a:extLst>
          </p:cNvPr>
          <p:cNvSpPr txBox="1"/>
          <p:nvPr/>
        </p:nvSpPr>
        <p:spPr>
          <a:xfrm>
            <a:off x="6176714" y="2277194"/>
            <a:ext cx="26835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Montserrat" panose="00000500000000000000" pitchFamily="2" charset="-52"/>
              </a:rPr>
              <a:t>КФУ </a:t>
            </a:r>
            <a:r>
              <a:rPr lang="ru-RU" b="1" dirty="0" err="1">
                <a:solidFill>
                  <a:schemeClr val="bg1"/>
                </a:solidFill>
                <a:latin typeface="Montserrat" panose="00000500000000000000" pitchFamily="2" charset="-52"/>
              </a:rPr>
              <a:t>Биофармпарк</a:t>
            </a:r>
            <a:endParaRPr lang="ru-RU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80670FDB-AAD6-461F-A39D-975696B4E03F}"/>
              </a:ext>
            </a:extLst>
          </p:cNvPr>
          <p:cNvSpPr/>
          <p:nvPr/>
        </p:nvSpPr>
        <p:spPr>
          <a:xfrm>
            <a:off x="373778" y="3678755"/>
            <a:ext cx="2424443" cy="1026716"/>
          </a:xfrm>
          <a:prstGeom prst="roundRect">
            <a:avLst>
              <a:gd name="adj" fmla="val 10596"/>
            </a:avLst>
          </a:prstGeom>
          <a:solidFill>
            <a:srgbClr val="F397C5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solidFill>
                <a:schemeClr val="bg1"/>
              </a:solidFill>
            </a:endParaRPr>
          </a:p>
        </p:txBody>
      </p:sp>
      <p:sp>
        <p:nvSpPr>
          <p:cNvPr id="27" name="Объект 4">
            <a:extLst>
              <a:ext uri="{FF2B5EF4-FFF2-40B4-BE49-F238E27FC236}">
                <a16:creationId xmlns:a16="http://schemas.microsoft.com/office/drawing/2014/main" id="{3CF8DB03-A094-458F-B231-3427C3B2CFA4}"/>
              </a:ext>
            </a:extLst>
          </p:cNvPr>
          <p:cNvSpPr txBox="1">
            <a:spLocks/>
          </p:cNvSpPr>
          <p:nvPr/>
        </p:nvSpPr>
        <p:spPr>
          <a:xfrm>
            <a:off x="464950" y="3293179"/>
            <a:ext cx="4618494" cy="361201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ru-RU" sz="2000" b="1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ПИЛОТ </a:t>
            </a:r>
            <a:r>
              <a:rPr lang="ru-RU" sz="1600" b="1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(стоимость </a:t>
            </a:r>
            <a:r>
              <a:rPr lang="en-US" sz="1600" b="1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~</a:t>
            </a:r>
            <a:r>
              <a:rPr lang="ru-RU" sz="1600" b="1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150</a:t>
            </a:r>
            <a:r>
              <a:rPr lang="en-US" sz="1600" b="1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b="1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тыс. </a:t>
            </a:r>
            <a:r>
              <a:rPr lang="ru-RU" sz="1600" b="1" dirty="0">
                <a:solidFill>
                  <a:srgbClr val="5B272C"/>
                </a:solidFill>
                <a:latin typeface="Montserrat" panose="00000500000000000000" pitchFamily="2" charset="-52"/>
                <a:ea typeface="Roboto SemiBold"/>
                <a:cs typeface="Roboto SemiBold"/>
                <a:sym typeface="Roboto SemiBold"/>
              </a:rPr>
              <a:t>₽</a:t>
            </a:r>
            <a:r>
              <a:rPr lang="ru-RU" sz="1600" b="1" dirty="0">
                <a:solidFill>
                  <a:srgbClr val="5B272C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n-US" sz="2000" b="1" dirty="0">
              <a:solidFill>
                <a:srgbClr val="5B272C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9C6DE9A-D504-43F2-BE5E-62D2AC6A966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46548" y="4766749"/>
            <a:ext cx="2133600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>
                <a:latin typeface="Montserrat" panose="00000500000000000000" pitchFamily="2" charset="-52"/>
              </a:rPr>
              <a:t>15</a:t>
            </a:fld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BE1167-552A-290F-670E-897F03650506}"/>
              </a:ext>
            </a:extLst>
          </p:cNvPr>
          <p:cNvSpPr txBox="1"/>
          <p:nvPr/>
        </p:nvSpPr>
        <p:spPr>
          <a:xfrm>
            <a:off x="463849" y="3822781"/>
            <a:ext cx="22442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5B272C"/>
                </a:solidFill>
                <a:latin typeface="Montserrat" panose="00000500000000000000" pitchFamily="2" charset="-52"/>
              </a:rPr>
              <a:t>Производство </a:t>
            </a:r>
            <a:r>
              <a:rPr lang="ru-RU" b="1" dirty="0">
                <a:solidFill>
                  <a:srgbClr val="5B272C"/>
                </a:solidFill>
                <a:latin typeface="Montserrat" panose="00000500000000000000" pitchFamily="2" charset="-52"/>
              </a:rPr>
              <a:t>партии</a:t>
            </a:r>
            <a:r>
              <a:rPr lang="ru-RU" dirty="0">
                <a:solidFill>
                  <a:srgbClr val="5B272C"/>
                </a:solidFill>
                <a:latin typeface="Montserrat" panose="00000500000000000000" pitchFamily="2" charset="-52"/>
              </a:rPr>
              <a:t> тату-чернил </a:t>
            </a:r>
          </a:p>
          <a:p>
            <a:pPr algn="ctr"/>
            <a:r>
              <a:rPr lang="ru-RU" dirty="0">
                <a:solidFill>
                  <a:srgbClr val="5B272C"/>
                </a:solidFill>
                <a:latin typeface="Montserrat" panose="00000500000000000000" pitchFamily="2" charset="-52"/>
              </a:rPr>
              <a:t>(50 упаковок х 50мл)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1F1EF067-0BE1-EFC6-3A38-EFE66F1BB003}"/>
              </a:ext>
            </a:extLst>
          </p:cNvPr>
          <p:cNvSpPr/>
          <p:nvPr/>
        </p:nvSpPr>
        <p:spPr>
          <a:xfrm>
            <a:off x="3359778" y="3673063"/>
            <a:ext cx="2424443" cy="1026716"/>
          </a:xfrm>
          <a:prstGeom prst="roundRect">
            <a:avLst>
              <a:gd name="adj" fmla="val 10596"/>
            </a:avLst>
          </a:prstGeom>
          <a:solidFill>
            <a:srgbClr val="F397C5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75F94734-AEED-221E-7AD6-C2C8C44EDACE}"/>
              </a:ext>
            </a:extLst>
          </p:cNvPr>
          <p:cNvSpPr/>
          <p:nvPr/>
        </p:nvSpPr>
        <p:spPr>
          <a:xfrm>
            <a:off x="6345778" y="3670933"/>
            <a:ext cx="2424443" cy="1026716"/>
          </a:xfrm>
          <a:prstGeom prst="roundRect">
            <a:avLst>
              <a:gd name="adj" fmla="val 10596"/>
            </a:avLst>
          </a:prstGeom>
          <a:solidFill>
            <a:srgbClr val="F397C5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E836964-456A-E083-B8C8-707102E0A1FA}"/>
              </a:ext>
            </a:extLst>
          </p:cNvPr>
          <p:cNvSpPr txBox="1"/>
          <p:nvPr/>
        </p:nvSpPr>
        <p:spPr>
          <a:xfrm>
            <a:off x="6435849" y="3814959"/>
            <a:ext cx="22442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5B272C"/>
                </a:solidFill>
                <a:latin typeface="Montserrat" panose="00000500000000000000" pitchFamily="2" charset="-52"/>
              </a:rPr>
              <a:t>Оценка</a:t>
            </a:r>
            <a:r>
              <a:rPr lang="ru-RU" dirty="0">
                <a:solidFill>
                  <a:srgbClr val="5B272C"/>
                </a:solidFill>
                <a:latin typeface="Montserrat" panose="00000500000000000000" pitchFamily="2" charset="-52"/>
              </a:rPr>
              <a:t> и медицинское наблюдение </a:t>
            </a:r>
            <a:endParaRPr lang="ru-RU" b="1" dirty="0">
              <a:solidFill>
                <a:srgbClr val="5B272C"/>
              </a:solidFill>
              <a:latin typeface="Montserrat" panose="00000500000000000000" pitchFamily="2" charset="-52"/>
            </a:endParaRPr>
          </a:p>
        </p:txBody>
      </p: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171CF511-7412-3146-2349-332E5C529CCB}"/>
              </a:ext>
            </a:extLst>
          </p:cNvPr>
          <p:cNvCxnSpPr/>
          <p:nvPr/>
        </p:nvCxnSpPr>
        <p:spPr>
          <a:xfrm>
            <a:off x="2919960" y="4155790"/>
            <a:ext cx="343767" cy="0"/>
          </a:xfrm>
          <a:prstGeom prst="straightConnector1">
            <a:avLst/>
          </a:prstGeom>
          <a:ln w="57150">
            <a:solidFill>
              <a:srgbClr val="5B272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id="{1258CDFC-7F15-CBA2-D017-011FDDF6E200}"/>
              </a:ext>
            </a:extLst>
          </p:cNvPr>
          <p:cNvCxnSpPr/>
          <p:nvPr/>
        </p:nvCxnSpPr>
        <p:spPr>
          <a:xfrm>
            <a:off x="5930212" y="4175759"/>
            <a:ext cx="343767" cy="0"/>
          </a:xfrm>
          <a:prstGeom prst="straightConnector1">
            <a:avLst/>
          </a:prstGeom>
          <a:ln w="57150">
            <a:solidFill>
              <a:srgbClr val="5B272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B3E982BC-2279-861E-C57D-B8F6A2A16982}"/>
              </a:ext>
            </a:extLst>
          </p:cNvPr>
          <p:cNvSpPr txBox="1"/>
          <p:nvPr/>
        </p:nvSpPr>
        <p:spPr>
          <a:xfrm>
            <a:off x="3438462" y="3814959"/>
            <a:ext cx="22442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5B272C"/>
                </a:solidFill>
                <a:latin typeface="Montserrat" panose="00000500000000000000" pitchFamily="2" charset="-52"/>
              </a:rPr>
              <a:t>Тестирование на здоровых </a:t>
            </a:r>
            <a:r>
              <a:rPr lang="ru-RU" b="1" dirty="0">
                <a:solidFill>
                  <a:srgbClr val="5B272C"/>
                </a:solidFill>
                <a:latin typeface="Montserrat" panose="00000500000000000000" pitchFamily="2" charset="-52"/>
              </a:rPr>
              <a:t>добровольцах</a:t>
            </a:r>
          </a:p>
        </p:txBody>
      </p:sp>
      <p:pic>
        <p:nvPicPr>
          <p:cNvPr id="26" name="Google Shape;90;p13">
            <a:extLst>
              <a:ext uri="{FF2B5EF4-FFF2-40B4-BE49-F238E27FC236}">
                <a16:creationId xmlns:a16="http://schemas.microsoft.com/office/drawing/2014/main" id="{70571720-FA12-4654-B469-38988AE436F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26414" b="33964"/>
          <a:stretch/>
        </p:blipFill>
        <p:spPr>
          <a:xfrm>
            <a:off x="6040071" y="-7368"/>
            <a:ext cx="1635645" cy="648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BABE7F80-5285-4E52-B208-43B284C7B9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31226"/>
            <a:ext cx="1440529" cy="609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4988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4883</TotalTime>
  <Words>755</Words>
  <Application>Microsoft Office PowerPoint</Application>
  <PresentationFormat>Экран (16:9)</PresentationFormat>
  <Paragraphs>236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Montserrat Black</vt:lpstr>
      <vt:lpstr>Montserrat SemiBold</vt:lpstr>
      <vt:lpstr>Tahoma</vt:lpstr>
      <vt:lpstr>Calibri</vt:lpstr>
      <vt:lpstr>Montserrat</vt:lpstr>
      <vt:lpstr>Roboto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Дарья Осадчая</dc:creator>
  <cp:lastModifiedBy>Дарья Осадчая</cp:lastModifiedBy>
  <cp:revision>100</cp:revision>
  <dcterms:modified xsi:type="dcterms:W3CDTF">2025-11-05T14:58:28Z</dcterms:modified>
</cp:coreProperties>
</file>