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1" r:id="rId7"/>
    <p:sldId id="262" r:id="rId8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9A0683D-8A6D-450C-9035-CB611BFFE93C}" type="datetimeFigureOut">
              <a:rPr lang="ru-RU"/>
              <a:t>29.12.2023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716892A-7A27-4DB3-ABAD-505FB4599DB0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8DF9DF-04BB-ADFF-1CDF-98E6A12BE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4"/>
          <p:cNvSpPr txBox="1"/>
          <p:nvPr/>
        </p:nvSpPr>
        <p:spPr bwMode="auto">
          <a:xfrm>
            <a:off x="2099260" y="2099596"/>
            <a:ext cx="5312218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 dirty="0" err="1"/>
              <a:t>Малогабаритный</a:t>
            </a:r>
            <a:r>
              <a:rPr lang="en-US" sz="2400" b="1" dirty="0"/>
              <a:t> </a:t>
            </a:r>
            <a:r>
              <a:rPr lang="en-US" sz="2400" b="1" dirty="0" err="1"/>
              <a:t>лазер-гравер</a:t>
            </a:r>
            <a:r>
              <a:rPr lang="ru-RU" sz="2400" b="1" dirty="0"/>
              <a:t>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353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4306469" y="1872340"/>
            <a:ext cx="3602683" cy="304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srgbClr val="FBA714"/>
                </a:solidFill>
                <a:latin typeface="Artifakt Element Book"/>
                <a:ea typeface="Artifakt Element Book"/>
              </a:rPr>
              <a:t>Интернет магазины по продаже </a:t>
            </a:r>
          </a:p>
          <a:p>
            <a:pPr algn="ctr">
              <a:defRPr/>
            </a:pPr>
            <a:r>
              <a:rPr lang="ru-RU" sz="1600" dirty="0">
                <a:solidFill>
                  <a:srgbClr val="FBA714"/>
                </a:solidFill>
                <a:latin typeface="Artifakt Element Book"/>
                <a:ea typeface="Artifakt Element Book"/>
              </a:rPr>
              <a:t>чпу оборудования</a:t>
            </a:r>
            <a:endParaRPr dirty="0"/>
          </a:p>
          <a:p>
            <a:pPr algn="ctr">
              <a:defRPr/>
            </a:pPr>
            <a:endParaRPr lang="ru-RU" sz="1600" dirty="0">
              <a:solidFill>
                <a:srgbClr val="FBA714"/>
              </a:solidFill>
              <a:latin typeface="Artifakt Element Book"/>
              <a:ea typeface="Artifakt Element Book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FBA714"/>
                </a:solidFill>
                <a:latin typeface="Artifakt Element Book"/>
                <a:ea typeface="Artifakt Element Book"/>
              </a:rPr>
              <a:t>Производители рекламной продукции</a:t>
            </a:r>
            <a:endParaRPr dirty="0"/>
          </a:p>
          <a:p>
            <a:pPr algn="ctr">
              <a:defRPr/>
            </a:pPr>
            <a:endParaRPr lang="ru-RU" sz="1600" dirty="0">
              <a:solidFill>
                <a:srgbClr val="FBA714"/>
              </a:solidFill>
              <a:latin typeface="Artifakt Element Book"/>
              <a:ea typeface="Artifakt Element Book"/>
            </a:endParaRPr>
          </a:p>
          <a:p>
            <a:pPr algn="ctr">
              <a:defRPr/>
            </a:pPr>
            <a:endParaRPr lang="ru-RU" sz="1600" dirty="0">
              <a:solidFill>
                <a:srgbClr val="FBA714"/>
              </a:solidFill>
              <a:latin typeface="Artifakt Element Book"/>
              <a:ea typeface="Artifakt Element Book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FBA714"/>
                </a:solidFill>
                <a:latin typeface="Artifakt Element Book"/>
                <a:ea typeface="Artifakt Element Book"/>
              </a:rPr>
              <a:t>Мелкие и средние производства</a:t>
            </a:r>
            <a:endParaRPr dirty="0"/>
          </a:p>
          <a:p>
            <a:pPr>
              <a:defRPr/>
            </a:pPr>
            <a:r>
              <a:rPr lang="ru-RU" sz="1600" dirty="0">
                <a:solidFill>
                  <a:srgbClr val="FBA714"/>
                </a:solidFill>
                <a:latin typeface="Artifakt Element Book"/>
                <a:ea typeface="Artifakt Element Book"/>
              </a:rPr>
              <a:t> </a:t>
            </a:r>
            <a:endParaRPr dirty="0"/>
          </a:p>
          <a:p>
            <a:pPr>
              <a:defRPr/>
            </a:pPr>
            <a:endParaRPr lang="ru-RU" sz="1600" dirty="0">
              <a:solidFill>
                <a:srgbClr val="FBA714"/>
              </a:solidFill>
              <a:latin typeface="Artifakt Element Book"/>
              <a:ea typeface="Artifakt Element Book"/>
            </a:endParaRPr>
          </a:p>
          <a:p>
            <a:pPr>
              <a:defRPr/>
            </a:pPr>
            <a:endParaRPr lang="ru-RU" sz="1600" dirty="0">
              <a:solidFill>
                <a:srgbClr val="FBA714"/>
              </a:solidFill>
              <a:latin typeface="Artifakt Element Book"/>
              <a:ea typeface="Artifakt Element Book"/>
            </a:endParaRPr>
          </a:p>
          <a:p>
            <a:pPr marL="285750" indent="-285750">
              <a:buFontTx/>
              <a:buChar char="-"/>
              <a:defRPr/>
            </a:pPr>
            <a:endParaRPr lang="ru-RU" sz="1600" dirty="0">
              <a:latin typeface="Artifakt Element Book"/>
              <a:ea typeface="Artifakt Element Book"/>
            </a:endParaRPr>
          </a:p>
        </p:txBody>
      </p:sp>
      <p:sp>
        <p:nvSpPr>
          <p:cNvPr id="7" name="Прямоугольник: скругленные углы 6"/>
          <p:cNvSpPr/>
          <p:nvPr/>
        </p:nvSpPr>
        <p:spPr bwMode="auto">
          <a:xfrm>
            <a:off x="4479186" y="1890141"/>
            <a:ext cx="3248336" cy="535817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noFill/>
              <a:latin typeface="Artifakt Element Book"/>
              <a:ea typeface="Artifakt Element Book"/>
            </a:endParaRPr>
          </a:p>
        </p:txBody>
      </p:sp>
      <p:sp>
        <p:nvSpPr>
          <p:cNvPr id="8" name="Прямоугольник: скругленные углы 7"/>
          <p:cNvSpPr/>
          <p:nvPr/>
        </p:nvSpPr>
        <p:spPr bwMode="auto">
          <a:xfrm>
            <a:off x="4479185" y="2651398"/>
            <a:ext cx="3229583" cy="590722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noFill/>
              <a:latin typeface="Artifakt Element Book"/>
              <a:ea typeface="Artifakt Element Book"/>
            </a:endParaRPr>
          </a:p>
        </p:txBody>
      </p:sp>
      <p:sp>
        <p:nvSpPr>
          <p:cNvPr id="9" name="Прямоугольник: скругленные углы 8"/>
          <p:cNvSpPr/>
          <p:nvPr/>
        </p:nvSpPr>
        <p:spPr bwMode="auto">
          <a:xfrm>
            <a:off x="4469808" y="3324687"/>
            <a:ext cx="3248336" cy="590722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noFill/>
              <a:latin typeface="Artifakt Element Book"/>
              <a:ea typeface="Artifakt Element Book"/>
            </a:endParaRPr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7968343" y="1829660"/>
            <a:ext cx="4223655" cy="2245779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noFill/>
              <a:latin typeface="Artifakt Element Book"/>
              <a:ea typeface="Artifakt Element Book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8007728" y="2284388"/>
            <a:ext cx="42236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rgbClr val="FBA714"/>
                </a:solidFill>
                <a:ea typeface="Artifakt Element Book"/>
              </a:rPr>
              <a:t>Наращивание производств оборудования в стране способствует развитию промышленности, созданию дополнительных рабочих мест</a:t>
            </a:r>
            <a:endParaRPr/>
          </a:p>
        </p:txBody>
      </p:sp>
      <p:sp>
        <p:nvSpPr>
          <p:cNvPr id="14" name="Прямоугольник: скругленные углы 13"/>
          <p:cNvSpPr/>
          <p:nvPr/>
        </p:nvSpPr>
        <p:spPr bwMode="auto">
          <a:xfrm>
            <a:off x="0" y="1898528"/>
            <a:ext cx="4223655" cy="2143521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>
              <a:noFill/>
              <a:latin typeface="Artifakt Element Book"/>
              <a:ea typeface="Artifakt Element Book"/>
            </a:endParaRPr>
          </a:p>
        </p:txBody>
      </p:sp>
      <p:sp>
        <p:nvSpPr>
          <p:cNvPr id="17" name="AutoShape 2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0" name="Объект 4"/>
          <p:cNvSpPr txBox="1"/>
          <p:nvPr/>
        </p:nvSpPr>
        <p:spPr bwMode="auto">
          <a:xfrm>
            <a:off x="-104644" y="2240357"/>
            <a:ext cx="4432942" cy="180169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900" b="1" dirty="0">
                <a:solidFill>
                  <a:srgbClr val="FBA714"/>
                </a:solidFill>
              </a:rPr>
              <a:t>Отсутствие российских производителей лазерного ЧПУ оборудования</a:t>
            </a:r>
            <a:endParaRPr dirty="0"/>
          </a:p>
          <a:p>
            <a:pPr>
              <a:defRPr/>
            </a:pPr>
            <a:r>
              <a:rPr lang="ru-RU" sz="1900" b="1" dirty="0" smtClean="0">
                <a:solidFill>
                  <a:srgbClr val="FBA714"/>
                </a:solidFill>
              </a:rPr>
              <a:t>Высокая </a:t>
            </a:r>
            <a:r>
              <a:rPr lang="ru-RU" sz="1900" b="1" dirty="0">
                <a:solidFill>
                  <a:srgbClr val="FBA714"/>
                </a:solidFill>
              </a:rPr>
              <a:t>стоимость доставки </a:t>
            </a:r>
            <a:r>
              <a:rPr lang="ru-RU" sz="1900" b="1" dirty="0" smtClean="0">
                <a:solidFill>
                  <a:srgbClr val="FBA714"/>
                </a:solidFill>
              </a:rPr>
              <a:t>из-за </a:t>
            </a:r>
            <a:r>
              <a:rPr lang="ru-RU" sz="1900" b="1" dirty="0">
                <a:solidFill>
                  <a:srgbClr val="FBA714"/>
                </a:solidFill>
              </a:rPr>
              <a:t>границы</a:t>
            </a:r>
            <a:endParaRPr dirty="0"/>
          </a:p>
          <a:p>
            <a:pPr>
              <a:defRPr/>
            </a:pPr>
            <a:r>
              <a:rPr lang="ru-RU" sz="1900" b="1" dirty="0">
                <a:solidFill>
                  <a:srgbClr val="FBA714"/>
                </a:solidFill>
              </a:rPr>
              <a:t>О</a:t>
            </a:r>
            <a:r>
              <a:rPr lang="ru-RU" sz="1900" b="1" dirty="0" smtClean="0">
                <a:solidFill>
                  <a:srgbClr val="FBA714"/>
                </a:solidFill>
              </a:rPr>
              <a:t>борудование </a:t>
            </a:r>
            <a:r>
              <a:rPr lang="ru-RU" sz="1900" b="1" dirty="0">
                <a:solidFill>
                  <a:srgbClr val="FBA714"/>
                </a:solidFill>
              </a:rPr>
              <a:t>поставляется в разобранном виде, требует сборки и пусконаладочных работ </a:t>
            </a:r>
            <a:endParaRPr lang="ru-RU" sz="2400" b="1" dirty="0">
              <a:solidFill>
                <a:srgbClr val="E31926"/>
              </a:solidFill>
            </a:endParaRPr>
          </a:p>
          <a:p>
            <a:pPr>
              <a:defRPr/>
            </a:pPr>
            <a:endParaRPr lang="ru-RU" dirty="0">
              <a:solidFill>
                <a:srgbClr val="E31926"/>
              </a:solidFill>
            </a:endParaRP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>
              <a:solidFill>
                <a:srgbClr val="E31926"/>
              </a:solidFill>
            </a:endParaRPr>
          </a:p>
          <a:p>
            <a:pPr>
              <a:defRPr/>
            </a:pPr>
            <a:endParaRPr lang="ru-RU" dirty="0">
              <a:solidFill>
                <a:srgbClr val="E31926"/>
              </a:solidFill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rcRect l="2618" t="5186" r="2897" b="12751"/>
          <a:stretch/>
        </p:blipFill>
        <p:spPr bwMode="auto">
          <a:xfrm>
            <a:off x="167873" y="4383878"/>
            <a:ext cx="3977640" cy="245417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276587" y="4250167"/>
            <a:ext cx="3459486" cy="258788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rcRect t="7997" b="22918"/>
          <a:stretch/>
        </p:blipFill>
        <p:spPr bwMode="auto">
          <a:xfrm>
            <a:off x="7908794" y="4383878"/>
            <a:ext cx="4235415" cy="20729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5640" y="33453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888839" y="1558854"/>
            <a:ext cx="10414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Artifakt Element Book"/>
                <a:ea typeface="Artifakt Element Book"/>
              </a:rPr>
              <a:t>Двухосевой станок с лазерной головкой и ЧПУ управлением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0" y="4560078"/>
            <a:ext cx="1219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ru-RU" b="1" dirty="0" smtClean="0">
                <a:latin typeface="Artifakt Element Book"/>
                <a:ea typeface="Artifakt Element Book"/>
              </a:rPr>
              <a:t>российская </a:t>
            </a:r>
            <a:r>
              <a:rPr lang="ru-RU" b="1" dirty="0">
                <a:latin typeface="Artifakt Element Book"/>
                <a:ea typeface="Artifakt Element Book"/>
              </a:rPr>
              <a:t>сборка с применением качественных компонентов; </a:t>
            </a:r>
            <a:endParaRPr lang="ru-RU" b="1" dirty="0" smtClean="0">
              <a:latin typeface="Artifakt Element Book"/>
              <a:ea typeface="Artifakt Element Book"/>
            </a:endParaRPr>
          </a:p>
          <a:p>
            <a:pPr marL="285750" indent="-285750">
              <a:buFontTx/>
              <a:buChar char="-"/>
              <a:defRPr/>
            </a:pPr>
            <a:r>
              <a:rPr lang="ru-RU" b="1" dirty="0" smtClean="0">
                <a:latin typeface="Artifakt Element Book"/>
                <a:ea typeface="Artifakt Element Book"/>
              </a:rPr>
              <a:t>изготовление </a:t>
            </a:r>
            <a:r>
              <a:rPr lang="ru-RU" b="1" dirty="0">
                <a:latin typeface="Artifakt Element Book"/>
                <a:ea typeface="Artifakt Element Book"/>
              </a:rPr>
              <a:t>конструктивных элементов устройства на ЧПУ оборудовании, что обеспечивает качество конечного </a:t>
            </a:r>
            <a:r>
              <a:rPr lang="ru-RU" b="1" dirty="0" smtClean="0">
                <a:latin typeface="Artifakt Element Book"/>
                <a:ea typeface="Artifakt Element Book"/>
              </a:rPr>
              <a:t>продукта</a:t>
            </a:r>
          </a:p>
          <a:p>
            <a:pPr marL="285750" indent="-285750">
              <a:buFontTx/>
              <a:buChar char="-"/>
              <a:defRPr/>
            </a:pPr>
            <a:r>
              <a:rPr lang="ru-RU" b="1" dirty="0">
                <a:latin typeface="Artifakt Element Book"/>
                <a:ea typeface="Artifakt Element Book"/>
              </a:rPr>
              <a:t>полноценная тех. поддержка и послепродажное обслуживание</a:t>
            </a:r>
          </a:p>
          <a:p>
            <a:pPr marL="285750" indent="-285750">
              <a:buFontTx/>
              <a:buChar char="-"/>
              <a:defRPr/>
            </a:pPr>
            <a:endParaRPr lang="ru-RU" b="1" dirty="0">
              <a:latin typeface="Artifakt Element Book"/>
              <a:ea typeface="Artifakt Element Book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 l="23725" t="21362" r="19566" b="9585"/>
          <a:stretch/>
        </p:blipFill>
        <p:spPr bwMode="auto">
          <a:xfrm>
            <a:off x="706436" y="2149872"/>
            <a:ext cx="4429760" cy="1666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 l="12500" t="3456" r="9664" b="2272"/>
          <a:stretch/>
        </p:blipFill>
        <p:spPr bwMode="auto">
          <a:xfrm>
            <a:off x="5030452" y="2168104"/>
            <a:ext cx="2951796" cy="1550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/>
          <p:nvPr/>
        </p:nvPicPr>
        <p:blipFill>
          <a:blip r:embed="rId5"/>
          <a:srcRect l="3592" t="17104" r="19692"/>
          <a:stretch/>
        </p:blipFill>
        <p:spPr bwMode="auto">
          <a:xfrm>
            <a:off x="7967008" y="2247423"/>
            <a:ext cx="3493472" cy="1471138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t="2504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160398"/>
              </p:ext>
            </p:extLst>
          </p:nvPr>
        </p:nvGraphicFramePr>
        <p:xfrm>
          <a:off x="802640" y="2108912"/>
          <a:ext cx="11260873" cy="348899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260873">
                  <a:extLst>
                    <a:ext uri="{9D8B030D-6E8A-4147-A177-3AD203B41FA5}">
                      <a16:colId xmlns:a16="http://schemas.microsoft.com/office/drawing/2014/main" val="1598558902"/>
                    </a:ext>
                  </a:extLst>
                </a:gridCol>
              </a:tblGrid>
              <a:tr h="34889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TRL-5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настоящий момент изготовлена сварная рама. На ней выполнена обработка группы резьбовых отверстий для крепления направляющих. Имеется прототип лазерной головки, проработано техническое решение по ее установке на раме, используется идущее совместной с лазерной головкой программное обеспечение и ЧПУ.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403852338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02640" y="592791"/>
            <a:ext cx="71384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5400" b="1" dirty="0" smtClean="0"/>
              <a:t>УРОВЕНЬ ГОТОВНОСТИ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298867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Объект 4"/>
          <p:cNvSpPr txBox="1"/>
          <p:nvPr/>
        </p:nvSpPr>
        <p:spPr bwMode="auto">
          <a:xfrm>
            <a:off x="116840" y="1976739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>
              <a:solidFill>
                <a:srgbClr val="E31926"/>
              </a:solidFill>
            </a:endParaRPr>
          </a:p>
          <a:p>
            <a:pPr>
              <a:defRPr/>
            </a:pPr>
            <a:endParaRPr lang="ru-RU" dirty="0">
              <a:solidFill>
                <a:srgbClr val="E31926"/>
              </a:solidFill>
            </a:endParaRP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>
              <a:solidFill>
                <a:srgbClr val="E31926"/>
              </a:solidFill>
            </a:endParaRPr>
          </a:p>
          <a:p>
            <a:pPr>
              <a:defRPr/>
            </a:pPr>
            <a:endParaRPr lang="ru-RU" dirty="0">
              <a:solidFill>
                <a:srgbClr val="E31926"/>
              </a:solidFill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5" name="Объект 4"/>
          <p:cNvSpPr txBox="1"/>
          <p:nvPr/>
        </p:nvSpPr>
        <p:spPr bwMode="auto">
          <a:xfrm>
            <a:off x="484830" y="1976739"/>
            <a:ext cx="10147610" cy="45648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3600" b="1" dirty="0"/>
              <a:t>простота (безопасность) конструктивного исполнения, </a:t>
            </a:r>
            <a:endParaRPr lang="ru-RU" sz="3600" b="1" dirty="0" smtClean="0"/>
          </a:p>
          <a:p>
            <a:pPr algn="just">
              <a:defRPr/>
            </a:pPr>
            <a:r>
              <a:rPr lang="ru-RU" sz="3600" b="1" dirty="0" smtClean="0"/>
              <a:t>мобильность,</a:t>
            </a:r>
          </a:p>
          <a:p>
            <a:pPr algn="just">
              <a:defRPr/>
            </a:pPr>
            <a:r>
              <a:rPr lang="ru-RU" sz="3600" b="1" dirty="0" smtClean="0"/>
              <a:t>масштабируемость </a:t>
            </a:r>
            <a:r>
              <a:rPr lang="ru-RU" sz="3600" b="1" dirty="0"/>
              <a:t>рабочей зоны, </a:t>
            </a:r>
            <a:endParaRPr lang="ru-RU" sz="3600" b="1" dirty="0" smtClean="0"/>
          </a:p>
          <a:p>
            <a:pPr algn="just">
              <a:defRPr/>
            </a:pPr>
            <a:r>
              <a:rPr lang="ru-RU" sz="3600" b="1" dirty="0" smtClean="0"/>
              <a:t>точность </a:t>
            </a:r>
            <a:r>
              <a:rPr lang="ru-RU" sz="3600" b="1" dirty="0"/>
              <a:t>за счет применения программного управления и менее энергоемких аппаратных средства для реализации лучевой обработки</a:t>
            </a:r>
            <a:endParaRPr lang="ru-RU" sz="3600" dirty="0">
              <a:solidFill>
                <a:srgbClr val="E31926"/>
              </a:solidFill>
            </a:endParaRPr>
          </a:p>
          <a:p>
            <a:pPr algn="just">
              <a:defRPr/>
            </a:pPr>
            <a:endParaRPr lang="ru-RU" sz="3600" b="1" dirty="0">
              <a:solidFill>
                <a:srgbClr val="E31926"/>
              </a:solidFill>
            </a:endParaRPr>
          </a:p>
          <a:p>
            <a:pPr algn="just">
              <a:defRPr/>
            </a:pPr>
            <a:endParaRPr lang="ru-RU" sz="3600" b="1" dirty="0">
              <a:solidFill>
                <a:srgbClr val="E31926"/>
              </a:solidFill>
            </a:endParaRPr>
          </a:p>
          <a:p>
            <a:pPr algn="just">
              <a:defRPr/>
            </a:pPr>
            <a:endParaRPr lang="ru-RU" sz="3600" b="1" dirty="0">
              <a:solidFill>
                <a:srgbClr val="E31926"/>
              </a:solidFill>
            </a:endParaRPr>
          </a:p>
          <a:p>
            <a:pPr algn="just">
              <a:defRPr/>
            </a:pPr>
            <a:endParaRPr lang="ru-RU" sz="3600" b="1" dirty="0">
              <a:solidFill>
                <a:srgbClr val="E31926"/>
              </a:solidFill>
            </a:endParaRPr>
          </a:p>
          <a:p>
            <a:pPr algn="just">
              <a:defRPr/>
            </a:pPr>
            <a:endParaRPr lang="ru-RU" sz="3600" b="1" dirty="0">
              <a:solidFill>
                <a:srgbClr val="E31926"/>
              </a:solidFill>
            </a:endParaRPr>
          </a:p>
          <a:p>
            <a:pPr algn="just">
              <a:defRPr/>
            </a:pPr>
            <a:endParaRPr lang="ru-RU" sz="3600" b="1" dirty="0">
              <a:solidFill>
                <a:srgbClr val="E31926"/>
              </a:solidFill>
            </a:endParaRPr>
          </a:p>
          <a:p>
            <a:pPr algn="just">
              <a:defRPr/>
            </a:pPr>
            <a:endParaRPr lang="ru-RU" sz="3600" b="1" dirty="0">
              <a:solidFill>
                <a:srgbClr val="E31926"/>
              </a:solidFill>
            </a:endParaRPr>
          </a:p>
          <a:p>
            <a:pPr algn="just">
              <a:defRPr/>
            </a:pPr>
            <a:endParaRPr lang="ru-RU" sz="4000" dirty="0">
              <a:solidFill>
                <a:srgbClr val="E31926"/>
              </a:solidFill>
            </a:endParaRPr>
          </a:p>
          <a:p>
            <a:pPr algn="just">
              <a:defRPr/>
            </a:pPr>
            <a:endParaRPr lang="ru-RU" sz="4000" dirty="0"/>
          </a:p>
          <a:p>
            <a:pPr algn="just">
              <a:defRPr/>
            </a:pPr>
            <a:endParaRPr lang="ru-RU" sz="4000" dirty="0">
              <a:solidFill>
                <a:srgbClr val="E31926"/>
              </a:solidFill>
            </a:endParaRPr>
          </a:p>
          <a:p>
            <a:pPr algn="just">
              <a:defRPr/>
            </a:pPr>
            <a:endParaRPr lang="ru-RU" sz="4000" dirty="0">
              <a:solidFill>
                <a:srgbClr val="E31926"/>
              </a:solidFill>
            </a:endParaRPr>
          </a:p>
          <a:p>
            <a:pPr algn="just">
              <a:defRPr/>
            </a:pPr>
            <a:endParaRPr lang="ru-RU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4998335" y="335442"/>
            <a:ext cx="6217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/>
              <a:t>Ценностное предложение 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44468" y="1538798"/>
            <a:ext cx="621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/>
              <a:t>Потоки поступления доходов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7573123" y="4131891"/>
            <a:ext cx="6217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/>
              <a:t>Каналы сбыта 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4998335" y="2264444"/>
            <a:ext cx="621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/>
              <a:t>Ключевые виды деятельности</a:t>
            </a:r>
            <a:endParaRPr/>
          </a:p>
        </p:txBody>
      </p:sp>
      <p:sp>
        <p:nvSpPr>
          <p:cNvPr id="9" name="Объект 4"/>
          <p:cNvSpPr txBox="1"/>
          <p:nvPr/>
        </p:nvSpPr>
        <p:spPr bwMode="auto">
          <a:xfrm>
            <a:off x="5052350" y="802352"/>
            <a:ext cx="6370318" cy="10290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000" b="1" dirty="0"/>
              <a:t>Российское производство из качественных компонентов</a:t>
            </a:r>
            <a:endParaRPr sz="2400" dirty="0"/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000" b="1" dirty="0"/>
              <a:t>Полноценная тех. поддержка и послепродажное </a:t>
            </a:r>
            <a:r>
              <a:rPr lang="ru-RU" sz="2000" b="1" dirty="0" smtClean="0"/>
              <a:t>обслуживание</a:t>
            </a:r>
            <a:endParaRPr sz="2400" dirty="0"/>
          </a:p>
        </p:txBody>
      </p:sp>
      <p:sp>
        <p:nvSpPr>
          <p:cNvPr id="11" name="Объект 4"/>
          <p:cNvSpPr txBox="1"/>
          <p:nvPr/>
        </p:nvSpPr>
        <p:spPr bwMode="auto">
          <a:xfrm>
            <a:off x="7573122" y="4637484"/>
            <a:ext cx="3849547" cy="172859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ru-RU" sz="2000" b="1" dirty="0" smtClean="0"/>
              <a:t>Торговые </a:t>
            </a:r>
            <a:r>
              <a:rPr lang="ru-RU" sz="2000" b="1" dirty="0"/>
              <a:t>площадки, такие как </a:t>
            </a:r>
            <a:r>
              <a:rPr lang="ru-RU" sz="2000" b="1" dirty="0" err="1"/>
              <a:t>Яндекс.Маркет</a:t>
            </a:r>
            <a:r>
              <a:rPr lang="ru-RU" sz="2000" b="1" dirty="0"/>
              <a:t>, </a:t>
            </a:r>
            <a:r>
              <a:rPr lang="ru-RU" sz="2000" b="1" dirty="0" err="1"/>
              <a:t>Ozon</a:t>
            </a:r>
            <a:r>
              <a:rPr lang="ru-RU" sz="2000" b="1" dirty="0"/>
              <a:t>, </a:t>
            </a:r>
            <a:r>
              <a:rPr lang="ru-RU" sz="2000" b="1" dirty="0" err="1"/>
              <a:t>Авито</a:t>
            </a:r>
            <a:endParaRPr sz="2000" dirty="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585871" y="4162668"/>
            <a:ext cx="621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/>
              <a:t>Необходимые ресурсы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65334" y="4693580"/>
            <a:ext cx="57231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 smtClean="0"/>
              <a:t>Зарубежные </a:t>
            </a:r>
            <a:r>
              <a:rPr lang="ru-RU" sz="2000" b="1" dirty="0"/>
              <a:t>электронные комплектующие, метало-прокат, лазерная резка, персонал, финансовые ресурсы</a:t>
            </a:r>
            <a:endParaRPr lang="en-US" sz="2000" b="1" dirty="0"/>
          </a:p>
        </p:txBody>
      </p:sp>
      <p:sp>
        <p:nvSpPr>
          <p:cNvPr id="15" name="Объект 4"/>
          <p:cNvSpPr txBox="1"/>
          <p:nvPr/>
        </p:nvSpPr>
        <p:spPr bwMode="auto">
          <a:xfrm>
            <a:off x="5052349" y="2722673"/>
            <a:ext cx="6370319" cy="10290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 b="1" dirty="0"/>
              <a:t>Изготовление каркасов , элементов крепления</a:t>
            </a:r>
            <a:endParaRPr sz="2000" dirty="0"/>
          </a:p>
          <a:p>
            <a:pPr>
              <a:defRPr/>
            </a:pPr>
            <a:r>
              <a:rPr lang="ru-RU" sz="2000" b="1" dirty="0"/>
              <a:t>Сборка и испытание приводов и лазерной головки, устройств управления</a:t>
            </a:r>
            <a:endParaRPr sz="2000" dirty="0"/>
          </a:p>
        </p:txBody>
      </p:sp>
      <p:sp>
        <p:nvSpPr>
          <p:cNvPr id="16" name="Объект 4"/>
          <p:cNvSpPr txBox="1"/>
          <p:nvPr/>
        </p:nvSpPr>
        <p:spPr bwMode="auto">
          <a:xfrm>
            <a:off x="601401" y="2024168"/>
            <a:ext cx="3681616" cy="175652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sz="2000" b="1" dirty="0" smtClean="0"/>
              <a:t>Выручка </a:t>
            </a:r>
            <a:r>
              <a:rPr lang="ru-RU" sz="2000" b="1" dirty="0"/>
              <a:t>от продаж (непосредственная реализация заказчикам с учетом их персонализированных требований)</a:t>
            </a:r>
            <a:endParaRPr lang="ru-RU" sz="2000" b="1" dirty="0">
              <a:solidFill>
                <a:srgbClr val="E3192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7775654" y="4083537"/>
            <a:ext cx="34317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>
                <a:latin typeface="Times New Roman"/>
                <a:ea typeface="Times New Roman"/>
              </a:rPr>
              <a:t>Источники финансирования:</a:t>
            </a:r>
            <a:endParaRPr/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ru-RU">
                <a:latin typeface="Times New Roman"/>
                <a:ea typeface="Times New Roman"/>
              </a:rPr>
              <a:t>Гранты и конкурсы.</a:t>
            </a:r>
            <a:endParaRPr/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ru-RU">
                <a:latin typeface="Times New Roman"/>
                <a:ea typeface="Times New Roman"/>
              </a:rPr>
              <a:t>Предзаказы.</a:t>
            </a:r>
            <a:endParaRPr/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ru-RU">
                <a:latin typeface="Times New Roman"/>
                <a:ea typeface="Times New Roman"/>
              </a:rPr>
              <a:t>Собственные средства.</a:t>
            </a:r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1276880"/>
          <a:ext cx="6791092" cy="5581120"/>
        </p:xfrm>
        <a:graphic>
          <a:graphicData uri="http://schemas.openxmlformats.org/drawingml/2006/table">
            <a:tbl>
              <a:tblPr/>
              <a:tblGrid>
                <a:gridCol w="1958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6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97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88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5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 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2024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2025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2027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2028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13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Инвестиционные затраты,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908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Денежный поток от операционной деятельности (приток - отток),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63168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175920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Приток,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663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объём продаж, шт.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2663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цена,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Отток, руб.: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-136832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-324080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-636160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-636160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-636160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2663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сырьё и материалы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  <a:miter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663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зарплата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-26040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-65100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-130200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-130200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-130200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138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накладные, прочие расходы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2663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налоги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-792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-28980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-75960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-75960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-75960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13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Суммарный денежный поток,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-436832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175920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363840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9361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Суммарный денежный поток нарастающим итогом,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  <a:bevel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-100000</a:t>
                      </a:r>
                      <a:endParaRPr/>
                    </a:p>
                  </a:txBody>
                  <a:tcPr marL="6725" marR="6725" marT="67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-536832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-360912</a:t>
                      </a:r>
                      <a:endParaRPr/>
                    </a:p>
                  </a:txBody>
                  <a:tcPr marL="6725" marR="6725" marT="67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2928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366768</a:t>
                      </a:r>
                      <a:endParaRPr/>
                    </a:p>
                  </a:txBody>
                  <a:tcPr marL="6725" marR="6725" marT="67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730608</a:t>
                      </a:r>
                      <a:endParaRPr/>
                    </a:p>
                  </a:txBody>
                  <a:tcPr marL="6725" marR="6725" marT="67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9361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Дисконтированный суммарный денежный поток,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-370197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126343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221444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187665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159038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8908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Дисконтированный суммарный денежный поток нарастающим итогом, руб.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-100000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-470197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-343854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-122409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65255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224293</a:t>
                      </a:r>
                      <a:endParaRPr/>
                    </a:p>
                  </a:txBody>
                  <a:tcPr marL="6725" marR="6725" marT="67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791094" y="1276880"/>
          <a:ext cx="4694662" cy="17865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37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7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304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en-US" sz="2000" u="none" strike="noStrike">
                          <a:latin typeface="Times New Roman"/>
                          <a:cs typeface="Times New Roman"/>
                        </a:rPr>
                        <a:t>NPV=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224 293 ₽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304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en-US" sz="2000" u="none" strike="noStrike">
                          <a:latin typeface="Times New Roman"/>
                          <a:cs typeface="Times New Roman"/>
                        </a:rPr>
                        <a:t>PI=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1,43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304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en-US" sz="2000" u="none" strike="noStrike">
                          <a:latin typeface="Times New Roman"/>
                          <a:cs typeface="Times New Roman"/>
                        </a:rPr>
                        <a:t>IRR=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36%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304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 Срок окуп. </a:t>
                      </a:r>
                      <a:r>
                        <a:rPr lang="en-US" sz="2000" u="none" strike="noStrike">
                          <a:latin typeface="Times New Roman"/>
                          <a:cs typeface="Times New Roman"/>
                        </a:rPr>
                        <a:t>PP=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2,99 лет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304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Диск. срок окуп. </a:t>
                      </a:r>
                      <a:r>
                        <a:rPr lang="en-US" sz="2000" u="none" strike="noStrike">
                          <a:latin typeface="Times New Roman"/>
                          <a:cs typeface="Times New Roman"/>
                        </a:rPr>
                        <a:t>DPP=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u="none" strike="noStrike">
                          <a:latin typeface="Times New Roman"/>
                          <a:cs typeface="Times New Roman"/>
                        </a:rPr>
                        <a:t>3,65 лет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471</Words>
  <Application>Microsoft Office PowerPoint</Application>
  <DocSecurity>0</DocSecurity>
  <PresentationFormat>Широкоэкранный</PresentationFormat>
  <Paragraphs>174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Artifakt Element Book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Арина Блонская</dc:creator>
  <cp:keywords/>
  <dc:description/>
  <cp:lastModifiedBy>Word</cp:lastModifiedBy>
  <cp:revision>14</cp:revision>
  <dcterms:created xsi:type="dcterms:W3CDTF">2023-06-21T07:47:13Z</dcterms:created>
  <dcterms:modified xsi:type="dcterms:W3CDTF">2023-12-28T20:28:27Z</dcterms:modified>
  <cp:category/>
  <dc:identifier/>
  <cp:contentStatus/>
  <dc:language/>
  <cp:version/>
</cp:coreProperties>
</file>