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5143500" cx="9144000"/>
  <p:notesSz cx="6858000" cy="9144000"/>
  <p:embeddedFontLst>
    <p:embeddedFont>
      <p:font typeface="Roboto"/>
      <p:regular r:id="rId17"/>
      <p:bold r:id="rId18"/>
      <p:italic r:id="rId19"/>
      <p:boldItalic r:id="rId20"/>
    </p:embeddedFont>
    <p:embeddedFont>
      <p:font typeface="Nunit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31D3F80-56DA-4F05-AD25-F158797EC59D}">
  <a:tblStyle styleId="{D31D3F80-56DA-4F05-AD25-F158797EC59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11" Type="http://schemas.openxmlformats.org/officeDocument/2006/relationships/slide" Target="slides/slide5.xml"/><Relationship Id="rId22" Type="http://schemas.openxmlformats.org/officeDocument/2006/relationships/font" Target="fonts/Nunito-bold.fntdata"/><Relationship Id="rId10" Type="http://schemas.openxmlformats.org/officeDocument/2006/relationships/slide" Target="slides/slide4.xml"/><Relationship Id="rId21" Type="http://schemas.openxmlformats.org/officeDocument/2006/relationships/font" Target="fonts/Nunito-regular.fntdata"/><Relationship Id="rId13" Type="http://schemas.openxmlformats.org/officeDocument/2006/relationships/slide" Target="slides/slide7.xml"/><Relationship Id="rId24" Type="http://schemas.openxmlformats.org/officeDocument/2006/relationships/font" Target="fonts/Nunito-boldItalic.fntdata"/><Relationship Id="rId12" Type="http://schemas.openxmlformats.org/officeDocument/2006/relationships/slide" Target="slides/slide6.xml"/><Relationship Id="rId23" Type="http://schemas.openxmlformats.org/officeDocument/2006/relationships/font" Target="fonts/Nuni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Roboto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Roboto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Roboto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350fc2cec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350fc2cec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Сегодня мы будем вам представлять наш проект AutoTormoZ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350fc2cec3_4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350fc2cec3_4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 данным Научного центра безопасности дорожного движения МВД РФ, за период с января по июнь 2024 года в России произошло 1891 ДТП с участием электросамокатов. </a:t>
            </a: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 Травмы в этих ДТП получили 1972 человека, в том числе 354 ребенка.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3b8fb592a6_3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3b8fb592a6_3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 качестве решения проблемы ДТП на самокатах мы предлагаем свою систему автоматического торможения AutoTormoZ которую мы будем устанавливать на самокаты и предотвращать ДТП поскольку будет замечать объекты перед самокатом и останавливать его в случае опасности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350fc2cec3_1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350fc2cec3_1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Основную ставку мы делаем на продажу системы большим компаниям которые могли бы устанавливать эту систему на свою самокаты что позволило бы повысить сохранность пользователей самокатов и пешеходов и повысить собственную репутацию, в чём компании сильно заинтересованы.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</a:rPr>
              <a:t>К сентябрю 2024 года "Яндекс Go" с 2022 года инвестировал 380 млн рублей в безопасность электросамокатов и планирует добавить еще 200 млн рублей в 2025 году. </a:t>
            </a:r>
            <a:br>
              <a:rPr lang="ru" sz="1050">
                <a:solidFill>
                  <a:schemeClr val="dk1"/>
                </a:solidFill>
              </a:rPr>
            </a:br>
            <a:r>
              <a:rPr lang="ru" sz="1050">
                <a:solidFill>
                  <a:schemeClr val="dk1"/>
                </a:solidFill>
              </a:rPr>
              <a:t>Whoosh</a:t>
            </a:r>
            <a:r>
              <a:rPr lang="ru" sz="1050">
                <a:solidFill>
                  <a:schemeClr val="dk1"/>
                </a:solidFill>
              </a:rPr>
              <a:t> в 2023 году вложил более 3 млрд рублей в закупку и запуск 45 тыс. самокатов в российских городах.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40cbd3d7a2_7_3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40cbd3d7a2_7_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>
                <a:solidFill>
                  <a:srgbClr val="233A44"/>
                </a:solidFill>
                <a:latin typeface="Calibri"/>
                <a:ea typeface="Calibri"/>
                <a:cs typeface="Calibri"/>
                <a:sym typeface="Calibri"/>
              </a:rPr>
              <a:t>В стоимость устройства которая составляет пятнадцать тысяч рублей включено:</a:t>
            </a:r>
            <a:endParaRPr sz="1300">
              <a:solidFill>
                <a:srgbClr val="233A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>
                <a:solidFill>
                  <a:srgbClr val="233A44"/>
                </a:solidFill>
                <a:latin typeface="Calibri"/>
                <a:ea typeface="Calibri"/>
                <a:cs typeface="Calibri"/>
                <a:sym typeface="Calibri"/>
              </a:rPr>
              <a:t>-Изготовление устройства</a:t>
            </a:r>
            <a:endParaRPr sz="1300">
              <a:solidFill>
                <a:srgbClr val="233A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233A44"/>
                </a:solidFill>
                <a:latin typeface="Calibri"/>
                <a:ea typeface="Calibri"/>
                <a:cs typeface="Calibri"/>
                <a:sym typeface="Calibri"/>
              </a:rPr>
              <a:t>-Установка устройства</a:t>
            </a:r>
            <a:endParaRPr sz="1300">
              <a:solidFill>
                <a:srgbClr val="233A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>
                <a:solidFill>
                  <a:srgbClr val="233A44"/>
                </a:solidFill>
                <a:latin typeface="Calibri"/>
                <a:ea typeface="Calibri"/>
                <a:cs typeface="Calibri"/>
                <a:sym typeface="Calibri"/>
              </a:rPr>
              <a:t>-Обслуживание</a:t>
            </a:r>
            <a:endParaRPr sz="1300">
              <a:solidFill>
                <a:srgbClr val="233A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350fc2cec3_1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350fc2cec3_1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350fc2cec3_1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350fc2cec3_1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4A4A4A"/>
                </a:solidFill>
                <a:highlight>
                  <a:srgbClr val="FFFFFF"/>
                </a:highlight>
              </a:rPr>
              <a:t>На рынке, где представлены такие сильные компании, как "ЭРА ГЛОНАСС" и Bird Three, наша компания выделяется благодаря оптимальному соотношению цены и качества. Мы предлагаем наиболее выгодные условия, сочетая в себе передовые технологии и доступную стоимость, что делает наше решение привлекательным выбором для клиентов.  Наша система превосходит конкурентов благодаря использованию передовой рекуперативной системы торможения, которая обеспечивает значительные преимущества в эффективности и производительности.</a:t>
            </a:r>
            <a:endParaRPr b="1" sz="17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40cbd3d7a2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40cbd3d7a2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питание от электро самоката подаёт питание </a:t>
            </a:r>
            <a:r>
              <a:rPr lang="ru"/>
              <a:t>на понижающий</a:t>
            </a:r>
            <a:r>
              <a:rPr lang="ru"/>
              <a:t> </a:t>
            </a:r>
            <a:r>
              <a:rPr lang="ru"/>
              <a:t>преобразователь</a:t>
            </a:r>
            <a:r>
              <a:rPr lang="ru"/>
              <a:t> который питает контроллер </a:t>
            </a:r>
            <a:r>
              <a:rPr lang="ru"/>
              <a:t>распбери</a:t>
            </a:r>
            <a:r>
              <a:rPr lang="ru"/>
              <a:t> </a:t>
            </a:r>
            <a:r>
              <a:rPr lang="ru"/>
              <a:t>пи</a:t>
            </a:r>
            <a:r>
              <a:rPr lang="ru"/>
              <a:t> 4 отвечающий за обработку сигналов с лидара и камеры. когда лидар с  камерой видят </a:t>
            </a:r>
            <a:r>
              <a:rPr lang="ru"/>
              <a:t>препятствие</a:t>
            </a:r>
            <a:r>
              <a:rPr lang="ru"/>
              <a:t> через реле </a:t>
            </a:r>
            <a:r>
              <a:rPr lang="ru"/>
              <a:t>подает</a:t>
            </a:r>
            <a:r>
              <a:rPr lang="ru"/>
              <a:t> сигнал на </a:t>
            </a:r>
            <a:r>
              <a:rPr lang="ru"/>
              <a:t>рекуперационную</a:t>
            </a:r>
            <a:r>
              <a:rPr lang="ru"/>
              <a:t> систему торможения самоката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40cbd3d7a2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40cbd3d7a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Мы планируем да начать продавать свои устройства в другие страны такие как Польша, Германия, Франция и Британия где больше всего электросамокатов, продавая устройства в страны с более развитой экономикой мы можем получать больше дохода с каждого устройства. Потребность в установке на другие транспортные средства вытекает   из экспорта, в других странах электросамокаты могут быть не так сильно востребованы из-за чего доход от продажи на самокаты может сократиться, а продажа на другие транспортные средства может это компенсировать и преумножить.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42c6e00db7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42c6e00db7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9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95733" y="744575"/>
            <a:ext cx="8520600" cy="20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550">
                <a:solidFill>
                  <a:srgbClr val="21252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AutoTormoZ</a:t>
            </a:r>
            <a:endParaRPr sz="10200"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728625" y="2274583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Умная </a:t>
            </a:r>
            <a:r>
              <a:rPr lang="ru"/>
              <a:t>система</a:t>
            </a:r>
            <a:r>
              <a:rPr lang="ru"/>
              <a:t> </a:t>
            </a:r>
            <a:r>
              <a:rPr lang="ru"/>
              <a:t>торможения</a:t>
            </a:r>
            <a:r>
              <a:rPr lang="ru"/>
              <a:t> для электросамокатов                                                                                                                                                                                            </a:t>
            </a:r>
            <a:endParaRPr/>
          </a:p>
        </p:txBody>
      </p:sp>
      <p:pic>
        <p:nvPicPr>
          <p:cNvPr id="130" name="Google Shape;13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1950" y="2989825"/>
            <a:ext cx="2005375" cy="193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9025" y="2765975"/>
            <a:ext cx="2041526" cy="2041526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3"/>
          <p:cNvSpPr txBox="1"/>
          <p:nvPr/>
        </p:nvSpPr>
        <p:spPr>
          <a:xfrm>
            <a:off x="1618875" y="3468275"/>
            <a:ext cx="312600" cy="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4"/>
          <p:cNvSpPr txBox="1"/>
          <p:nvPr>
            <p:ph type="title"/>
          </p:nvPr>
        </p:nvSpPr>
        <p:spPr>
          <a:xfrm>
            <a:off x="331175" y="375150"/>
            <a:ext cx="4700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Проблемная ситуация  </a:t>
            </a:r>
            <a:endParaRPr/>
          </a:p>
        </p:txBody>
      </p:sp>
      <p:sp>
        <p:nvSpPr>
          <p:cNvPr id="138" name="Google Shape;138;p14"/>
          <p:cNvSpPr txBox="1"/>
          <p:nvPr>
            <p:ph idx="1" type="body"/>
          </p:nvPr>
        </p:nvSpPr>
        <p:spPr>
          <a:xfrm>
            <a:off x="375875" y="947850"/>
            <a:ext cx="8304600" cy="7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/>
              <a:t>   </a:t>
            </a:r>
            <a:r>
              <a:rPr lang="ru" sz="6360"/>
              <a:t>Проблема: большая часть аварий с электросамокатами происходит из-за того, что водители не вовремя замечают препятствие, или оно появляется в неожиданный момент</a:t>
            </a:r>
            <a:endParaRPr sz="636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9" name="Google Shape;13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5450" y="3686675"/>
            <a:ext cx="1236225" cy="119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4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1" name="Google Shape;14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69997" y="1808300"/>
            <a:ext cx="1514475" cy="93692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4"/>
          <p:cNvSpPr txBox="1"/>
          <p:nvPr/>
        </p:nvSpPr>
        <p:spPr>
          <a:xfrm>
            <a:off x="6669600" y="2693525"/>
            <a:ext cx="2474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Под конец недели каждый себя чувствует как этот самокат</a:t>
            </a:r>
            <a:endParaRPr sz="11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0375" y="2178475"/>
            <a:ext cx="4106250" cy="243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89050" y="1612225"/>
            <a:ext cx="3891424" cy="211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5"/>
          <p:cNvSpPr txBox="1"/>
          <p:nvPr>
            <p:ph type="title"/>
          </p:nvPr>
        </p:nvSpPr>
        <p:spPr>
          <a:xfrm>
            <a:off x="572700" y="27942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Решение </a:t>
            </a:r>
            <a:endParaRPr/>
          </a:p>
        </p:txBody>
      </p:sp>
      <p:sp>
        <p:nvSpPr>
          <p:cNvPr id="150" name="Google Shape;150;p15"/>
          <p:cNvSpPr txBox="1"/>
          <p:nvPr>
            <p:ph idx="1" type="body"/>
          </p:nvPr>
        </p:nvSpPr>
        <p:spPr>
          <a:xfrm>
            <a:off x="581850" y="858750"/>
            <a:ext cx="7980300" cy="104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/>
              <a:t>Решение: мы предлагаем установить на электросамокаты систему автоматического торможения AutoTormoZ, которая будет вовремя замечать препятствия и останавливать самокат. </a:t>
            </a:r>
            <a:endParaRPr/>
          </a:p>
        </p:txBody>
      </p:sp>
      <p:pic>
        <p:nvPicPr>
          <p:cNvPr id="151" name="Google Shape;15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5450" y="3686675"/>
            <a:ext cx="1236225" cy="119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"/>
          <p:cNvSpPr txBox="1"/>
          <p:nvPr>
            <p:ph type="title"/>
          </p:nvPr>
        </p:nvSpPr>
        <p:spPr>
          <a:xfrm>
            <a:off x="300825" y="164800"/>
            <a:ext cx="2572800" cy="69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300">
                <a:latin typeface="Calibri"/>
                <a:ea typeface="Calibri"/>
                <a:cs typeface="Calibri"/>
                <a:sym typeface="Calibri"/>
              </a:rPr>
              <a:t>Потребители </a:t>
            </a:r>
            <a:endParaRPr sz="4700"/>
          </a:p>
        </p:txBody>
      </p:sp>
      <p:pic>
        <p:nvPicPr>
          <p:cNvPr id="157" name="Google Shape;15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5375" y="4188294"/>
            <a:ext cx="716300" cy="691081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6"/>
          <p:cNvSpPr txBox="1"/>
          <p:nvPr/>
        </p:nvSpPr>
        <p:spPr>
          <a:xfrm>
            <a:off x="734350" y="856000"/>
            <a:ext cx="6169800" cy="12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6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Шеринговые компании, такие как </a:t>
            </a:r>
            <a:r>
              <a:rPr b="1" lang="ru" sz="16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Whoosh</a:t>
            </a:r>
            <a:r>
              <a:rPr lang="ru" sz="16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lang="ru" sz="16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Urent</a:t>
            </a:r>
            <a:r>
              <a:rPr lang="ru" sz="16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lang="ru" sz="16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Yandex.Go</a:t>
            </a:r>
            <a:r>
              <a:rPr lang="ru" sz="16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и другие, являются основными потенциальными покупателями нашего </a:t>
            </a:r>
            <a:r>
              <a:rPr lang="ru" sz="16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устройства</a:t>
            </a:r>
            <a:r>
              <a:rPr lang="ru" sz="16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. Так же мы рассматриваем вариант продажи наших систем частным пользователям</a:t>
            </a:r>
            <a:endParaRPr sz="17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" name="Google Shape;15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4350" y="2136700"/>
            <a:ext cx="1178926" cy="1178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29788" y="2136700"/>
            <a:ext cx="1178925" cy="117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03250" y="2136701"/>
            <a:ext cx="1909178" cy="117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9574" y="1374525"/>
            <a:ext cx="2243149" cy="2243149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7"/>
          <p:cNvSpPr txBox="1"/>
          <p:nvPr>
            <p:ph type="title"/>
          </p:nvPr>
        </p:nvSpPr>
        <p:spPr>
          <a:xfrm>
            <a:off x="493950" y="62337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Спектр наших услуг</a:t>
            </a:r>
            <a:endParaRPr/>
          </a:p>
        </p:txBody>
      </p:sp>
      <p:pic>
        <p:nvPicPr>
          <p:cNvPr id="168" name="Google Shape;16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27400" y="1259325"/>
            <a:ext cx="2536676" cy="2536676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/>
          <p:nvPr/>
        </p:nvSpPr>
        <p:spPr>
          <a:xfrm>
            <a:off x="988750" y="3916075"/>
            <a:ext cx="17877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Продажа</a:t>
            </a:r>
            <a:endParaRPr sz="19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7"/>
          <p:cNvSpPr txBox="1"/>
          <p:nvPr/>
        </p:nvSpPr>
        <p:spPr>
          <a:xfrm>
            <a:off x="3745600" y="3959900"/>
            <a:ext cx="1821600" cy="4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Обслуживание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7"/>
          <p:cNvSpPr txBox="1"/>
          <p:nvPr/>
        </p:nvSpPr>
        <p:spPr>
          <a:xfrm>
            <a:off x="6517050" y="3872225"/>
            <a:ext cx="20166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Установка</a:t>
            </a:r>
            <a:endParaRPr sz="19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900" y="1335553"/>
            <a:ext cx="2536676" cy="2536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84775" y="4117650"/>
            <a:ext cx="848375" cy="81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8"/>
          <p:cNvSpPr txBox="1"/>
          <p:nvPr>
            <p:ph type="title"/>
          </p:nvPr>
        </p:nvSpPr>
        <p:spPr>
          <a:xfrm>
            <a:off x="311700" y="223875"/>
            <a:ext cx="8520600" cy="92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Экономическая часть и примерный срок окупаемости</a:t>
            </a:r>
            <a:endParaRPr/>
          </a:p>
        </p:txBody>
      </p:sp>
      <p:sp>
        <p:nvSpPr>
          <p:cNvPr id="179" name="Google Shape;179;p18"/>
          <p:cNvSpPr txBox="1"/>
          <p:nvPr>
            <p:ph idx="1" type="body"/>
          </p:nvPr>
        </p:nvSpPr>
        <p:spPr>
          <a:xfrm>
            <a:off x="311700" y="1239000"/>
            <a:ext cx="4038900" cy="280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rgbClr val="070707"/>
                </a:solidFill>
                <a:highlight>
                  <a:srgbClr val="FFFFFF"/>
                </a:highlight>
              </a:rPr>
              <a:t>Себестоимость одного устройства:</a:t>
            </a:r>
            <a:br>
              <a:rPr lang="ru">
                <a:solidFill>
                  <a:srgbClr val="070707"/>
                </a:solidFill>
                <a:highlight>
                  <a:srgbClr val="FFFFFF"/>
                </a:highlight>
              </a:rPr>
            </a:br>
            <a:r>
              <a:rPr lang="ru">
                <a:solidFill>
                  <a:srgbClr val="070707"/>
                </a:solidFill>
                <a:highlight>
                  <a:srgbClr val="FFFFFF"/>
                </a:highlight>
              </a:rPr>
              <a:t>Модуль камеры</a:t>
            </a:r>
            <a:r>
              <a:rPr lang="ru">
                <a:solidFill>
                  <a:srgbClr val="070707"/>
                </a:solidFill>
                <a:highlight>
                  <a:srgbClr val="FFFFFF"/>
                </a:highlight>
              </a:rPr>
              <a:t> </a:t>
            </a:r>
            <a:r>
              <a:rPr lang="ru">
                <a:solidFill>
                  <a:srgbClr val="070707"/>
                </a:solidFill>
                <a:highlight>
                  <a:srgbClr val="FFFFFF"/>
                </a:highlight>
              </a:rPr>
              <a:t>- 220 руб</a:t>
            </a:r>
            <a:endParaRPr>
              <a:solidFill>
                <a:srgbClr val="070707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Лидар </a:t>
            </a:r>
            <a:r>
              <a:rPr lang="ru">
                <a:solidFill>
                  <a:srgbClr val="222222"/>
                </a:solidFill>
                <a:highlight>
                  <a:srgbClr val="FFFFFF"/>
                </a:highlight>
              </a:rPr>
              <a:t>TF-Luna Lidar - </a:t>
            </a:r>
            <a:r>
              <a:rPr lang="ru">
                <a:solidFill>
                  <a:srgbClr val="222222"/>
                </a:solidFill>
                <a:highlight>
                  <a:schemeClr val="dk1"/>
                </a:highlight>
              </a:rPr>
              <a:t>1 995</a:t>
            </a:r>
            <a:r>
              <a:rPr lang="ru">
                <a:solidFill>
                  <a:srgbClr val="222222"/>
                </a:solidFill>
                <a:highlight>
                  <a:srgbClr val="FFFFFF"/>
                </a:highlight>
              </a:rPr>
              <a:t> руб</a:t>
            </a:r>
            <a:br>
              <a:rPr lang="ru">
                <a:solidFill>
                  <a:srgbClr val="222222"/>
                </a:solidFill>
                <a:highlight>
                  <a:srgbClr val="FFFFFF"/>
                </a:highlight>
              </a:rPr>
            </a:br>
            <a:r>
              <a:rPr lang="ru">
                <a:solidFill>
                  <a:srgbClr val="222222"/>
                </a:solidFill>
                <a:highlight>
                  <a:srgbClr val="FFFFFF"/>
                </a:highlight>
              </a:rPr>
              <a:t>Реле - 249 рублей </a:t>
            </a:r>
            <a:endParaRPr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70707"/>
                </a:solidFill>
                <a:highlight>
                  <a:srgbClr val="FFFFFF"/>
                </a:highlight>
              </a:rPr>
              <a:t>Raspberry Pi Zero 2 W - 3240 руб</a:t>
            </a:r>
            <a:endParaRPr>
              <a:solidFill>
                <a:srgbClr val="070707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70707"/>
                </a:solidFill>
                <a:highlight>
                  <a:srgbClr val="FFFFFF"/>
                </a:highlight>
              </a:rPr>
              <a:t>Преобразователь напряжения - 635 руб</a:t>
            </a:r>
            <a:endParaRPr>
              <a:solidFill>
                <a:srgbClr val="070707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70707"/>
                </a:solidFill>
                <a:highlight>
                  <a:srgbClr val="FFFFFF"/>
                </a:highlight>
              </a:rPr>
              <a:t>Корпус - 200 рублей</a:t>
            </a:r>
            <a:endParaRPr>
              <a:solidFill>
                <a:srgbClr val="070707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70707"/>
                </a:solidFill>
                <a:highlight>
                  <a:srgbClr val="FFFFFF"/>
                </a:highlight>
              </a:rPr>
              <a:t>Итого: 6539 рублей</a:t>
            </a:r>
            <a:endParaRPr b="1">
              <a:solidFill>
                <a:srgbClr val="070707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32850" y="4055950"/>
            <a:ext cx="908575" cy="87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4300800" y="1090050"/>
            <a:ext cx="4764300" cy="3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070707"/>
                </a:solidFill>
                <a:latin typeface="Calibri"/>
                <a:ea typeface="Calibri"/>
                <a:cs typeface="Calibri"/>
                <a:sym typeface="Calibri"/>
              </a:rPr>
              <a:t>Объем рынка (TAM, SAM, SOM)</a:t>
            </a:r>
            <a:endParaRPr b="1" sz="1300">
              <a:solidFill>
                <a:srgbClr val="07070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070707"/>
                </a:solidFill>
                <a:latin typeface="Calibri"/>
                <a:ea typeface="Calibri"/>
                <a:cs typeface="Calibri"/>
                <a:sym typeface="Calibri"/>
              </a:rPr>
              <a:t>Объем рынка остается прежним:</a:t>
            </a:r>
            <a:endParaRPr sz="1300">
              <a:solidFill>
                <a:srgbClr val="07070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0707"/>
              </a:buClr>
              <a:buSzPts val="1200"/>
              <a:buFont typeface="Calibri"/>
              <a:buChar char="●"/>
            </a:pPr>
            <a:r>
              <a:rPr b="1" lang="ru" sz="1300">
                <a:solidFill>
                  <a:srgbClr val="070707"/>
                </a:solidFill>
                <a:latin typeface="Calibri"/>
                <a:ea typeface="Calibri"/>
                <a:cs typeface="Calibri"/>
                <a:sym typeface="Calibri"/>
              </a:rPr>
              <a:t>TAM:</a:t>
            </a:r>
            <a:r>
              <a:rPr lang="ru" sz="1300">
                <a:solidFill>
                  <a:srgbClr val="070707"/>
                </a:solidFill>
                <a:latin typeface="Calibri"/>
                <a:ea typeface="Calibri"/>
                <a:cs typeface="Calibri"/>
                <a:sym typeface="Calibri"/>
              </a:rPr>
              <a:t> 50 000 устройств (749,95 млн рублей).</a:t>
            </a:r>
            <a:endParaRPr sz="1300">
              <a:solidFill>
                <a:srgbClr val="07070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0707"/>
              </a:buClr>
              <a:buSzPts val="1200"/>
              <a:buFont typeface="Calibri"/>
              <a:buChar char="●"/>
            </a:pPr>
            <a:r>
              <a:rPr b="1" lang="ru" sz="1300">
                <a:solidFill>
                  <a:srgbClr val="070707"/>
                </a:solidFill>
                <a:latin typeface="Calibri"/>
                <a:ea typeface="Calibri"/>
                <a:cs typeface="Calibri"/>
                <a:sym typeface="Calibri"/>
              </a:rPr>
              <a:t>SAM:</a:t>
            </a:r>
            <a:r>
              <a:rPr lang="ru" sz="1300">
                <a:solidFill>
                  <a:srgbClr val="070707"/>
                </a:solidFill>
                <a:latin typeface="Calibri"/>
                <a:ea typeface="Calibri"/>
                <a:cs typeface="Calibri"/>
                <a:sym typeface="Calibri"/>
              </a:rPr>
              <a:t> 10 000 устройств (149,99 млн рублей).</a:t>
            </a:r>
            <a:endParaRPr sz="1300">
              <a:solidFill>
                <a:srgbClr val="07070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0707"/>
              </a:buClr>
              <a:buSzPts val="1200"/>
              <a:buFont typeface="Calibri"/>
              <a:buChar char="●"/>
            </a:pPr>
            <a:r>
              <a:rPr b="1" lang="ru" sz="1300">
                <a:solidFill>
                  <a:srgbClr val="070707"/>
                </a:solidFill>
                <a:latin typeface="Calibri"/>
                <a:ea typeface="Calibri"/>
                <a:cs typeface="Calibri"/>
                <a:sym typeface="Calibri"/>
              </a:rPr>
              <a:t>SOM:</a:t>
            </a:r>
            <a:r>
              <a:rPr lang="ru" sz="1300">
                <a:solidFill>
                  <a:srgbClr val="070707"/>
                </a:solidFill>
                <a:latin typeface="Calibri"/>
                <a:ea typeface="Calibri"/>
                <a:cs typeface="Calibri"/>
                <a:sym typeface="Calibri"/>
              </a:rPr>
              <a:t> 500 устройств (7,5 млн рублей).</a:t>
            </a:r>
            <a:endParaRPr sz="1300">
              <a:solidFill>
                <a:srgbClr val="07070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070707"/>
                </a:solidFill>
                <a:latin typeface="Calibri"/>
                <a:ea typeface="Calibri"/>
                <a:cs typeface="Calibri"/>
                <a:sym typeface="Calibri"/>
              </a:rPr>
              <a:t>Итоговые финансовые показатели</a:t>
            </a:r>
            <a:endParaRPr b="1" sz="1300">
              <a:solidFill>
                <a:srgbClr val="07070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070707"/>
              </a:buClr>
              <a:buSzPts val="1200"/>
              <a:buFont typeface="Calibri"/>
              <a:buChar char="●"/>
            </a:pPr>
            <a:r>
              <a:rPr b="1" lang="ru" sz="1300">
                <a:solidFill>
                  <a:srgbClr val="070707"/>
                </a:solidFill>
                <a:latin typeface="Calibri"/>
                <a:ea typeface="Calibri"/>
                <a:cs typeface="Calibri"/>
                <a:sym typeface="Calibri"/>
              </a:rPr>
              <a:t>Стартовые инвестиции:</a:t>
            </a:r>
            <a:r>
              <a:rPr lang="ru" sz="1300">
                <a:solidFill>
                  <a:srgbClr val="070707"/>
                </a:solidFill>
                <a:latin typeface="Calibri"/>
                <a:ea typeface="Calibri"/>
                <a:cs typeface="Calibri"/>
                <a:sym typeface="Calibri"/>
              </a:rPr>
              <a:t> 9,04 млн рублей.</a:t>
            </a:r>
            <a:endParaRPr sz="1300">
              <a:solidFill>
                <a:srgbClr val="07070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0707"/>
              </a:buClr>
              <a:buSzPts val="1200"/>
              <a:buFont typeface="Calibri"/>
              <a:buChar char="●"/>
            </a:pPr>
            <a:r>
              <a:rPr b="1" lang="ru" sz="1300">
                <a:solidFill>
                  <a:srgbClr val="070707"/>
                </a:solidFill>
                <a:latin typeface="Calibri"/>
                <a:ea typeface="Calibri"/>
                <a:cs typeface="Calibri"/>
                <a:sym typeface="Calibri"/>
              </a:rPr>
              <a:t>Годовые затраты на зарплату:</a:t>
            </a:r>
            <a:r>
              <a:rPr lang="ru" sz="1300">
                <a:solidFill>
                  <a:srgbClr val="070707"/>
                </a:solidFill>
                <a:latin typeface="Calibri"/>
                <a:ea typeface="Calibri"/>
                <a:cs typeface="Calibri"/>
                <a:sym typeface="Calibri"/>
              </a:rPr>
              <a:t> 7,2</a:t>
            </a:r>
            <a:r>
              <a:rPr lang="ru" sz="1300">
                <a:solidFill>
                  <a:srgbClr val="070707"/>
                </a:solidFill>
                <a:latin typeface="Calibri"/>
                <a:ea typeface="Calibri"/>
                <a:cs typeface="Calibri"/>
                <a:sym typeface="Calibri"/>
              </a:rPr>
              <a:t> млн рублей.</a:t>
            </a:r>
            <a:endParaRPr sz="1300">
              <a:solidFill>
                <a:srgbClr val="07070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0707"/>
              </a:buClr>
              <a:buSzPts val="1200"/>
              <a:buFont typeface="Calibri"/>
              <a:buChar char="●"/>
            </a:pPr>
            <a:r>
              <a:rPr b="1" lang="ru" sz="1300">
                <a:solidFill>
                  <a:srgbClr val="070707"/>
                </a:solidFill>
                <a:latin typeface="Calibri"/>
                <a:ea typeface="Calibri"/>
                <a:cs typeface="Calibri"/>
                <a:sym typeface="Calibri"/>
              </a:rPr>
              <a:t>Количество устройств для окупаемости:</a:t>
            </a:r>
            <a:r>
              <a:rPr lang="ru" sz="1300">
                <a:solidFill>
                  <a:srgbClr val="070707"/>
                </a:solidFill>
                <a:latin typeface="Calibri"/>
                <a:ea typeface="Calibri"/>
                <a:cs typeface="Calibri"/>
                <a:sym typeface="Calibri"/>
              </a:rPr>
              <a:t> 1 206 штук.</a:t>
            </a:r>
            <a:endParaRPr sz="1300">
              <a:solidFill>
                <a:srgbClr val="07070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0707"/>
              </a:buClr>
              <a:buSzPts val="1200"/>
              <a:buFont typeface="Calibri"/>
              <a:buChar char="●"/>
            </a:pPr>
            <a:r>
              <a:rPr b="1" lang="ru" sz="1300">
                <a:solidFill>
                  <a:srgbClr val="070707"/>
                </a:solidFill>
                <a:latin typeface="Calibri"/>
                <a:ea typeface="Calibri"/>
                <a:cs typeface="Calibri"/>
                <a:sym typeface="Calibri"/>
              </a:rPr>
              <a:t>Срок окупаемости: </a:t>
            </a:r>
            <a:r>
              <a:rPr lang="ru" sz="1300">
                <a:solidFill>
                  <a:srgbClr val="070707"/>
                </a:solidFill>
                <a:latin typeface="Calibri"/>
                <a:ea typeface="Calibri"/>
                <a:cs typeface="Calibri"/>
                <a:sym typeface="Calibri"/>
              </a:rPr>
              <a:t>При продаже 1 000 устройств в год: </a:t>
            </a:r>
            <a:r>
              <a:rPr b="1" lang="ru" sz="1300">
                <a:solidFill>
                  <a:srgbClr val="070707"/>
                </a:solidFill>
                <a:latin typeface="Calibri"/>
                <a:ea typeface="Calibri"/>
                <a:cs typeface="Calibri"/>
                <a:sym typeface="Calibri"/>
              </a:rPr>
              <a:t>1,21 года (14,5 месяцев).</a:t>
            </a:r>
            <a:endParaRPr b="1" sz="1300">
              <a:solidFill>
                <a:srgbClr val="07070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4292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6975" y="3749175"/>
            <a:ext cx="1236225" cy="11927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7" name="Google Shape;187;p19"/>
          <p:cNvGraphicFramePr/>
          <p:nvPr/>
        </p:nvGraphicFramePr>
        <p:xfrm>
          <a:off x="659075" y="912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{D31D3F80-56DA-4F05-AD25-F158797EC59D}</a:tableStyleId>
              </a:tblPr>
              <a:tblGrid>
                <a:gridCol w="1264700"/>
                <a:gridCol w="1264700"/>
                <a:gridCol w="1264700"/>
                <a:gridCol w="1264700"/>
                <a:gridCol w="1264700"/>
                <a:gridCol w="1264700"/>
              </a:tblGrid>
              <a:tr h="1113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Название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Цена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Тип </a:t>
                      </a:r>
                      <a:r>
                        <a:rPr lang="ru"/>
                        <a:t>системы</a:t>
                      </a:r>
                      <a:r>
                        <a:rPr lang="ru"/>
                        <a:t> </a:t>
                      </a:r>
                      <a:r>
                        <a:rPr lang="ru"/>
                        <a:t>торможения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Быстрое Крепление на самокат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Наличие камеры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Основной вид датчиков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26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«ЭРА-ГЛОНАСС»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10 000р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Акселератор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8263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384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Bird Three</a:t>
                      </a:r>
                      <a:endParaRPr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26666"/>
                        </a:lnSpc>
                        <a:spcBef>
                          <a:spcPts val="9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33333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 </a:t>
                      </a:r>
                      <a:r>
                        <a:rPr lang="ru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000 р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</a:t>
                      </a:r>
                      <a:r>
                        <a:rPr lang="ru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снащен</a:t>
                      </a:r>
                      <a:r>
                        <a:rPr lang="ru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тройной системой торможения.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Камера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86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AutoTormoz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14999 р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Рекуперационная система </a:t>
                      </a:r>
                      <a:r>
                        <a:rPr b="1" lang="ru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торможения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камера + Лидар 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88" name="Google Shape;188;p19"/>
          <p:cNvSpPr txBox="1"/>
          <p:nvPr/>
        </p:nvSpPr>
        <p:spPr>
          <a:xfrm>
            <a:off x="2921000" y="244775"/>
            <a:ext cx="2468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Анализ рынка</a:t>
            </a:r>
            <a:endParaRPr sz="2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9"/>
          <p:cNvSpPr txBox="1"/>
          <p:nvPr/>
        </p:nvSpPr>
        <p:spPr>
          <a:xfrm>
            <a:off x="2864650" y="732475"/>
            <a:ext cx="3867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9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  <p:sp>
        <p:nvSpPr>
          <p:cNvPr id="191" name="Google Shape;191;p19"/>
          <p:cNvSpPr txBox="1"/>
          <p:nvPr/>
        </p:nvSpPr>
        <p:spPr>
          <a:xfrm>
            <a:off x="304800" y="3048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  <p:sp>
        <p:nvSpPr>
          <p:cNvPr id="192" name="Google Shape;192;p19"/>
          <p:cNvSpPr txBox="1"/>
          <p:nvPr/>
        </p:nvSpPr>
        <p:spPr>
          <a:xfrm>
            <a:off x="609600" y="6096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  <p:sp>
        <p:nvSpPr>
          <p:cNvPr id="193" name="Google Shape;193;p19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1676400" y="16764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  <p:sp>
        <p:nvSpPr>
          <p:cNvPr id="195" name="Google Shape;195;p19"/>
          <p:cNvSpPr txBox="1"/>
          <p:nvPr/>
        </p:nvSpPr>
        <p:spPr>
          <a:xfrm>
            <a:off x="1963025" y="20260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  <p:sp>
        <p:nvSpPr>
          <p:cNvPr id="196" name="Google Shape;196;p19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  <p:sp>
        <p:nvSpPr>
          <p:cNvPr id="197" name="Google Shape;197;p19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  <p:sp>
        <p:nvSpPr>
          <p:cNvPr id="198" name="Google Shape;198;p19"/>
          <p:cNvSpPr txBox="1"/>
          <p:nvPr/>
        </p:nvSpPr>
        <p:spPr>
          <a:xfrm>
            <a:off x="1371600" y="13716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  <p:sp>
        <p:nvSpPr>
          <p:cNvPr id="199" name="Google Shape;199;p19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  <p:sp>
        <p:nvSpPr>
          <p:cNvPr id="200" name="Google Shape;200;p19"/>
          <p:cNvSpPr txBox="1"/>
          <p:nvPr/>
        </p:nvSpPr>
        <p:spPr>
          <a:xfrm>
            <a:off x="609600" y="6096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  <p:sp>
        <p:nvSpPr>
          <p:cNvPr id="201" name="Google Shape;201;p19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  <p:sp>
        <p:nvSpPr>
          <p:cNvPr id="202" name="Google Shape;202;p19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  <p:sp>
        <p:nvSpPr>
          <p:cNvPr id="203" name="Google Shape;203;p19"/>
          <p:cNvSpPr txBox="1"/>
          <p:nvPr/>
        </p:nvSpPr>
        <p:spPr>
          <a:xfrm>
            <a:off x="3188475" y="2026025"/>
            <a:ext cx="1264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Механическая тормозная система</a:t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/>
          <p:nvPr>
            <p:ph type="title"/>
          </p:nvPr>
        </p:nvSpPr>
        <p:spPr>
          <a:xfrm>
            <a:off x="537900" y="13772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Принцип работы устройства</a:t>
            </a:r>
            <a:endParaRPr/>
          </a:p>
        </p:txBody>
      </p:sp>
      <p:pic>
        <p:nvPicPr>
          <p:cNvPr id="209" name="Google Shape;2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63600" y="924050"/>
            <a:ext cx="1022850" cy="102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0006" y="1692263"/>
            <a:ext cx="2173676" cy="1278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64851" y="2461051"/>
            <a:ext cx="1680950" cy="168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07100" y="1288500"/>
            <a:ext cx="1479400" cy="147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3100" y="2276175"/>
            <a:ext cx="2304000" cy="230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06500" y="2909289"/>
            <a:ext cx="1740337" cy="173598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5" name="Google Shape;215;p20"/>
          <p:cNvCxnSpPr>
            <a:endCxn id="212" idx="1"/>
          </p:cNvCxnSpPr>
          <p:nvPr/>
        </p:nvCxnSpPr>
        <p:spPr>
          <a:xfrm flipH="1" rot="10800000">
            <a:off x="2503500" y="2028200"/>
            <a:ext cx="603600" cy="368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6" name="Google Shape;216;p20"/>
          <p:cNvCxnSpPr>
            <a:stCxn id="212" idx="3"/>
          </p:cNvCxnSpPr>
          <p:nvPr/>
        </p:nvCxnSpPr>
        <p:spPr>
          <a:xfrm>
            <a:off x="4586500" y="2028200"/>
            <a:ext cx="440100" cy="163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7" name="Google Shape;217;p20"/>
          <p:cNvCxnSpPr>
            <a:stCxn id="210" idx="0"/>
            <a:endCxn id="209" idx="1"/>
          </p:cNvCxnSpPr>
          <p:nvPr/>
        </p:nvCxnSpPr>
        <p:spPr>
          <a:xfrm flipH="1" rot="10800000">
            <a:off x="5976844" y="1435463"/>
            <a:ext cx="1086900" cy="256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8" name="Google Shape;218;p20"/>
          <p:cNvCxnSpPr>
            <a:stCxn id="210" idx="3"/>
          </p:cNvCxnSpPr>
          <p:nvPr/>
        </p:nvCxnSpPr>
        <p:spPr>
          <a:xfrm>
            <a:off x="7063682" y="2331738"/>
            <a:ext cx="700200" cy="84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9" name="Google Shape;219;p20"/>
          <p:cNvCxnSpPr/>
          <p:nvPr/>
        </p:nvCxnSpPr>
        <p:spPr>
          <a:xfrm flipH="1">
            <a:off x="5343325" y="2596100"/>
            <a:ext cx="194700" cy="62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0" name="Google Shape;220;p20"/>
          <p:cNvCxnSpPr/>
          <p:nvPr/>
        </p:nvCxnSpPr>
        <p:spPr>
          <a:xfrm rot="10800000">
            <a:off x="2883625" y="3721250"/>
            <a:ext cx="1641300" cy="24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21" name="Google Shape;221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086450" y="4142000"/>
            <a:ext cx="748275" cy="72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1"/>
          <p:cNvSpPr txBox="1"/>
          <p:nvPr/>
        </p:nvSpPr>
        <p:spPr>
          <a:xfrm>
            <a:off x="788588" y="725125"/>
            <a:ext cx="6749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Перспективы и прогнозы на 5 лет</a:t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1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  <p:sp>
        <p:nvSpPr>
          <p:cNvPr id="228" name="Google Shape;228;p21"/>
          <p:cNvSpPr txBox="1"/>
          <p:nvPr/>
        </p:nvSpPr>
        <p:spPr>
          <a:xfrm>
            <a:off x="304800" y="3048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  <p:pic>
        <p:nvPicPr>
          <p:cNvPr id="229" name="Google Shape;22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44400" y="49444275"/>
            <a:ext cx="4572000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1"/>
          <p:cNvSpPr txBox="1"/>
          <p:nvPr/>
        </p:nvSpPr>
        <p:spPr>
          <a:xfrm>
            <a:off x="545625" y="1391750"/>
            <a:ext cx="8177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За срок в 5 лет предполагается выход устройства в странах ближайшего зарубежья Такие как </a:t>
            </a:r>
            <a:r>
              <a:rPr lang="ru" sz="12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Казахстан, Беларусь и Узбекистан</a:t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1"/>
          <p:cNvSpPr txBox="1"/>
          <p:nvPr/>
        </p:nvSpPr>
        <p:spPr>
          <a:xfrm>
            <a:off x="788600" y="2706350"/>
            <a:ext cx="4714200" cy="19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70707"/>
                </a:solidFill>
                <a:latin typeface="Roboto"/>
                <a:ea typeface="Roboto"/>
                <a:cs typeface="Roboto"/>
                <a:sym typeface="Roboto"/>
              </a:rPr>
              <a:t>Финансовые прогнозы на 5 лет:</a:t>
            </a:r>
            <a:endParaRPr b="1" sz="1200">
              <a:solidFill>
                <a:srgbClr val="07070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70707"/>
              </a:buClr>
              <a:buSzPts val="1200"/>
              <a:buFont typeface="Roboto"/>
              <a:buChar char="●"/>
            </a:pPr>
            <a:r>
              <a:rPr b="1" lang="ru" sz="1200">
                <a:solidFill>
                  <a:srgbClr val="070707"/>
                </a:solidFill>
                <a:latin typeface="Roboto"/>
                <a:ea typeface="Roboto"/>
                <a:cs typeface="Roboto"/>
                <a:sym typeface="Roboto"/>
              </a:rPr>
              <a:t>2025:</a:t>
            </a:r>
            <a:r>
              <a:rPr lang="ru" sz="1200">
                <a:solidFill>
                  <a:srgbClr val="070707"/>
                </a:solidFill>
                <a:latin typeface="Roboto"/>
                <a:ea typeface="Roboto"/>
                <a:cs typeface="Roboto"/>
                <a:sym typeface="Roboto"/>
              </a:rPr>
              <a:t> Продажи 500–1 000 устройств (7,5–15 млн рублей).</a:t>
            </a:r>
            <a:endParaRPr sz="1200">
              <a:solidFill>
                <a:srgbClr val="07070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0707"/>
              </a:buClr>
              <a:buSzPts val="1200"/>
              <a:buFont typeface="Roboto"/>
              <a:buChar char="●"/>
            </a:pPr>
            <a:r>
              <a:rPr b="1" lang="ru" sz="1200">
                <a:solidFill>
                  <a:srgbClr val="070707"/>
                </a:solidFill>
                <a:latin typeface="Roboto"/>
                <a:ea typeface="Roboto"/>
                <a:cs typeface="Roboto"/>
                <a:sym typeface="Roboto"/>
              </a:rPr>
              <a:t>2026–2027:</a:t>
            </a:r>
            <a:r>
              <a:rPr lang="ru" sz="1200">
                <a:solidFill>
                  <a:srgbClr val="070707"/>
                </a:solidFill>
                <a:latin typeface="Roboto"/>
                <a:ea typeface="Roboto"/>
                <a:cs typeface="Roboto"/>
                <a:sym typeface="Roboto"/>
              </a:rPr>
              <a:t> Продажи 5 000–15 000 устройств (75–225 млн рублей).</a:t>
            </a:r>
            <a:endParaRPr sz="1200">
              <a:solidFill>
                <a:srgbClr val="07070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0707"/>
              </a:buClr>
              <a:buSzPts val="1200"/>
              <a:buFont typeface="Roboto"/>
              <a:buChar char="●"/>
            </a:pPr>
            <a:r>
              <a:rPr b="1" lang="ru" sz="1200">
                <a:solidFill>
                  <a:srgbClr val="070707"/>
                </a:solidFill>
                <a:latin typeface="Roboto"/>
                <a:ea typeface="Roboto"/>
                <a:cs typeface="Roboto"/>
                <a:sym typeface="Roboto"/>
              </a:rPr>
              <a:t>2028–2029:</a:t>
            </a:r>
            <a:r>
              <a:rPr lang="ru" sz="1200">
                <a:solidFill>
                  <a:srgbClr val="070707"/>
                </a:solidFill>
                <a:latin typeface="Roboto"/>
                <a:ea typeface="Roboto"/>
                <a:cs typeface="Roboto"/>
                <a:sym typeface="Roboto"/>
              </a:rPr>
              <a:t> Продажи 20 000–25 000 устройств (300–375 млн рублей).</a:t>
            </a:r>
            <a:endParaRPr sz="1300">
              <a:solidFill>
                <a:srgbClr val="07070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2"/>
          <p:cNvSpPr txBox="1"/>
          <p:nvPr>
            <p:ph type="title"/>
          </p:nvPr>
        </p:nvSpPr>
        <p:spPr>
          <a:xfrm>
            <a:off x="855525" y="219877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Спасибо за внимание!!!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