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7" r:id="rId2"/>
    <p:sldId id="297" r:id="rId3"/>
    <p:sldId id="300" r:id="rId4"/>
    <p:sldId id="260" r:id="rId5"/>
    <p:sldId id="301" r:id="rId6"/>
    <p:sldId id="277" r:id="rId7"/>
    <p:sldId id="305" r:id="rId8"/>
    <p:sldId id="306" r:id="rId9"/>
    <p:sldId id="309" r:id="rId10"/>
    <p:sldId id="310" r:id="rId11"/>
    <p:sldId id="302" r:id="rId12"/>
    <p:sldId id="307" r:id="rId13"/>
    <p:sldId id="289" r:id="rId14"/>
    <p:sldId id="308" r:id="rId15"/>
    <p:sldId id="261" r:id="rId16"/>
    <p:sldId id="295" r:id="rId17"/>
    <p:sldId id="283" r:id="rId18"/>
    <p:sldId id="280" r:id="rId19"/>
    <p:sldId id="292" r:id="rId20"/>
    <p:sldId id="291" r:id="rId21"/>
    <p:sldId id="286" r:id="rId22"/>
    <p:sldId id="294" r:id="rId23"/>
    <p:sldId id="266" r:id="rId24"/>
    <p:sldId id="296" r:id="rId25"/>
    <p:sldId id="287" r:id="rId26"/>
    <p:sldId id="299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94129" autoAdjust="0"/>
  </p:normalViewPr>
  <p:slideViewPr>
    <p:cSldViewPr snapToGrid="0">
      <p:cViewPr varScale="1">
        <p:scale>
          <a:sx n="101" d="100"/>
          <a:sy n="101" d="100"/>
        </p:scale>
        <p:origin x="78" y="522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0153157151472"/>
          <c:y val="2.3914479979108449E-2"/>
          <c:w val="0.47594203426428544"/>
          <c:h val="0.508397112821765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Результаты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72-4C29-AB26-C89704B01758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72-4C29-AB26-C89704B0175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172-4C29-AB26-C89704B01758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172-4C29-AB26-C89704B01758}"/>
              </c:ext>
            </c:extLst>
          </c:dPt>
          <c:dPt>
            <c:idx val="4"/>
            <c:bubble3D val="0"/>
            <c:explosion val="8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D82-4F90-8C0E-72A26AF1FB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Признание в социальных группах.</c:v>
                </c:pt>
                <c:pt idx="1">
                  <c:v>Проблемы с внешним видом и самооценкой.</c:v>
                </c:pt>
                <c:pt idx="2">
                  <c:v>Самоидентификация и самоутверждение. </c:v>
                </c:pt>
                <c:pt idx="3">
                  <c:v>Проблемы с эмоциональным благополучием и психическим здоровьем.</c:v>
                </c:pt>
                <c:pt idx="4">
                  <c:v>Одиночество после потери близкого человека.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2-4F90-8C0E-72A26AF1FBB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848231539722147E-2"/>
          <c:y val="0.59204762050267856"/>
          <c:w val="0.88735555778144037"/>
          <c:h val="0.37477419830286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81370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C-cxc-QdPd-zWNn8H3JPywESsbuB-SeXcTqZt5I0hjw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dc09fe016cf9457797acf3be04d8b26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dc09fe016cf9457797acf3be04d8b264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01916f83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01916f83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/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На титульном слайде укажите: 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название вашего проекта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ваш вуз</a:t>
            </a:r>
            <a:br>
              <a:rPr lang="ru" dirty="0">
                <a:solidFill>
                  <a:schemeClr val="dk1"/>
                </a:solidFill>
              </a:rPr>
            </a:br>
            <a:r>
              <a:rPr lang="ru" dirty="0">
                <a:solidFill>
                  <a:schemeClr val="dk1"/>
                </a:solidFill>
              </a:rPr>
              <a:t>- тип разработки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https://docs.google.com/presentation/d/1C-cxc-QdPd-zWNn8H3JPywESsbuB-SeXcTqZt5I0hjw/edit?usp=sharing</a:t>
            </a:r>
            <a:r>
              <a:rPr lang="ru" dirty="0">
                <a:solidFill>
                  <a:schemeClr val="dk1"/>
                </a:solidFill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9805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01916f83d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01916f83d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Если ваша команда участвовала в Краш-тесте, то пользователя и его проблему вы уже указывали. На этом слайде опишите ОБНОВЛЕННУЮ версию того, как вы видите пользователя и его проблему. Обновленная версия должна у вас появиться по результатам исследования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Если это ваше первое поддерживающее мероприятие (в краш-тесте вы не участвовали),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639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01916f83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01916f83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аналоги вашего решения. Обновленная версия должна у вас появиться по результатам исследования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446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141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536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01916f83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01916f83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 этом слайде сделайте разбор проблемной ситуации, в которой оказывается пользователь сейчас, без вашего решения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Для корректного заполнения слайда вам пригодится статья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https://intensive22aw.notion.site/dc09fe016cf9457797acf3be04d8b264</a:t>
            </a:r>
            <a:r>
              <a:rPr lang="ru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8984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01916f83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01916f83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 этом слайде опишите сценарий, который проходит пользователь, воспользовавшийся вашим решением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Для корректного заполнения слайда вам пригодится статья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https://intensive22aw.notion.site/dc09fe016cf9457797acf3be04d8b264</a:t>
            </a:r>
            <a:r>
              <a:rPr lang="r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(это та же самая статья, на которую была ссылка под предыдущим слайдом)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1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01916f83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01916f83d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стейкхолдеров. Обновленная версия должна у вас появиться по результатам исследования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1904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01916f83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01916f83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 этом слайде можно написать следующее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Актуальность проблемы / целесообразность ее решения</a:t>
            </a:r>
            <a:endParaRPr b="1"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какой дополнительные издержки или ущерб несёт пользователь (тратит дополнительные деньги, время, здоровье)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сколько пользователь уже платит за решения проблемы (это нужно понимать, чтобы потом сравнить со стоимостью вашего решения)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что будет, если проблему не решать? (если ничего серьёзного не произойдет, это признак того, что проблема несущественна)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Объём рынка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на какой рынок собирается выходить ваш проект?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какой объем у этого рынка?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на какую долю рынка и почему, по вашему мнению, претендует ваш проект?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От ёмкости рынка зависит то, сколько денег в будущем сможет заработать ваш проект, эта информация важна потенциальным инвесторам, а также является важной для создания корректной бизнес-модели проекта в будущем.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780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26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00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566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820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01916f83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01916f83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5868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01916f83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01916f83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339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14726" lvl="0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829452" lvl="1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244178" lvl="2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658904" lvl="3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073631" lvl="4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488357" lvl="5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2903083" lvl="6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317809" lvl="7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3732535" lvl="8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14726" lvl="0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829452" lvl="1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244178" lvl="2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658904" lvl="3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073631" lvl="4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488357" lvl="5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2903083" lvl="6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317809" lvl="7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3732535" lvl="8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14726" lvl="0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829452" lvl="1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244178" lvl="2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658904" lvl="3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073631" lvl="4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488357" lvl="5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2903083" lvl="6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317809" lvl="7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3732535" lvl="8" indent="-20736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412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F8602-1A88-4BC6-9D55-0F80B4A51F25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C25CF-D734-495B-8480-105D9BF80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04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60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3"/><Relationship Id="rId7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hyperlink" Target="https://vk.com/id5360779" TargetMode="Externa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407840" y="1903214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300" dirty="0">
                <a:latin typeface="Chiller" panose="04020404031007020602" pitchFamily="82" charset="0"/>
              </a:rPr>
              <a:t/>
            </a:r>
            <a:br>
              <a:rPr lang="ru-RU" sz="7300" dirty="0">
                <a:latin typeface="Chiller" panose="04020404031007020602" pitchFamily="82" charset="0"/>
              </a:rPr>
            </a:br>
            <a:r>
              <a:rPr lang="en-US" sz="7300" dirty="0" smtClean="0">
                <a:latin typeface="Chiller" panose="04020404031007020602" pitchFamily="82" charset="0"/>
              </a:rPr>
              <a:t>you can feel.</a:t>
            </a:r>
            <a:r>
              <a:rPr lang="ru-RU" sz="7300" dirty="0" smtClean="0">
                <a:latin typeface="Chiller" panose="04020404031007020602" pitchFamily="82" charset="0"/>
              </a:rPr>
              <a:t/>
            </a:r>
            <a:br>
              <a:rPr lang="ru-RU" sz="7300" dirty="0" smtClean="0">
                <a:latin typeface="Chiller" panose="04020404031007020602" pitchFamily="82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визуальная новелла про принятие себя и мира.</a:t>
            </a:r>
            <a:endParaRPr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исследования.</a:t>
            </a:r>
            <a:endParaRPr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</a:t>
            </a:r>
            <a:r>
              <a:rPr lang="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 «Разработка» </a:t>
            </a:r>
            <a:endParaRPr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784736" y="3958162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УдГУ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Воткинск.</a:t>
            </a: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2531484" y="426094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Инициативная разработка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2" t="26434" r="21963" b="28085"/>
          <a:stretch/>
        </p:blipFill>
        <p:spPr>
          <a:xfrm>
            <a:off x="6099464" y="569020"/>
            <a:ext cx="2649682" cy="2123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68850" y="397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и его </a:t>
            </a:r>
            <a:r>
              <a:rPr lang="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проблема.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44930" y="1282748"/>
            <a:ext cx="488434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6900" indent="0">
              <a:buNone/>
              <a:tabLst>
                <a:tab pos="2327275" algn="l"/>
                <a:tab pos="5024438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аудиторией проекта являются подростки от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  <a:p>
            <a:pPr>
              <a:tabLst>
                <a:tab pos="2327275" algn="l"/>
                <a:tab pos="5024438" algn="l"/>
              </a:tabLst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900" indent="0">
              <a:buNone/>
              <a:tabLst>
                <a:tab pos="2327275" algn="l"/>
                <a:tab pos="5024438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проблемой новеллы является принятие себя после утраты близкого человека. </a:t>
            </a:r>
          </a:p>
          <a:p>
            <a:pPr marL="36900" indent="0">
              <a:buNone/>
              <a:tabLst>
                <a:tab pos="2327275" algn="l"/>
                <a:tab pos="5024438" algn="l"/>
              </a:tabLst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900" indent="0">
              <a:buNone/>
              <a:tabLst>
                <a:tab pos="2327275" algn="l"/>
                <a:tab pos="5024438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после такого зачастую происходят кардиальные изменения во взглядах личности, и человеку, особенно подростку, тяжело с ними продолжать жить.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8" t="22613" r="23515" b="28440"/>
          <a:stretch/>
        </p:blipFill>
        <p:spPr>
          <a:xfrm>
            <a:off x="5915026" y="2615756"/>
            <a:ext cx="2526750" cy="223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605" y="960532"/>
            <a:ext cx="5559741" cy="34164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на 2024 год около 40% (почти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млн) детей из неполных семей.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одного из членов семьи может крайне негативно сказаться на психическом состоянии ребёнка/подростка.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 это приводит к замкнутости, сепарации от общества, его полному отрицанию. </a:t>
            </a:r>
          </a:p>
          <a:p>
            <a:pPr marL="1143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 другой - к разному роду деструктивного мышления и поведения.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4" t="38967" r="31583" b="36431"/>
          <a:stretch/>
        </p:blipFill>
        <p:spPr>
          <a:xfrm flipH="1">
            <a:off x="6128436" y="1957532"/>
            <a:ext cx="2662909" cy="177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8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 </a:t>
            </a:r>
            <a:r>
              <a:rPr lang="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решения.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487267" y="1166163"/>
            <a:ext cx="6125200" cy="3524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предлагают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решать эту проблему через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(они дают им советы, но в таких ситуациях подростки обычно отворачиваются именно от родителей).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Попробовать решить через психологов (не все захотят делиться с незнакомым человеком, бояться быть высмеяны, испытывают недоверие, достаточно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отправить ребёнка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дорогостоящему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психологу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давить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тому не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понравится. (Упрекают его за то, что они много платят, а он не ходит и не может выйти из депрессивного состояния.)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1" t="22076" b="17558"/>
          <a:stretch/>
        </p:blipFill>
        <p:spPr>
          <a:xfrm>
            <a:off x="6722973" y="1477624"/>
            <a:ext cx="2421025" cy="3104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545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914399"/>
            <a:ext cx="5850975" cy="3952875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решения мы предлагаем визуальную новеллу, в которой игрок будет наблюдать за героиней со стороны принимать за неё решения без боязни быть осуждённым, возможно узнавать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ходу сюжета в ней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 и делать соответствующие выводы. 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 игрок сможет столкнуться с последствиями своих решений, которые выведут его на одну из концовок проекта.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считает, что подросткам будет интересно поиграть в новеллу, которая будет затрагивать достаточно тонкую тему потери близкого человека, чувство потерянности после неё без критики в сторону игрока.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5" t="26513" r="26080" b="29658"/>
          <a:stretch/>
        </p:blipFill>
        <p:spPr>
          <a:xfrm>
            <a:off x="6467474" y="2061994"/>
            <a:ext cx="2266951" cy="215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5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4136" y="252733"/>
            <a:ext cx="4531714" cy="1624248"/>
          </a:xfrm>
        </p:spPr>
        <p:txBody>
          <a:bodyPr>
            <a:normAutofit/>
          </a:bodyPr>
          <a:lstStyle/>
          <a:p>
            <a:pPr marL="27675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схожей атмосферой.</a:t>
            </a: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2" r="25312"/>
          <a:stretch/>
        </p:blipFill>
        <p:spPr bwMode="auto">
          <a:xfrm>
            <a:off x="6998954" y="1747057"/>
            <a:ext cx="1987243" cy="26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4136" y="841668"/>
            <a:ext cx="47974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 of Rose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-игра, раскрывающая тематику переживания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яжёлых жизненных ситуаций.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поражает игрока свой необычной атмосферой. По ходу сюжета мы постепенно углубляемся в сюжет.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многие считают геймплей нудным и затянутым.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контекст может быть слишком сложным и непонятным для большинства людей.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136" y="4234919"/>
            <a:ext cx="4931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Ещё можно рассмотреть: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Omori, Sally Face, Tiny Bunny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7" r="28968"/>
          <a:stretch/>
        </p:blipFill>
        <p:spPr bwMode="auto">
          <a:xfrm>
            <a:off x="4869666" y="2488273"/>
            <a:ext cx="1947812" cy="227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9" r="20910"/>
          <a:stretch/>
        </p:blipFill>
        <p:spPr bwMode="auto">
          <a:xfrm>
            <a:off x="5161547" y="438077"/>
            <a:ext cx="1655931" cy="164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66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604" y="99404"/>
            <a:ext cx="3902229" cy="5727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(результаты).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35" y="562692"/>
            <a:ext cx="4335366" cy="458080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1.Сколько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лет?</a:t>
            </a: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12-14 : 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15-17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18+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2.Знаете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вы что такое визуальная новелла?</a:t>
            </a: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Что-то слышал(а) об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: 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3.Играете/играли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вы в визуальные новеллы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но редко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никогда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играл(а) 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4.Что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 больше всего интересует/интересовало в визуальных новеллах?</a:t>
            </a: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принимать решения за главного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персонажа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геймплей : 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Запоминающиеся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: 13.33%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Хорошее визуальное, музыкальное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: 20%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 : 46.67%</a:t>
            </a: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5.Что </a:t>
            </a:r>
            <a:r>
              <a:rPr lang="ru-RU" sz="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сподвигло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 начать в них играть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Кто-то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посоветовал : 20%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Увидел(а) обзор в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Интернете : 60%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Другое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: 20%</a:t>
            </a: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6.Как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вашему мнению, должна быть подана сюжетная составляющая в играх?</a:t>
            </a: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Чётко и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ясно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символы и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метафоры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46.67%</a:t>
            </a:r>
          </a:p>
          <a:p>
            <a:pPr marL="114300" indent="0">
              <a:buNone/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7.Что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 отталкивает/отталкивало во время прохождения визуальной новеллы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Кровь,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жестокость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6.67%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Нудность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повествования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сложная подача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сюжета : 13.33%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43401" y="4153"/>
            <a:ext cx="4800599" cy="5048137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8.Сколько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вы тратите/тратили времени на прохождение визуальной новеллы?</a:t>
            </a: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минут - 1,5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часа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3-5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10+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9.Какие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тематики вас больше всего привлекают?</a:t>
            </a: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Оптимизм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Арт-</a:t>
            </a:r>
            <a:r>
              <a:rPr lang="ru-RU" sz="78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хаус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Жестокость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Детектив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Мистика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Меланхолия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10.Сталкивались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Вы с утратой близкого человека? </a:t>
            </a: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сталкивался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 : 66.67%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сталкивался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 : 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: 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11.Делились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Вы этой проблемой с кем-то? </a:t>
            </a: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т.к. не сталкивался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12.Легко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было поделиться?</a:t>
            </a: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да, чем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нет, чем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т.к. не сталкивался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13.Что/кто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 пережить утрату близкого?</a:t>
            </a: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Близкие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 и др.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помогло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ни с кем этим не делился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никто не знает о моих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чувствах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13.33%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не сталкивался (-</a:t>
            </a:r>
            <a:r>
              <a:rPr lang="ru-RU" sz="78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лась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 этой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проблемой : 20%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14.Сколько </a:t>
            </a: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денег вы готовы потратить на приобретение визуальной новеллы?</a:t>
            </a: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100 до 500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500-1500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26.67%</a:t>
            </a:r>
            <a:endParaRPr lang="ru-RU" sz="7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7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1500+ </a:t>
            </a:r>
            <a:r>
              <a:rPr lang="ru-RU" sz="78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6.67%</a:t>
            </a:r>
            <a:endParaRPr lang="ru-RU" sz="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013" y="461611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Опрос: Выводы.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4013" y="1257485"/>
            <a:ext cx="5499552" cy="3044063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наш опрос прошли 54 человека.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 из них являются совершеннолетними и почти все знают, что такое визуальная новелла. Почти половина предпочитают уклон на сюжет в новеллах.</a:t>
            </a:r>
          </a:p>
          <a:p>
            <a:pPr marL="1143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60% лично сталкивались с утратой близкого человека, и они не делились с ней. Пережить этот момент половине опрошенных помогли близкие люди.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i.pinimg.com/564x/f5/c8/33/f5c833e36eb9e830b7ebf9a2b9aed1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22660" r="4975"/>
          <a:stretch/>
        </p:blipFill>
        <p:spPr bwMode="auto">
          <a:xfrm>
            <a:off x="5883565" y="2558474"/>
            <a:ext cx="2964872" cy="258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3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921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исследования: сценарий AS </a:t>
            </a: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705414"/>
            <a:ext cx="8018384" cy="45691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Акторы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подросток с проблемами, родители подростка, психолог.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Предусловия: родители отправляют подростка с проблемами к психологу.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результат: подросток избавляется от своих проблем.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Шаги сценария: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 жизни подростка случается травмирующий опыт.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Подросток не может самостоятельно с ним справиться,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понимает, что с ним что-то не так.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Родители не понимают подростка.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Родители подростка отправляют его к дешёвому (зачастую бесплатному) психологу.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Некомпетентный специалист лишь усугубляет положение.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Подросток сильнее закрывается в себе.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4" t="19356" r="11171" b="30413"/>
          <a:stretch/>
        </p:blipFill>
        <p:spPr>
          <a:xfrm>
            <a:off x="6438355" y="786613"/>
            <a:ext cx="2142837" cy="150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7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311699" y="96483"/>
            <a:ext cx="8520600" cy="38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разработке: TO </a:t>
            </a: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311699" y="680397"/>
            <a:ext cx="8832301" cy="4531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Акторы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подросток с проблемами, родители подростка, психолог.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Предусловия: родители отправляют подростка с проблемами к психологу.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результат: подросток избавляется от своих проблем.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Шаги сценария: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 жизни подростка случается травмирующий опыт.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Подросток играет в нашу игру и понимает,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может самостоятельно с ним справиться.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Подросток чётко и понятно делится с родителями своими проблемами.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Родители подростка отправляют его к квалифицированному психологу.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Специалист помогает подростку справиться с этим.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Подростку становится лучше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&lt;Конец&gt;.</a:t>
            </a:r>
          </a:p>
          <a:p>
            <a:pPr marL="0" lvl="0" indent="0">
              <a:spcAft>
                <a:spcPts val="1200"/>
              </a:spcAft>
              <a:buNone/>
            </a:pPr>
            <a:endParaRPr sz="1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6" t="22439" r="19491" b="24865"/>
          <a:stretch/>
        </p:blipFill>
        <p:spPr>
          <a:xfrm>
            <a:off x="6920372" y="565550"/>
            <a:ext cx="2096654" cy="194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5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Косвенные аналоги.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877684"/>
              </p:ext>
            </p:extLst>
          </p:nvPr>
        </p:nvGraphicFramePr>
        <p:xfrm>
          <a:off x="311700" y="1322525"/>
          <a:ext cx="8375100" cy="307137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91700">
                  <a:extLst>
                    <a:ext uri="{9D8B030D-6E8A-4147-A177-3AD203B41FA5}">
                      <a16:colId xmlns:a16="http://schemas.microsoft.com/office/drawing/2014/main" val="3937188324"/>
                    </a:ext>
                  </a:extLst>
                </a:gridCol>
                <a:gridCol w="2791700">
                  <a:extLst>
                    <a:ext uri="{9D8B030D-6E8A-4147-A177-3AD203B41FA5}">
                      <a16:colId xmlns:a16="http://schemas.microsoft.com/office/drawing/2014/main" val="737559668"/>
                    </a:ext>
                  </a:extLst>
                </a:gridCol>
                <a:gridCol w="2791700">
                  <a:extLst>
                    <a:ext uri="{9D8B030D-6E8A-4147-A177-3AD203B41FA5}">
                      <a16:colId xmlns:a16="http://schemas.microsoft.com/office/drawing/2014/main" val="3300907357"/>
                    </a:ext>
                  </a:extLst>
                </a:gridCol>
              </a:tblGrid>
              <a:tr h="42384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Плюсы.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Минусы.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3242"/>
                  </a:ext>
                </a:extLst>
              </a:tr>
              <a:tr h="83607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Самые близкие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люди.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Халатное отношение к проблемам своего ребёнка.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65826"/>
                  </a:ext>
                </a:extLst>
              </a:tr>
              <a:tr h="1079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Друзья. (в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том числе 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нтернет-друзья)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 выслушать.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факту, ничем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помочь не могут. (т.к. зачастую являются ровесниками с маленьким опытом)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37947"/>
                  </a:ext>
                </a:extLst>
              </a:tr>
              <a:tr h="42384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Квалифицированные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специалисты.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стоимость.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Недоверие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 стороны подростка.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61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5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3;p7"/>
          <p:cNvSpPr/>
          <p:nvPr/>
        </p:nvSpPr>
        <p:spPr>
          <a:xfrm>
            <a:off x="979780" y="979619"/>
            <a:ext cx="7346818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91867" indent="-210628" algn="ctr">
              <a:buSzPts val="1440"/>
            </a:pPr>
            <a:endParaRPr sz="2903">
              <a:solidFill>
                <a:schemeClr val="dk1"/>
              </a:solidFill>
            </a:endParaRPr>
          </a:p>
        </p:txBody>
      </p:sp>
      <p:sp>
        <p:nvSpPr>
          <p:cNvPr id="6" name="Google Shape;214;p7"/>
          <p:cNvSpPr txBox="1">
            <a:spLocks noGrp="1"/>
          </p:cNvSpPr>
          <p:nvPr>
            <p:ph type="title"/>
          </p:nvPr>
        </p:nvSpPr>
        <p:spPr>
          <a:xfrm>
            <a:off x="-131574" y="73875"/>
            <a:ext cx="8458172" cy="66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810" tIns="0" rIns="0" bIns="0" anchor="ctr" anchorCtr="0"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рынка.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215;p7"/>
          <p:cNvGrpSpPr/>
          <p:nvPr/>
        </p:nvGrpSpPr>
        <p:grpSpPr>
          <a:xfrm>
            <a:off x="544129" y="2752269"/>
            <a:ext cx="3113472" cy="2330471"/>
            <a:chOff x="488420" y="0"/>
            <a:chExt cx="4424007" cy="4424006"/>
          </a:xfrm>
        </p:grpSpPr>
        <p:sp>
          <p:nvSpPr>
            <p:cNvPr id="8" name="Google Shape;216;p7"/>
            <p:cNvSpPr/>
            <p:nvPr/>
          </p:nvSpPr>
          <p:spPr>
            <a:xfrm>
              <a:off x="488420" y="0"/>
              <a:ext cx="4424007" cy="442400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9" name="Google Shape;217;p7"/>
            <p:cNvSpPr txBox="1"/>
            <p:nvPr/>
          </p:nvSpPr>
          <p:spPr>
            <a:xfrm>
              <a:off x="2074774" y="110601"/>
              <a:ext cx="1236953" cy="663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297" tIns="90297" rIns="90297" bIns="90297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70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РАМ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  <a:spcBef>
                  <a:spcPts val="444"/>
                </a:spcBef>
              </a:pPr>
              <a:r>
                <a:rPr lang="ru-RU" sz="907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Потенциал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218;p7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chemeClr val="bg1">
                <a:lumMod val="75000"/>
                <a:alpha val="26666"/>
              </a:scheme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1" name="Google Shape;219;p7"/>
            <p:cNvSpPr txBox="1"/>
            <p:nvPr/>
          </p:nvSpPr>
          <p:spPr>
            <a:xfrm>
              <a:off x="2004084" y="996465"/>
              <a:ext cx="1378329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297" tIns="90297" rIns="90297" bIns="90297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70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ТАМ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  <a:spcBef>
                  <a:spcPts val="444"/>
                </a:spcBef>
              </a:pPr>
              <a:r>
                <a:rPr lang="ru-RU" sz="907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Перспектива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Google Shape;220;p7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3" name="Google Shape;221;p7"/>
            <p:cNvSpPr txBox="1"/>
            <p:nvPr/>
          </p:nvSpPr>
          <p:spPr>
            <a:xfrm>
              <a:off x="2089119" y="1948850"/>
              <a:ext cx="1236953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297" tIns="90297" rIns="90297" bIns="90297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70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  <a:spcBef>
                  <a:spcPts val="444"/>
                </a:spcBef>
              </a:pPr>
              <a:r>
                <a:rPr lang="ru-RU" sz="907" b="1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Стратегия и конкуренты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Google Shape;222;p7"/>
            <p:cNvSpPr/>
            <p:nvPr/>
          </p:nvSpPr>
          <p:spPr>
            <a:xfrm>
              <a:off x="1815623" y="2744369"/>
              <a:ext cx="1769602" cy="167963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5" name="Google Shape;223;p7"/>
            <p:cNvSpPr txBox="1"/>
            <p:nvPr/>
          </p:nvSpPr>
          <p:spPr>
            <a:xfrm>
              <a:off x="1727972" y="2833404"/>
              <a:ext cx="1959245" cy="1280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297" tIns="90297" rIns="90297" bIns="90297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70" b="1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SOM</a:t>
              </a:r>
              <a:endParaRPr sz="127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  <a:spcBef>
                  <a:spcPts val="444"/>
                </a:spcBef>
              </a:pPr>
              <a:r>
                <a:rPr lang="ru-RU" sz="907" b="1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Тактика</a:t>
              </a:r>
              <a:endParaRPr sz="127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Google Shape;224;p7"/>
          <p:cNvSpPr txBox="1"/>
          <p:nvPr/>
        </p:nvSpPr>
        <p:spPr>
          <a:xfrm>
            <a:off x="4277414" y="794492"/>
            <a:ext cx="4091970" cy="29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noAutofit/>
          </a:bodyPr>
          <a:lstStyle/>
          <a:p>
            <a:endParaRPr lang="ru-RU" sz="1089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 (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Obtainable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 крупного русскоязычного портала о новеллах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anivisual.net: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18 лет - 24,5 %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18‑24 года - 51,5 %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25‑34 года - 15,7 %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35‑44 года - 4,74 %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45-54 года - 2,33 %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- 1,21 %</a:t>
            </a:r>
          </a:p>
          <a:p>
            <a:pPr lvl="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Пол: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Женский - 46 %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Мужской - 54 %</a:t>
            </a:r>
          </a:p>
          <a:p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0037" y="804919"/>
            <a:ext cx="3680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(Potential Available Market)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люди, имеющие интерес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визуальных новеллах.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(Total Addressable Market)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от 15 лет, не всегда имеющие возможность платить за проект.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(Serviceable Available Market)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конкурентов у нас есть: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Tiny Bunny.</a:t>
            </a:r>
          </a:p>
        </p:txBody>
      </p:sp>
      <p:pic>
        <p:nvPicPr>
          <p:cNvPr id="18" name="Picture 2" descr="Изображение пина-истории"/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7" t="27464" r="20470" b="24761"/>
          <a:stretch/>
        </p:blipFill>
        <p:spPr bwMode="auto">
          <a:xfrm>
            <a:off x="6670943" y="2514725"/>
            <a:ext cx="2218916" cy="186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079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9;p8"/>
          <p:cNvSpPr/>
          <p:nvPr/>
        </p:nvSpPr>
        <p:spPr>
          <a:xfrm>
            <a:off x="979780" y="979619"/>
            <a:ext cx="7346818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91867" indent="-210628" algn="ctr">
              <a:buSzPts val="1440"/>
            </a:pPr>
            <a:endParaRPr sz="2903">
              <a:solidFill>
                <a:schemeClr val="dk1"/>
              </a:solidFill>
            </a:endParaRPr>
          </a:p>
        </p:txBody>
      </p:sp>
      <p:grpSp>
        <p:nvGrpSpPr>
          <p:cNvPr id="5" name="Google Shape;231;p8"/>
          <p:cNvGrpSpPr/>
          <p:nvPr/>
        </p:nvGrpSpPr>
        <p:grpSpPr>
          <a:xfrm>
            <a:off x="91299" y="1852992"/>
            <a:ext cx="9107147" cy="2086710"/>
            <a:chOff x="0" y="1353222"/>
            <a:chExt cx="10040349" cy="2046545"/>
          </a:xfrm>
        </p:grpSpPr>
        <p:sp>
          <p:nvSpPr>
            <p:cNvPr id="6" name="Google Shape;232;p8"/>
            <p:cNvSpPr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7" name="Google Shape;233;p8"/>
            <p:cNvSpPr txBox="1"/>
            <p:nvPr/>
          </p:nvSpPr>
          <p:spPr>
            <a:xfrm>
              <a:off x="3137" y="1360651"/>
              <a:ext cx="3059169" cy="8971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167714" tIns="95830" rIns="167714" bIns="9583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358" dirty="0" smtClean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Конкуренты: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Google Shape;234;p8"/>
            <p:cNvSpPr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9" name="Google Shape;235;p8"/>
            <p:cNvSpPr txBox="1"/>
            <p:nvPr/>
          </p:nvSpPr>
          <p:spPr>
            <a:xfrm>
              <a:off x="0" y="2240136"/>
              <a:ext cx="3059169" cy="11419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125786" tIns="125786" rIns="167714" bIns="188690" anchor="t" anchorCtr="0">
              <a:noAutofit/>
            </a:bodyPr>
            <a:lstStyle/>
            <a:p>
              <a:pPr marL="207363" lvl="1" indent="-57601">
                <a:lnSpc>
                  <a:spcPct val="90000"/>
                </a:lnSpc>
                <a:buClr>
                  <a:schemeClr val="dk1"/>
                </a:buClr>
                <a:buSzPts val="2600"/>
              </a:pPr>
              <a:endParaRPr sz="2358">
                <a:solidFill>
                  <a:schemeClr val="dk1"/>
                </a:solidFill>
              </a:endParaRPr>
            </a:p>
            <a:p>
              <a:pPr marL="207363" lvl="1" indent="-57601">
                <a:lnSpc>
                  <a:spcPct val="90000"/>
                </a:lnSpc>
                <a:spcBef>
                  <a:spcPts val="354"/>
                </a:spcBef>
                <a:buClr>
                  <a:schemeClr val="dk1"/>
                </a:buClr>
                <a:buSzPts val="2600"/>
              </a:pPr>
              <a:endParaRPr sz="2358">
                <a:solidFill>
                  <a:schemeClr val="dk1"/>
                </a:solidFill>
              </a:endParaRPr>
            </a:p>
          </p:txBody>
        </p:sp>
        <p:sp>
          <p:nvSpPr>
            <p:cNvPr id="10" name="Google Shape;236;p8"/>
            <p:cNvSpPr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1" name="Google Shape;237;p8"/>
            <p:cNvSpPr txBox="1"/>
            <p:nvPr/>
          </p:nvSpPr>
          <p:spPr>
            <a:xfrm>
              <a:off x="3490590" y="1360651"/>
              <a:ext cx="3059169" cy="8971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167714" tIns="95830" rIns="167714" bIns="9583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358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Фирмы </a:t>
              </a:r>
              <a:r>
                <a:rPr lang="ru-RU" sz="2358" dirty="0" smtClean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конкуренты: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Google Shape;238;p8"/>
            <p:cNvSpPr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3" name="Google Shape;239;p8"/>
            <p:cNvSpPr txBox="1"/>
            <p:nvPr/>
          </p:nvSpPr>
          <p:spPr>
            <a:xfrm>
              <a:off x="3490590" y="2257847"/>
              <a:ext cx="3059169" cy="11419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125786" tIns="125786" rIns="167714" bIns="188690" anchor="t" anchorCtr="0">
              <a:noAutofit/>
            </a:bodyPr>
            <a:lstStyle/>
            <a:p>
              <a:pPr marL="207363" lvl="1" indent="-57601">
                <a:lnSpc>
                  <a:spcPct val="90000"/>
                </a:lnSpc>
                <a:buClr>
                  <a:schemeClr val="dk1"/>
                </a:buClr>
                <a:buSzPts val="2600"/>
              </a:pPr>
              <a:endParaRPr sz="2358">
                <a:solidFill>
                  <a:schemeClr val="dk1"/>
                </a:solidFill>
              </a:endParaRPr>
            </a:p>
            <a:p>
              <a:pPr marL="207363" lvl="1" indent="-57601">
                <a:lnSpc>
                  <a:spcPct val="90000"/>
                </a:lnSpc>
                <a:spcBef>
                  <a:spcPts val="354"/>
                </a:spcBef>
                <a:buClr>
                  <a:schemeClr val="dk1"/>
                </a:buClr>
                <a:buSzPts val="2600"/>
              </a:pPr>
              <a:endParaRPr sz="2358">
                <a:solidFill>
                  <a:schemeClr val="dk1"/>
                </a:solidFill>
              </a:endParaRPr>
            </a:p>
          </p:txBody>
        </p:sp>
        <p:sp>
          <p:nvSpPr>
            <p:cNvPr id="14" name="Google Shape;240;p8"/>
            <p:cNvSpPr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5" name="Google Shape;241;p8"/>
            <p:cNvSpPr txBox="1"/>
            <p:nvPr/>
          </p:nvSpPr>
          <p:spPr>
            <a:xfrm>
              <a:off x="6981180" y="1353222"/>
              <a:ext cx="3059169" cy="8971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167714" tIns="95830" rIns="167714" bIns="9583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358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Наши </a:t>
              </a:r>
              <a:r>
                <a:rPr lang="ru-RU" sz="2358" dirty="0" smtClean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преимущества:</a:t>
              </a:r>
              <a:endParaRPr sz="127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Google Shape;242;p8"/>
            <p:cNvSpPr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7" tIns="82927" rIns="82927" bIns="82927" anchor="ctr" anchorCtr="0">
              <a:noAutofit/>
            </a:bodyPr>
            <a:lstStyle/>
            <a:p>
              <a:endParaRPr sz="1270"/>
            </a:p>
          </p:txBody>
        </p:sp>
        <p:sp>
          <p:nvSpPr>
            <p:cNvPr id="17" name="Google Shape;243;p8"/>
            <p:cNvSpPr txBox="1"/>
            <p:nvPr/>
          </p:nvSpPr>
          <p:spPr>
            <a:xfrm>
              <a:off x="6978043" y="2257847"/>
              <a:ext cx="3059169" cy="11419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125786" tIns="125786" rIns="167714" bIns="188690" anchor="t" anchorCtr="0">
              <a:noAutofit/>
            </a:bodyPr>
            <a:lstStyle/>
            <a:p>
              <a:pPr marL="207363" lvl="1" indent="-57601">
                <a:lnSpc>
                  <a:spcPct val="90000"/>
                </a:lnSpc>
                <a:buClr>
                  <a:schemeClr val="dk1"/>
                </a:buClr>
                <a:buSzPts val="2600"/>
              </a:pPr>
              <a:endParaRPr sz="2358" dirty="0">
                <a:solidFill>
                  <a:schemeClr val="dk1"/>
                </a:solidFill>
              </a:endParaRPr>
            </a:p>
            <a:p>
              <a:pPr marL="207363" lvl="1" indent="-57601">
                <a:lnSpc>
                  <a:spcPct val="90000"/>
                </a:lnSpc>
                <a:spcBef>
                  <a:spcPts val="354"/>
                </a:spcBef>
                <a:buClr>
                  <a:schemeClr val="dk1"/>
                </a:buClr>
                <a:buSzPts val="2600"/>
              </a:pPr>
              <a:endParaRPr sz="2358" dirty="0">
                <a:solidFill>
                  <a:schemeClr val="dk1"/>
                </a:solidFill>
              </a:endParaRPr>
            </a:p>
          </p:txBody>
        </p:sp>
      </p:grpSp>
      <p:sp>
        <p:nvSpPr>
          <p:cNvPr id="18" name="Google Shape;244;p8"/>
          <p:cNvSpPr txBox="1"/>
          <p:nvPr/>
        </p:nvSpPr>
        <p:spPr>
          <a:xfrm>
            <a:off x="172412" y="2977139"/>
            <a:ext cx="2612608" cy="32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Tiny Bunny</a:t>
            </a:r>
            <a:r>
              <a:rPr lang="ru-RU" sz="127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27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Google Shape;245;p8"/>
          <p:cNvSpPr txBox="1"/>
          <p:nvPr/>
        </p:nvSpPr>
        <p:spPr>
          <a:xfrm>
            <a:off x="3338568" y="2930131"/>
            <a:ext cx="2612608" cy="94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Tiny Bunny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занимает большую долю в рынке, являясь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крупнейших проектов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визуальных новелл в России.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246;p8"/>
          <p:cNvSpPr txBox="1"/>
          <p:nvPr/>
        </p:nvSpPr>
        <p:spPr>
          <a:xfrm>
            <a:off x="6501880" y="2942052"/>
            <a:ext cx="2612608" cy="73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уникален в плане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сюжета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актуальности на данный момент.</a:t>
            </a:r>
          </a:p>
        </p:txBody>
      </p:sp>
      <p:pic>
        <p:nvPicPr>
          <p:cNvPr id="21" name="Google Shape;24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82359" y="43122"/>
            <a:ext cx="1037703" cy="62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 descr="https://i.pinimg.com/564x/50/81/00/508100bdbe123be6cc4169a5931241c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062" y="143393"/>
            <a:ext cx="1169500" cy="139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270933"/>
            <a:ext cx="10077450" cy="109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3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3;p9"/>
          <p:cNvSpPr/>
          <p:nvPr/>
        </p:nvSpPr>
        <p:spPr>
          <a:xfrm>
            <a:off x="979780" y="979619"/>
            <a:ext cx="7346818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91867" indent="-210628" algn="ctr">
              <a:buSzPts val="1440"/>
            </a:pPr>
            <a:endParaRPr sz="2903">
              <a:solidFill>
                <a:schemeClr val="dk1"/>
              </a:solidFill>
            </a:endParaRPr>
          </a:p>
        </p:txBody>
      </p:sp>
      <p:sp>
        <p:nvSpPr>
          <p:cNvPr id="5" name="Google Shape;254;p9"/>
          <p:cNvSpPr txBox="1">
            <a:spLocks noGrp="1"/>
          </p:cNvSpPr>
          <p:nvPr>
            <p:ph type="title"/>
          </p:nvPr>
        </p:nvSpPr>
        <p:spPr>
          <a:xfrm>
            <a:off x="600734" y="0"/>
            <a:ext cx="914368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80" tIns="0" rIns="0" bIns="0" anchor="ctr" anchorCtr="0"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Бизнес-модель.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55;p9"/>
          <p:cNvSpPr txBox="1"/>
          <p:nvPr/>
        </p:nvSpPr>
        <p:spPr>
          <a:xfrm>
            <a:off x="718403" y="1924050"/>
            <a:ext cx="8063938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>
              <a:buClr>
                <a:schemeClr val="dk1"/>
              </a:buClr>
              <a:buSzPct val="100000"/>
            </a:pPr>
            <a:endParaRPr sz="2903"/>
          </a:p>
        </p:txBody>
      </p:sp>
      <p:graphicFrame>
        <p:nvGraphicFramePr>
          <p:cNvPr id="7" name="Google Shape;256;p9"/>
          <p:cNvGraphicFramePr/>
          <p:nvPr>
            <p:extLst/>
          </p:nvPr>
        </p:nvGraphicFramePr>
        <p:xfrm>
          <a:off x="160" y="844747"/>
          <a:ext cx="9143702" cy="4208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02987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Ключевые </a:t>
                      </a:r>
                      <a:r>
                        <a:rPr lang="ru-RU" sz="1300" dirty="0" smtClean="0"/>
                        <a:t>партнёры: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Ключевые виды </a:t>
                      </a:r>
                      <a:r>
                        <a:rPr lang="ru-RU" sz="1300" dirty="0" smtClean="0"/>
                        <a:t>деятельности: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Ценностные </a:t>
                      </a:r>
                      <a:r>
                        <a:rPr lang="ru-RU" sz="1300" dirty="0" smtClean="0"/>
                        <a:t>предложения: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Взаимоотношения с </a:t>
                      </a:r>
                      <a:r>
                        <a:rPr lang="ru-RU" sz="1300" dirty="0" smtClean="0"/>
                        <a:t>клиентами: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Потребительские </a:t>
                      </a:r>
                      <a:r>
                        <a:rPr lang="ru-RU" sz="1300" dirty="0" smtClean="0"/>
                        <a:t>сегменты: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Ключевые </a:t>
                      </a:r>
                      <a:r>
                        <a:rPr lang="ru-RU" sz="1300" dirty="0" smtClean="0"/>
                        <a:t>ресурсы: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Каналы </a:t>
                      </a:r>
                      <a:r>
                        <a:rPr lang="ru-RU" sz="1300" dirty="0" smtClean="0"/>
                        <a:t>сбыта: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2987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Структура </a:t>
                      </a:r>
                      <a:r>
                        <a:rPr lang="ru-RU" sz="1300" dirty="0" smtClean="0"/>
                        <a:t>издержек: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dirty="0"/>
                        <a:t>Потоки поступления </a:t>
                      </a:r>
                      <a:r>
                        <a:rPr lang="ru-RU" sz="1300" dirty="0" smtClean="0"/>
                        <a:t>доходов:</a:t>
                      </a:r>
                      <a:endParaRPr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0" marR="82950" marT="41475" marB="414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Google Shape;257;p9"/>
          <p:cNvSpPr txBox="1"/>
          <p:nvPr/>
        </p:nvSpPr>
        <p:spPr>
          <a:xfrm>
            <a:off x="7345748" y="1724183"/>
            <a:ext cx="1697970" cy="1060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pPr>
              <a:buClr>
                <a:srgbClr val="7F7F7F"/>
              </a:buClr>
              <a:buSzPts val="1400"/>
            </a:pPr>
            <a:r>
              <a:rPr lang="ru-RU" sz="127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Нишевой</a:t>
            </a:r>
            <a:r>
              <a:rPr lang="ru-RU" sz="127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рынок, состоящий из людей, имеющих интерес в </a:t>
            </a:r>
            <a:r>
              <a:rPr lang="ru-RU" sz="127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виузальных</a:t>
            </a:r>
            <a:r>
              <a:rPr lang="ru-RU" sz="127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новеллах, сделанных в России.</a:t>
            </a:r>
            <a:endParaRPr sz="127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258;p9"/>
          <p:cNvSpPr txBox="1"/>
          <p:nvPr/>
        </p:nvSpPr>
        <p:spPr>
          <a:xfrm>
            <a:off x="3714497" y="1764486"/>
            <a:ext cx="1763511" cy="13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Новизна.</a:t>
            </a:r>
            <a:endParaRPr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Дизайн.</a:t>
            </a:r>
            <a:endParaRPr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Цена.</a:t>
            </a:r>
            <a:endParaRPr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" indent="-69121">
              <a:buClr>
                <a:srgbClr val="7F7F7F"/>
              </a:buClr>
              <a:buSzPts val="1200"/>
              <a:buFont typeface="Arial"/>
              <a:buChar char="•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Google Shape;259;p9"/>
          <p:cNvSpPr txBox="1"/>
          <p:nvPr/>
        </p:nvSpPr>
        <p:spPr>
          <a:xfrm>
            <a:off x="5550766" y="2644000"/>
            <a:ext cx="1697970" cy="39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 </a:t>
            </a:r>
            <a:r>
              <a:rPr lang="ru-RU" sz="1270" i="1" dirty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интернет.</a:t>
            </a:r>
            <a:endParaRPr sz="1270" i="1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260;p9"/>
          <p:cNvSpPr txBox="1"/>
          <p:nvPr/>
        </p:nvSpPr>
        <p:spPr>
          <a:xfrm>
            <a:off x="5502260" y="1450755"/>
            <a:ext cx="179498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Сообщества.</a:t>
            </a:r>
            <a:endParaRPr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1" indent="-7201">
              <a:buClr>
                <a:srgbClr val="7F7F7F"/>
              </a:buClr>
              <a:buSzPts val="1200"/>
              <a:buFont typeface="Arial"/>
              <a:buChar char="•"/>
            </a:pPr>
            <a:endParaRPr lang="ru-RU" sz="1200" i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создание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261;p9"/>
          <p:cNvSpPr txBox="1"/>
          <p:nvPr/>
        </p:nvSpPr>
        <p:spPr>
          <a:xfrm>
            <a:off x="4684910" y="4001060"/>
            <a:ext cx="4571840" cy="97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7F7F7F"/>
              </a:buClr>
              <a:buSzPts val="1400"/>
            </a:pPr>
            <a:r>
              <a:rPr lang="ru-RU" sz="1270" i="1" dirty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Разовые </a:t>
            </a: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сделки.</a:t>
            </a:r>
            <a:endParaRPr sz="12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400"/>
            </a:pPr>
            <a:endParaRPr lang="ru-RU" sz="1270" i="1" dirty="0" smtClean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400"/>
            </a:pP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Реклама.</a:t>
            </a:r>
            <a:endParaRPr lang="en-US" sz="1270" i="1" dirty="0" smtClean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400"/>
            </a:pPr>
            <a:endParaRPr lang="en-US" sz="1270" i="1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400"/>
            </a:pPr>
            <a:r>
              <a:rPr lang="ru-RU" sz="1270" i="1" dirty="0" err="1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Донат</a:t>
            </a: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2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262;p9"/>
          <p:cNvSpPr txBox="1"/>
          <p:nvPr/>
        </p:nvSpPr>
        <p:spPr>
          <a:xfrm>
            <a:off x="1885839" y="2605273"/>
            <a:ext cx="1697970" cy="75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7F7F7F"/>
              </a:buClr>
              <a:buSzPts val="1200"/>
            </a:pP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ресурсы.</a:t>
            </a:r>
            <a:endParaRPr sz="12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endParaRPr lang="ru-RU" sz="1270" i="1" dirty="0" smtClean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7F7F7F"/>
              </a:buClr>
              <a:buSzPts val="1200"/>
            </a:pP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Персонал.</a:t>
            </a:r>
            <a:endParaRPr sz="12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1089" i="1" dirty="0">
              <a:solidFill>
                <a:srgbClr val="7F7F7F"/>
              </a:solidFill>
            </a:endParaRPr>
          </a:p>
        </p:txBody>
      </p:sp>
      <p:sp>
        <p:nvSpPr>
          <p:cNvPr id="14" name="Google Shape;263;p9"/>
          <p:cNvSpPr txBox="1"/>
          <p:nvPr/>
        </p:nvSpPr>
        <p:spPr>
          <a:xfrm>
            <a:off x="1895262" y="1539517"/>
            <a:ext cx="179498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7F7F7F"/>
              </a:buClr>
              <a:buSzPts val="1200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индустрия.</a:t>
            </a:r>
            <a:endParaRPr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264;p9"/>
          <p:cNvSpPr txBox="1"/>
          <p:nvPr/>
        </p:nvSpPr>
        <p:spPr>
          <a:xfrm>
            <a:off x="49628" y="1884850"/>
            <a:ext cx="1697970" cy="67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7" tIns="41452" rIns="82927" bIns="41452" anchor="t" anchorCtr="0">
            <a:spAutoFit/>
          </a:bodyPr>
          <a:lstStyle/>
          <a:p>
            <a:r>
              <a:rPr lang="en-US" sz="127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Itch.io</a:t>
            </a:r>
            <a:endParaRPr lang="ru-RU" sz="127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70" i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7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endParaRPr sz="127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265;p9"/>
          <p:cNvSpPr txBox="1"/>
          <p:nvPr/>
        </p:nvSpPr>
        <p:spPr>
          <a:xfrm>
            <a:off x="49628" y="3967138"/>
            <a:ext cx="4571841" cy="97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400">
              <a:buClr>
                <a:schemeClr val="dk1"/>
              </a:buClr>
              <a:buSzPts val="1400"/>
            </a:pPr>
            <a:r>
              <a:rPr lang="ru-RU" sz="1270" i="1" dirty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на </a:t>
            </a: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платформе.</a:t>
            </a:r>
            <a:endParaRPr lang="ru-RU" sz="1270" i="1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">
              <a:buClr>
                <a:schemeClr val="dk1"/>
              </a:buClr>
              <a:buSzPts val="1400"/>
            </a:pPr>
            <a:endParaRPr lang="ru-RU" sz="1270" i="1" dirty="0" smtClean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">
              <a:buClr>
                <a:schemeClr val="dk1"/>
              </a:buClr>
              <a:buSzPts val="1400"/>
            </a:pP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Музыкальное\визуальное сопровождение.</a:t>
            </a:r>
            <a:endParaRPr lang="ru-RU" sz="1270" i="1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">
              <a:buClr>
                <a:schemeClr val="dk1"/>
              </a:buClr>
              <a:buSzPts val="1400"/>
            </a:pPr>
            <a:endParaRPr lang="ru-RU" sz="1270" i="1" dirty="0" smtClean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00">
              <a:buClr>
                <a:schemeClr val="dk1"/>
              </a:buClr>
              <a:buSzPts val="1400"/>
            </a:pPr>
            <a:r>
              <a:rPr lang="ru-RU" sz="1270" i="1" dirty="0" smtClean="0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Программирование.</a:t>
            </a:r>
          </a:p>
        </p:txBody>
      </p:sp>
      <p:pic>
        <p:nvPicPr>
          <p:cNvPr id="17" name="Google Shape;26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82359" y="43122"/>
            <a:ext cx="1037703" cy="62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Пин содержит это изображение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34" y="73062"/>
            <a:ext cx="595757" cy="74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498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Заинтересованные стороны / </a:t>
            </a:r>
            <a:r>
              <a:rPr lang="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стейкхолдеры.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223198"/>
            <a:ext cx="468424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Психологи, работающие с подростками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желающие помочь своему ребенку пережить потерю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рекламу в проекте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6" b="23157"/>
          <a:stretch/>
        </p:blipFill>
        <p:spPr>
          <a:xfrm>
            <a:off x="5237362" y="2931398"/>
            <a:ext cx="3594938" cy="1772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35871" y="122587"/>
            <a:ext cx="6150654" cy="559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Проект. Что есть сейчас. И</a:t>
            </a:r>
            <a:r>
              <a:rPr lang="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сследование.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0" t="29819" r="33975" b="34572"/>
          <a:stretch/>
        </p:blipFill>
        <p:spPr>
          <a:xfrm flipH="1">
            <a:off x="7923938" y="49020"/>
            <a:ext cx="990139" cy="1181202"/>
          </a:xfrm>
          <a:prstGeom prst="rect">
            <a:avLst/>
          </a:prstGeom>
        </p:spPr>
      </p:pic>
      <p:sp>
        <p:nvSpPr>
          <p:cNvPr id="5" name="Google Shape;98;p20"/>
          <p:cNvSpPr txBox="1">
            <a:spLocks/>
          </p:cNvSpPr>
          <p:nvPr/>
        </p:nvSpPr>
        <p:spPr>
          <a:xfrm>
            <a:off x="624674" y="639621"/>
            <a:ext cx="7205431" cy="76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Aft>
                <a:spcPts val="1200"/>
              </a:spcAft>
              <a:buFont typeface="Arial"/>
              <a:buNone/>
            </a:pPr>
            <a:r>
              <a:rPr lang="ru-RU" sz="6400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провели опрос об актуальных проблемах подростков (12-20 л.) на 2024 год:</a:t>
            </a:r>
            <a:endParaRPr lang="ru-RU" sz="8000" dirty="0" smtClean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200"/>
              </a:spcAft>
              <a:buFont typeface="Arial"/>
              <a:buNone/>
            </a:pP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70255300"/>
              </p:ext>
            </p:extLst>
          </p:nvPr>
        </p:nvGraphicFramePr>
        <p:xfrm>
          <a:off x="2543045" y="1090334"/>
          <a:ext cx="5287060" cy="4111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698202" y="2193613"/>
            <a:ext cx="20507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 же мы не оставили без внимания другие проблемы и затрагиваем их в нашей игре.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0471" y="1454949"/>
            <a:ext cx="22187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Изучив результаты исследования, мы пришли к выводу, что большинство проживает одиночество из-за отсутствия близкого человека, поэтому наш проект направлен на поддержку и попытку помочь пережить этот трудный период. </a:t>
            </a:r>
          </a:p>
        </p:txBody>
      </p:sp>
    </p:spTree>
    <p:extLst>
      <p:ext uri="{BB962C8B-B14F-4D97-AF65-F5344CB8AC3E}">
        <p14:creationId xmlns:p14="http://schemas.microsoft.com/office/powerpoint/2010/main" val="39203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5589" y="413953"/>
            <a:ext cx="4228423" cy="608708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нашей идеи.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25052" y="1022661"/>
            <a:ext cx="4332018" cy="386510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Аннотация.</a:t>
            </a:r>
          </a:p>
          <a:p>
            <a:pPr marL="114300" indent="0"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Наверно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всех бывает момент, который полностью меняет вашу жизнь. Вам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только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предстоит его прожить,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у вас уже случился. Я помню тот день когда я проснулась совершенно одна меня никто не слышал и ни кто не видел. Моя жизнь поменялась. Я искала способы, пыталась меняться, но в глубине души я оставалась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собой…</a:t>
            </a:r>
          </a:p>
          <a:p>
            <a:pPr marL="114300" indent="0">
              <a:buNone/>
            </a:pPr>
            <a:endParaRPr lang="ru-RU" sz="2600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13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целях </a:t>
            </a:r>
            <a:r>
              <a:rPr lang="ru-RU" sz="1300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избежания</a:t>
            </a:r>
            <a:r>
              <a:rPr lang="ru-RU" sz="13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споллеров</a:t>
            </a:r>
            <a:r>
              <a:rPr lang="ru-RU" sz="13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сценарий останется скрытым, но он в процессе написания)</a:t>
            </a:r>
          </a:p>
        </p:txBody>
      </p:sp>
      <p:pic>
        <p:nvPicPr>
          <p:cNvPr id="9220" name="Picture 4" descr="https://i.pinimg.com/564x/f5/c8/33/f5c833e36eb9e830b7ebf9a2b9aed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7591" y="2959768"/>
            <a:ext cx="1897291" cy="200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7591" y="1210564"/>
            <a:ext cx="4077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хотим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чёрно-белую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новеллу,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 напоминающую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графичный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который изначально вызывает чувство тревоги, но в процессе погружения он уходит на второй план, помогая прочувствовать сюжет ещё больше.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591" y="463433"/>
            <a:ext cx="4289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Проект. Что есть сейчас.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4876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9700" y="674116"/>
            <a:ext cx="3901528" cy="1007237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главная героиня новеллы.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Добрая, но неуверенная в себе 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18-летняя девочка.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s://i.pinimg.com/736x/41/e1/8d/41e18d65db369c435f104dca9a0f18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17783" r="12512" b="61599"/>
          <a:stretch/>
        </p:blipFill>
        <p:spPr bwMode="auto">
          <a:xfrm>
            <a:off x="6342434" y="1991634"/>
            <a:ext cx="2645923" cy="13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t="4895" r="74058" b="31848"/>
          <a:stretch/>
        </p:blipFill>
        <p:spPr>
          <a:xfrm>
            <a:off x="968" y="-24063"/>
            <a:ext cx="1780674" cy="5167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0" t="3317" r="36242" b="34732"/>
          <a:stretch/>
        </p:blipFill>
        <p:spPr>
          <a:xfrm>
            <a:off x="5683170" y="0"/>
            <a:ext cx="3460830" cy="51435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75894" y="2116449"/>
            <a:ext cx="3577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Миран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имеет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крайне нетерпеливый характер и любит высмеивать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Миру.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4464" y="13700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герои: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5894" y="3722354"/>
            <a:ext cx="37338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таинственный «кот», который не любит, когда его так называют.</a:t>
            </a:r>
          </a:p>
        </p:txBody>
      </p:sp>
      <p:cxnSp>
        <p:nvCxnSpPr>
          <p:cNvPr id="11" name="Скругленная соединительная линия 10"/>
          <p:cNvCxnSpPr/>
          <p:nvPr/>
        </p:nvCxnSpPr>
        <p:spPr>
          <a:xfrm>
            <a:off x="4692316" y="2839453"/>
            <a:ext cx="1383631" cy="46387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 rot="10800000" flipV="1">
            <a:off x="1613952" y="1443788"/>
            <a:ext cx="826956" cy="78205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4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730" y="3435922"/>
            <a:ext cx="1454562" cy="14545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186" y="82940"/>
            <a:ext cx="3834825" cy="5727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локаций.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62" y="3032388"/>
            <a:ext cx="3592768" cy="2020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817" y="48128"/>
            <a:ext cx="4918023" cy="27663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292" y="2874554"/>
            <a:ext cx="3950563" cy="22221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77" y="690452"/>
            <a:ext cx="4056517" cy="228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63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00" y="894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Характеристика </a:t>
            </a:r>
            <a:r>
              <a:rPr lang="ru-RU" b="1" dirty="0" smtClean="0"/>
              <a:t>героев.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300" y="937331"/>
            <a:ext cx="4260300" cy="4392475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японского - иллюзия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главный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новеллы, проживает в небольшом городе в старой, маленькой квартирке вместе со своим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отчимом.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-Добрая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-Неуверенная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себе</a:t>
            </a: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-Ответственная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-Вежливая </a:t>
            </a:r>
          </a:p>
          <a:p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Миран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проводит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часть времени со своими псевдо-друзьями, ее не волнуют отношения в семье. </a:t>
            </a:r>
          </a:p>
          <a:p>
            <a:pPr marL="139700" indent="0">
              <a:buNone/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-Циничная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-Надменная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-Нервозная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-Дерзкая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-Лицемерная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-Эгоистичная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311600" y="178326"/>
            <a:ext cx="4747732" cy="4965174"/>
          </a:xfrm>
        </p:spPr>
        <p:txBody>
          <a:bodyPr>
            <a:normAutofit fontScale="77500" lnSpcReduction="20000"/>
          </a:bodyPr>
          <a:lstStyle/>
          <a:p>
            <a:pPr marL="13970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 пригубить алкоголь, сильно переживает из-за смерти жены,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(старается стать опорой для Миры).</a:t>
            </a:r>
          </a:p>
          <a:p>
            <a:pPr marL="1397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-Серьезный </a:t>
            </a: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-Сострадательный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-Зависит от вредных привычек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-Честный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 свою дочь, всегда помогала ей в решений каких-либо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трудностей.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-Добрая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-Веселая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-Ответственная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-Отзывчивая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единственная связь Миры и Миран, является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настамником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пытается сделать лучше для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Мираны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его поведение пагубно влияет на Миру.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397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Нил.</a:t>
            </a:r>
          </a:p>
          <a:p>
            <a:pPr marL="13970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-Наглые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-Самоуверенные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-Лицемерные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-Критичные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-Безразличные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059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1700" y="442298"/>
            <a:ext cx="8520600" cy="572700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сопровождение.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949374"/>
            <a:ext cx="34671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adiohead_-_Creep_minus_705758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9999" y="1524638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3222" y="1675549"/>
            <a:ext cx="2634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Creep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RadioHead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xies_-_Where_is_my_mind_minus_6283103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9999" y="2557632"/>
            <a:ext cx="609600" cy="6096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43222" y="2643877"/>
            <a:ext cx="28167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is My Mind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Pixies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минус)</a:t>
            </a:r>
          </a:p>
        </p:txBody>
      </p:sp>
      <p:pic>
        <p:nvPicPr>
          <p:cNvPr id="11" name="Сова - Белый снег (minus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9999" y="3450302"/>
            <a:ext cx="609600" cy="609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43222" y="3601213"/>
            <a:ext cx="22429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снег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минус)</a:t>
            </a:r>
          </a:p>
        </p:txBody>
      </p:sp>
    </p:spTree>
    <p:extLst>
      <p:ext uri="{BB962C8B-B14F-4D97-AF65-F5344CB8AC3E}">
        <p14:creationId xmlns:p14="http://schemas.microsoft.com/office/powerpoint/2010/main" val="195484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8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86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41221" y="1312236"/>
            <a:ext cx="317412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Лера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Ермолаева(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сценарист, редактор.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43808" y="455593"/>
            <a:ext cx="259718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Вика Коротаева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презентацию.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838" y="1199653"/>
            <a:ext cx="2684913" cy="2812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96" y="2140988"/>
            <a:ext cx="2367398" cy="2367398"/>
          </a:xfrm>
          <a:prstGeom prst="rect">
            <a:avLst/>
          </a:prstGeom>
        </p:spPr>
      </p:pic>
      <p:sp>
        <p:nvSpPr>
          <p:cNvPr id="9" name="Google Shape;115;p23"/>
          <p:cNvSpPr txBox="1">
            <a:spLocks noGrp="1"/>
          </p:cNvSpPr>
          <p:nvPr>
            <p:ph type="title"/>
          </p:nvPr>
        </p:nvSpPr>
        <p:spPr>
          <a:xfrm>
            <a:off x="163875" y="1170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lang="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54005" y="791260"/>
            <a:ext cx="269176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indent="0">
              <a:buNone/>
            </a:pP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Петрова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13970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Гейм-дизайнер, сценарист.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48395" y="4012171"/>
            <a:ext cx="31070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 -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https://vk.com/id5360779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ТГК -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https://t.me/s/shinniemomentcry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834" y="4567696"/>
            <a:ext cx="28488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 - https://vk.com/spspspssexaaa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cdn4.cdn-telegram.org/file/rdnqJyLS21e9OMTB6F4nRvC6kIqCswsnpD9XsAYkD26XDECd3AnyMzhWqNA24fqCsajdb_6l_D5p8P3RnW-JqUnJ-KR8K1GO5grzQjgK4suwlvTdvF43luEJXWbw81gtijI_8Pv8-i7ftsxP2gGajf2weEjzYlGt0Y1G3vemJZ0vGgI8iEipm1jZrq6EgIw044QSNXA0pylNxSjhjACQJBcaMPEim_A3zinw7JW7MIIvHpJ4LHYchXuKncUyT0RvQUat_59FEQBmJYPLhXe_fRaKfY3hmmRVPuJrMbBlFy8QFUgWztum98aYJkLPOUlXV2SPoyPsa1JWtCoki5ksYw.jpg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594" y="1582006"/>
            <a:ext cx="2254971" cy="225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446" y="1071884"/>
            <a:ext cx="1915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Вика Бякова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Пиарщик.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13690" y="456331"/>
            <a:ext cx="308610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Ульяна Бережная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139700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Программист,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саунд-дизайнер.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57" y="1167134"/>
            <a:ext cx="2478293" cy="27736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42719" y="1899354"/>
            <a:ext cx="2455898" cy="25544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956563" y="859357"/>
            <a:ext cx="281093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Амелия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Макшанцева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13970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Контент-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мейкер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542" y="1579192"/>
            <a:ext cx="2575954" cy="2592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44" y="1941857"/>
            <a:ext cx="2235200" cy="2235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5109" y="1634080"/>
            <a:ext cx="1080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6580" t="34058" r="14106" b="32765"/>
          <a:stretch/>
        </p:blipFill>
        <p:spPr>
          <a:xfrm>
            <a:off x="5394805" y="1941857"/>
            <a:ext cx="2296480" cy="23806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96260" y="1634080"/>
            <a:ext cx="1119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в ТГ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2640" y="705258"/>
            <a:ext cx="4527000" cy="8418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экспертам.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9" t="17166" r="19195" b="19833"/>
          <a:stretch/>
        </p:blipFill>
        <p:spPr bwMode="auto">
          <a:xfrm>
            <a:off x="5600700" y="1298186"/>
            <a:ext cx="2533650" cy="254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2640" y="1950688"/>
            <a:ext cx="4620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расходы необходимо заложить в расчет экономики проекта?</a:t>
            </a:r>
          </a:p>
          <a:p>
            <a:pPr marL="342900" indent="-342900">
              <a:buAutoNum type="arabicPeriod"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мы решим подавать заявку на грант, можем ли заложить в финансы оплату нашей работы, как художников?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8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5549" y="553436"/>
            <a:ext cx="7622625" cy="841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Дальнейшие шаги по работе над проектом: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4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2296</Words>
  <Application>Microsoft Office PowerPoint</Application>
  <PresentationFormat>Экран (16:9)</PresentationFormat>
  <Paragraphs>368</Paragraphs>
  <Slides>26</Slides>
  <Notes>15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Chiller</vt:lpstr>
      <vt:lpstr>Nunito</vt:lpstr>
      <vt:lpstr>Times New Roman</vt:lpstr>
      <vt:lpstr>Simple Light</vt:lpstr>
      <vt:lpstr> you can feel. - визуальная новелла про принятие себя и мира.  Результаты исследования. Планы на этап «Разработка» </vt:lpstr>
      <vt:lpstr>Пользователь и его проблема.</vt:lpstr>
      <vt:lpstr>Презентация PowerPoint</vt:lpstr>
      <vt:lpstr>Аналоги решения.</vt:lpstr>
      <vt:lpstr>Решение.</vt:lpstr>
      <vt:lpstr>Презентация PowerPoint</vt:lpstr>
      <vt:lpstr>Опрос (результаты).</vt:lpstr>
      <vt:lpstr>Опрос: Выводы.</vt:lpstr>
      <vt:lpstr>Результаты исследования: сценарий AS IS.</vt:lpstr>
      <vt:lpstr>Переход к разработке: TO BE.</vt:lpstr>
      <vt:lpstr>Косвенные аналоги.</vt:lpstr>
      <vt:lpstr>Потенциальный объем рынка.</vt:lpstr>
      <vt:lpstr>Презентация PowerPoint</vt:lpstr>
      <vt:lpstr>Бизнес-модель.</vt:lpstr>
      <vt:lpstr>Заинтересованные стороны / стейкхолдеры.</vt:lpstr>
      <vt:lpstr>Проект. Что есть сейчас. Исследование.</vt:lpstr>
      <vt:lpstr>Описание нашей идеи.</vt:lpstr>
      <vt:lpstr>Презентация PowerPoint</vt:lpstr>
      <vt:lpstr>Примеры локаций.</vt:lpstr>
      <vt:lpstr>Характеристика героев. </vt:lpstr>
      <vt:lpstr>Музыкальное сопровождение.</vt:lpstr>
      <vt:lpstr>Команда.</vt:lpstr>
      <vt:lpstr>Презентация PowerPoint</vt:lpstr>
      <vt:lpstr>Социальные сети.</vt:lpstr>
      <vt:lpstr>Вопросы экспертам.</vt:lpstr>
      <vt:lpstr>Дальнейшие шаги по работе над проектом: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DELL</dc:creator>
  <cp:lastModifiedBy>Студент 4 корп. Аудитория 106</cp:lastModifiedBy>
  <cp:revision>174</cp:revision>
  <dcterms:modified xsi:type="dcterms:W3CDTF">2024-11-20T06:01:42Z</dcterms:modified>
</cp:coreProperties>
</file>