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9"/>
  </p:notesMasterIdLst>
  <p:handoutMasterIdLst>
    <p:handoutMasterId r:id="rId20"/>
  </p:handoutMasterIdLst>
  <p:sldIdLst>
    <p:sldId id="305" r:id="rId6"/>
    <p:sldId id="260" r:id="rId7"/>
    <p:sldId id="295" r:id="rId8"/>
    <p:sldId id="304" r:id="rId9"/>
    <p:sldId id="297" r:id="rId10"/>
    <p:sldId id="298" r:id="rId11"/>
    <p:sldId id="299" r:id="rId12"/>
    <p:sldId id="300" r:id="rId13"/>
    <p:sldId id="301" r:id="rId14"/>
    <p:sldId id="302" r:id="rId15"/>
    <p:sldId id="306" r:id="rId16"/>
    <p:sldId id="303" r:id="rId17"/>
    <p:sldId id="307" r:id="rId18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260" autoAdjust="0"/>
    <p:restoredTop sz="95604" autoAdjust="0"/>
  </p:normalViewPr>
  <p:slideViewPr>
    <p:cSldViewPr snapToGrid="0">
      <p:cViewPr>
        <p:scale>
          <a:sx n="68" d="100"/>
          <a:sy n="68" d="100"/>
        </p:scale>
        <p:origin x="-1296" y="-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2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4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6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pt.2035.university/project/rasscet-pokazatela-prodolzitelnosti-zizni-v-regionah-rf" TargetMode="Externa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B0437D-058E-15C6-F43D-97772F139A3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7F9332A-D61E-50B7-AA6A-44AF159F897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60287BD-55CF-6C31-7167-567E81F5545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8701684-489F-E5F9-09F2-90E28BC6D9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-2118093"/>
            <a:ext cx="20256500" cy="13567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067D455B-3511-1DDC-293B-4B8A6A206B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44850" y="8733417"/>
            <a:ext cx="4159250" cy="2582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1682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4800" dirty="0"/>
              <a:t>Онлайн платформа для расчёта показателя продолжительности жизни в регионах РФ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Захарова Любовь Сергеевна</a:t>
            </a:r>
          </a:p>
          <a:p>
            <a:r>
              <a:rPr lang="ru-RU" dirty="0"/>
              <a:t>Пташкина Екатерина Сергеевна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5352A1D-B41E-1342-9F17-0F2653F526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Текст 18">
            <a:extLst>
              <a:ext uri="{FF2B5EF4-FFF2-40B4-BE49-F238E27FC236}">
                <a16:creationId xmlns:a16="http://schemas.microsoft.com/office/drawing/2014/main" id="{860BAB42-92E5-6D4C-988B-4C5779B99DD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/>
              <a:t>Существует множество факторов, которые могут влиять на продолжительность жизни. Также, некоторые из этих факторов могут сочетаться в одну значимую проблему, которая окажет еще большее влияние на статистику. В данном случае важно рассмотреть возможность снижения влияния этих факторов и увеличения эффективности принимаемых решений. </a:t>
            </a:r>
            <a:endParaRPr lang="en-US" dirty="0"/>
          </a:p>
          <a:p>
            <a:r>
              <a:rPr lang="ru-RU" dirty="0"/>
              <a:t>Отличительный показатель продолжительности жизни в различных регионах России говорит о недостатках в экологии региона</a:t>
            </a:r>
            <a:r>
              <a:rPr lang="en-US" dirty="0"/>
              <a:t>/</a:t>
            </a:r>
            <a:r>
              <a:rPr lang="ru-RU" dirty="0"/>
              <a:t>наличия достаточного количества медицинский учреждений и т</a:t>
            </a:r>
            <a:r>
              <a:rPr lang="en-US" dirty="0"/>
              <a:t>.</a:t>
            </a:r>
            <a:r>
              <a:rPr lang="ru-RU" dirty="0"/>
              <a:t>д.</a:t>
            </a:r>
            <a:r>
              <a:rPr lang="en-US" dirty="0"/>
              <a:t>,</a:t>
            </a:r>
            <a:r>
              <a:rPr lang="ru-RU" dirty="0"/>
              <a:t> что снижает продолжительность жизни</a:t>
            </a:r>
            <a:r>
              <a:rPr lang="en-US" dirty="0"/>
              <a:t>,</a:t>
            </a:r>
            <a:r>
              <a:rPr lang="ru-RU" dirty="0"/>
              <a:t> работоспособные годы жизни человека</a:t>
            </a:r>
            <a:r>
              <a:rPr lang="en-US" dirty="0"/>
              <a:t>.</a:t>
            </a:r>
            <a:endParaRPr lang="ru-RU" dirty="0"/>
          </a:p>
          <a:p>
            <a:r>
              <a:rPr lang="ru-RU" dirty="0"/>
              <a:t>Таким образом наша онлайн платформа позволит увеличить продолжительность жизни различных людей</a:t>
            </a:r>
            <a:r>
              <a:rPr lang="en-US" dirty="0"/>
              <a:t>,</a:t>
            </a:r>
            <a:r>
              <a:rPr lang="ru-RU" dirty="0"/>
              <a:t> проживающих в России</a:t>
            </a:r>
            <a:r>
              <a:rPr lang="en-US" dirty="0"/>
              <a:t>.</a:t>
            </a:r>
            <a:endParaRPr lang="ru-RU" dirty="0"/>
          </a:p>
          <a:p>
            <a:endParaRPr lang="ru-RU" dirty="0"/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id="{7EAC65FC-622C-F345-B63F-43F6DE7BD51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ru-RU" b="1" dirty="0"/>
              <a:t>Ценностное предложение </a:t>
            </a:r>
            <a:r>
              <a:rPr lang="ru-RU" dirty="0"/>
              <a:t>– Сервис поможет рассчитать продолжительность жизни населения в общем, и благодаря чему выявить проблемы регионов, влияющих на продолжительность жизни людей и отток населения с регионов. Правительство сможет поднять показатель продолжительности жизни по стране (в данный момент он составляет 70,4 лет), улучшить качество жизни и уменьшить отток из регионов с плохой экологией. Для индивидуального пользователя будут удовлетворены личные интересы - расчёт показателя продолжительности жизни, благодаря которому люди смогут понять, что могут поменять в своем образе жизни и привычках, чтобы увеличить ее продолжительность.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Проблема клиента, которую вы решаете.</a:t>
            </a:r>
          </a:p>
          <a:p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/>
              <a:t>В первую очередь данный продукт решает индивидуальный интерес человека к увеличению продолжительности жизни. </a:t>
            </a:r>
          </a:p>
          <a:p>
            <a:r>
              <a:rPr lang="ru-RU" dirty="0"/>
              <a:t>Так же сервис способствует решению проблемы оттока населения из регионов РФ</a:t>
            </a:r>
            <a:r>
              <a:rPr lang="en-US" dirty="0"/>
              <a:t>.</a:t>
            </a:r>
            <a:endParaRPr lang="ru-RU" dirty="0"/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ru-RU" dirty="0"/>
              <a:t>В данный момент нет русскоязычных калькулятор по продолжительности жизни</a:t>
            </a:r>
            <a:r>
              <a:rPr lang="en-US" dirty="0"/>
              <a:t>,</a:t>
            </a:r>
            <a:r>
              <a:rPr lang="ru-RU" dirty="0"/>
              <a:t> где рассчитываются научно-доказанные факторы, влияющие на продолжительность жизни</a:t>
            </a:r>
            <a:r>
              <a:rPr lang="en-US" dirty="0"/>
              <a:t>, </a:t>
            </a:r>
            <a:r>
              <a:rPr lang="ru-RU" dirty="0"/>
              <a:t>так же нет калькулятор</a:t>
            </a:r>
            <a:r>
              <a:rPr lang="en-US" dirty="0"/>
              <a:t>,</a:t>
            </a:r>
            <a:r>
              <a:rPr lang="ru-RU" dirty="0"/>
              <a:t> которые рассчитывают продолжительность жизни с учетом обстановки региона проживания пользователя</a:t>
            </a:r>
            <a:r>
              <a:rPr lang="en-US" dirty="0"/>
              <a:t>.</a:t>
            </a:r>
            <a:endParaRPr lang="ru-RU" dirty="0"/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ru-RU" dirty="0"/>
              <a:t>Почему существующих вариантов решения </a:t>
            </a:r>
            <a:br>
              <a:rPr lang="ru-RU" dirty="0"/>
            </a:br>
            <a:r>
              <a:rPr lang="ru-RU" dirty="0"/>
              <a:t>не достаточно?</a:t>
            </a:r>
          </a:p>
        </p:txBody>
      </p:sp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Что вы предлагаете, уникальные преимущества и выгоды для клиента.</a:t>
            </a:r>
          </a:p>
          <a:p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/>
              <a:t>Мы предлагаем рассчитать пользователю продолжительность жизни на основе научно-доказанных факторов</a:t>
            </a:r>
            <a:r>
              <a:rPr lang="en-US" dirty="0"/>
              <a:t>,</a:t>
            </a:r>
            <a:r>
              <a:rPr lang="ru-RU" dirty="0"/>
              <a:t> влияющих на продолжительность жизни с учетом региона проживания</a:t>
            </a:r>
            <a:r>
              <a:rPr lang="en-US" dirty="0"/>
              <a:t>.</a:t>
            </a:r>
            <a:r>
              <a:rPr lang="ru-RU" dirty="0"/>
              <a:t> Главной преимуществом является рекомендация по внедрению/отказу от привычек для увеличения продолжительности жизни</a:t>
            </a:r>
            <a:r>
              <a:rPr lang="en-US" dirty="0"/>
              <a:t>, </a:t>
            </a:r>
            <a:r>
              <a:rPr lang="ru-RU" dirty="0"/>
              <a:t>на основе расчета показателя продолжительности жизни пользователя</a:t>
            </a:r>
            <a:r>
              <a:rPr lang="en-US" dirty="0"/>
              <a:t>. </a:t>
            </a:r>
            <a:r>
              <a:rPr lang="ru-RU" dirty="0"/>
              <a:t>Второе наше преимущество – возможность моделирования человека с определённом набором привычек</a:t>
            </a:r>
            <a:r>
              <a:rPr lang="en-US" dirty="0"/>
              <a:t>, </a:t>
            </a:r>
            <a:r>
              <a:rPr lang="ru-RU" dirty="0"/>
              <a:t>но при различных внешних факторов</a:t>
            </a:r>
            <a:r>
              <a:rPr lang="en-US" dirty="0"/>
              <a:t>,</a:t>
            </a:r>
            <a:r>
              <a:rPr lang="ru-RU" dirty="0"/>
              <a:t> тем самым выявляя недостатки экологической обстановки в регионе</a:t>
            </a:r>
            <a:r>
              <a:rPr lang="en-US" dirty="0"/>
              <a:t>,</a:t>
            </a:r>
            <a:r>
              <a:rPr lang="ru-RU" dirty="0"/>
              <a:t> недостатка медицинских учреждений и т</a:t>
            </a:r>
            <a:r>
              <a:rPr lang="en-US" dirty="0"/>
              <a:t>.</a:t>
            </a:r>
            <a:r>
              <a:rPr lang="ru-RU" dirty="0"/>
              <a:t>д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buNone/>
            </a:pPr>
            <a:r>
              <a:rPr lang="ru-RU" sz="2800" dirty="0"/>
              <a:t>Рынок, на котором работаем</a:t>
            </a:r>
            <a:r>
              <a:rPr lang="en-US" sz="2800" dirty="0"/>
              <a:t>,</a:t>
            </a:r>
            <a:r>
              <a:rPr lang="ru-RU" sz="2800" dirty="0"/>
              <a:t> его объем, рост и уровень конкуренции.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473075" indent="-457200">
              <a:buFont typeface="+mj-lt"/>
              <a:buAutoNum type="arabicPeriod"/>
            </a:pPr>
            <a:r>
              <a:rPr lang="ru-RU" dirty="0"/>
              <a:t>Сервис будет работать на </a:t>
            </a:r>
            <a:r>
              <a:rPr lang="ru-RU" dirty="0" err="1"/>
              <a:t>медтех</a:t>
            </a:r>
            <a:r>
              <a:rPr lang="ru-RU" dirty="0"/>
              <a:t> рынке России</a:t>
            </a:r>
            <a:r>
              <a:rPr lang="en-US" dirty="0"/>
              <a:t>.</a:t>
            </a:r>
            <a:endParaRPr lang="ru-RU" dirty="0"/>
          </a:p>
          <a:p>
            <a:pPr marL="473075" indent="-457200">
              <a:buFont typeface="+mj-lt"/>
              <a:buAutoNum type="arabicPeriod"/>
            </a:pPr>
            <a:r>
              <a:rPr lang="ru-RU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Медтех</a:t>
            </a:r>
            <a:r>
              <a:rPr lang="en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</a:t>
            </a:r>
            <a:r>
              <a:rPr lang="en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— 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это медицинские технологии, используемые для улучшения качества жизни и позволяющие диагностировать, контролировать и предупреждать болезни. </a:t>
            </a:r>
            <a:endParaRPr lang="ru-RU" dirty="0"/>
          </a:p>
          <a:p>
            <a:pPr marL="473075" indent="-457200">
              <a:buFont typeface="+mj-lt"/>
              <a:buAutoNum type="arabicPeriod"/>
            </a:pPr>
            <a:r>
              <a:rPr lang="ru-RU" dirty="0"/>
              <a:t>В данный момент </a:t>
            </a:r>
            <a:r>
              <a:rPr lang="ru-RU" dirty="0" err="1"/>
              <a:t>медтех</a:t>
            </a:r>
            <a:r>
              <a:rPr lang="ru-RU" dirty="0"/>
              <a:t> рынок стремительно развивается, еще в 2022 году востребованность медицинских сервисов пользователями уверенно возросла. Выручка медицинских онлайн сервисов увеличилась в среднем на 82.56%, сегмент платформ и разработки ПО — на 274,6%.</a:t>
            </a:r>
          </a:p>
          <a:p>
            <a:pPr marL="473075" indent="-457200">
              <a:buFont typeface="+mj-lt"/>
              <a:buAutoNum type="arabicPeriod"/>
            </a:pPr>
            <a:r>
              <a:rPr lang="ru-RU" dirty="0"/>
              <a:t>Конкуренцию на данном рынке невозможно не заметить</a:t>
            </a:r>
            <a:r>
              <a:rPr lang="en-US" dirty="0"/>
              <a:t>,</a:t>
            </a:r>
            <a:r>
              <a:rPr lang="ru-RU" dirty="0"/>
              <a:t> целых 24</a:t>
            </a:r>
            <a:r>
              <a:rPr lang="en-US" dirty="0"/>
              <a:t>%</a:t>
            </a:r>
            <a:r>
              <a:rPr lang="ru-RU" dirty="0"/>
              <a:t> составляет доля сервисов для пациентов</a:t>
            </a:r>
            <a:r>
              <a:rPr lang="en-US" dirty="0"/>
              <a:t>,</a:t>
            </a:r>
            <a:r>
              <a:rPr lang="ru-RU" dirty="0"/>
              <a:t> именно в которой будет </a:t>
            </a:r>
            <a:r>
              <a:rPr lang="ru-RU" dirty="0" err="1"/>
              <a:t>существать</a:t>
            </a:r>
            <a:r>
              <a:rPr lang="ru-RU" dirty="0"/>
              <a:t> наш продукт</a:t>
            </a:r>
            <a:r>
              <a:rPr lang="en-US" dirty="0"/>
              <a:t>,</a:t>
            </a:r>
            <a:r>
              <a:rPr lang="ru-RU" dirty="0"/>
              <a:t> от общего количества сервисов </a:t>
            </a:r>
            <a:r>
              <a:rPr lang="ru-RU" dirty="0" err="1"/>
              <a:t>медтех</a:t>
            </a:r>
            <a:r>
              <a:rPr lang="en-US" dirty="0"/>
              <a:t>.</a:t>
            </a: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Бизнес-модель – как планируем зарабатывать.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DD1BDDA9-64C0-9858-935C-60571EFD59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9925800"/>
              </p:ext>
            </p:extLst>
          </p:nvPr>
        </p:nvGraphicFramePr>
        <p:xfrm>
          <a:off x="571501" y="2639977"/>
          <a:ext cx="18638012" cy="7818473"/>
        </p:xfrm>
        <a:graphic>
          <a:graphicData uri="http://schemas.openxmlformats.org/drawingml/2006/table">
            <a:tbl>
              <a:tblPr firstRow="1" firstCol="1" bandRow="1">
                <a:tableStyleId>{A88DF0FD-1832-459D-A4AA-4501EE5D750F}</a:tableStyleId>
              </a:tblPr>
              <a:tblGrid>
                <a:gridCol w="3726826">
                  <a:extLst>
                    <a:ext uri="{9D8B030D-6E8A-4147-A177-3AD203B41FA5}">
                      <a16:colId xmlns:a16="http://schemas.microsoft.com/office/drawing/2014/main" val="2905258854"/>
                    </a:ext>
                  </a:extLst>
                </a:gridCol>
                <a:gridCol w="3726826">
                  <a:extLst>
                    <a:ext uri="{9D8B030D-6E8A-4147-A177-3AD203B41FA5}">
                      <a16:colId xmlns:a16="http://schemas.microsoft.com/office/drawing/2014/main" val="4021018186"/>
                    </a:ext>
                  </a:extLst>
                </a:gridCol>
                <a:gridCol w="3726826">
                  <a:extLst>
                    <a:ext uri="{9D8B030D-6E8A-4147-A177-3AD203B41FA5}">
                      <a16:colId xmlns:a16="http://schemas.microsoft.com/office/drawing/2014/main" val="3445842903"/>
                    </a:ext>
                  </a:extLst>
                </a:gridCol>
                <a:gridCol w="3726826">
                  <a:extLst>
                    <a:ext uri="{9D8B030D-6E8A-4147-A177-3AD203B41FA5}">
                      <a16:colId xmlns:a16="http://schemas.microsoft.com/office/drawing/2014/main" val="1714964415"/>
                    </a:ext>
                  </a:extLst>
                </a:gridCol>
                <a:gridCol w="3730708">
                  <a:extLst>
                    <a:ext uri="{9D8B030D-6E8A-4147-A177-3AD203B41FA5}">
                      <a16:colId xmlns:a16="http://schemas.microsoft.com/office/drawing/2014/main" val="2677716220"/>
                    </a:ext>
                  </a:extLst>
                </a:gridCol>
              </a:tblGrid>
              <a:tr h="350888">
                <a:tc gridSpan="5"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</a:pPr>
                      <a:r>
                        <a:rPr lang="ru-RU" sz="1000" kern="0">
                          <a:effectLst/>
                        </a:rPr>
                        <a:t>Бизнес-модель Остерввальда</a:t>
                      </a:r>
                      <a:endParaRPr lang="ru-RU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71" marR="4837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8244299"/>
                  </a:ext>
                </a:extLst>
              </a:tr>
              <a:tr h="511888">
                <a:tc>
                  <a:txBody>
                    <a:bodyPr/>
                    <a:lstStyle/>
                    <a:p>
                      <a:pPr algn="just">
                        <a:spcBef>
                          <a:spcPts val="840"/>
                        </a:spcBef>
                        <a:spcAft>
                          <a:spcPts val="840"/>
                        </a:spcAft>
                      </a:pPr>
                      <a:r>
                        <a:rPr lang="ru-RU" sz="1000" kern="0">
                          <a:effectLst/>
                        </a:rPr>
                        <a:t>Ключевые партнёры</a:t>
                      </a:r>
                      <a:r>
                        <a:rPr lang="en-US" sz="1000" kern="0">
                          <a:effectLst/>
                        </a:rPr>
                        <a:t>:</a:t>
                      </a:r>
                      <a:endParaRPr lang="ru-RU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71" marR="48371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840"/>
                        </a:spcBef>
                        <a:spcAft>
                          <a:spcPts val="840"/>
                        </a:spcAft>
                      </a:pPr>
                      <a:r>
                        <a:rPr lang="ru-RU" sz="1000" kern="0">
                          <a:effectLst/>
                        </a:rPr>
                        <a:t>Ключевые виды деятельности</a:t>
                      </a:r>
                      <a:r>
                        <a:rPr lang="en-US" sz="1000" kern="0">
                          <a:effectLst/>
                        </a:rPr>
                        <a:t>:</a:t>
                      </a:r>
                      <a:endParaRPr lang="ru-RU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71" marR="48371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840"/>
                        </a:spcBef>
                        <a:spcAft>
                          <a:spcPts val="840"/>
                        </a:spcAft>
                      </a:pPr>
                      <a:r>
                        <a:rPr lang="ru-RU" sz="1000" kern="0">
                          <a:effectLst/>
                        </a:rPr>
                        <a:t>Предоставленная ценность</a:t>
                      </a:r>
                      <a:r>
                        <a:rPr lang="en-US" sz="1000" kern="0">
                          <a:effectLst/>
                        </a:rPr>
                        <a:t>:</a:t>
                      </a:r>
                      <a:endParaRPr lang="ru-RU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71" marR="48371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840"/>
                        </a:spcBef>
                        <a:spcAft>
                          <a:spcPts val="840"/>
                        </a:spcAft>
                      </a:pPr>
                      <a:r>
                        <a:rPr lang="ru-RU" sz="1000" kern="0">
                          <a:effectLst/>
                        </a:rPr>
                        <a:t>Взаимоотношения с клиентами</a:t>
                      </a:r>
                      <a:r>
                        <a:rPr lang="en-US" sz="1000" kern="0">
                          <a:effectLst/>
                        </a:rPr>
                        <a:t>:</a:t>
                      </a:r>
                      <a:endParaRPr lang="ru-RU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71" marR="48371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840"/>
                        </a:spcBef>
                        <a:spcAft>
                          <a:spcPts val="840"/>
                        </a:spcAft>
                      </a:pPr>
                      <a:r>
                        <a:rPr lang="ru-RU" sz="1000" kern="0">
                          <a:effectLst/>
                        </a:rPr>
                        <a:t>Клиенты</a:t>
                      </a:r>
                      <a:r>
                        <a:rPr lang="en-US" sz="1000" kern="0">
                          <a:effectLst/>
                        </a:rPr>
                        <a:t>:</a:t>
                      </a:r>
                      <a:endParaRPr lang="ru-RU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71" marR="48371" marT="0" marB="0"/>
                </a:tc>
                <a:extLst>
                  <a:ext uri="{0D108BD9-81ED-4DB2-BD59-A6C34878D82A}">
                    <a16:rowId xmlns:a16="http://schemas.microsoft.com/office/drawing/2014/main" val="2056993539"/>
                  </a:ext>
                </a:extLst>
              </a:tr>
              <a:tr h="2698206">
                <a:tc rowSpan="3">
                  <a:txBody>
                    <a:bodyPr/>
                    <a:lstStyle/>
                    <a:p>
                      <a:pPr algn="just">
                        <a:spcBef>
                          <a:spcPts val="840"/>
                        </a:spcBef>
                        <a:spcAft>
                          <a:spcPts val="840"/>
                        </a:spcAft>
                      </a:pPr>
                      <a:r>
                        <a:rPr lang="ru-RU" sz="1000" kern="0">
                          <a:effectLst/>
                        </a:rPr>
                        <a:t>- МинЦифра</a:t>
                      </a:r>
                      <a:endParaRPr lang="ru-RU" sz="800" kern="100">
                        <a:effectLst/>
                      </a:endParaRPr>
                    </a:p>
                    <a:p>
                      <a:pPr algn="just">
                        <a:spcBef>
                          <a:spcPts val="840"/>
                        </a:spcBef>
                        <a:spcAft>
                          <a:spcPts val="840"/>
                        </a:spcAft>
                      </a:pPr>
                      <a:r>
                        <a:rPr lang="ru-RU" sz="1000" kern="0">
                          <a:effectLst/>
                        </a:rPr>
                        <a:t>- Грант от Молодёжь России</a:t>
                      </a:r>
                      <a:endParaRPr lang="ru-RU" sz="800" kern="100">
                        <a:effectLst/>
                      </a:endParaRPr>
                    </a:p>
                    <a:p>
                      <a:pPr algn="just">
                        <a:spcBef>
                          <a:spcPts val="840"/>
                        </a:spcBef>
                        <a:spcAft>
                          <a:spcPts val="840"/>
                        </a:spcAft>
                      </a:pPr>
                      <a:r>
                        <a:rPr lang="ru-RU" sz="1000" kern="0">
                          <a:effectLst/>
                        </a:rPr>
                        <a:t>- </a:t>
                      </a:r>
                      <a:r>
                        <a:rPr lang="en-US" sz="1000" kern="0">
                          <a:effectLst/>
                        </a:rPr>
                        <a:t>Get Investor</a:t>
                      </a:r>
                      <a:endParaRPr lang="ru-RU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71" marR="48371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840"/>
                        </a:spcBef>
                        <a:spcAft>
                          <a:spcPts val="840"/>
                        </a:spcAft>
                      </a:pPr>
                      <a:r>
                        <a:rPr lang="ru-RU" sz="1000" kern="0">
                          <a:effectLst/>
                        </a:rPr>
                        <a:t>- Расчет продолжительности жизни</a:t>
                      </a:r>
                      <a:endParaRPr lang="ru-RU" sz="800" kern="100">
                        <a:effectLst/>
                      </a:endParaRPr>
                    </a:p>
                    <a:p>
                      <a:pPr algn="just">
                        <a:spcBef>
                          <a:spcPts val="840"/>
                        </a:spcBef>
                        <a:spcAft>
                          <a:spcPts val="840"/>
                        </a:spcAft>
                      </a:pPr>
                      <a:r>
                        <a:rPr lang="ru-RU" sz="1000" kern="0">
                          <a:effectLst/>
                        </a:rPr>
                        <a:t>- Предоставление рекомендаций по увеличению продолжительности жизни</a:t>
                      </a:r>
                      <a:endParaRPr lang="ru-RU" sz="800" kern="100">
                        <a:effectLst/>
                      </a:endParaRPr>
                    </a:p>
                    <a:p>
                      <a:pPr algn="just">
                        <a:spcBef>
                          <a:spcPts val="840"/>
                        </a:spcBef>
                        <a:spcAft>
                          <a:spcPts val="840"/>
                        </a:spcAft>
                      </a:pPr>
                      <a:r>
                        <a:rPr lang="ru-RU" sz="1000" kern="0">
                          <a:effectLst/>
                        </a:rPr>
                        <a:t>- Моделирование продолжительности жизни в различных регионах РФ </a:t>
                      </a:r>
                      <a:endParaRPr lang="ru-RU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71" marR="48371" marT="0" marB="0"/>
                </a:tc>
                <a:tc rowSpan="3">
                  <a:txBody>
                    <a:bodyPr/>
                    <a:lstStyle/>
                    <a:p>
                      <a:pPr algn="just">
                        <a:spcBef>
                          <a:spcPts val="840"/>
                        </a:spcBef>
                        <a:spcAft>
                          <a:spcPts val="840"/>
                        </a:spcAft>
                      </a:pPr>
                      <a:r>
                        <a:rPr lang="ru-RU" sz="1000" kern="100">
                          <a:effectLst/>
                        </a:rPr>
                        <a:t>Предлагаемая ценность состоит в том, что пользователь удовлетворяет свой личный интерес к своему здоровью/продолжительности и качеству жизни, а также в том, что сервис кардинально отличается от аналогов, собирая факторы, которые научно доказано влияют на продолжительность жизни, и учитывая экологическую обстановку проживания пользователя</a:t>
                      </a:r>
                      <a:endParaRPr lang="ru-RU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71" marR="48371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kern="0">
                          <a:effectLst/>
                        </a:rPr>
                        <a:t>- </a:t>
                      </a:r>
                      <a:r>
                        <a:rPr lang="ru-RU" sz="1000" kern="100">
                          <a:effectLst/>
                        </a:rPr>
                        <a:t>Отношения устанавливаются с индивидуальным пользователем единоразово</a:t>
                      </a:r>
                      <a:endParaRPr lang="ru-RU" sz="800" kern="100">
                        <a:effectLst/>
                      </a:endParaRPr>
                    </a:p>
                    <a:p>
                      <a:pPr algn="just"/>
                      <a:r>
                        <a:rPr lang="ru-RU" sz="1000" kern="100">
                          <a:effectLst/>
                        </a:rPr>
                        <a:t>- С предприятиями отношения устанавливаются и поддерживаются с помощью корпоративной почты</a:t>
                      </a:r>
                      <a:endParaRPr lang="ru-RU" sz="800" kern="100">
                        <a:effectLst/>
                      </a:endParaRPr>
                    </a:p>
                    <a:p>
                      <a:pPr algn="just"/>
                      <a:r>
                        <a:rPr lang="ru-RU" sz="1000" kern="100">
                          <a:effectLst/>
                        </a:rPr>
                        <a:t>-Информирования о возможностях сервиса с помощью официального сайта</a:t>
                      </a:r>
                      <a:endParaRPr lang="ru-RU" sz="800" kern="100">
                        <a:effectLst/>
                      </a:endParaRPr>
                    </a:p>
                    <a:p>
                      <a:pPr algn="just">
                        <a:spcBef>
                          <a:spcPts val="840"/>
                        </a:spcBef>
                        <a:spcAft>
                          <a:spcPts val="840"/>
                        </a:spcAft>
                      </a:pPr>
                      <a:r>
                        <a:rPr lang="ru-RU" sz="1000" kern="0">
                          <a:effectLst/>
                        </a:rPr>
                        <a:t> </a:t>
                      </a:r>
                      <a:endParaRPr lang="ru-RU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71" marR="48371" marT="0" marB="0"/>
                </a:tc>
                <a:tc rowSpan="3">
                  <a:txBody>
                    <a:bodyPr/>
                    <a:lstStyle/>
                    <a:p>
                      <a:pPr algn="just"/>
                      <a:r>
                        <a:rPr lang="ru-RU" sz="1000" kern="100">
                          <a:effectLst/>
                        </a:rPr>
                        <a:t>- Органы власти заинтересованные в улучшении качества жизни людей и ее продолжительности.</a:t>
                      </a:r>
                      <a:endParaRPr lang="ru-RU" sz="800" kern="100">
                        <a:effectLst/>
                      </a:endParaRPr>
                    </a:p>
                    <a:p>
                      <a:pPr algn="just"/>
                      <a:r>
                        <a:rPr lang="ru-RU" sz="1000" kern="100">
                          <a:effectLst/>
                        </a:rPr>
                        <a:t>- Физические лица: люди старше 35 лет, имеющие высшее или средне-специальное образование, ведущие активный образ жизни, занимающиеся физической активностью, проживающее в РФ.</a:t>
                      </a:r>
                      <a:endParaRPr lang="ru-RU" sz="800" kern="100">
                        <a:effectLst/>
                      </a:endParaRPr>
                    </a:p>
                    <a:p>
                      <a:pPr indent="450215" algn="just"/>
                      <a:r>
                        <a:rPr lang="ru-RU" sz="1000" kern="100">
                          <a:effectLst/>
                        </a:rPr>
                        <a:t> </a:t>
                      </a:r>
                      <a:endParaRPr lang="ru-RU" sz="800" kern="100">
                        <a:effectLst/>
                      </a:endParaRPr>
                    </a:p>
                    <a:p>
                      <a:pPr algn="just">
                        <a:spcBef>
                          <a:spcPts val="840"/>
                        </a:spcBef>
                        <a:spcAft>
                          <a:spcPts val="840"/>
                        </a:spcAft>
                      </a:pPr>
                      <a:r>
                        <a:rPr lang="ru-RU" sz="1000" kern="0">
                          <a:effectLst/>
                        </a:rPr>
                        <a:t> </a:t>
                      </a:r>
                      <a:endParaRPr lang="ru-RU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71" marR="48371" marT="0" marB="0"/>
                </a:tc>
                <a:extLst>
                  <a:ext uri="{0D108BD9-81ED-4DB2-BD59-A6C34878D82A}">
                    <a16:rowId xmlns:a16="http://schemas.microsoft.com/office/drawing/2014/main" val="4065622354"/>
                  </a:ext>
                </a:extLst>
              </a:tr>
              <a:tr h="34111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840"/>
                        </a:spcBef>
                        <a:spcAft>
                          <a:spcPts val="840"/>
                        </a:spcAft>
                      </a:pPr>
                      <a:r>
                        <a:rPr lang="ru-RU" sz="1000" kern="0">
                          <a:effectLst/>
                        </a:rPr>
                        <a:t>Ключевые ресурсы</a:t>
                      </a:r>
                      <a:r>
                        <a:rPr lang="en-US" sz="1000" kern="0">
                          <a:effectLst/>
                        </a:rPr>
                        <a:t>:</a:t>
                      </a:r>
                      <a:endParaRPr lang="ru-RU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71" marR="48371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840"/>
                        </a:spcBef>
                        <a:spcAft>
                          <a:spcPts val="840"/>
                        </a:spcAft>
                      </a:pPr>
                      <a:r>
                        <a:rPr lang="ru-RU" sz="1000" kern="0">
                          <a:effectLst/>
                        </a:rPr>
                        <a:t>Каналы сбыта</a:t>
                      </a:r>
                      <a:r>
                        <a:rPr lang="en-US" sz="1000" kern="0">
                          <a:effectLst/>
                        </a:rPr>
                        <a:t>:</a:t>
                      </a:r>
                      <a:endParaRPr lang="ru-RU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71" marR="48371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1334630"/>
                  </a:ext>
                </a:extLst>
              </a:tr>
              <a:tr h="202365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840"/>
                        </a:spcBef>
                        <a:spcAft>
                          <a:spcPts val="840"/>
                        </a:spcAft>
                      </a:pPr>
                      <a:r>
                        <a:rPr lang="ru-RU" sz="1000" kern="100">
                          <a:effectLst/>
                        </a:rPr>
                        <a:t>- Человеческий фактор </a:t>
                      </a:r>
                      <a:endParaRPr lang="ru-RU" sz="800" kern="100">
                        <a:effectLst/>
                      </a:endParaRPr>
                    </a:p>
                    <a:p>
                      <a:pPr algn="just">
                        <a:spcBef>
                          <a:spcPts val="840"/>
                        </a:spcBef>
                        <a:spcAft>
                          <a:spcPts val="840"/>
                        </a:spcAft>
                      </a:pPr>
                      <a:r>
                        <a:rPr lang="ru-RU" sz="1000" kern="100">
                          <a:effectLst/>
                        </a:rPr>
                        <a:t>- Финансовая поддержка</a:t>
                      </a:r>
                      <a:endParaRPr lang="ru-RU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71" marR="48371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840"/>
                        </a:spcBef>
                        <a:spcAft>
                          <a:spcPts val="840"/>
                        </a:spcAft>
                      </a:pPr>
                      <a:r>
                        <a:rPr lang="ru-RU" sz="1000" kern="0">
                          <a:effectLst/>
                        </a:rPr>
                        <a:t>- Наружная реклама</a:t>
                      </a:r>
                      <a:endParaRPr lang="ru-RU" sz="800" kern="100">
                        <a:effectLst/>
                      </a:endParaRPr>
                    </a:p>
                    <a:p>
                      <a:pPr algn="just">
                        <a:spcBef>
                          <a:spcPts val="840"/>
                        </a:spcBef>
                        <a:spcAft>
                          <a:spcPts val="840"/>
                        </a:spcAft>
                      </a:pPr>
                      <a:r>
                        <a:rPr lang="ru-RU" sz="1000" kern="0">
                          <a:effectLst/>
                        </a:rPr>
                        <a:t>- Таргет-реклама</a:t>
                      </a:r>
                      <a:endParaRPr lang="ru-RU" sz="800" kern="100">
                        <a:effectLst/>
                      </a:endParaRPr>
                    </a:p>
                    <a:p>
                      <a:pPr algn="just">
                        <a:spcBef>
                          <a:spcPts val="840"/>
                        </a:spcBef>
                        <a:spcAft>
                          <a:spcPts val="840"/>
                        </a:spcAft>
                      </a:pPr>
                      <a:r>
                        <a:rPr lang="ru-RU" sz="1000" kern="0">
                          <a:effectLst/>
                        </a:rPr>
                        <a:t>- Участие в выставках, конференциях, отраслевых мероприятиях</a:t>
                      </a:r>
                      <a:endParaRPr lang="ru-RU" sz="800" kern="100">
                        <a:effectLst/>
                      </a:endParaRPr>
                    </a:p>
                    <a:p>
                      <a:pPr algn="just">
                        <a:spcBef>
                          <a:spcPts val="840"/>
                        </a:spcBef>
                        <a:spcAft>
                          <a:spcPts val="840"/>
                        </a:spcAft>
                      </a:pPr>
                      <a:r>
                        <a:rPr lang="ru-RU" sz="1000" kern="0">
                          <a:effectLst/>
                        </a:rPr>
                        <a:t>- Электронная рассылка писем</a:t>
                      </a:r>
                      <a:endParaRPr lang="ru-RU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71" marR="48371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6594787"/>
                  </a:ext>
                </a:extLst>
              </a:tr>
              <a:tr h="350888">
                <a:tc gridSpan="2">
                  <a:txBody>
                    <a:bodyPr/>
                    <a:lstStyle/>
                    <a:p>
                      <a:pPr algn="just">
                        <a:spcBef>
                          <a:spcPts val="840"/>
                        </a:spcBef>
                        <a:spcAft>
                          <a:spcPts val="840"/>
                        </a:spcAft>
                      </a:pPr>
                      <a:r>
                        <a:rPr lang="ru-RU" sz="1000" kern="0">
                          <a:effectLst/>
                        </a:rPr>
                        <a:t>Структура издержее</a:t>
                      </a:r>
                      <a:r>
                        <a:rPr lang="en-US" sz="1000" kern="0">
                          <a:effectLst/>
                        </a:rPr>
                        <a:t>:</a:t>
                      </a:r>
                      <a:endParaRPr lang="ru-RU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71" marR="4837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just">
                        <a:spcBef>
                          <a:spcPts val="840"/>
                        </a:spcBef>
                        <a:spcAft>
                          <a:spcPts val="840"/>
                        </a:spcAft>
                      </a:pPr>
                      <a:r>
                        <a:rPr lang="ru-RU" sz="1000" kern="0">
                          <a:effectLst/>
                        </a:rPr>
                        <a:t>Доходы</a:t>
                      </a:r>
                      <a:r>
                        <a:rPr lang="en-US" sz="1000" kern="0">
                          <a:effectLst/>
                        </a:rPr>
                        <a:t>:</a:t>
                      </a:r>
                      <a:endParaRPr lang="ru-RU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71" marR="4837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703585"/>
                  </a:ext>
                </a:extLst>
              </a:tr>
              <a:tr h="1541832">
                <a:tc gridSpan="2">
                  <a:txBody>
                    <a:bodyPr/>
                    <a:lstStyle/>
                    <a:p>
                      <a:pPr marL="342900" lvl="0" indent="-342900" algn="just">
                        <a:buFont typeface="Times New Roman" panose="02020603050405020304" pitchFamily="18" charset="0"/>
                        <a:buChar char="-"/>
                      </a:pPr>
                      <a:r>
                        <a:rPr lang="ru-RU" sz="1000" kern="100">
                          <a:effectLst/>
                        </a:rPr>
                        <a:t>Легкость использования</a:t>
                      </a:r>
                      <a:endParaRPr lang="ru-RU" sz="800" kern="100">
                        <a:effectLst/>
                      </a:endParaRPr>
                    </a:p>
                    <a:p>
                      <a:pPr marL="342900" lvl="0" indent="-342900" algn="just">
                        <a:buFont typeface="Times New Roman" panose="02020603050405020304" pitchFamily="18" charset="0"/>
                        <a:buChar char="-"/>
                      </a:pPr>
                      <a:r>
                        <a:rPr lang="ru-RU" sz="1000" kern="100">
                          <a:effectLst/>
                        </a:rPr>
                        <a:t>Привлекательный интерфейс</a:t>
                      </a:r>
                      <a:endParaRPr lang="ru-RU" sz="800" kern="100">
                        <a:effectLst/>
                      </a:endParaRPr>
                    </a:p>
                    <a:p>
                      <a:pPr marL="342900" lvl="0" indent="-342900" algn="just">
                        <a:buFont typeface="Times New Roman" panose="02020603050405020304" pitchFamily="18" charset="0"/>
                        <a:buChar char="-"/>
                      </a:pPr>
                      <a:r>
                        <a:rPr lang="ru-RU" sz="1000" kern="100">
                          <a:effectLst/>
                        </a:rPr>
                        <a:t>Структурированный сбор информации</a:t>
                      </a:r>
                      <a:endParaRPr lang="ru-RU" sz="800" kern="100">
                        <a:effectLst/>
                      </a:endParaRPr>
                    </a:p>
                    <a:p>
                      <a:pPr marL="342900" lvl="0" indent="-342900" algn="just">
                        <a:buFont typeface="Times New Roman" panose="02020603050405020304" pitchFamily="18" charset="0"/>
                        <a:buChar char="-"/>
                      </a:pPr>
                      <a:r>
                        <a:rPr lang="ru-RU" sz="1000" kern="100">
                          <a:effectLst/>
                        </a:rPr>
                        <a:t>Достоверный и понятный результат исследования</a:t>
                      </a:r>
                      <a:endParaRPr lang="ru-RU" sz="800" kern="100">
                        <a:effectLst/>
                      </a:endParaRPr>
                    </a:p>
                    <a:p>
                      <a:pPr marL="342900" lvl="0" indent="-342900" algn="just">
                        <a:buFont typeface="Times New Roman" panose="02020603050405020304" pitchFamily="18" charset="0"/>
                        <a:buChar char="-"/>
                      </a:pPr>
                      <a:r>
                        <a:rPr lang="ru-RU" sz="1000" kern="100">
                          <a:effectLst/>
                        </a:rPr>
                        <a:t>Возможность моделирования факторов, влияющих на результат исследования</a:t>
                      </a:r>
                      <a:endParaRPr lang="ru-RU" sz="800" kern="100">
                        <a:effectLst/>
                      </a:endParaRPr>
                    </a:p>
                    <a:p>
                      <a:pPr algn="just">
                        <a:spcBef>
                          <a:spcPts val="840"/>
                        </a:spcBef>
                        <a:spcAft>
                          <a:spcPts val="840"/>
                        </a:spcAft>
                      </a:pPr>
                      <a:r>
                        <a:rPr lang="ru-RU" sz="1000" kern="0">
                          <a:effectLst/>
                        </a:rPr>
                        <a:t> </a:t>
                      </a:r>
                      <a:endParaRPr lang="ru-RU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71" marR="4837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just"/>
                      <a:r>
                        <a:rPr lang="ru-RU" sz="1000" kern="100" dirty="0">
                          <a:effectLst/>
                        </a:rPr>
                        <a:t>Доходы образуются в результате донесения до пользователей ценности продукта. Для индивидуальных пользователей стоимость работы сервиса не будет составлять больше 500 рублей, для компаний предлагается платная подписка, в которой будет статистическая сводка продолжительности жизни людей по определенным критериям и возможность моделировать продолжительность жизни любого человека.</a:t>
                      </a:r>
                      <a:endParaRPr lang="ru-RU" sz="800" kern="100" dirty="0">
                        <a:effectLst/>
                      </a:endParaRPr>
                    </a:p>
                    <a:p>
                      <a:pPr algn="just">
                        <a:spcBef>
                          <a:spcPts val="840"/>
                        </a:spcBef>
                        <a:spcAft>
                          <a:spcPts val="840"/>
                        </a:spcAft>
                      </a:pPr>
                      <a:r>
                        <a:rPr lang="ru-RU" sz="1000" kern="0" dirty="0">
                          <a:effectLst/>
                        </a:rPr>
                        <a:t> </a:t>
                      </a:r>
                      <a:endParaRPr lang="ru-RU" sz="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71" marR="4837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2861060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129542E1-1102-4194-5CF7-BF007AB1FFFD}"/>
              </a:ext>
            </a:extLst>
          </p:cNvPr>
          <p:cNvSpPr>
            <a:spLocks noGrp="1" noChangeArrowheads="1"/>
          </p:cNvSpPr>
          <p:nvPr>
            <p:ph type="body" sz="quarter" idx="13"/>
          </p:nvPr>
        </p:nvSpPr>
        <p:spPr bwMode="auto">
          <a:xfrm>
            <a:off x="-15438641" y="2808950"/>
            <a:ext cx="51691583" cy="71656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589088"/>
            <a:ext cx="11358372" cy="1135824"/>
          </a:xfrm>
        </p:spPr>
        <p:txBody>
          <a:bodyPr/>
          <a:lstStyle/>
          <a:p>
            <a:pPr>
              <a:buNone/>
            </a:pPr>
            <a:r>
              <a:rPr lang="ru-RU" sz="2800" dirty="0"/>
              <a:t>Текущие результаты: успешные кейсы, клиенты или предварительные договоренности, привлеченные инвестиции и др.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977D909F-9EDA-3741-9984-4E6538C4E5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/>
              <a:t>В данный момент проведено исследований факторов</a:t>
            </a:r>
            <a:r>
              <a:rPr lang="en-US" dirty="0"/>
              <a:t>,</a:t>
            </a:r>
            <a:r>
              <a:rPr lang="ru-RU" dirty="0"/>
              <a:t> по которым будет рас</a:t>
            </a:r>
            <a:r>
              <a:rPr lang="en-US" dirty="0"/>
              <a:t>c</a:t>
            </a:r>
            <a:r>
              <a:rPr lang="ru-RU" dirty="0" err="1"/>
              <a:t>читываться</a:t>
            </a:r>
            <a:r>
              <a:rPr lang="ru-RU" dirty="0"/>
              <a:t> продолжительность жизни</a:t>
            </a:r>
            <a:r>
              <a:rPr lang="en-US" dirty="0"/>
              <a:t>, </a:t>
            </a:r>
            <a:r>
              <a:rPr lang="ru-RU" dirty="0"/>
              <a:t>разработаны модели</a:t>
            </a:r>
            <a:r>
              <a:rPr lang="en-US" dirty="0"/>
              <a:t>, </a:t>
            </a:r>
            <a:r>
              <a:rPr lang="ru-RU" dirty="0"/>
              <a:t>которые рассчитывают показатель</a:t>
            </a:r>
            <a:r>
              <a:rPr lang="en-US" dirty="0"/>
              <a:t>,</a:t>
            </a:r>
            <a:r>
              <a:rPr lang="ru-RU" dirty="0"/>
              <a:t> сформулирован план по развитию стартапа и прописано техническое задание</a:t>
            </a:r>
            <a:r>
              <a:rPr lang="en-US" dirty="0"/>
              <a:t>, </a:t>
            </a:r>
            <a:r>
              <a:rPr lang="ru-RU" dirty="0"/>
              <a:t>разработан интерфейс и требования к платформе</a:t>
            </a:r>
            <a:r>
              <a:rPr lang="en-US" dirty="0"/>
              <a:t>.</a:t>
            </a:r>
            <a:endParaRPr lang="ru-RU" dirty="0"/>
          </a:p>
          <a:p>
            <a:r>
              <a:rPr lang="ru-RU" dirty="0"/>
              <a:t>Так же в данный момент стартап подал на грант по поддержке молодых предпринимателей Приморья в возрасте до 25 лет включительно</a:t>
            </a:r>
            <a:r>
              <a:rPr lang="en-US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8C40FDE-9047-A040-B3DB-E11C251FC5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8000"/>
          </a:blip>
          <a:srcRect l="12508" t="15043" r="19245" b="34928"/>
          <a:stretch/>
        </p:blipFill>
        <p:spPr>
          <a:xfrm>
            <a:off x="7370064" y="1096849"/>
            <a:ext cx="13331952" cy="10218851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Ключевые члены ваше команды (</a:t>
            </a:r>
            <a:r>
              <a:rPr lang="en" sz="2800" dirty="0"/>
              <a:t>CEO, CTO </a:t>
            </a:r>
            <a:r>
              <a:rPr lang="ru-RU" sz="2800" dirty="0"/>
              <a:t>и С</a:t>
            </a:r>
            <a:r>
              <a:rPr lang="en" sz="2800" dirty="0"/>
              <a:t>MO), </a:t>
            </a:r>
            <a:r>
              <a:rPr lang="ru-RU" sz="2800" dirty="0"/>
              <a:t>опыт и компетенции;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Изображение выглядит как Человеческое лицо, человек, одежда, в помещении&#10;&#10;Автоматически созданное описание">
            <a:extLst>
              <a:ext uri="{FF2B5EF4-FFF2-40B4-BE49-F238E27FC236}">
                <a16:creationId xmlns:a16="http://schemas.microsoft.com/office/drawing/2014/main" id="{B2E845CC-F18A-A35B-2335-338B5768D468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/>
          <a:srcRect t="21846" b="21846"/>
          <a:stretch>
            <a:fillRect/>
          </a:stretch>
        </p:blipFill>
        <p:spPr>
          <a:xfrm>
            <a:off x="5644896" y="3949700"/>
            <a:ext cx="2139950" cy="2141538"/>
          </a:xfrm>
        </p:spPr>
      </p:pic>
      <p:sp>
        <p:nvSpPr>
          <p:cNvPr id="2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ru-RU" dirty="0"/>
              <a:t>Лидер команды</a:t>
            </a:r>
            <a:r>
              <a:rPr lang="en-US" dirty="0"/>
              <a:t>.</a:t>
            </a:r>
            <a:endParaRPr lang="ru-RU" dirty="0"/>
          </a:p>
          <a:p>
            <a:r>
              <a:rPr lang="ru-RU" dirty="0"/>
              <a:t>Сильна в организации рабочих процессов</a:t>
            </a:r>
            <a:r>
              <a:rPr lang="en-US" dirty="0"/>
              <a:t>,</a:t>
            </a:r>
            <a:r>
              <a:rPr lang="ru-RU" dirty="0"/>
              <a:t> анализе и </a:t>
            </a:r>
            <a:r>
              <a:rPr lang="ru-RU" dirty="0" err="1"/>
              <a:t>структуировании</a:t>
            </a:r>
            <a:r>
              <a:rPr lang="ru-RU" dirty="0"/>
              <a:t> информации</a:t>
            </a:r>
            <a:r>
              <a:rPr lang="en-US" dirty="0"/>
              <a:t>.</a:t>
            </a:r>
            <a:endParaRPr lang="ru-RU" dirty="0"/>
          </a:p>
          <a:p>
            <a:r>
              <a:rPr lang="ru-RU" dirty="0"/>
              <a:t> Имеет опыт в исследованиях по теме проекта</a:t>
            </a:r>
            <a:r>
              <a:rPr lang="en-US" dirty="0"/>
              <a:t>.</a:t>
            </a:r>
            <a:endParaRPr lang="ru-RU" dirty="0"/>
          </a:p>
          <a:p>
            <a:endParaRPr lang="ru-RU" dirty="0"/>
          </a:p>
        </p:txBody>
      </p:sp>
      <p:sp>
        <p:nvSpPr>
          <p:cNvPr id="26" name="Рисунок 25">
            <a:extLst>
              <a:ext uri="{FF2B5EF4-FFF2-40B4-BE49-F238E27FC236}">
                <a16:creationId xmlns:a16="http://schemas.microsoft.com/office/drawing/2014/main" id="{F82A6A9D-9E28-5E4D-BD68-EF75EBA5C89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ru-RU" dirty="0"/>
              <a:t>Любовь Сергеевна</a:t>
            </a:r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ru-RU" dirty="0"/>
              <a:t>На</a:t>
            </a:r>
            <a:r>
              <a:rPr lang="en-US" dirty="0"/>
              <a:t>c</a:t>
            </a:r>
            <a:r>
              <a:rPr lang="ru-RU" dirty="0" err="1"/>
              <a:t>тавник</a:t>
            </a:r>
            <a:r>
              <a:rPr lang="ru-RU" dirty="0"/>
              <a:t> проекта</a:t>
            </a:r>
            <a:r>
              <a:rPr lang="en-US" dirty="0"/>
              <a:t>.</a:t>
            </a:r>
            <a:endParaRPr lang="ru-RU" dirty="0"/>
          </a:p>
        </p:txBody>
      </p:sp>
      <p:sp>
        <p:nvSpPr>
          <p:cNvPr id="29" name="Рисунок 28">
            <a:extLst>
              <a:ext uri="{FF2B5EF4-FFF2-40B4-BE49-F238E27FC236}">
                <a16:creationId xmlns:a16="http://schemas.microsoft.com/office/drawing/2014/main" id="{65FC860D-8854-7D4C-8363-B21E496916B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0" name="Текст 29">
            <a:extLst>
              <a:ext uri="{FF2B5EF4-FFF2-40B4-BE49-F238E27FC236}">
                <a16:creationId xmlns:a16="http://schemas.microsoft.com/office/drawing/2014/main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1878310" y="5912127"/>
            <a:ext cx="4134612" cy="438912"/>
          </a:xfrm>
        </p:spPr>
        <p:txBody>
          <a:bodyPr/>
          <a:lstStyle/>
          <a:p>
            <a:r>
              <a:rPr lang="ru-RU" dirty="0"/>
              <a:t>Екатерина Сергеевна</a:t>
            </a:r>
          </a:p>
        </p:txBody>
      </p:sp>
      <p:sp>
        <p:nvSpPr>
          <p:cNvPr id="31" name="Текст 30">
            <a:extLst>
              <a:ext uri="{FF2B5EF4-FFF2-40B4-BE49-F238E27FC236}">
                <a16:creationId xmlns:a16="http://schemas.microsoft.com/office/drawing/2014/main" id="{90746CCE-2CB5-D44E-8D10-AC38E1E4334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2" name="Рисунок 31">
            <a:extLst>
              <a:ext uri="{FF2B5EF4-FFF2-40B4-BE49-F238E27FC236}">
                <a16:creationId xmlns:a16="http://schemas.microsoft.com/office/drawing/2014/main" id="{AA8CE929-09A1-8C47-BCE3-E20F6EE433FE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3" name="Текст 32">
            <a:extLst>
              <a:ext uri="{FF2B5EF4-FFF2-40B4-BE49-F238E27FC236}">
                <a16:creationId xmlns:a16="http://schemas.microsoft.com/office/drawing/2014/main" id="{6533EAD2-9970-9245-A57A-DA4ED67C34A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Екатерина Пташкина">
            <a:extLst>
              <a:ext uri="{FF2B5EF4-FFF2-40B4-BE49-F238E27FC236}">
                <a16:creationId xmlns:a16="http://schemas.microsoft.com/office/drawing/2014/main" id="{395E7633-38AE-6413-2A92-D74671DBAF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680" y="3805238"/>
            <a:ext cx="2286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Планы развития, потребности и предложение для того, кому адресуем презентацию.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/>
              <a:t>План развития</a:t>
            </a:r>
            <a:r>
              <a:rPr lang="en-US" dirty="0"/>
              <a:t>:</a:t>
            </a:r>
            <a:endParaRPr lang="ru-RU" dirty="0"/>
          </a:p>
          <a:p>
            <a:pPr marL="473075" indent="-457200">
              <a:buFont typeface="+mj-lt"/>
              <a:buAutoNum type="arabicPeriod"/>
            </a:pPr>
            <a:r>
              <a:rPr lang="ru-RU" dirty="0"/>
              <a:t>Найти спонсоров</a:t>
            </a:r>
          </a:p>
          <a:p>
            <a:pPr marL="473075" indent="-457200">
              <a:buFont typeface="+mj-lt"/>
              <a:buAutoNum type="arabicPeriod"/>
            </a:pPr>
            <a:r>
              <a:rPr lang="ru-RU" dirty="0"/>
              <a:t>Найти банк</a:t>
            </a:r>
            <a:r>
              <a:rPr lang="en-US" dirty="0"/>
              <a:t>, </a:t>
            </a:r>
            <a:r>
              <a:rPr lang="ru-RU" dirty="0"/>
              <a:t>через который можно проводить оплату пользователю</a:t>
            </a:r>
            <a:r>
              <a:rPr lang="en-US" dirty="0"/>
              <a:t>,</a:t>
            </a:r>
            <a:r>
              <a:rPr lang="ru-RU" dirty="0"/>
              <a:t> и договориться о сотрудничестве</a:t>
            </a:r>
          </a:p>
          <a:p>
            <a:pPr marL="473075" indent="-457200">
              <a:buFont typeface="+mj-lt"/>
              <a:buAutoNum type="arabicPeriod"/>
            </a:pPr>
            <a:r>
              <a:rPr lang="ru-RU" dirty="0"/>
              <a:t>Найти программиста и веб-дизайнера для разработки и оформления сайта</a:t>
            </a:r>
          </a:p>
          <a:p>
            <a:pPr marL="473075" indent="-457200">
              <a:buFont typeface="+mj-lt"/>
              <a:buAutoNum type="arabicPeriod"/>
            </a:pPr>
            <a:r>
              <a:rPr lang="ru-RU" dirty="0"/>
              <a:t>Найти маркетолога</a:t>
            </a:r>
          </a:p>
          <a:p>
            <a:pPr marL="473075" indent="-457200">
              <a:buFont typeface="+mj-lt"/>
              <a:buAutoNum type="arabicPeriod"/>
            </a:pPr>
            <a:r>
              <a:rPr lang="ru-RU" dirty="0"/>
              <a:t>Разработать маркетинговую стратегию </a:t>
            </a:r>
          </a:p>
          <a:p>
            <a:pPr marL="473075" indent="-457200">
              <a:buFont typeface="+mj-lt"/>
              <a:buAutoNum type="arabicPeriod"/>
            </a:pPr>
            <a:r>
              <a:rPr lang="ru-RU" dirty="0"/>
              <a:t>Начать проводить рекламную компанию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2422DFB3-C58B-9F4C-9DF7-32CFEC4A11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ru-RU" dirty="0"/>
              <a:t>Для выхода на новый уровень представители проекта будут принимать участие в различных мероприятиях</a:t>
            </a:r>
            <a:r>
              <a:rPr lang="en-US" dirty="0"/>
              <a:t>,</a:t>
            </a:r>
            <a:r>
              <a:rPr lang="ru-RU" dirty="0"/>
              <a:t> соответствующих тематике сервиса</a:t>
            </a:r>
            <a:r>
              <a:rPr lang="en-US" dirty="0"/>
              <a:t>,</a:t>
            </a:r>
            <a:r>
              <a:rPr lang="ru-RU" dirty="0"/>
              <a:t> чтобы </a:t>
            </a:r>
            <a:r>
              <a:rPr lang="en-US" dirty="0"/>
              <a:t>“</a:t>
            </a:r>
            <a:r>
              <a:rPr lang="ru-RU" dirty="0"/>
              <a:t>продать</a:t>
            </a:r>
            <a:r>
              <a:rPr lang="en-US" dirty="0"/>
              <a:t>” </a:t>
            </a:r>
            <a:r>
              <a:rPr lang="ru-RU" dirty="0"/>
              <a:t>себя и найти возможности для расширения функционала сервиса</a:t>
            </a:r>
            <a:r>
              <a:rPr lang="en-US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Окупаемость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2422DFB3-C58B-9F4C-9DF7-32CFEC4A11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1BC4846F-C2D5-42F5-5299-D6DE2B4E58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3591732"/>
              </p:ext>
            </p:extLst>
          </p:nvPr>
        </p:nvGraphicFramePr>
        <p:xfrm>
          <a:off x="894588" y="2961450"/>
          <a:ext cx="18314924" cy="4144203"/>
        </p:xfrm>
        <a:graphic>
          <a:graphicData uri="http://schemas.openxmlformats.org/drawingml/2006/table">
            <a:tbl>
              <a:tblPr>
                <a:tableStyleId>{A88DF0FD-1832-459D-A4AA-4501EE5D750F}</a:tableStyleId>
              </a:tblPr>
              <a:tblGrid>
                <a:gridCol w="4052844">
                  <a:extLst>
                    <a:ext uri="{9D8B030D-6E8A-4147-A177-3AD203B41FA5}">
                      <a16:colId xmlns:a16="http://schemas.microsoft.com/office/drawing/2014/main" val="1679370713"/>
                    </a:ext>
                  </a:extLst>
                </a:gridCol>
                <a:gridCol w="1083329">
                  <a:extLst>
                    <a:ext uri="{9D8B030D-6E8A-4147-A177-3AD203B41FA5}">
                      <a16:colId xmlns:a16="http://schemas.microsoft.com/office/drawing/2014/main" val="742051984"/>
                    </a:ext>
                  </a:extLst>
                </a:gridCol>
                <a:gridCol w="1083329">
                  <a:extLst>
                    <a:ext uri="{9D8B030D-6E8A-4147-A177-3AD203B41FA5}">
                      <a16:colId xmlns:a16="http://schemas.microsoft.com/office/drawing/2014/main" val="616757866"/>
                    </a:ext>
                  </a:extLst>
                </a:gridCol>
                <a:gridCol w="1209543">
                  <a:extLst>
                    <a:ext uri="{9D8B030D-6E8A-4147-A177-3AD203B41FA5}">
                      <a16:colId xmlns:a16="http://schemas.microsoft.com/office/drawing/2014/main" val="1141400144"/>
                    </a:ext>
                  </a:extLst>
                </a:gridCol>
                <a:gridCol w="1083329">
                  <a:extLst>
                    <a:ext uri="{9D8B030D-6E8A-4147-A177-3AD203B41FA5}">
                      <a16:colId xmlns:a16="http://schemas.microsoft.com/office/drawing/2014/main" val="2414577211"/>
                    </a:ext>
                  </a:extLst>
                </a:gridCol>
                <a:gridCol w="1083329">
                  <a:extLst>
                    <a:ext uri="{9D8B030D-6E8A-4147-A177-3AD203B41FA5}">
                      <a16:colId xmlns:a16="http://schemas.microsoft.com/office/drawing/2014/main" val="4236506780"/>
                    </a:ext>
                  </a:extLst>
                </a:gridCol>
                <a:gridCol w="1083329">
                  <a:extLst>
                    <a:ext uri="{9D8B030D-6E8A-4147-A177-3AD203B41FA5}">
                      <a16:colId xmlns:a16="http://schemas.microsoft.com/office/drawing/2014/main" val="89185503"/>
                    </a:ext>
                  </a:extLst>
                </a:gridCol>
                <a:gridCol w="1083329">
                  <a:extLst>
                    <a:ext uri="{9D8B030D-6E8A-4147-A177-3AD203B41FA5}">
                      <a16:colId xmlns:a16="http://schemas.microsoft.com/office/drawing/2014/main" val="1450054215"/>
                    </a:ext>
                  </a:extLst>
                </a:gridCol>
                <a:gridCol w="1083329">
                  <a:extLst>
                    <a:ext uri="{9D8B030D-6E8A-4147-A177-3AD203B41FA5}">
                      <a16:colId xmlns:a16="http://schemas.microsoft.com/office/drawing/2014/main" val="988367962"/>
                    </a:ext>
                  </a:extLst>
                </a:gridCol>
                <a:gridCol w="1083329">
                  <a:extLst>
                    <a:ext uri="{9D8B030D-6E8A-4147-A177-3AD203B41FA5}">
                      <a16:colId xmlns:a16="http://schemas.microsoft.com/office/drawing/2014/main" val="1523803219"/>
                    </a:ext>
                  </a:extLst>
                </a:gridCol>
                <a:gridCol w="1083329">
                  <a:extLst>
                    <a:ext uri="{9D8B030D-6E8A-4147-A177-3AD203B41FA5}">
                      <a16:colId xmlns:a16="http://schemas.microsoft.com/office/drawing/2014/main" val="3104381669"/>
                    </a:ext>
                  </a:extLst>
                </a:gridCol>
                <a:gridCol w="1083329">
                  <a:extLst>
                    <a:ext uri="{9D8B030D-6E8A-4147-A177-3AD203B41FA5}">
                      <a16:colId xmlns:a16="http://schemas.microsoft.com/office/drawing/2014/main" val="3697224009"/>
                    </a:ext>
                  </a:extLst>
                </a:gridCol>
                <a:gridCol w="1083329">
                  <a:extLst>
                    <a:ext uri="{9D8B030D-6E8A-4147-A177-3AD203B41FA5}">
                      <a16:colId xmlns:a16="http://schemas.microsoft.com/office/drawing/2014/main" val="1413331362"/>
                    </a:ext>
                  </a:extLst>
                </a:gridCol>
                <a:gridCol w="1135918">
                  <a:extLst>
                    <a:ext uri="{9D8B030D-6E8A-4147-A177-3AD203B41FA5}">
                      <a16:colId xmlns:a16="http://schemas.microsoft.com/office/drawing/2014/main" val="195288346"/>
                    </a:ext>
                  </a:extLst>
                </a:gridCol>
              </a:tblGrid>
              <a:tr h="967988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Показатели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Подготовительный период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2 кв. 2024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3 кв. 2024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4 кв. 2024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1 кв. 2025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2 кв. 2025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3 кв. 2025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4 кв. 2025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1 кв. 2026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2 кв. 2026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3 кв. 2026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4 кв. 2026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Итого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10814981"/>
                  </a:ext>
                </a:extLst>
              </a:tr>
              <a:tr h="45374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1. Выручка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500 000 ₽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1 500 000 ₽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1 950 000 ₽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2 000 000 ₽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2 300 000 ₽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2 500 000 ₽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2 500 000 ₽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2 500 000 ₽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2 500 000 ₽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2 500 000 ₽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2 500 000 ₽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23 250 000 ₽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45302353"/>
                  </a:ext>
                </a:extLst>
              </a:tr>
              <a:tr h="45374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2. Себестоимость оказываемых услуг, в т.ч.: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1 500 000 ₽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1 500 000 ₽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1 500 000 ₽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1 500 000 ₽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1 500 000 ₽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1 500 000 ₽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1 500 000 ₽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1 500 000 ₽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1 500 000 ₽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1 500 000 ₽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1 500 000 ₽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16 500 000 ₽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04214174"/>
                  </a:ext>
                </a:extLst>
              </a:tr>
              <a:tr h="45374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3. Валовая прибыль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-1 000 000 ₽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0 ₽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450 000 ₽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500 000 ₽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800 000 ₽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1 000 000 ₽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1 000 000 ₽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1 000 000 ₽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1 000 000 ₽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1 000 000 ₽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1 000 000 ₽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6 750 000 ₽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90094200"/>
                  </a:ext>
                </a:extLst>
              </a:tr>
              <a:tr h="45374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6. Продвижение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311 250 ₽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322 922 ₽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335 031 ₽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345 752 ₽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356 817 ₽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368 235 ₽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380 018 ₽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390 659 ₽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401 597 ₽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412 842 ₽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424 401 ₽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4 049 524 ₽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89462778"/>
                  </a:ext>
                </a:extLst>
              </a:tr>
              <a:tr h="45374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7. Прибыль до налогообложения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-1 311 250 ₽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-322 922 ₽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114 969 ₽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154 248 ₽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443 183 ₽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631 765 ₽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619 982 ₽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609 341 ₽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598 403 ₽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587 158 ₽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575 599 ₽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2 700 476 ₽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04872393"/>
                  </a:ext>
                </a:extLst>
              </a:tr>
              <a:tr h="45374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8. Налог на прибыль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0 ₽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0 ₽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0 ₽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22 994 ₽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30 850 ₽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88 637 ₽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126 353 ₽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123 996 ₽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121 868 ₽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119 681 ₽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117 432 ₽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115 120 ₽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866 930 ₽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58498786"/>
                  </a:ext>
                </a:extLst>
              </a:tr>
              <a:tr h="45374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9. Чистая прибыль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0 ₽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-1 311 250 ₽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-322 922 ₽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91 975 ₽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123 398 ₽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354 547 ₽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505 412 ₽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495 985 ₽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487 473 ₽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478 722 ₽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469 727 ₽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460 479 ₽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</a:rPr>
                        <a:t>1 833 546 ₽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38941952"/>
                  </a:ext>
                </a:extLst>
              </a:tr>
            </a:tbl>
          </a:graphicData>
        </a:graphic>
      </p:graphicFrame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7966F080-EF17-901B-0E1D-53C1137CBF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4758555"/>
              </p:ext>
            </p:extLst>
          </p:nvPr>
        </p:nvGraphicFramePr>
        <p:xfrm>
          <a:off x="894588" y="7943850"/>
          <a:ext cx="18442940" cy="2553464"/>
        </p:xfrm>
        <a:graphic>
          <a:graphicData uri="http://schemas.openxmlformats.org/drawingml/2006/table">
            <a:tbl>
              <a:tblPr>
                <a:tableStyleId>{A88DF0FD-1832-459D-A4AA-4501EE5D750F}</a:tableStyleId>
              </a:tblPr>
              <a:tblGrid>
                <a:gridCol w="10061369">
                  <a:extLst>
                    <a:ext uri="{9D8B030D-6E8A-4147-A177-3AD203B41FA5}">
                      <a16:colId xmlns:a16="http://schemas.microsoft.com/office/drawing/2014/main" val="4053045859"/>
                    </a:ext>
                  </a:extLst>
                </a:gridCol>
                <a:gridCol w="2689414">
                  <a:extLst>
                    <a:ext uri="{9D8B030D-6E8A-4147-A177-3AD203B41FA5}">
                      <a16:colId xmlns:a16="http://schemas.microsoft.com/office/drawing/2014/main" val="1051983684"/>
                    </a:ext>
                  </a:extLst>
                </a:gridCol>
                <a:gridCol w="2689414">
                  <a:extLst>
                    <a:ext uri="{9D8B030D-6E8A-4147-A177-3AD203B41FA5}">
                      <a16:colId xmlns:a16="http://schemas.microsoft.com/office/drawing/2014/main" val="460108376"/>
                    </a:ext>
                  </a:extLst>
                </a:gridCol>
                <a:gridCol w="3002743">
                  <a:extLst>
                    <a:ext uri="{9D8B030D-6E8A-4147-A177-3AD203B41FA5}">
                      <a16:colId xmlns:a16="http://schemas.microsoft.com/office/drawing/2014/main" val="1799454898"/>
                    </a:ext>
                  </a:extLst>
                </a:gridCol>
              </a:tblGrid>
              <a:tr h="48483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Простая окупаемость проекта (</a:t>
                      </a:r>
                      <a:r>
                        <a:rPr lang="en" sz="1100" u="none" strike="noStrike">
                          <a:effectLst/>
                        </a:rPr>
                        <a:t>PBP)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1 кв. 2026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91615796"/>
                  </a:ext>
                </a:extLst>
              </a:tr>
              <a:tr h="48483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Дисконтированная окупаемость проекта (</a:t>
                      </a:r>
                      <a:r>
                        <a:rPr lang="en" sz="1100" u="none" strike="noStrike">
                          <a:effectLst/>
                        </a:rPr>
                        <a:t>DPBP)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2 кв. 2026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74830224"/>
                  </a:ext>
                </a:extLst>
              </a:tr>
              <a:tr h="61412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Чистая текущая стоимость проекта (</a:t>
                      </a:r>
                      <a:r>
                        <a:rPr lang="en" sz="1100" u="none" strike="noStrike">
                          <a:effectLst/>
                        </a:rPr>
                        <a:t>NPV)</a:t>
                      </a:r>
                      <a:endParaRPr lang="en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</a:rPr>
                        <a:t>674 244 ₽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85983698"/>
                  </a:ext>
                </a:extLst>
              </a:tr>
              <a:tr h="48483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Внутренняя ставка доходности (</a:t>
                      </a:r>
                      <a:r>
                        <a:rPr lang="en" sz="1100" u="none" strike="noStrike">
                          <a:effectLst/>
                        </a:rPr>
                        <a:t>IRR)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11,40%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76613820"/>
                  </a:ext>
                </a:extLst>
              </a:tr>
              <a:tr h="48483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Индекс прибыльности (</a:t>
                      </a:r>
                      <a:r>
                        <a:rPr lang="en" sz="1100" u="none" strike="noStrike">
                          <a:effectLst/>
                        </a:rPr>
                        <a:t>PI)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</a:rPr>
                        <a:t>7,74 ₽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593477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06481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/>
              <a:t>Сайт </a:t>
            </a:r>
          </a:p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11684053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en-US" dirty="0">
                <a:hlinkClick r:id="rId2"/>
              </a:rPr>
              <a:t>https://pt.2035.university/project/rasscet-pokazatela-prodolzitelnosti-zizni-v-regionah-rf</a:t>
            </a:r>
            <a:r>
              <a:rPr lang="ru-RU" dirty="0"/>
              <a:t> </a:t>
            </a:r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+7 (</a:t>
            </a:r>
            <a:r>
              <a:rPr lang="ru-RU" sz="2800" dirty="0"/>
              <a:t>962) 335-01-22</a:t>
            </a:r>
          </a:p>
          <a:p>
            <a:pPr>
              <a:lnSpc>
                <a:spcPts val="4360"/>
              </a:lnSpc>
              <a:buClrTx/>
            </a:pPr>
            <a:r>
              <a:rPr lang="en-US" sz="2800" dirty="0" err="1"/>
              <a:t>Zakharova.ls@dvfu.ru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B0437D-058E-15C6-F43D-97772F139A3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7F9332A-D61E-50B7-AA6A-44AF159F897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60287BD-55CF-6C31-7167-567E81F5545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8701684-489F-E5F9-09F2-90E28BC6D9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-2118093"/>
            <a:ext cx="20256500" cy="13567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067D455B-3511-1DDC-293B-4B8A6A206B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44850" y="8733417"/>
            <a:ext cx="4159250" cy="2582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359806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FF6784E-6852-4EC6-93B9-B2F40371A23B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f3f21cfc-4d3e-42b1-8a95-d7209818f9d6"/>
    <ds:schemaRef ds:uri="dae585fd-f7dc-4d5a-b1b8-e5742ef77c8f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5698</TotalTime>
  <Words>1448</Words>
  <Application>Microsoft Macintosh PowerPoint</Application>
  <PresentationFormat>Произвольный</PresentationFormat>
  <Paragraphs>226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Calibri</vt:lpstr>
      <vt:lpstr>Roboto</vt:lpstr>
      <vt:lpstr>Times New Roman</vt:lpstr>
      <vt:lpstr>ОБЛОЖКИ</vt:lpstr>
      <vt:lpstr>РАЗДЕЛИТЕЛИ</vt:lpstr>
      <vt:lpstr>Презентация PowerPoint</vt:lpstr>
      <vt:lpstr>Онлайн платформа для расчёта показателя продолжительности жизни в регионах РФ</vt:lpstr>
      <vt:lpstr>Актуальность проекта</vt:lpstr>
      <vt:lpstr>Проблема</vt:lpstr>
      <vt:lpstr>Решение</vt:lpstr>
      <vt:lpstr>Рынок</vt:lpstr>
      <vt:lpstr>Бизнес-модель</vt:lpstr>
      <vt:lpstr>Текущие результаты</vt:lpstr>
      <vt:lpstr>Команда</vt:lpstr>
      <vt:lpstr>Планы развития</vt:lpstr>
      <vt:lpstr>Окупаемость</vt:lpstr>
      <vt:lpstr>Контакты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79623350122</cp:lastModifiedBy>
  <cp:revision>225</cp:revision>
  <dcterms:created xsi:type="dcterms:W3CDTF">2021-03-01T12:07:13Z</dcterms:created>
  <dcterms:modified xsi:type="dcterms:W3CDTF">2023-11-20T10:54:19Z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