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84" r:id="rId3"/>
    <p:sldId id="272" r:id="rId4"/>
    <p:sldId id="270" r:id="rId5"/>
    <p:sldId id="286" r:id="rId6"/>
    <p:sldId id="285" r:id="rId7"/>
    <p:sldId id="273" r:id="rId8"/>
    <p:sldId id="283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B473"/>
    <a:srgbClr val="7030A0"/>
    <a:srgbClr val="FF0000"/>
    <a:srgbClr val="25757F"/>
    <a:srgbClr val="92BBB7"/>
    <a:srgbClr val="C08500"/>
    <a:srgbClr val="3D615E"/>
    <a:srgbClr val="4A7672"/>
    <a:srgbClr val="AC7700"/>
    <a:srgbClr val="F2A7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274" autoAdjust="0"/>
  </p:normalViewPr>
  <p:slideViewPr>
    <p:cSldViewPr snapToGrid="0">
      <p:cViewPr>
        <p:scale>
          <a:sx n="75" d="100"/>
          <a:sy n="75" d="100"/>
        </p:scale>
        <p:origin x="-946" y="-178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3DCB2-5424-4BD4-8188-453487758235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517C0-C00E-4003-9F84-629B568D05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143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517C0-C00E-4003-9F84-629B568D05B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9326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517C0-C00E-4003-9F84-629B568D05B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7239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BD25A9A-4588-F950-15AF-937F795ACB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C0F4C0-E091-A02A-D498-287575D9B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0428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rgbClr val="3D615E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22FF636-EAE4-BB90-6DAC-F208C86AC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9351"/>
            <a:ext cx="9144000" cy="77086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C085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49DEA6-0D43-EAA5-9772-F327A1650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37A9CA-7EE9-FDBD-18C5-789F9522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AED3E4-7070-60FA-BE9D-154D14E48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8529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4E9FD6-471F-7AB8-0AE8-82B25BB8E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885101-1B29-3AD7-901C-A00DD8333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C61163-4E90-987D-5F9C-A480D6C7A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152BA18-474E-BCBB-034E-7865B7F1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2824B9E-A8C2-3562-1A8F-0E5346A1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06941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90D2A3-3F6C-6939-2878-0EAE4B28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2DBBCE6-69E4-A973-E95E-6D82130EF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B8DE9A9-84C5-5FDB-6F71-1926140C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8F8C557-803E-78D5-67EE-C47E8DE4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05E29A-7F00-A7F2-D3FD-72C6846F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8305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37ACDF-AABE-1E29-7CA1-4181F4652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AE7B99-9866-765E-51B5-A160D072F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1EFC735-9C92-33C4-CB27-28192C19E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C90C563-D8D3-4A61-99B0-76291131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3BEDDF3-CE4A-ED6D-97BA-DDD50E331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5E49543-9736-8E7D-49C9-CBF2EE07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2893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D07B37-EFC5-016D-E633-F8D4145FA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F4A2552-4E03-4F13-C57D-183534490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66F37C0-B8A2-5FDB-65F3-3037643D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28CC84B-14B8-6224-6865-B54FC32FAB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411F1BB-5D1D-7C41-A3F9-0BE3649AE7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9135937-DE84-D594-266C-F2327F922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EA01070-3C01-F0D8-1B99-1C82E276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B4BB968-51C7-D0F3-E8DF-4896C9D7B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1334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AA0F14-3B6F-2216-BD66-A58F4558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3D3BED4-F4B4-CAC5-B220-9109229C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348B434-CAEE-C91F-E1F7-28A555C2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3B469EE-F053-0AD2-2716-97837215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4385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8DE3E20-4CBE-56E2-4155-AD0311619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546CAF5-BC96-9D37-926C-697F710E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AA3200E-13FF-E654-CF5E-6D4DBE59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840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A62C23-9938-47AC-347B-2F955301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010739-720D-60CE-4B14-8ED9E1E49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25B897A-A13E-BEB4-72C0-7707CB072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79837B4-C988-E07B-E3F4-89FDB12E1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6A46F2C-43D2-F901-6E8E-DCEF64363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66B9DB4-8B25-ADC6-8FA0-9A7DB73F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5580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64C891-7065-88A8-43A8-96D9D0209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C24D8D8-539A-706E-339B-4A981AF18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4242E42-4474-8264-6B5C-77BE8C768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AF29A36-0C66-5B35-424B-99AE88980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B1A4CB-776E-ECA2-15C5-5421DDB8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A049A5-218E-4FD0-D648-9991B861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9376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BB08A7-43AF-E76D-8BA8-85829519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256426A-677C-E18E-047B-E1407D83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81C7E2-0ECF-266C-6645-666A7DDFB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B63812-BBDB-1132-77E9-18DCB926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32A74AB-F6B9-D610-E9B2-186A78AB5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25429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FCF4AF-A827-0D51-17F4-89774A9D5C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80E2A35-41BA-F516-C251-EA551E2F2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9872F5-BC5D-D839-E315-5CFB72BE1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1C74A1E-333E-7E3C-F452-D7D94E36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7CA703-AD0A-1741-02BC-3F9D5CE42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31679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4F4D78A-B50F-94B9-8230-DEB2A9DF2FE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7EFCD6-5BC6-6749-8FAA-9E8DA50E9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637" y="594592"/>
            <a:ext cx="10515600" cy="549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E69D9BB-4AD5-71FB-6382-1AF1D448F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608568-69F3-FE8F-4490-7FEA50825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71D1A-1E00-4F00-9601-127C15B7BBB5}" type="datetimeFigureOut">
              <a:rPr lang="x-none" smtClean="0"/>
              <a:pPr/>
              <a:t>24.09.2023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A196CBD-027C-1CAC-0387-63E908E5D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8EFBBCB-ABF7-6E53-505E-FC5EDC84A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E06B0-1090-416B-897D-0C6E44530F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9215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562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t="396"/>
          <a:stretch/>
        </p:blipFill>
        <p:spPr>
          <a:xfrm>
            <a:off x="-646" y="-8503"/>
            <a:ext cx="3480318" cy="3905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9158" y="5364351"/>
            <a:ext cx="2339543" cy="14936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52457" y="0"/>
            <a:ext cx="2339543" cy="1493649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13901" y="2107518"/>
            <a:ext cx="7382631" cy="13846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562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spc="-75" dirty="0" smtClean="0">
                <a:latin typeface="Times New Roman"/>
                <a:cs typeface="Times New Roman"/>
              </a:rPr>
              <a:t>РАЗРАБОТКА</a:t>
            </a:r>
            <a:r>
              <a:rPr lang="ru-RU" sz="3200" b="1" dirty="0" smtClean="0">
                <a:latin typeface="Times New Roman"/>
                <a:cs typeface="Times New Roman"/>
              </a:rPr>
              <a:t> </a:t>
            </a:r>
            <a:r>
              <a:rPr lang="ru-RU" sz="3200" b="1" spc="-20" dirty="0" smtClean="0">
                <a:latin typeface="Times New Roman"/>
                <a:cs typeface="Times New Roman"/>
              </a:rPr>
              <a:t>СОЛНЕЧНОЙ</a:t>
            </a:r>
            <a:r>
              <a:rPr lang="ru-RU" sz="3200" b="1" spc="-35" dirty="0" smtClean="0">
                <a:latin typeface="Times New Roman"/>
                <a:cs typeface="Times New Roman"/>
              </a:rPr>
              <a:t> </a:t>
            </a:r>
            <a:r>
              <a:rPr lang="ru-RU" sz="3200" b="1" spc="-25" dirty="0" smtClean="0">
                <a:latin typeface="Times New Roman"/>
                <a:cs typeface="Times New Roman"/>
              </a:rPr>
              <a:t>ЭЛЕКТРОСТАНЦИИ</a:t>
            </a:r>
            <a:endParaRPr lang="ru-RU" sz="3200" b="1" dirty="0">
              <a:latin typeface="Times New Roman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1833" y="5358907"/>
            <a:ext cx="8349113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 descr="https://sun6-23.userapi.com/s/v1/if2/3HqPRCBlMjo4W01oiXU4duiKUArXHnrwHYsaQEewhX6GncfzOzkUm0Mkm62RJks-yp1qotDKhg7Ti2xs001Nh08h.jpg?size=1891x1892&amp;quality=96&amp;crop=0,0,1891,1893&amp;ava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9000" y="172720"/>
            <a:ext cx="990600" cy="991109"/>
          </a:xfrm>
          <a:prstGeom prst="rect">
            <a:avLst/>
          </a:prstGeom>
          <a:noFill/>
        </p:spPr>
      </p:pic>
      <p:pic>
        <p:nvPicPr>
          <p:cNvPr id="22" name="Google Shape;197;p17"/>
          <p:cNvPicPr preferRelativeResize="0"/>
          <p:nvPr/>
        </p:nvPicPr>
        <p:blipFill>
          <a:blip r:embed="rId6" cstate="print">
            <a:alphaModFix/>
          </a:blip>
          <a:stretch>
            <a:fillRect/>
          </a:stretch>
        </p:blipFill>
        <p:spPr>
          <a:xfrm>
            <a:off x="9123680" y="0"/>
            <a:ext cx="1371600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37980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3501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532707" y="-5527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488309" y="6278311"/>
            <a:ext cx="951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41" name="AutoShape 2" descr="data:image/jpeg;base64,/9j/4AAQSkZJRgABAQAAAQABAAD/2wCEAAkGBwgHBgkIBwgKCgkLDRYPDQwMDRsUFRAWIB0iIiAdHx8kKDQsJCYxJx8fLT0tMTU3Ojo6Iys/RD84QzQ5OjcBCgoKDQwNGg8PGjclHyU3Nzc3Nzc3Nzc3Nzc3Nzc3Nzc3Nzc3Nzc3Nzc3Nzc3Nzc3Nzc3Nzc3Nzc3Nzc3Nzc3N//AABEIAKAA8AMBEQACEQEDEQH/xAAbAAACAgMBAAAAAAAAAAAAAAADBAIFAAEGB//EADsQAAIBAwIEAwUGBgEEAwAAAAECAwAEERIhBRMxQSJRYQYycYGRFCNCobHBB1Ji0eHwkhUkQ/EzNDX/xAAbAQACAwEBAQAAAAAAAAAAAAADBAECBQAGB//EADYRAAICAQQBAwMBBwIGAwAAAAECAAMRBBIhMUETIlEFYXEUIzKBobHB8DNCQ3KR0eHxFSRS/9oADAMBAAIRAxEAPwDz/h8ohmiUMNBGNzg/GtgWbU/EztgawE85/vE+LuxZMyEhG8RB7ZxQ7rw2OZ1FO3cMQkWZ41cZ0kfnWc4GTiaiHI5kpCI2LM4RQuMt03oa/vS7cLxE3uY/DHDlgcBmYbZ8x+dPIQxwIg6kDJlfO5eQ6mOcmqWMSxyZdFAQYEdCRLZxzONTZwR6ZprYnphmi3qP6hVYa7kWCNVXqeg8qLqbVpXjuV01RufnqKqzSdfoKxLdVY/ZxN2nS1L0Mx20t9RHXJ8qrQHDBx1L3+myms9yF6pELahjxDI71q6h817vxMTT1kXbTM+1yP7lsWHTrmlrfqDEbU4jlH01Ry/Mkt1DrEdzEyscaQ6EdazLfXf3FprUnTV+0LidDB7NxN4plUHyQb0mbXHmaK6Ws+Jb2PBbK1yUhy3m5zQLLmbgxmvTVpyBGnj6DGAOmKFvhtsXki60RWlWWITwqdmGQabUqMRFwxyIrcgtCCo/B3pioDkRa4sMGUMkjx3GY2wMEdj2p2gitplan9qPvBac9BtTDWALmKisk4jfD5gjSxMx8WCPkMUjrAWCtiaegYIzoT3NWdkwmJMY0rgnO3bNU1Gpyu2W0ukO7dHeIxQtZW88Uegyai2+azqmYWFWPU07kQ1h1Hc5yZ9F5nRqIwRvWgg9synID9QksGgRw6fCF33Bz9KgNnJhCuBjxH7W1MmiJOXIed7rLnoMYP8AyJoD2AcnI4/z+kapp3cDB5/tj+86K/4akyorzpAiIFyMDvnbNZ9F205AzzNO/TbxgnbxiV/EbXh3DrVGtirXD45YU+9vgnandPbbdYQw4mfq66NNWCvfiIRff3Eks+7uf9ArTG2pQgmMxaxi7dmaYRpJ98wChtgfe+OBvTZuiQqAIgJmW6aQQxMdaatTbY+AoI4PMK2COJC1ZjGUCMgXA371e4hsMolaAVyGMld45QjOPMgdqFWuScwtrcDEE8QBJQHwMDkDtimq8BiYo6kqBK+ZX5pJVhlj1FBwxfqF4VBmPXA0WSKewGa0LfbSIlUN1pxAXMnPlypyBsKz9ZcLXyOpo6Or0057koiBnJwRSDCaCY6jtncyMQNWFB6dKKGbAGYLC7iZribFo5B+9OO37DEUC/t8yqUb7n50jG8Ri3OZ4tRz4gNz61w6Mg8MJ6zDDWPawE9PWvAzHFt8A7Uozw4EE8HpQ/UlwsSuIiOgq6WSCsSaIHUX2A6YpoWkwPogcxG8aHliPQUA7+dWFtjH2wL1VAe6VN2ltC6M6Ehxt60xXbd0D1E7KNPkcdxaVbJWCuGQ+Rphbrj4EXfT6ccnIhEgt4bxckkjGwGc1V7Xce4cS1dNVbe08/ePG3Ekm2dRkYgH8W+B+1CW2tQWPUO9NjEBT2ZDi9vNaWNpDMoBGroaX07K7syn4htSjIiK33nM8RhfWXCkqdq1Kj4mPevOYxaKgsxzFJf8C9AfFVLP34SrHp8/5zH4nlFg8sIWNhJ1UY31EfoKXZVNgB5/9R6st6DFfn+8ndOZvZ+4V5HmkF2oOUxvp6DPauqXbqQQMDaf6ymptNmkIZskMB1/SIW7zSiIzEFYU5caAdBWgiqgJA5MyXZrCAx4XqW0SLHFkr4yAMA1Ze8yCOJC1sYEePOWJZwSfSrFviLhBAq6pOCg2a2AOPU1IM7A6it5NHA4jLaSQCB6V3BlmOOBIvEJJJJUZFiYDDs2BR1AOTmAbIxByz26Kw5uvV0CD96lrawD5lPTsY/ENpE0YOuKINgjWxJxRtrWLwwUfmA3CtuFLRG5OInTUHwSNS9DQ29tBXOee4xWd9wbGPtFYVBPSs/M0MZOIZFXU2B+HNQepP8AvxLHhUKMBqznNWXuSYPiWeZIqqxGdsKaNYfbiAQH1N0QVdt+vl5UqYxCwL/3EQxuXG3zqf8AafxK9sPzPaLODPUV5u63kz1nCiP8j0pB7xB74J4d+lC9eEDxK5g9KIl0MpBlXcQMM6Rvg03VZk5nOoIik8EYaRnAwV2B7U9VqPTcxS/TCxcEzn+MTpC0LaVdiMAn8PrT+mYM7OwmbrBtRVWV0rAW/wB5p1ZzkHH1ozuLLMgYgURqk5OYWxihnuIubrCiPPoMd6BYWQHAjFKrYwyT/wBpaIbdI4rjRNKEOsYwu3XNKkM2V4H842DWuH5Pn4i/FeJrxWKGVYuXpLDSTk1ejTHTkgmA1GpXUAETn+I3DKwjj2K7ljWhSvmZepfnAkoHeWCJm3OSM4x3qH7MvVygP+dydnzXW/gTUS5yi/1ahVbAAUJ/ziEoLFbVU/H9Y9xJuXA0CHKQnDsD78p976DAFdSOcnz/AEldS2QVHQ/r5gLEARISN85IozN4iyrxmSllkeQ6Mj0q4cShU+JZcyCJl1SoWWR/CviO/wAKOiE+IozgeZXz3EURBVDkRiMPK+kD1CjNGFR88QXqjPAzEOJXENytvpBEgJzt2pZhgxkMGle0mcK4yO3pUCcZtIw65DZbPapI4nAnsxn7KzaRLNqAwAFpoUE4DGKm5RnaJG4jEamNFbGSN/jUXAKmwS9Jy4cxZGAfqKSjueYe38UxXfpXeJP+7MetbhbYsGBLasgCrrW2NxlGsXOJ0nCb+0ncK7aXG+HAqbG4hqiCcTluNFTxS+aMrp5p3X4UKd0xM9O4bDwae4xbJb8/tlMGsLV/qKwSepv126c429zrbGzY7kbfCvOajU56kW3AR82ZAz+1IerF/Wi8ltv0ogeFW2JXFtt0/KjpZGEslZcWw3zTddkbV8ypvLZWVgWA2706lhDZl3UETjeOQojASSDSMFQP1rb0rk9DuYerQDGT1E7sIY8cwgA4JXxdQOxpgAh+YuxDJxGOHWTPdpLEZAiJpwRjV9M0K61QuOIbTUsXDc8eJdxwq0bW8sIi0WzODqOrO+ATSYsZTuQ5yY29alCjDGBOVs55JbdhIoXS1a1g90x6Gypi967CdhyAyjHxNWqHtgryN5zG4WjMaSLEVjAzoPXOaG4bJBh6im3I6/8AMcs0FpFdcRtX1808mEMPcY7kn4YNCb9o61N45/z8wyD0ka2vzwPt55/ET4liFLW0jcMhTnM5PvM370as7yWP4i9oK7ax8Z/iYaEaQWGNz59qGze6EVcLNbaXc41b/OrBpXZ5lZDezKPvWHLkOltAxgelanqMe5ihFE23D0jnKyyOzYJY9j5YoiUqwBMHZaykqIG4TQ8JII8B6/KlXUCMI2YEIWJxjBGxPnVRCRiFEi3BBYHfyHwq2BK84xLFJLYrzGlYld9Krg1pDUUDBJ5+JmHT38hQP+sq5XuJJmcgqCxIB7ZrOsuLkmaNdWwATUAWSUa/CwO4pduI0nfMsRHGdwMH0oW85hwvE1y4lOCgJ65NX9VjB+ksi8eBrjOMbmu354M7ZjkRZFDZLKMscnFSZw5nQ28zhlYEhhjpQydwIaMKuDkT1/8Ah9xheLWhtLkg3UK9f518/iK8b9T+mhLC9fRhNRuUBx0Z1skIC4xWBbWajF1eKyWwPY1VXhlsMr7m39KYR43XZKm7t/CdqbrePVWczkePa7YFhuCNxWzo1FhxGbrdqZnKXpRkjlFoZi6/+TJx8hitqoNkrnGJmXOuAQM5k5pL1bENb20ccpLABIwxIwMbb1ASsv7mz+TJd7BX7Vx/CAeTjUkayzRG2SOPJDSBTIfPFFA0+cLzn7QG/UsAWGMfeNQ30t48I5oNuThgyjPTzpY1isHA5jYtNrD4il6imwgbQquztq0jGfKjVMTYQTF71UVKQMZlDdzzJOwR8AjyrQTgTLtOGMs+FNcPbc5HjWVASNY2ODnGO9L3bd2GjWn3enuXsRm4vrqfgEgn5QkknXSAukjKnGR9d6hKUruyvx+ZNt1lmnO7HfxjuI8aI+1W6KniSCMMScdvKi1LhD9yYG8j1B9gIyFHILAZ+dK590bwNkUlyImbGNsUUdwDHgmIvCWgfljJRs7dx3rXAIHEwzjqM4a7tkeIapABGVHmOn5VIYEYEgg5BlbdlxOU7qMfDzoL9wi9TIjqiGRvnY+VDMKCIxFyw6qIyVPXbaqZMJgQr28jSElwB+HFSWnBfEPySqhWcE46mqZhMRSeEx4kQ5I8+9SJBAHMajcFVbPWhleZcNMlZdROd8VwUySwgy+pcA9etWxiVJzJQoGcDONxUEyyjmXduBjONxtQWjaiX3stxBuF8XtrlSQEcasd1PWkdUMiNrX6lZrPme7ErIiupyrAEHzzXmNZp/mYgJBwZHlA9BSC6JX6lt2IpcwelLOpqbaYeuyVV3bjSdqLW8ersnnvtnEzRuEOlkGrPTavVfRhubMa1dmKMzjLptNvZPzSHCZBY58/Ot1APUcERGwkVV4MJxFroqginmQ9yhOOmfw9KoiJnqFtezYMNAcNseXzJLgMzlTh5M59cZq1jk8DqCoqCglu47CkMMiKmNiTgY2+NCuziMU4BAEBff8A0Y8kArKwx51Sr/UOPgSdQc1j8mUVxEzSM4R2wN8LtWip4mTYhLE4j3C4yII5JFwEdiFI6nHT86Da3MZ06+0Z+8E7mXgUs0mTIb0Ip6YAQn9SalT+3Cjrb/eDYE6Yse939ofj1q6tBcsnge2i1uT1b+9U077kP/MZfVJhg2OCog11LHmM4DDvuKg4LS4yBxF3Dt4W3Ge3SrjHcEcmNLxrhluCIOFlnA6s2BWt6mOAJjECRtuNA55NtBaRg5CxR7k/Go9Q/EkCVV1JHLNJJGWZmyWZvOhHnmWBxIR6eWm2ScAV2QonYJ6lxaQ6VKMPiDXFMQgMKygHYYx0oZWE3QUzeW5qu2duik6SMdTDwdq7E4mBWNtLDJ36b9KnHtzIB5iqK8uV1EnO29cJMejiEeAPr50Nu4Vepk4ZVBT3gc1US/3l3ZvrQZ6kUu5jtYyJaWfv4pO88R6me5eyk/2z2ds5GJLhdBz/AE7VnX1+pXkdzF1qenqWEuESo0ul29xQmBuVwpNZf1akKSYSsyh4jKFDelZNK5M06FyZ5j7W3U8iTIsWpmUgEDJFe0+i1V7jkx76huroAQTmzYzyi2YWzvyk3LbY69a00trRn3NE7KLnSvaueJu54DfcQI1zRxJnZdXUY67Uv+urT7xg/Trn+0OPZxrGCW45qnlxEYGSSaGPqCWMFx3LHQPWpOfEr7SzmtlWdlyg2I75Jpmy6tvYsDXp7qxvbqS4sF+yW7D+cncelC0597D8S+rH7NdspJITJKQ0oQlMnI2UVoK3HUy7FBY5aOxOGW2S32TS2AO+3U0CzzmM1chQv3jEkKR+y8QicOWufGemDp3H0xVEYnVHI8QlqAaMYP8Au/tA8Rjvbnh8c88qpGkeI01YJXtt+dFqapWKqPP84G5L2QM58fy8QPDQbm1fU3jXtVbvY/HmWo99fPiZyipIYdKruzOK4MrzEJoY30aQDhgOm9bQ9+FMwCNgLCTs9evl26DLkD3RuKgKQeJIbjJiyx6XkQrgrnIHTNV24zJJEOCxcTS9NIFTYvAadUwyVjlpKTGhbbNSF/Zgzg3vIjbSbj1FUxD5kAB51BEmZJggjNVIkxSFSc46iiIu5CIMnacwXDkLvOQqgRjsN96Gg9rH4hGPuAjAXG1AxD5kJCFxqBNQZdY3ZO4kVABgmgOOMxmpucTool0eL8VZ1hmmgxPX/wCGknO4FKuN0nP0IFX0NIsVh95lfWRi5W+R/wB514XzrQGn2iZOYKcAIayPqdaCowidzjuPBssVryGmxN/RYnnftFNNGDIsioE3ORXp/p9Isj+puNSZEoDxGZ8KtwMM2MBcZrQOlrWLrrbGx95Nzdqv3s0mNWw1Y6fChAJngQx9QfvExFbyaGZSqmVzkASsWH50x6asO8CLi51bgZ/z7y5hv7ya2RhoVsssqoM527Ukaa1c/wAo561roM8RWO3infhSzkOjtnSTsfD/AIopcqLCvYgPTWw1hvOf6RgxwLDMTDHtKwOVHY7VTcxI58TRrqqKt7R2ZyXHJGg4xPHATGiBQAu2PCM1q6cbqVLczzOrbbqHC8CJC8nNuYWlJjzqC7Yz3o4rQNuA5i3quV2k5EOnEY5b63nvIgyxhU8P8oqnolUIQ/eW/UB7Vawfb+EsLBIJOIXYt5Q0X/yJ2yv+KqUY1gsORCK6rcQp4PUOkCa21dPjQ8QpMXlt447q5tcsoYZUHf5g1tEATB7OIrwwGDm3DneGM/8AI7CpxiVTzA6R4s++QMnzqNpwfmQSCRJQqHJDbgjamqQHGDFLjtPEMqaMIPpV7EG3EiqwhpNyoIzWa01V65mcxfOhnMuMTTMrHIyKrjPctxMtMGZgey70zpRyyxe7oSPDF5d9NE6kJKMZ9e1CrIyyHzCtn2sPEc5RU4btS5BBwYdeeYIowPhAPzoZMKBHeHWpkuNR7bmldQ4VY5pK97ToOSSBtWW1mTNcJPU/4WRsnCrrV3mH6VofSjnfMT65++g+3952zDatZupiDuIzyBc6uleM+q6vYxUxlFz1OT45Omo5rB0ymbmjQ4nn3tG9tJBKrYYsMAeVe2+iUkHJ6lvqtgFW3PM5m1lSFtLx6yBqUefantRSW5WLaa8Lww4jVw4XIO41bfQZrN2EGavqZHMr7WRBKzsAVxvketGdTt4ga3wxJlvwbFwkhIKqrOVA7nSBSeoOwj+EZpPqKT9zApE8E/CXnKpoPj3zpGDRSdy27YJVKGstNXHELNGuYdeA0zMDpOCCeuahKLCFbHgQyautQVYzleMA3HGrsxDWHlwhH4h0FaunGyhQfiYF6s+ofaM5MUls7iBfvYXXPmKMrq3Rg7KLKh7xiK4NEi0PZzcqUZJHwNdIzidHaSxyR7nxdj6UFqiDkRpLgwwZC8zNb2t2qjVjQ5HXPStT94CZWPMU4nphtFSPY3B5h+AqhPAlsYEDbQ64VcuBqGR60ShN/BPcBqHKAECTij0YIPUbA02iCsRN3NpxD6RIqSodmGau5DJuHmDTK2bT4icrZNZLnmbS9SIaqEy4hFOaoZYRjh6FpJD5r+9N6Me5vxF9QcARS7BW97kfGk7Pa5xHa/csftb5iCt1C0mNhIpAYfI7Ggu5MOtY6xNlg3uK4P8AVgfvQy5hfTE6L2Ys5Joi7LuWxWRr7cNNfQphCZ2FtwosBlKxX1GPMZa5VnovsdZGy4XpIAMj6tvgB+1ek+hZOnLnyT/aeW+qX+tfkeBL49K2m6maJScWcKhz16188+tHOp2zR0wyZ5r7ScQaOV1GSRk7UxodMXAM9PQBXXuM4+3tDfSNOzOdX4S2BXoF1VunGxID9DTf73yYa44ZHFGJGRdiBnWT+1B/W2s3Jhv0NCLwv85U8VS4tYsmNjG0jMHAyMYH9qZqZLejzEb1eonI4lZFKGiY6u/amfRiZvA6j/DLl4YkClsmRtQII2Ipa+oExvTXEDAmJbTXMFuLbxHmZOT0FQbFRju+Jb0msrXb8wl9wi9WwaSzctGQIwhJD/HHT86irU1GwBx9/tK3aa9UOzyIlc2V6LRmkQxyc2PQ77YABzTFb1FsKc8GAsS4LuIwciMzQIVDtIHzHh1ZhufMf+qGpI4xiNs3knPGJUTQ2rIiFZHZfCBqCBfM5xvTSlwe+JnP6O0AgnH3xj+RzAGwSTRFEcPndhureW/+Kv6pAyYM6dGwqHn/ADz/AOI3FbyW8httQaRVyVz2xmr16hWGT1B2aSxSVB5ENYzwx2ctvM5UlgyDr4s4rQrIxgzMOYpxOdBJNjU3JxGmBtt/mhuwLGXA4k7S3EkWGb3kB2otPiBuGV4mRpoAibfT0Jp9axtCzPdzuLRiBRHAIy2dPc96gqK6ts5GNl2+V0zDWwHnWK7czaUcQYOKpmEAhEf0qMywEsbMEBivXGPjTFVhrrdxKtWLHVTGVsHmy+nfzrHs1RJ5M2k0fHAho+GzttoJA70Fr1+YZdM/WIKa1ZHClRn41dHDQb1kHE9Z9iPZp/8ApUEjp7417ivMa26zUXlKhmdfqxSuwTurTgsUfvKDTml+gXWe69sTIt1rN1LdIxGoVdgK9dRQlFYrToRAnJyZJvdOKK3UgTz7234rJaOdG+OozivAio6nVtv+Z6T6dSPT3GcHdXH25zKVIH1r0FWn9JQJoCzdxFLZ1WedFwMNkVV1y2YapwBgSV25aAjqMjHxoJTDZhGfIxH1VRCsZUYA3GOtIkndmHAGJQcT4RaveRJaIsEkup2bGVyMdvnWnp9XYtZ3cgTM1Ghra0bOCZTcQPGOGMBPEHjP40GVxTtTUXjg8xC39Tp2wRx8xeXiEkPDF5QYsXz4TirrQDbzKPqGrpG2Qn4tfJPKkFzIFVsJvnoKsunqZQWWUbVXqzBW4hYby44pCI+IzNNGp1AdMH5UNq0oOahiFR21AxcScRLlRR3TRTqzQnA1KSCtH3MyZXuK+mi2Yce2WL8Gge11KcasEkHcdNvWl11L78RqzR1elkStYrBreADlxPokIyT+u2abAycNESwXlehxHDHEZY7gzTK1uwzJpzqHYfSh+4AoB3DkI5FhblfMasrZVhDPoZj1yBvWstZK5mITziU3Fo4ra8aIJgMA+dZxvQyUB5EsQfmWnD7dl4ckseGGgYDdO9MqMIGWC4J2mKB5ZDz2iVQxIypJG1HpawruIil4rD7AZGa5CIQCMmh6m4BcZjGloO7qJFDjJNY+7M2PT+JA7dc7d8bVbEpkSUcgBHWqS06j2f4e90ffVQviYsfyoetu9KgVqMkxvQ0+pcbG4AnccD4BcXTlIFjfbPWvM2uxcJg5M3H1NVC5Yw17Yy2qOkkEmsbEBaAG92GOIZLlflTAey/sbccX4lzLhDHbKcs2Oo8q1KCbz6dfXk/EzdZfXpwWJyfAntMEEUMSJEgVFACgdsVv1aaqoewTyrOzHLQuBR5Wbrp00eldOnk38TIpjxPRErHVvXlNNT/9u37Gen0NmNJOHUcQWBuWWEYJ1eHpWqCcQgHxFhDdx4l1yZOMHT1zQiR5lwrCNPHdW4V7iN3TcqCMaqC/u46h1yvJjlrxCG6LLFs6gHS1JWadk5PUbrvV4Nv/ANSMtkaIf1J/tV/+CcfMqf8AWB+3943NiRTjBXuDvQF4MOeZQcU4DY3N3HAmqB5QzAodvpWlRrLErLHnEydRoabHCD25Eo5ODS8ydbSeO5dJGDRqdLrv5HrWktwKgsMcTMOnO5gjbuf4yVrbTwJyhbTIWwCxjI/OqvhznMtWWTjBmp0IIWPLEOdfmR0NXRSIKx84/nBy3F1Z8tYmY25IVXZBn4URakPJ7grL7EAAb2waWjy3TQpIdEzHIUduu9FIHEBgk7QeDLKbiFlZxR2kJaRY1Hix1Pnmh26Zt+WPJjKa2sVhVHAkY3MYVRttvt6VrqcLiYrDJzKbjzK8yPnBA05z1HalLeDDeJf8HZRweHO2YwPEPjTKsorwTBhWLZxM4en/AGBjn2bU2F65BpzS6pK9NtZueYjfpWs1JYD4mWfD4IYeXrjkcHOWH96rVZp61VTg5/lCPVqLCzDK4EFL4pZUSHCatGdGwA3z+1B1NtZdlXAHUNpK7Ais2c9wr28k9s5CMRq8S4wdPwpXUWBuB8x7T1FeceICz4PBI6FjIu+StLV1bmAhmcAEzrrOGGExJBGAqjfNFfSKnMumpLe0TquBySwXCyWuotnooJBrF+oUAocdiaFbixCr9T05IIrqFGuIEZiATqXNGr01WpqV70BbEwy7VsQjcQ6RJGMRoFHkBina6krG1BgQbMWOSZPpRJEzNdOmZrp0wnaunTj/AG/4T9rsTdQHTPHuDnqB2rD1zrptStmP3uJp6C449PxPKIrhhFJHBqd5AdumrPcZ2NHVszR3kROTixiUQvbXClMZzF5f+qt6QIlv1ODyIW74+l9Eo5UilD+JCNiDQLaiDGqtQH4AgYLS1uLXlSeEk5WZRg9elKvbYr7h/wBIZaEZQp4PzCxW1xZXBKJJcxaVAcsCcDJP61RrEtTGcGWVHrfKgsIWDiVjO7Rxysr9CrjGKo2nsUZIhE1VTnbnmbud+KWJXOTqXPyq1S5pcStjYvrP5EX4dw6xubU3FxBG8jzSHWR4veON6dsexTtB4wIlp6qrE3sOcn+ssV4daHqr4XBxzW/vQ1ZhzDPWmcCcHxOXRxW8LTaCHIUMAcDt1rZVfaJ5yx9rtiOWV68wiihMckjkadaKPF9KsKx4nC44GYQ397asdcUZOcMRGu3Y0wdG492Iv+vQHaCMynv8c8YIxoUZqdUQbeIDTAisA/f+sZZ9WWyAx2wKv6jHkySoHUPwqOO44pEJUVtKnAIz2o2nQO/PwYG99ij8j+sdklUBw6knVldK9BWWnI7mmx2nGJuDkyLO+G+7UE6qbStfQsf4xFvUJvRPBzmbS7IiwGAXGwHxrNYEqWmmhUELiSa4JxnWVJwMZqGDFfzLKU3HAkudiXSwcrj3iDtmrnAxz8SgOc4HHM1Zsr3zIzFVjbdidgKIj+nf7jxzBuoarCDmdFw+8tEjOiWN2B99iMfSnWvWwfvRdKmQ9S3TjE0CCa2kRZV3Vjg4+VJ26YXDEaWwAYIlpb/xC4pGq81YZM/04qgW4cAyDRpj4x/GWKfxHkAHNslz6E1cet5EF+mpPRMKP4kRd7I58tdVax18SV0VZ43wq/xEtyN7Rv8AnQjqXHSwo+mof+JIS/xHgAOizY/FqCdZdnASEH0pPNkrbv8AiTfyQSPw7h6MUHiJydNDGtuJwQBC/wDxdIGdxM4/i3ttxzirxJNemGJukcS6Bn179aHapu5tGcQiU1Un2LzF4ZLaJHaW3flXLc5SpAETH3l+uaYoxtyc8cfmcc7pKHi/Crx2R45RKu3Yk/nRNlecgyvqMOxK3iNxbvMPs3MBUgEOmMDHnQb0GMxjT2+7juJ3TpGykTplWOcZUihCvjjmFsuBPPGJKLi8ltplmfEbbLINhQzpg+QBzJ/VlMF+o5KLbiyROz6MHWsidRQUZ9OSBDulWpUHP8ZB7q+sboSSqt7EkgERx4wD3NM0iq0YHBPcUsa+htze4DqH4FIr8NiQN94jMJV8mzRb1Icn8SuiZWpC55lnoBYFtQXHn1oIbHiMMuT3ONv+FS3vHLxYLeV9OCTGuSNq1VJFQaYFibr2UAzacGvbWdJZY9GgqyiVSmrxYwM1y2ZbAkmgrkmF4mUkeQx7HWRivUM4bTgzyxUjUsPvOeulZcE9K86+dxm4uMAQs7HU2B0J3om6UYR72YOriZyCdMZpvRH9ofwYtql3KPyJc3cyBW3HXzrNpHDTSvPuEhC4kt7gDf7vpWjVj9NYB8CItn9TWfgwVqITOgBGWXzrEUE1OJusf2ix8BOZpLb7V2M0g/eEB/a/wmhEZmZYzgjwg/OqtgCv8TlySwH3mXCRxyaLmJYYyT97nf6+ZolYrsOS3ugrd9f+3iaTh8E3igmAUdF61dtKDyGlVuxxiEE5tNMMjaiW09Oua5C9PAksFtPPEHFcOLkZY+J2G/lRUOHEoeRLk3O6O4yWHStUY4iuTmVvPZL4LnAK4pBzi8RheUllJcnUhJOfI1NidSAxgHuBziCxwoI/KgCv3kGE3mVycUe1gltUbSXXXqHnnYfrSu1V4MPvdskStd9ZiZvwtg/Oh7Zck8S74XcCXg96uo62jbbHQsu/50SjCt9pWw5Eob+CWSOEBVEmrLaseW9VqXbwZ1pyFKwz2UspS5VIPD01OCNPrV60wcGCc7vcviQlj+0JGktwolBx9zLtihMppbgZEZDDUptY4YfzmXNtFc2JtTcZdVLo2+2D+lUya7d4HcswF1Gwnkf5iLxMnItljmw8K6Q4G5Hwpn9P7iW8xD9ZhFC9gSyhvnijw45+f5ts0P8AQpnIOIYfVHAwRmEi40YMhLHA7DPaiHS57MoPqGOlhG9pH05+xdP6qj9IB5lj9Ub/APMBY8blhluZkh3lYEDVsuKP6QKBTFRq2V2YeYLivFrniMDwnUikLjQcaSGznP8AvSrogTqVs1DW/vf5zmVs/LKkNC5yepbJpwak7NpH85nNpl375Xy28btvrHptSxO6HUbZIIkvM+8fSG6jAAoRsIhRWGOY/wAC5UN9Kyyavu9Iz8etNUXirn7Rdqd5xG74W6TqNJy/Qg0nW3cctQnGJOzaHkzrFszABjn41oaewCpwfIibIS4xERAYpxiQ+718qyUbcjfYTXtrwynMLCrSTMDIQcDLf3q2c1M3xKkD1QMywshrubeNZDpWTffdvj8ahhmtWP3hEUCwqIzxWSN7doncnJJ+dKNuXUNgeY4dracCI8E8N3GiDwlhnB2G1NN/osYlV/rqMSw4xAZCs4ABG5Ge4pbS2jcU78x7WVEgPjErQ6tCk+g5Zidj0IrTrxYOOxMt1KY+8Ol4FY5LjHcU0GYGCwDBLdmSduaApHutuc0qxLNkwq4AjH/UrbJ1NKWH9BohuQ8GRsMDLf2x1YaQk5GdJFCNic47k7DK0yKH1MWkJHQ7UmeeYyOBCo7z27CKNQA4Nd1JwT1LngV89wJoXigRkUY0Jjvjers+MHE5AWyIrLxJIebDNZRzGNz1fGwP60QspPUD7gMQUHEeGys8EvD3jHTKsMf70qShPIlFtTO3EBNLw2F9EkN1C+cDGP71xRiPmWFiK3xJRNZYYC5SSU50KG3FLGps/aMi6oqeeZUaPEy7qwO9aIIbkTFYFTgyaTXEZwr5FTtlcya3s6nxYNdtnFpi30gPiRa4oRI3wov9948Z6mpC8SN80L1R+Fqnbmdvm/tsb9Q3zFdsad6gm+Zbt1FRsad6ixNuGyiMpG40nzFJiweY76fHEhFDcWnS3Rjjrjf61JYNIClYaO55lxEZ0kR1Ow1ZzUFcDiSCdwzJvcxxHXC2OYd8noR2qQzYxOCqDug5JphKHcgDSR6VVAAMQzEscwxuTbKcuObJ1AGceX96sACuPEGXIYMY7wmdbVzPKxYYJUAZOfWhXqxQKsZ0rqrl2kbiaKXMpn0lj4l2+tVwzNyJO5NuQ0lw69hsrjnNKkvkFcDFWcMylZ1TLXZvMffisV9G0egop2LBs0FNOUOR3GrNYtg2nqQmjii4ZEkT6ikjE/A0xpSwtIPmA1Ar9EbT0YlrG4IO9am5ZnDqSDDmIfI0JscS+ZJmGvOOo8qq4G6TniAGNTZzgE5pcjmEB6ijEsBkgAUHbCkx6yuRFEgJbzOV2zmquIRDiWXCJCs33rAodyw8i/8AmrP+4TIrOHEV4mzw3MxkiVi8oY/M+L965JFvAEDZ2qWrG8kXBOURW3C/1fH0owY7YuUUNmOHh0k8hm0a16kMcZI/vkVQEwu0GV0EYa5hhvIjHKj5Q4GT/u1VbOOJNaqSAw6iXEULXs46Fd9vjRdKMpFNb/qxYM6H3simMYicwM7LnUNvOrY4kGZzCCMgE1IJlTJ8zA6UTmUJkDIMZIIrup0nzVG1X3ShUzFKZzqGfWrgiUIOeJYajjrvWGRjubgOZheQqQ4DD+nY1HGeJOPmANvGzAl5Aw6AnNX3cSu0QNxBy02RXHXfbepDczivHUyzkYseaAyoM4Pc+Vc6jxLVk9Gbkdp3AWAuSep2zUDjzOYZMlFM+skpoUnSvqKaq5WLWcGSBaYls9e3arKme5BcxhY1C+4v0odlR7WMU2jppEMD7m2PlQqzgcwlgycjqEOrQSysq43PamFHmLkzbYMCyR77YPxoxHtBErnnBglk7jJ0mgnqXEmk2XG/bFQWyZPiBaY5kGfOhE9wg8QJYEqKGIQmXkFvHMkbxLlSu21XwCJAbBg+SS7rpZS+U2Xp61JXKzlb3cyfGoEnnLaj96+vHT+rH50OtMZl7XDTILZnkxK33agPpboxGwoi94MEfkx0TzYlx22+YA/aoYcmXDHEVlkF6kSzxsSjAo46g1VhiSpBMoL6UtxSTRkZytG0owsT1hzZFnGFO/T86Ow5is1HlgKqsiabaQirjuR4hMYTJO/YUYQPM2sTNhEALE9CasqEyrNjOZKS1uEkAePbHYZqTWw7EhbFYZBg2UrgOpHyqpEnOY8FddwSKxt03NkmJD0Oc1xAPUkcdwioWHTPpVCcS4GeprS4BAxg+ddmTiEdxFHy9s/iGnv/ALtXDM7gTI2RULlME+EYrtrEzvUURa4CB10LgdKe04wvMR1BBbiRhA7elNosAWxHUXIopqMoLBE7gZusKudhSF6ftcCO1N7Jdq8P2YwaM+Hq3Q+daSIgXbEWsYnMp4hpjZNR0nIX5Gg1YOVh2JwGgmZ4o3K96DZWVEuGEb45Gli9usIIDoCx9aHqU2MAPiXqbcMyrZ2bOB1pbmGmRtJrVo+obSDXATiZd2bCJY138HWreJGY5JeLrfpsT+VTvAl9uZO9u4ZIFaRlx6/Ej96Cj8kQzqCAZXPfW/LIjc7fyjPWpJOZQFcQVtdv4zHHIVJySfoaq2fmWU/aGtLq7jlIuYRyQD4sVbPEooIbkSlu8rdNIADlsgg5piggJEdTlnkrpd3OMAjOPKmG55i3XEXtWzjNVTkyDxMc/emp8zhzD4BQE9qYGCIJsgyVpnnxnuGFFp7EBd0Y9NdvHeOvvKO1MvYQ3MVWvK5MVvLs3KcsooKnqKXss38Rmuracx8Rhtwdq89jE9NnMg0Ge+9TxmQRIrHJG2pct5j0q20NKAlDkS7XhK3MCXnD5o5l/FCXAkQ/A9R6igBiDtYfxhmAPKyuNpzpNAVmbyGSTTQAAzFmJY4EBcWnKblvqXTsVIwRRU5EE6Y4gzagjJbp1HejCCKwQTknc5oytiDKyUt46jESjNEa/HUp6fzFla5aVZXcBWx7p60D3M2TCjAHEs1l5jEOuFAOKb3ZHMBtwciIQPzNRkyurJU0DTjJOePiXtYqBjmEtkDS5f3FPTzowTLYPUhn9vEc4y4u4+WD40UEfHvSmsbNsY04wk51JGOFGfWlMQ+Y/asAUX+VcmpAld0YmnDqQhwcY2qfEndiAnt3dziZgSc/XehjHmEbJ6jaWayWIWSVvdO/yz+1Dzh8w23cgEUtYYYmdV3ZhjPWrsSYKtVEbQMZNQBwfLbrUbZfdgxqWFyUdkbdcHfvXKozIZzKm+Cx3ydgukmmUryuBErrNtoJmX8iya3jOxWj7dq4gHcM5IidmMk+ldUOYNzxMcYfPnVTnMsp4hVzpINMIOIGxsGTt5ND7jpR6mwYvauRH0uklJEsQ32DedNCwP2IoamTlTFr2AW7AjdT+tBtr2GHpt3i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5" name="Пятиугольник 54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Актуальность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Шеврон 55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Цели и задачи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8" name="Шеврон 57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9" name="Шеврон 58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0" name="Шеврон 59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10912"/>
            <a:ext cx="1341281" cy="84190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0340" y="6515728"/>
            <a:ext cx="581343" cy="31973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40400"/>
            <a:ext cx="762066" cy="419136"/>
          </a:xfrm>
          <a:prstGeom prst="rect">
            <a:avLst/>
          </a:prstGeom>
        </p:spPr>
      </p:pic>
      <p:pic>
        <p:nvPicPr>
          <p:cNvPr id="62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0996" y="1193736"/>
            <a:ext cx="4943475" cy="3971925"/>
          </a:xfrm>
          <a:prstGeom prst="rect">
            <a:avLst/>
          </a:prstGeom>
        </p:spPr>
      </p:pic>
      <p:sp>
        <p:nvSpPr>
          <p:cNvPr id="63" name="object 2"/>
          <p:cNvSpPr txBox="1"/>
          <p:nvPr/>
        </p:nvSpPr>
        <p:spPr>
          <a:xfrm>
            <a:off x="529640" y="5377484"/>
            <a:ext cx="472821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Рисунок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мощностей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энергетики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мире</a:t>
            </a:r>
          </a:p>
        </p:txBody>
      </p:sp>
      <p:pic>
        <p:nvPicPr>
          <p:cNvPr id="6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99225" y="1252397"/>
            <a:ext cx="6267451" cy="3657600"/>
          </a:xfrm>
          <a:prstGeom prst="rect">
            <a:avLst/>
          </a:prstGeom>
        </p:spPr>
      </p:pic>
      <p:sp>
        <p:nvSpPr>
          <p:cNvPr id="71" name="object 3"/>
          <p:cNvSpPr txBox="1"/>
          <p:nvPr/>
        </p:nvSpPr>
        <p:spPr>
          <a:xfrm>
            <a:off x="6117843" y="5052365"/>
            <a:ext cx="504444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5260" marR="5080" indent="-143256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Рисунок </a:t>
            </a:r>
            <a:r>
              <a:rPr sz="1800" dirty="0">
                <a:latin typeface="Times New Roman"/>
                <a:cs typeface="Times New Roman"/>
              </a:rPr>
              <a:t>2 – </a:t>
            </a:r>
            <a:r>
              <a:rPr sz="1800" spc="-10" dirty="0">
                <a:latin typeface="Times New Roman"/>
                <a:cs typeface="Times New Roman"/>
              </a:rPr>
              <a:t>Динамика </a:t>
            </a:r>
            <a:r>
              <a:rPr sz="1800" spc="-15" dirty="0">
                <a:latin typeface="Times New Roman"/>
                <a:cs typeface="Times New Roman"/>
              </a:rPr>
              <a:t>ввода </a:t>
            </a:r>
            <a:r>
              <a:rPr sz="1800" spc="5" dirty="0">
                <a:latin typeface="Times New Roman"/>
                <a:cs typeface="Times New Roman"/>
              </a:rPr>
              <a:t>мощностей </a:t>
            </a:r>
            <a:r>
              <a:rPr sz="1800" spc="-10" dirty="0">
                <a:latin typeface="Times New Roman"/>
                <a:cs typeface="Times New Roman"/>
              </a:rPr>
              <a:t>солнечной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генерации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мире</a:t>
            </a:r>
            <a:endParaRPr sz="1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476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27291" y="0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34422" y="4622754"/>
            <a:ext cx="2057578" cy="2235246"/>
          </a:xfrm>
          <a:prstGeom prst="rect">
            <a:avLst/>
          </a:prstGeom>
        </p:spPr>
      </p:pic>
      <p:sp>
        <p:nvSpPr>
          <p:cNvPr id="15" name="Пятиугольник 14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762791" y="630672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3</a:t>
            </a:r>
            <a:endParaRPr lang="ru-RU" sz="2400" b="1" dirty="0"/>
          </a:p>
        </p:txBody>
      </p:sp>
      <p:sp>
        <p:nvSpPr>
          <p:cNvPr id="32" name="Шеврон 31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Цели и задачи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Шеврон 32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Шеврон 33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Шеврон 34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503594" y="4584475"/>
            <a:ext cx="514551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794003" y="4792980"/>
            <a:ext cx="514551" cy="24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051278" y="4462270"/>
            <a:ext cx="646605" cy="116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60126" y="2632778"/>
            <a:ext cx="514551" cy="206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237633" y="2666591"/>
            <a:ext cx="2356747" cy="24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2784706" y="2747814"/>
            <a:ext cx="236839" cy="24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583576" y="2983722"/>
            <a:ext cx="1847704" cy="24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object 5"/>
          <p:cNvSpPr txBox="1"/>
          <p:nvPr/>
        </p:nvSpPr>
        <p:spPr>
          <a:xfrm>
            <a:off x="472820" y="1834134"/>
            <a:ext cx="842264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ru-RU" sz="1800" b="1" u="sng" spc="-5" dirty="0" smtClean="0">
                <a:latin typeface="Times New Roman"/>
                <a:cs typeface="Times New Roman"/>
              </a:rPr>
              <a:t>Цель</a:t>
            </a:r>
            <a:r>
              <a:rPr lang="ru-RU" sz="1800" b="1" spc="-5" dirty="0" smtClean="0">
                <a:latin typeface="Times New Roman"/>
                <a:cs typeface="Times New Roman"/>
              </a:rPr>
              <a:t>:  </a:t>
            </a:r>
            <a:r>
              <a:rPr sz="1800" spc="-5" dirty="0" err="1" smtClean="0">
                <a:latin typeface="Times New Roman"/>
                <a:cs typeface="Times New Roman"/>
              </a:rPr>
              <a:t>разработка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солнечной </a:t>
            </a:r>
            <a:r>
              <a:rPr sz="1800" dirty="0" err="1">
                <a:latin typeface="Times New Roman"/>
                <a:cs typeface="Times New Roman"/>
              </a:rPr>
              <a:t>электростанции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lang="ru-RU" sz="1800" dirty="0" smtClean="0">
                <a:latin typeface="Times New Roman"/>
                <a:cs typeface="Times New Roman"/>
              </a:rPr>
              <a:t>с дальнейшим применением электроэнергии для обогрева </a:t>
            </a:r>
            <a:r>
              <a:rPr sz="1800" spc="-5" dirty="0" err="1" smtClean="0">
                <a:latin typeface="Times New Roman"/>
                <a:cs typeface="Times New Roman"/>
              </a:rPr>
              <a:t>нефтепровода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1" name="object 3"/>
          <p:cNvSpPr txBox="1"/>
          <p:nvPr/>
        </p:nvSpPr>
        <p:spPr>
          <a:xfrm>
            <a:off x="533780" y="2902057"/>
            <a:ext cx="8467725" cy="2376933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44780" indent="-132715">
              <a:lnSpc>
                <a:spcPct val="100000"/>
              </a:lnSpc>
              <a:spcBef>
                <a:spcPts val="1175"/>
              </a:spcBef>
              <a:tabLst>
                <a:tab pos="145415" algn="l"/>
              </a:tabLst>
            </a:pPr>
            <a:r>
              <a:rPr lang="ru-RU" sz="1800" b="1" u="sng" spc="-5" dirty="0" smtClean="0">
                <a:latin typeface="Times New Roman"/>
                <a:cs typeface="Times New Roman"/>
              </a:rPr>
              <a:t>Задачи:</a:t>
            </a:r>
          </a:p>
          <a:p>
            <a:pPr marL="144780" indent="-132715">
              <a:lnSpc>
                <a:spcPct val="100000"/>
              </a:lnSpc>
              <a:spcBef>
                <a:spcPts val="1085"/>
              </a:spcBef>
              <a:buChar char="-"/>
              <a:tabLst>
                <a:tab pos="145415" algn="l"/>
              </a:tabLst>
            </a:pPr>
            <a:r>
              <a:rPr sz="1800" dirty="0" err="1" smtClean="0">
                <a:latin typeface="Times New Roman"/>
                <a:cs typeface="Times New Roman"/>
              </a:rPr>
              <a:t>анализ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основных </a:t>
            </a:r>
            <a:r>
              <a:rPr sz="1800" spc="-10" dirty="0">
                <a:latin typeface="Times New Roman"/>
                <a:cs typeface="Times New Roman"/>
              </a:rPr>
              <a:t>электрооборудований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солнечной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электростанции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 err="1">
                <a:latin typeface="Times New Roman"/>
                <a:cs typeface="Times New Roman"/>
              </a:rPr>
              <a:t>выбор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 err="1" smtClean="0">
                <a:latin typeface="Times New Roman"/>
                <a:cs typeface="Times New Roman"/>
              </a:rPr>
              <a:t>наиболее</a:t>
            </a:r>
            <a:r>
              <a:rPr lang="ru-RU" dirty="0" smtClean="0">
                <a:latin typeface="Times New Roman"/>
                <a:cs typeface="Times New Roman"/>
              </a:rPr>
              <a:t> п</a:t>
            </a:r>
            <a:r>
              <a:rPr lang="ru-RU" sz="1800" spc="-10" dirty="0" smtClean="0">
                <a:latin typeface="Times New Roman"/>
                <a:cs typeface="Times New Roman"/>
              </a:rPr>
              <a:t>одходящего;</a:t>
            </a:r>
          </a:p>
          <a:p>
            <a:pPr marL="144780" indent="-132715">
              <a:lnSpc>
                <a:spcPct val="100000"/>
              </a:lnSpc>
              <a:spcBef>
                <a:spcPts val="1085"/>
              </a:spcBef>
              <a:buChar char="-"/>
              <a:tabLst>
                <a:tab pos="145415" algn="l"/>
              </a:tabLst>
            </a:pPr>
            <a:r>
              <a:rPr lang="ru-RU" sz="1800" spc="-10" dirty="0" smtClean="0">
                <a:latin typeface="Times New Roman"/>
                <a:cs typeface="Times New Roman"/>
              </a:rPr>
              <a:t> </a:t>
            </a:r>
            <a:r>
              <a:rPr sz="1800" spc="-10" dirty="0" err="1" smtClean="0">
                <a:latin typeface="Times New Roman"/>
                <a:cs typeface="Times New Roman"/>
              </a:rPr>
              <a:t>расчет</a:t>
            </a:r>
            <a:r>
              <a:rPr sz="1800" spc="10" dirty="0" smtClean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количества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основных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оборудований,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количества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солнечных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панелей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latin typeface="Times New Roman"/>
                <a:cs typeface="Times New Roman"/>
              </a:rPr>
              <a:t>площади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СЭС;</a:t>
            </a:r>
            <a:endParaRPr sz="1800" dirty="0">
              <a:latin typeface="Times New Roman"/>
              <a:cs typeface="Times New Roman"/>
            </a:endParaRPr>
          </a:p>
          <a:p>
            <a:pPr marL="144780" indent="-132715">
              <a:lnSpc>
                <a:spcPct val="100000"/>
              </a:lnSpc>
              <a:spcBef>
                <a:spcPts val="1080"/>
              </a:spcBef>
              <a:buChar char="-"/>
              <a:tabLst>
                <a:tab pos="145415" algn="l"/>
              </a:tabLst>
            </a:pPr>
            <a:r>
              <a:rPr sz="1800" dirty="0">
                <a:latin typeface="Times New Roman"/>
                <a:cs typeface="Times New Roman"/>
              </a:rPr>
              <a:t>анализ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рынка</a:t>
            </a:r>
            <a:r>
              <a:rPr sz="1800" dirty="0">
                <a:latin typeface="Times New Roman"/>
                <a:cs typeface="Times New Roman"/>
              </a:rPr>
              <a:t> 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расчет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стоимости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проекта.</a:t>
            </a:r>
          </a:p>
        </p:txBody>
      </p:sp>
    </p:spTree>
    <p:extLst>
      <p:ext uri="{BB962C8B-B14F-4D97-AF65-F5344CB8AC3E}">
        <p14:creationId xmlns:p14="http://schemas.microsoft.com/office/powerpoint/2010/main" xmlns="" val="331052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743440" y="5142249"/>
            <a:ext cx="2448560" cy="1717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585165" y="0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ятиугольник 79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11762791" y="630672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</a:t>
            </a:r>
            <a:endParaRPr lang="ru-RU" sz="2400" b="1" dirty="0"/>
          </a:p>
        </p:txBody>
      </p:sp>
      <p:sp>
        <p:nvSpPr>
          <p:cNvPr id="104" name="Шеврон 103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ПРОЕКТНОЕ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РЕШЕНИЕ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8" name="Шеврон 147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3" name="Шеврон 152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0" name="Шеврон 159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2" name="object 3"/>
          <p:cNvSpPr txBox="1"/>
          <p:nvPr/>
        </p:nvSpPr>
        <p:spPr>
          <a:xfrm>
            <a:off x="5734052" y="1065657"/>
            <a:ext cx="56153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Таблица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10" dirty="0">
                <a:latin typeface="Times New Roman"/>
                <a:cs typeface="Times New Roman"/>
              </a:rPr>
              <a:t> Технические</a:t>
            </a:r>
            <a:r>
              <a:rPr sz="1800" spc="-5" dirty="0">
                <a:latin typeface="Times New Roman"/>
                <a:cs typeface="Times New Roman"/>
              </a:rPr>
              <a:t> характеристики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SilaSolar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340Вт</a:t>
            </a:r>
          </a:p>
        </p:txBody>
      </p:sp>
      <p:graphicFrame>
        <p:nvGraphicFramePr>
          <p:cNvPr id="150" name="object 4"/>
          <p:cNvGraphicFramePr>
            <a:graphicFrameLocks noGrp="1"/>
          </p:cNvGraphicFramePr>
          <p:nvPr/>
        </p:nvGraphicFramePr>
        <p:xfrm>
          <a:off x="5896610" y="1416558"/>
          <a:ext cx="5692776" cy="52120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8591"/>
                <a:gridCol w="3004185"/>
              </a:tblGrid>
              <a:tr h="274319">
                <a:tc>
                  <a:txBody>
                    <a:bodyPr/>
                    <a:lstStyle/>
                    <a:p>
                      <a:pPr marL="49974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показателя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Значение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Мощность,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Вт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Тип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Поликристаллический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элементов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72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шт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(6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12)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Напряжение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нагрузке,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37,42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Ток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нагрузке,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9,09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Напряжение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холостого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хода,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45,84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Ток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короткого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замыкания,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9,57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КПД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ячеек,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19,01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Гарантийный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срок, лет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Размеры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модуля,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1960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992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Общая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площадь,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baseline="24305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 baseline="24305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Вес,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22,5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Рама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Анодированный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алюминиевый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сплав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Стекло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Антибликовое,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закаленное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ударопрочное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Температура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эксплуатации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хранения,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℃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-40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+85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Класс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огнезащиты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Класс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54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780" y="1546542"/>
            <a:ext cx="2468067" cy="3974884"/>
          </a:xfrm>
          <a:prstGeom prst="rect">
            <a:avLst/>
          </a:prstGeom>
        </p:spPr>
      </p:pic>
      <p:sp>
        <p:nvSpPr>
          <p:cNvPr id="156" name="object 2"/>
          <p:cNvSpPr txBox="1"/>
          <p:nvPr/>
        </p:nvSpPr>
        <p:spPr>
          <a:xfrm>
            <a:off x="236321" y="5457074"/>
            <a:ext cx="5161915" cy="612346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1800" spc="-5" dirty="0" err="1" smtClean="0">
                <a:latin typeface="Times New Roman"/>
                <a:cs typeface="Times New Roman"/>
              </a:rPr>
              <a:t>Рисунок</a:t>
            </a:r>
            <a:r>
              <a:rPr lang="ru-RU" sz="1800" spc="-5" dirty="0" smtClean="0">
                <a:latin typeface="Times New Roman"/>
                <a:cs typeface="Times New Roman"/>
              </a:rPr>
              <a:t> </a:t>
            </a:r>
            <a:r>
              <a:rPr lang="ru-RU" sz="1800" spc="-30" dirty="0" smtClean="0">
                <a:latin typeface="Times New Roman"/>
                <a:cs typeface="Times New Roman"/>
              </a:rPr>
              <a:t>3</a:t>
            </a:r>
            <a:r>
              <a:rPr sz="1800" dirty="0" smtClean="0">
                <a:latin typeface="Times New Roman"/>
                <a:cs typeface="Times New Roman"/>
              </a:rPr>
              <a:t>–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Поликристаллическая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солнечная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панель</a:t>
            </a:r>
            <a:endParaRPr sz="1800" dirty="0">
              <a:latin typeface="Times New Roman"/>
              <a:cs typeface="Times New Roman"/>
            </a:endParaRPr>
          </a:p>
          <a:p>
            <a:pPr marR="440055" algn="ctr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SilaSolar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340Вт</a:t>
            </a:r>
          </a:p>
        </p:txBody>
      </p:sp>
    </p:spTree>
    <p:extLst>
      <p:ext uri="{BB962C8B-B14F-4D97-AF65-F5344CB8AC3E}">
        <p14:creationId xmlns:p14="http://schemas.microsoft.com/office/powerpoint/2010/main" xmlns="" val="852956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Шеврон 103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ПРОЕКТНОЕ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РЕШЕНИЕ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Шеврон 147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Шеврон 152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Шеврон 159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62791" y="630672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041" y="1259840"/>
            <a:ext cx="4917440" cy="3952991"/>
          </a:xfrm>
          <a:prstGeom prst="rect">
            <a:avLst/>
          </a:prstGeom>
        </p:spPr>
      </p:pic>
      <p:sp>
        <p:nvSpPr>
          <p:cNvPr id="10" name="object 4"/>
          <p:cNvSpPr txBox="1"/>
          <p:nvPr/>
        </p:nvSpPr>
        <p:spPr>
          <a:xfrm>
            <a:off x="919609" y="5334406"/>
            <a:ext cx="45739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 err="1">
                <a:latin typeface="Times New Roman"/>
                <a:cs typeface="Times New Roman"/>
              </a:rPr>
              <a:t>Рисунок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lang="ru-RU" sz="1800" dirty="0" smtClean="0">
                <a:latin typeface="Times New Roman"/>
                <a:cs typeface="Times New Roman"/>
              </a:rPr>
              <a:t>4</a:t>
            </a:r>
            <a:r>
              <a:rPr sz="1800" spc="-15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10" dirty="0">
                <a:latin typeface="Times New Roman"/>
                <a:cs typeface="Times New Roman"/>
              </a:rPr>
              <a:t> Расположение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солнечных </a:t>
            </a:r>
            <a:r>
              <a:rPr sz="1800" spc="-5" dirty="0">
                <a:latin typeface="Times New Roman"/>
                <a:cs typeface="Times New Roman"/>
              </a:rPr>
              <a:t>панелей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5629530" y="1706120"/>
            <a:ext cx="4692015" cy="25519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03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Мощность</a:t>
            </a:r>
            <a:r>
              <a:rPr sz="1800" spc="-10" dirty="0">
                <a:latin typeface="Times New Roman"/>
                <a:cs typeface="Times New Roman"/>
              </a:rPr>
              <a:t> вырабатываемая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СЭС: 2,5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МВт.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50038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Количество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солнечных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панелей: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7354 </a:t>
            </a:r>
            <a:r>
              <a:rPr sz="1800" spc="-45" dirty="0">
                <a:latin typeface="Times New Roman"/>
                <a:cs typeface="Times New Roman"/>
              </a:rPr>
              <a:t>шт.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50800" marR="784860" indent="44958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Площадь, занимаемая </a:t>
            </a:r>
            <a:r>
              <a:rPr sz="1800" spc="-10" dirty="0">
                <a:latin typeface="Times New Roman"/>
                <a:cs typeface="Times New Roman"/>
              </a:rPr>
              <a:t>солнечными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батареями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пустыне:</a:t>
            </a:r>
          </a:p>
          <a:p>
            <a:pPr marL="476884">
              <a:lnSpc>
                <a:spcPct val="100000"/>
              </a:lnSpc>
              <a:spcBef>
                <a:spcPts val="30"/>
              </a:spcBef>
              <a:tabLst>
                <a:tab pos="1986280" algn="l"/>
              </a:tabLst>
            </a:pPr>
            <a:r>
              <a:rPr sz="1600" i="1" spc="25" dirty="0">
                <a:latin typeface="Times New Roman"/>
                <a:cs typeface="Times New Roman"/>
              </a:rPr>
              <a:t>S</a:t>
            </a:r>
            <a:r>
              <a:rPr sz="1200" spc="37" baseline="-27777" dirty="0">
                <a:latin typeface="Times New Roman"/>
                <a:cs typeface="Times New Roman"/>
              </a:rPr>
              <a:t>СП </a:t>
            </a:r>
            <a:r>
              <a:rPr sz="1200" spc="150" baseline="-27777" dirty="0">
                <a:latin typeface="Times New Roman"/>
                <a:cs typeface="Times New Roman"/>
              </a:rPr>
              <a:t> </a:t>
            </a:r>
            <a:r>
              <a:rPr sz="1600" spc="20" dirty="0">
                <a:latin typeface="Symbol"/>
                <a:cs typeface="Symbol"/>
              </a:rPr>
              <a:t>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10" dirty="0">
                <a:latin typeface="Times New Roman"/>
                <a:cs typeface="Times New Roman"/>
              </a:rPr>
              <a:t>254862,72	</a:t>
            </a:r>
            <a:r>
              <a:rPr sz="2700" spc="-7" baseline="1543" dirty="0">
                <a:latin typeface="Times New Roman"/>
                <a:cs typeface="Times New Roman"/>
              </a:rPr>
              <a:t>м</a:t>
            </a:r>
            <a:r>
              <a:rPr sz="1800" spc="-7" baseline="25462" dirty="0">
                <a:latin typeface="Times New Roman"/>
                <a:cs typeface="Times New Roman"/>
              </a:rPr>
              <a:t>2</a:t>
            </a:r>
            <a:r>
              <a:rPr sz="2700" spc="-7" baseline="1543" dirty="0">
                <a:latin typeface="Times New Roman"/>
                <a:cs typeface="Times New Roman"/>
              </a:rPr>
              <a:t>.</a:t>
            </a:r>
            <a:endParaRPr sz="2700" baseline="1543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32707" y="-5527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AutoShape 2" descr="data:image/jpeg;base64,/9j/4AAQSkZJRgABAQAAAQABAAD/2wCEAAkGBwgHBgkIBwgKCgkLDRYPDQwMDRsUFRAWIB0iIiAdHx8kKDQsJCYxJx8fLT0tMTU3Ojo6Iys/RD84QzQ5OjcBCgoKDQwNGg8PGjclHyU3Nzc3Nzc3Nzc3Nzc3Nzc3Nzc3Nzc3Nzc3Nzc3Nzc3Nzc3Nzc3Nzc3Nzc3Nzc3Nzc3N//AABEIAKAA8AMBEQACEQEDEQH/xAAbAAACAgMBAAAAAAAAAAAAAAADBAIFAAEGB//EADsQAAIBAwIEAwUGBgEEAwAAAAECAwAEERIhBRMxQSJRYQYycYGRFCNCobHBB1Ji0eHwkhUkQ/EzNDX/xAAbAQACAwEBAQAAAAAAAAAAAAADBAECBQAGB//EADYRAAICAQQBAwMBBwIGAwAAAAECAAMRBBIhMUETIlEFYXEUIzKBobHB8DNCQ3KR0eHxFSRS/9oADAMBAAIRAxEAPwDz/h8ohmiUMNBGNzg/GtgWbU/EztgawE85/vE+LuxZMyEhG8RB7ZxQ7rw2OZ1FO3cMQkWZ41cZ0kfnWc4GTiaiHI5kpCI2LM4RQuMt03oa/vS7cLxE3uY/DHDlgcBmYbZ8x+dPIQxwIg6kDJlfO5eQ6mOcmqWMSxyZdFAQYEdCRLZxzONTZwR6ZprYnphmi3qP6hVYa7kWCNVXqeg8qLqbVpXjuV01RufnqKqzSdfoKxLdVY/ZxN2nS1L0Mx20t9RHXJ8qrQHDBx1L3+myms9yF6pELahjxDI71q6h817vxMTT1kXbTM+1yP7lsWHTrmlrfqDEbU4jlH01Ry/Mkt1DrEdzEyscaQ6EdazLfXf3FprUnTV+0LidDB7NxN4plUHyQb0mbXHmaK6Ws+Jb2PBbK1yUhy3m5zQLLmbgxmvTVpyBGnj6DGAOmKFvhtsXki60RWlWWITwqdmGQabUqMRFwxyIrcgtCCo/B3pioDkRa4sMGUMkjx3GY2wMEdj2p2gitplan9qPvBac9BtTDWALmKisk4jfD5gjSxMx8WCPkMUjrAWCtiaegYIzoT3NWdkwmJMY0rgnO3bNU1Gpyu2W0ukO7dHeIxQtZW88Uegyai2+azqmYWFWPU07kQ1h1Hc5yZ9F5nRqIwRvWgg9synID9QksGgRw6fCF33Bz9KgNnJhCuBjxH7W1MmiJOXIed7rLnoMYP8AyJoD2AcnI4/z+kapp3cDB5/tj+86K/4akyorzpAiIFyMDvnbNZ9F205AzzNO/TbxgnbxiV/EbXh3DrVGtirXD45YU+9vgnandPbbdYQw4mfq66NNWCvfiIRff3Eks+7uf9ArTG2pQgmMxaxi7dmaYRpJ98wChtgfe+OBvTZuiQqAIgJmW6aQQxMdaatTbY+AoI4PMK2COJC1ZjGUCMgXA371e4hsMolaAVyGMld45QjOPMgdqFWuScwtrcDEE8QBJQHwMDkDtimq8BiYo6kqBK+ZX5pJVhlj1FBwxfqF4VBmPXA0WSKewGa0LfbSIlUN1pxAXMnPlypyBsKz9ZcLXyOpo6Or0057koiBnJwRSDCaCY6jtncyMQNWFB6dKKGbAGYLC7iZribFo5B+9OO37DEUC/t8yqUb7n50jG8Ri3OZ4tRz4gNz61w6Mg8MJ6zDDWPawE9PWvAzHFt8A7Uozw4EE8HpQ/UlwsSuIiOgq6WSCsSaIHUX2A6YpoWkwPogcxG8aHliPQUA7+dWFtjH2wL1VAe6VN2ltC6M6Ehxt60xXbd0D1E7KNPkcdxaVbJWCuGQ+Rphbrj4EXfT6ccnIhEgt4bxckkjGwGc1V7Xce4cS1dNVbe08/ePG3Ekm2dRkYgH8W+B+1CW2tQWPUO9NjEBT2ZDi9vNaWNpDMoBGroaX07K7syn4htSjIiK33nM8RhfWXCkqdq1Kj4mPevOYxaKgsxzFJf8C9AfFVLP34SrHp8/5zH4nlFg8sIWNhJ1UY31EfoKXZVNgB5/9R6st6DFfn+8ndOZvZ+4V5HmkF2oOUxvp6DPauqXbqQQMDaf6ymptNmkIZskMB1/SIW7zSiIzEFYU5caAdBWgiqgJA5MyXZrCAx4XqW0SLHFkr4yAMA1Ze8yCOJC1sYEePOWJZwSfSrFviLhBAq6pOCg2a2AOPU1IM7A6it5NHA4jLaSQCB6V3BlmOOBIvEJJJJUZFiYDDs2BR1AOTmAbIxByz26Kw5uvV0CD96lrawD5lPTsY/ENpE0YOuKINgjWxJxRtrWLwwUfmA3CtuFLRG5OInTUHwSNS9DQ29tBXOee4xWd9wbGPtFYVBPSs/M0MZOIZFXU2B+HNQepP8AvxLHhUKMBqznNWXuSYPiWeZIqqxGdsKaNYfbiAQH1N0QVdt+vl5UqYxCwL/3EQxuXG3zqf8AafxK9sPzPaLODPUV5u63kz1nCiP8j0pB7xB74J4d+lC9eEDxK5g9KIl0MpBlXcQMM6Rvg03VZk5nOoIik8EYaRnAwV2B7U9VqPTcxS/TCxcEzn+MTpC0LaVdiMAn8PrT+mYM7OwmbrBtRVWV0rAW/wB5p1ZzkHH1ozuLLMgYgURqk5OYWxihnuIubrCiPPoMd6BYWQHAjFKrYwyT/wBpaIbdI4rjRNKEOsYwu3XNKkM2V4H842DWuH5Pn4i/FeJrxWKGVYuXpLDSTk1ejTHTkgmA1GpXUAETn+I3DKwjj2K7ljWhSvmZepfnAkoHeWCJm3OSM4x3qH7MvVygP+dydnzXW/gTUS5yi/1ahVbAAUJ/ziEoLFbVU/H9Y9xJuXA0CHKQnDsD78p976DAFdSOcnz/AEldS2QVHQ/r5gLEARISN85IozN4iyrxmSllkeQ6Mj0q4cShU+JZcyCJl1SoWWR/CviO/wAKOiE+IozgeZXz3EURBVDkRiMPK+kD1CjNGFR88QXqjPAzEOJXENytvpBEgJzt2pZhgxkMGle0mcK4yO3pUCcZtIw65DZbPapI4nAnsxn7KzaRLNqAwAFpoUE4DGKm5RnaJG4jEamNFbGSN/jUXAKmwS9Jy4cxZGAfqKSjueYe38UxXfpXeJP+7MetbhbYsGBLasgCrrW2NxlGsXOJ0nCb+0ncK7aXG+HAqbG4hqiCcTluNFTxS+aMrp5p3X4UKd0xM9O4bDwae4xbJb8/tlMGsLV/qKwSepv126c429zrbGzY7kbfCvOajU56kW3AR82ZAz+1IerF/Wi8ltv0ogeFW2JXFtt0/KjpZGEslZcWw3zTddkbV8ypvLZWVgWA2706lhDZl3UETjeOQojASSDSMFQP1rb0rk9DuYerQDGT1E7sIY8cwgA4JXxdQOxpgAh+YuxDJxGOHWTPdpLEZAiJpwRjV9M0K61QuOIbTUsXDc8eJdxwq0bW8sIi0WzODqOrO+ATSYsZTuQ5yY29alCjDGBOVs55JbdhIoXS1a1g90x6Gypi967CdhyAyjHxNWqHtgryN5zG4WjMaSLEVjAzoPXOaG4bJBh6im3I6/8AMcs0FpFdcRtX1808mEMPcY7kn4YNCb9o61N45/z8wyD0ka2vzwPt55/ET4liFLW0jcMhTnM5PvM370as7yWP4i9oK7ax8Z/iYaEaQWGNz59qGze6EVcLNbaXc41b/OrBpXZ5lZDezKPvWHLkOltAxgelanqMe5ihFE23D0jnKyyOzYJY9j5YoiUqwBMHZaykqIG4TQ8JII8B6/KlXUCMI2YEIWJxjBGxPnVRCRiFEi3BBYHfyHwq2BK84xLFJLYrzGlYld9Krg1pDUUDBJ5+JmHT38hQP+sq5XuJJmcgqCxIB7ZrOsuLkmaNdWwATUAWSUa/CwO4pduI0nfMsRHGdwMH0oW85hwvE1y4lOCgJ65NX9VjB+ksi8eBrjOMbmu354M7ZjkRZFDZLKMscnFSZw5nQ28zhlYEhhjpQydwIaMKuDkT1/8Ah9xheLWhtLkg3UK9f518/iK8b9T+mhLC9fRhNRuUBx0Z1skIC4xWBbWajF1eKyWwPY1VXhlsMr7m39KYR43XZKm7t/CdqbrePVWczkePa7YFhuCNxWzo1FhxGbrdqZnKXpRkjlFoZi6/+TJx8hitqoNkrnGJmXOuAQM5k5pL1bENb20ccpLABIwxIwMbb1ASsv7mz+TJd7BX7Vx/CAeTjUkayzRG2SOPJDSBTIfPFFA0+cLzn7QG/UsAWGMfeNQ30t48I5oNuThgyjPTzpY1isHA5jYtNrD4il6imwgbQquztq0jGfKjVMTYQTF71UVKQMZlDdzzJOwR8AjyrQTgTLtOGMs+FNcPbc5HjWVASNY2ODnGO9L3bd2GjWn3enuXsRm4vrqfgEgn5QkknXSAukjKnGR9d6hKUruyvx+ZNt1lmnO7HfxjuI8aI+1W6KniSCMMScdvKi1LhD9yYG8j1B9gIyFHILAZ+dK590bwNkUlyImbGNsUUdwDHgmIvCWgfljJRs7dx3rXAIHEwzjqM4a7tkeIapABGVHmOn5VIYEYEgg5BlbdlxOU7qMfDzoL9wi9TIjqiGRvnY+VDMKCIxFyw6qIyVPXbaqZMJgQr28jSElwB+HFSWnBfEPySqhWcE46mqZhMRSeEx4kQ5I8+9SJBAHMajcFVbPWhleZcNMlZdROd8VwUySwgy+pcA9etWxiVJzJQoGcDONxUEyyjmXduBjONxtQWjaiX3stxBuF8XtrlSQEcasd1PWkdUMiNrX6lZrPme7ErIiupyrAEHzzXmNZp/mYgJBwZHlA9BSC6JX6lt2IpcwelLOpqbaYeuyVV3bjSdqLW8ersnnvtnEzRuEOlkGrPTavVfRhubMa1dmKMzjLptNvZPzSHCZBY58/Ot1APUcERGwkVV4MJxFroqginmQ9yhOOmfw9KoiJnqFtezYMNAcNseXzJLgMzlTh5M59cZq1jk8DqCoqCglu47CkMMiKmNiTgY2+NCuziMU4BAEBff8A0Y8kArKwx51Sr/UOPgSdQc1j8mUVxEzSM4R2wN8LtWip4mTYhLE4j3C4yII5JFwEdiFI6nHT86Da3MZ06+0Z+8E7mXgUs0mTIb0Ip6YAQn9SalT+3Cjrb/eDYE6Yse939ofj1q6tBcsnge2i1uT1b+9U077kP/MZfVJhg2OCog11LHmM4DDvuKg4LS4yBxF3Dt4W3Ge3SrjHcEcmNLxrhluCIOFlnA6s2BWt6mOAJjECRtuNA55NtBaRg5CxR7k/Go9Q/EkCVV1JHLNJJGWZmyWZvOhHnmWBxIR6eWm2ScAV2QonYJ6lxaQ6VKMPiDXFMQgMKygHYYx0oZWE3QUzeW5qu2duik6SMdTDwdq7E4mBWNtLDJ36b9KnHtzIB5iqK8uV1EnO29cJMejiEeAPr50Nu4Vepk4ZVBT3gc1US/3l3ZvrQZ6kUu5jtYyJaWfv4pO88R6me5eyk/2z2ds5GJLhdBz/AE7VnX1+pXkdzF1qenqWEuESo0ul29xQmBuVwpNZf1akKSYSsyh4jKFDelZNK5M06FyZ5j7W3U8iTIsWpmUgEDJFe0+i1V7jkx76huroAQTmzYzyi2YWzvyk3LbY69a00trRn3NE7KLnSvaueJu54DfcQI1zRxJnZdXUY67Uv+urT7xg/Trn+0OPZxrGCW45qnlxEYGSSaGPqCWMFx3LHQPWpOfEr7SzmtlWdlyg2I75Jpmy6tvYsDXp7qxvbqS4sF+yW7D+cncelC0597D8S+rH7NdspJITJKQ0oQlMnI2UVoK3HUy7FBY5aOxOGW2S32TS2AO+3U0CzzmM1chQv3jEkKR+y8QicOWufGemDp3H0xVEYnVHI8QlqAaMYP8Au/tA8Rjvbnh8c88qpGkeI01YJXtt+dFqapWKqPP84G5L2QM58fy8QPDQbm1fU3jXtVbvY/HmWo99fPiZyipIYdKruzOK4MrzEJoY30aQDhgOm9bQ9+FMwCNgLCTs9evl26DLkD3RuKgKQeJIbjJiyx6XkQrgrnIHTNV24zJJEOCxcTS9NIFTYvAadUwyVjlpKTGhbbNSF/Zgzg3vIjbSbj1FUxD5kAB51BEmZJggjNVIkxSFSc46iiIu5CIMnacwXDkLvOQqgRjsN96Gg9rH4hGPuAjAXG1AxD5kJCFxqBNQZdY3ZO4kVABgmgOOMxmpucTool0eL8VZ1hmmgxPX/wCGknO4FKuN0nP0IFX0NIsVh95lfWRi5W+R/wB514XzrQGn2iZOYKcAIayPqdaCowidzjuPBssVryGmxN/RYnnftFNNGDIsioE3ORXp/p9Isj+puNSZEoDxGZ8KtwMM2MBcZrQOlrWLrrbGx95Nzdqv3s0mNWw1Y6fChAJngQx9QfvExFbyaGZSqmVzkASsWH50x6asO8CLi51bgZ/z7y5hv7ya2RhoVsssqoM527Ukaa1c/wAo561roM8RWO3infhSzkOjtnSTsfD/AIopcqLCvYgPTWw1hvOf6RgxwLDMTDHtKwOVHY7VTcxI58TRrqqKt7R2ZyXHJGg4xPHATGiBQAu2PCM1q6cbqVLczzOrbbqHC8CJC8nNuYWlJjzqC7Yz3o4rQNuA5i3quV2k5EOnEY5b63nvIgyxhU8P8oqnolUIQ/eW/UB7Vawfb+EsLBIJOIXYt5Q0X/yJ2yv+KqUY1gsORCK6rcQp4PUOkCa21dPjQ8QpMXlt447q5tcsoYZUHf5g1tEATB7OIrwwGDm3DneGM/8AI7CpxiVTzA6R4s++QMnzqNpwfmQSCRJQqHJDbgjamqQHGDFLjtPEMqaMIPpV7EG3EiqwhpNyoIzWa01V65mcxfOhnMuMTTMrHIyKrjPctxMtMGZgey70zpRyyxe7oSPDF5d9NE6kJKMZ9e1CrIyyHzCtn2sPEc5RU4btS5BBwYdeeYIowPhAPzoZMKBHeHWpkuNR7bmldQ4VY5pK97ToOSSBtWW1mTNcJPU/4WRsnCrrV3mH6VofSjnfMT65++g+3952zDatZupiDuIzyBc6uleM+q6vYxUxlFz1OT45Omo5rB0ymbmjQ4nn3tG9tJBKrYYsMAeVe2+iUkHJ6lvqtgFW3PM5m1lSFtLx6yBqUefantRSW5WLaa8Lww4jVw4XIO41bfQZrN2EGavqZHMr7WRBKzsAVxvketGdTt4ga3wxJlvwbFwkhIKqrOVA7nSBSeoOwj+EZpPqKT9zApE8E/CXnKpoPj3zpGDRSdy27YJVKGstNXHELNGuYdeA0zMDpOCCeuahKLCFbHgQyautQVYzleMA3HGrsxDWHlwhH4h0FaunGyhQfiYF6s+ofaM5MUls7iBfvYXXPmKMrq3Rg7KLKh7xiK4NEi0PZzcqUZJHwNdIzidHaSxyR7nxdj6UFqiDkRpLgwwZC8zNb2t2qjVjQ5HXPStT94CZWPMU4nphtFSPY3B5h+AqhPAlsYEDbQ64VcuBqGR60ShN/BPcBqHKAECTij0YIPUbA02iCsRN3NpxD6RIqSodmGau5DJuHmDTK2bT4icrZNZLnmbS9SIaqEy4hFOaoZYRjh6FpJD5r+9N6Me5vxF9QcARS7BW97kfGk7Pa5xHa/csftb5iCt1C0mNhIpAYfI7Ggu5MOtY6xNlg3uK4P8AVgfvQy5hfTE6L2Ys5Joi7LuWxWRr7cNNfQphCZ2FtwosBlKxX1GPMZa5VnovsdZGy4XpIAMj6tvgB+1ek+hZOnLnyT/aeW+qX+tfkeBL49K2m6maJScWcKhz16188+tHOp2zR0wyZ5r7ScQaOV1GSRk7UxodMXAM9PQBXXuM4+3tDfSNOzOdX4S2BXoF1VunGxID9DTf73yYa44ZHFGJGRdiBnWT+1B/W2s3Jhv0NCLwv85U8VS4tYsmNjG0jMHAyMYH9qZqZLejzEb1eonI4lZFKGiY6u/amfRiZvA6j/DLl4YkClsmRtQII2Ipa+oExvTXEDAmJbTXMFuLbxHmZOT0FQbFRju+Jb0msrXb8wl9wi9WwaSzctGQIwhJD/HHT86irU1GwBx9/tK3aa9UOzyIlc2V6LRmkQxyc2PQ77YABzTFb1FsKc8GAsS4LuIwciMzQIVDtIHzHh1ZhufMf+qGpI4xiNs3knPGJUTQ2rIiFZHZfCBqCBfM5xvTSlwe+JnP6O0AgnH3xj+RzAGwSTRFEcPndhureW/+Kv6pAyYM6dGwqHn/ADz/AOI3FbyW8httQaRVyVz2xmr16hWGT1B2aSxSVB5ENYzwx2ctvM5UlgyDr4s4rQrIxgzMOYpxOdBJNjU3JxGmBtt/mhuwLGXA4k7S3EkWGb3kB2otPiBuGV4mRpoAibfT0Jp9axtCzPdzuLRiBRHAIy2dPc96gqK6ts5GNl2+V0zDWwHnWK7czaUcQYOKpmEAhEf0qMywEsbMEBivXGPjTFVhrrdxKtWLHVTGVsHmy+nfzrHs1RJ5M2k0fHAho+GzttoJA70Fr1+YZdM/WIKa1ZHClRn41dHDQb1kHE9Z9iPZp/8ApUEjp7417ivMa26zUXlKhmdfqxSuwTurTgsUfvKDTml+gXWe69sTIt1rN1LdIxGoVdgK9dRQlFYrToRAnJyZJvdOKK3UgTz7234rJaOdG+OozivAio6nVtv+Z6T6dSPT3GcHdXH25zKVIH1r0FWn9JQJoCzdxFLZ1WedFwMNkVV1y2YapwBgSV25aAjqMjHxoJTDZhGfIxH1VRCsZUYA3GOtIkndmHAGJQcT4RaveRJaIsEkup2bGVyMdvnWnp9XYtZ3cgTM1Ghra0bOCZTcQPGOGMBPEHjP40GVxTtTUXjg8xC39Tp2wRx8xeXiEkPDF5QYsXz4TirrQDbzKPqGrpG2Qn4tfJPKkFzIFVsJvnoKsunqZQWWUbVXqzBW4hYby44pCI+IzNNGp1AdMH5UNq0oOahiFR21AxcScRLlRR3TRTqzQnA1KSCtH3MyZXuK+mi2Yce2WL8Gge11KcasEkHcdNvWl11L78RqzR1elkStYrBreADlxPokIyT+u2abAycNESwXlehxHDHEZY7gzTK1uwzJpzqHYfSh+4AoB3DkI5FhblfMasrZVhDPoZj1yBvWstZK5mITziU3Fo4ra8aIJgMA+dZxvQyUB5EsQfmWnD7dl4ckseGGgYDdO9MqMIGWC4J2mKB5ZDz2iVQxIypJG1HpawruIil4rD7AZGa5CIQCMmh6m4BcZjGloO7qJFDjJNY+7M2PT+JA7dc7d8bVbEpkSUcgBHWqS06j2f4e90ffVQviYsfyoetu9KgVqMkxvQ0+pcbG4AnccD4BcXTlIFjfbPWvM2uxcJg5M3H1NVC5Yw17Yy2qOkkEmsbEBaAG92GOIZLlflTAey/sbccX4lzLhDHbKcs2Oo8q1KCbz6dfXk/EzdZfXpwWJyfAntMEEUMSJEgVFACgdsVv1aaqoewTyrOzHLQuBR5Wbrp00eldOnk38TIpjxPRErHVvXlNNT/9u37Gen0NmNJOHUcQWBuWWEYJ1eHpWqCcQgHxFhDdx4l1yZOMHT1zQiR5lwrCNPHdW4V7iN3TcqCMaqC/u46h1yvJjlrxCG6LLFs6gHS1JWadk5PUbrvV4Nv/ANSMtkaIf1J/tV/+CcfMqf8AWB+3943NiRTjBXuDvQF4MOeZQcU4DY3N3HAmqB5QzAodvpWlRrLErLHnEydRoabHCD25Eo5ODS8ydbSeO5dJGDRqdLrv5HrWktwKgsMcTMOnO5gjbuf4yVrbTwJyhbTIWwCxjI/OqvhznMtWWTjBmp0IIWPLEOdfmR0NXRSIKx84/nBy3F1Z8tYmY25IVXZBn4URakPJ7grL7EAAb2waWjy3TQpIdEzHIUduu9FIHEBgk7QeDLKbiFlZxR2kJaRY1Hix1Pnmh26Zt+WPJjKa2sVhVHAkY3MYVRttvt6VrqcLiYrDJzKbjzK8yPnBA05z1HalLeDDeJf8HZRweHO2YwPEPjTKsorwTBhWLZxM4en/AGBjn2bU2F65BpzS6pK9NtZueYjfpWs1JYD4mWfD4IYeXrjkcHOWH96rVZp61VTg5/lCPVqLCzDK4EFL4pZUSHCatGdGwA3z+1B1NtZdlXAHUNpK7Ais2c9wr28k9s5CMRq8S4wdPwpXUWBuB8x7T1FeceICz4PBI6FjIu+StLV1bmAhmcAEzrrOGGExJBGAqjfNFfSKnMumpLe0TquBySwXCyWuotnooJBrF+oUAocdiaFbixCr9T05IIrqFGuIEZiATqXNGr01WpqV70BbEwy7VsQjcQ6RJGMRoFHkBina6krG1BgQbMWOSZPpRJEzNdOmZrp0wnaunTj/AG/4T9rsTdQHTPHuDnqB2rD1zrptStmP3uJp6C449PxPKIrhhFJHBqd5AdumrPcZ2NHVszR3kROTixiUQvbXClMZzF5f+qt6QIlv1ODyIW74+l9Eo5UilD+JCNiDQLaiDGqtQH4AgYLS1uLXlSeEk5WZRg9elKvbYr7h/wBIZaEZQp4PzCxW1xZXBKJJcxaVAcsCcDJP61RrEtTGcGWVHrfKgsIWDiVjO7Rxysr9CrjGKo2nsUZIhE1VTnbnmbud+KWJXOTqXPyq1S5pcStjYvrP5EX4dw6xubU3FxBG8jzSHWR4veON6dsexTtB4wIlp6qrE3sOcn+ssV4daHqr4XBxzW/vQ1ZhzDPWmcCcHxOXRxW8LTaCHIUMAcDt1rZVfaJ5yx9rtiOWV68wiihMckjkadaKPF9KsKx4nC44GYQ397asdcUZOcMRGu3Y0wdG492Iv+vQHaCMynv8c8YIxoUZqdUQbeIDTAisA/f+sZZ9WWyAx2wKv6jHkySoHUPwqOO44pEJUVtKnAIz2o2nQO/PwYG99ij8j+sdklUBw6knVldK9BWWnI7mmx2nGJuDkyLO+G+7UE6qbStfQsf4xFvUJvRPBzmbS7IiwGAXGwHxrNYEqWmmhUELiSa4JxnWVJwMZqGDFfzLKU3HAkudiXSwcrj3iDtmrnAxz8SgOc4HHM1Zsr3zIzFVjbdidgKIj+nf7jxzBuoarCDmdFw+8tEjOiWN2B99iMfSnWvWwfvRdKmQ9S3TjE0CCa2kRZV3Vjg4+VJ26YXDEaWwAYIlpb/xC4pGq81YZM/04qgW4cAyDRpj4x/GWKfxHkAHNslz6E1cet5EF+mpPRMKP4kRd7I58tdVax18SV0VZ43wq/xEtyN7Rv8AnQjqXHSwo+mof+JIS/xHgAOizY/FqCdZdnASEH0pPNkrbv8AiTfyQSPw7h6MUHiJydNDGtuJwQBC/wDxdIGdxM4/i3ttxzirxJNemGJukcS6Bn179aHapu5tGcQiU1Un2LzF4ZLaJHaW3flXLc5SpAETH3l+uaYoxtyc8cfmcc7pKHi/Crx2R45RKu3Yk/nRNlecgyvqMOxK3iNxbvMPs3MBUgEOmMDHnQb0GMxjT2+7juJ3TpGykTplWOcZUihCvjjmFsuBPPGJKLi8ltplmfEbbLINhQzpg+QBzJ/VlMF+o5KLbiyROz6MHWsidRQUZ9OSBDulWpUHP8ZB7q+sboSSqt7EkgERx4wD3NM0iq0YHBPcUsa+htze4DqH4FIr8NiQN94jMJV8mzRb1Icn8SuiZWpC55lnoBYFtQXHn1oIbHiMMuT3ONv+FS3vHLxYLeV9OCTGuSNq1VJFQaYFibr2UAzacGvbWdJZY9GgqyiVSmrxYwM1y2ZbAkmgrkmF4mUkeQx7HWRivUM4bTgzyxUjUsPvOeulZcE9K86+dxm4uMAQs7HU2B0J3om6UYR72YOriZyCdMZpvRH9ofwYtql3KPyJc3cyBW3HXzrNpHDTSvPuEhC4kt7gDf7vpWjVj9NYB8CItn9TWfgwVqITOgBGWXzrEUE1OJusf2ix8BOZpLb7V2M0g/eEB/a/wmhEZmZYzgjwg/OqtgCv8TlySwH3mXCRxyaLmJYYyT97nf6+ZolYrsOS3ugrd9f+3iaTh8E3igmAUdF61dtKDyGlVuxxiEE5tNMMjaiW09Oua5C9PAksFtPPEHFcOLkZY+J2G/lRUOHEoeRLk3O6O4yWHStUY4iuTmVvPZL4LnAK4pBzi8RheUllJcnUhJOfI1NidSAxgHuBziCxwoI/KgCv3kGE3mVycUe1gltUbSXXXqHnnYfrSu1V4MPvdskStd9ZiZvwtg/Oh7Zck8S74XcCXg96uo62jbbHQsu/50SjCt9pWw5Eob+CWSOEBVEmrLaseW9VqXbwZ1pyFKwz2UspS5VIPD01OCNPrV60wcGCc7vcviQlj+0JGktwolBx9zLtihMppbgZEZDDUptY4YfzmXNtFc2JtTcZdVLo2+2D+lUya7d4HcswF1Gwnkf5iLxMnItljmw8K6Q4G5Hwpn9P7iW8xD9ZhFC9gSyhvnijw45+f5ts0P8AQpnIOIYfVHAwRmEi40YMhLHA7DPaiHS57MoPqGOlhG9pH05+xdP6qj9IB5lj9Ub/APMBY8blhluZkh3lYEDVsuKP6QKBTFRq2V2YeYLivFrniMDwnUikLjQcaSGznP8AvSrogTqVs1DW/vf5zmVs/LKkNC5yepbJpwak7NpH85nNpl375Xy28btvrHptSxO6HUbZIIkvM+8fSG6jAAoRsIhRWGOY/wAC5UN9Kyyavu9Iz8etNUXirn7Rdqd5xG74W6TqNJy/Qg0nW3cctQnGJOzaHkzrFszABjn41oaewCpwfIibIS4xERAYpxiQ+718qyUbcjfYTXtrwynMLCrSTMDIQcDLf3q2c1M3xKkD1QMywshrubeNZDpWTffdvj8ahhmtWP3hEUCwqIzxWSN7doncnJJ+dKNuXUNgeY4dracCI8E8N3GiDwlhnB2G1NN/osYlV/rqMSw4xAZCs4ABG5Ge4pbS2jcU78x7WVEgPjErQ6tCk+g5Zidj0IrTrxYOOxMt1KY+8Ol4FY5LjHcU0GYGCwDBLdmSduaApHutuc0qxLNkwq4AjH/UrbJ1NKWH9BohuQ8GRsMDLf2x1YaQk5GdJFCNic47k7DK0yKH1MWkJHQ7UmeeYyOBCo7z27CKNQA4Nd1JwT1LngV89wJoXigRkUY0Jjvjers+MHE5AWyIrLxJIebDNZRzGNz1fGwP60QspPUD7gMQUHEeGys8EvD3jHTKsMf70qShPIlFtTO3EBNLw2F9EkN1C+cDGP71xRiPmWFiK3xJRNZYYC5SSU50KG3FLGps/aMi6oqeeZUaPEy7qwO9aIIbkTFYFTgyaTXEZwr5FTtlcya3s6nxYNdtnFpi30gPiRa4oRI3wov9948Z6mpC8SN80L1R+Fqnbmdvm/tsb9Q3zFdsad6gm+Zbt1FRsad6ixNuGyiMpG40nzFJiweY76fHEhFDcWnS3Rjjrjf61JYNIClYaO55lxEZ0kR1Ow1ZzUFcDiSCdwzJvcxxHXC2OYd8noR2qQzYxOCqDug5JphKHcgDSR6VVAAMQzEscwxuTbKcuObJ1AGceX96sACuPEGXIYMY7wmdbVzPKxYYJUAZOfWhXqxQKsZ0rqrl2kbiaKXMpn0lj4l2+tVwzNyJO5NuQ0lw69hsrjnNKkvkFcDFWcMylZ1TLXZvMffisV9G0egop2LBs0FNOUOR3GrNYtg2nqQmjii4ZEkT6ikjE/A0xpSwtIPmA1Ar9EbT0YlrG4IO9am5ZnDqSDDmIfI0JscS+ZJmGvOOo8qq4G6TniAGNTZzgE5pcjmEB6ijEsBkgAUHbCkx6yuRFEgJbzOV2zmquIRDiWXCJCs33rAodyw8i/8AmrP+4TIrOHEV4mzw3MxkiVi8oY/M+L965JFvAEDZ2qWrG8kXBOURW3C/1fH0owY7YuUUNmOHh0k8hm0a16kMcZI/vkVQEwu0GV0EYa5hhvIjHKj5Q4GT/u1VbOOJNaqSAw6iXEULXs46Fd9vjRdKMpFNb/qxYM6H3simMYicwM7LnUNvOrY4kGZzCCMgE1IJlTJ8zA6UTmUJkDIMZIIrup0nzVG1X3ShUzFKZzqGfWrgiUIOeJYajjrvWGRjubgOZheQqQ4DD+nY1HGeJOPmANvGzAl5Aw6AnNX3cSu0QNxBy02RXHXfbepDczivHUyzkYseaAyoM4Pc+Vc6jxLVk9Gbkdp3AWAuSep2zUDjzOYZMlFM+skpoUnSvqKaq5WLWcGSBaYls9e3arKme5BcxhY1C+4v0odlR7WMU2jppEMD7m2PlQqzgcwlgycjqEOrQSysq43PamFHmLkzbYMCyR77YPxoxHtBErnnBglk7jJ0mgnqXEmk2XG/bFQWyZPiBaY5kGfOhE9wg8QJYEqKGIQmXkFvHMkbxLlSu21XwCJAbBg+SS7rpZS+U2Xp61JXKzlb3cyfGoEnnLaj96+vHT+rH50OtMZl7XDTILZnkxK33agPpboxGwoi94MEfkx0TzYlx22+YA/aoYcmXDHEVlkF6kSzxsSjAo46g1VhiSpBMoL6UtxSTRkZytG0owsT1hzZFnGFO/T86Ow5is1HlgKqsiabaQirjuR4hMYTJO/YUYQPM2sTNhEALE9CasqEyrNjOZKS1uEkAePbHYZqTWw7EhbFYZBg2UrgOpHyqpEnOY8FddwSKxt03NkmJD0Oc1xAPUkcdwioWHTPpVCcS4GeprS4BAxg+ddmTiEdxFHy9s/iGnv/ALtXDM7gTI2RULlME+EYrtrEzvUURa4CB10LgdKe04wvMR1BBbiRhA7elNosAWxHUXIopqMoLBE7gZusKudhSF6ftcCO1N7Jdq8P2YwaM+Hq3Q+daSIgXbEWsYnMp4hpjZNR0nIX5Gg1YOVh2JwGgmZ4o3K96DZWVEuGEb45Gli9usIIDoCx9aHqU2MAPiXqbcMyrZ2bOB1pbmGmRtJrVo+obSDXATiZd2bCJY138HWreJGY5JeLrfpsT+VTvAl9uZO9u4ZIFaRlx6/Ej96Cj8kQzqCAZXPfW/LIjc7fyjPWpJOZQFcQVtdv4zHHIVJySfoaq2fmWU/aGtLq7jlIuYRyQD4sVbPEooIbkSlu8rdNIADlsgg5piggJEdTlnkrpd3OMAjOPKmG55i3XEXtWzjNVTkyDxMc/emp8zhzD4BQE9qYGCIJsgyVpnnxnuGFFp7EBd0Y9NdvHeOvvKO1MvYQ3MVWvK5MVvLs3KcsooKnqKXss38Rmuracx8Rhtwdq89jE9NnMg0Ge+9TxmQRIrHJG2pct5j0q20NKAlDkS7XhK3MCXnD5o5l/FCXAkQ/A9R6igBiDtYfxhmAPKyuNpzpNAVmbyGSTTQAAzFmJY4EBcWnKblvqXTsVIwRRU5EE6Y4gzagjJbp1HejCCKwQTknc5oytiDKyUt46jESjNEa/HUp6fzFla5aVZXcBWx7p60D3M2TCjAHEs1l5jEOuFAOKb3ZHMBtwciIQPzNRkyurJU0DTjJOePiXtYqBjmEtkDS5f3FPTzowTLYPUhn9vEc4y4u4+WD40UEfHvSmsbNsY04wk51JGOFGfWlMQ+Y/asAUX+VcmpAld0YmnDqQhwcY2qfEndiAnt3dziZgSc/XehjHmEbJ6jaWayWIWSVvdO/yz+1Dzh8w23cgEUtYYYmdV3ZhjPWrsSYKtVEbQMZNQBwfLbrUbZfdgxqWFyUdkbdcHfvXKozIZzKm+Cx3ydgukmmUryuBErrNtoJmX8iya3jOxWj7dq4gHcM5IidmMk+ldUOYNzxMcYfPnVTnMsp4hVzpINMIOIGxsGTt5ND7jpR6mwYvauRH0uklJEsQ32DedNCwP2IoamTlTFr2AW7AjdT+tBtr2GHpt3i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5" name="Пятиугольник 54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Шеврон 55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ПРОЕКТНОЕ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РЕШЕНИЕ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8" name="Шеврон 57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743440" y="5151082"/>
            <a:ext cx="2448560" cy="1717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1488309" y="6278311"/>
            <a:ext cx="951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6</a:t>
            </a:r>
            <a:endParaRPr lang="ru-RU" sz="2800" b="1" dirty="0"/>
          </a:p>
        </p:txBody>
      </p:sp>
      <p:sp>
        <p:nvSpPr>
          <p:cNvPr id="66" name="Шеврон 65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7" name="Шеврон 66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ЭФФЕКТИВНОСТЬ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806" y="1209675"/>
            <a:ext cx="4984751" cy="4845278"/>
          </a:xfrm>
          <a:prstGeom prst="rect">
            <a:avLst/>
          </a:prstGeom>
        </p:spPr>
      </p:pic>
      <p:sp>
        <p:nvSpPr>
          <p:cNvPr id="32" name="object 5"/>
          <p:cNvSpPr txBox="1"/>
          <p:nvPr/>
        </p:nvSpPr>
        <p:spPr>
          <a:xfrm>
            <a:off x="2236598" y="1411606"/>
            <a:ext cx="1129031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" marR="47625" indent="222885">
              <a:lnSpc>
                <a:spcPct val="100000"/>
              </a:lnSpc>
              <a:spcBef>
                <a:spcPts val="105"/>
              </a:spcBef>
            </a:pPr>
            <a:r>
              <a:rPr sz="2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TAM </a:t>
            </a:r>
            <a:r>
              <a:rPr sz="20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27</a:t>
            </a:r>
            <a:r>
              <a:rPr sz="20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234</a:t>
            </a:r>
            <a:r>
              <a:rPr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млрд</a:t>
            </a:r>
            <a:r>
              <a:rPr sz="20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руб.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3" name="object 6"/>
          <p:cNvSpPr txBox="1"/>
          <p:nvPr/>
        </p:nvSpPr>
        <p:spPr>
          <a:xfrm>
            <a:off x="2246503" y="2765044"/>
            <a:ext cx="1226820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SAM</a:t>
            </a:r>
            <a:endParaRPr sz="20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ОТРАСЛЬ</a:t>
            </a:r>
            <a:endParaRPr sz="20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lang="ru-RU" sz="2000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96</a:t>
            </a:r>
            <a:r>
              <a:rPr sz="2000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2,4</a:t>
            </a:r>
            <a:r>
              <a:rPr lang="ru-RU" sz="2000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endParaRPr sz="2000" dirty="0">
              <a:latin typeface="Times New Roman"/>
              <a:cs typeface="Times New Roman"/>
            </a:endParaRPr>
          </a:p>
          <a:p>
            <a:pPr marL="60960" algn="ctr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млрд</a:t>
            </a:r>
            <a:r>
              <a:rPr sz="20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руб.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4" name="object 7"/>
          <p:cNvSpPr txBox="1"/>
          <p:nvPr/>
        </p:nvSpPr>
        <p:spPr>
          <a:xfrm>
            <a:off x="1709165" y="4647259"/>
            <a:ext cx="2637155" cy="18370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1242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F3863"/>
                </a:solidFill>
                <a:latin typeface="Times New Roman"/>
                <a:cs typeface="Times New Roman"/>
              </a:rPr>
              <a:t>SOM</a:t>
            </a:r>
            <a:endParaRPr sz="2000" dirty="0">
              <a:latin typeface="Times New Roman"/>
              <a:cs typeface="Times New Roman"/>
            </a:endParaRPr>
          </a:p>
          <a:p>
            <a:pPr marR="312420" algn="ctr">
              <a:lnSpc>
                <a:spcPct val="100000"/>
              </a:lnSpc>
            </a:pPr>
            <a:r>
              <a:rPr lang="ru-RU" sz="2000" b="1" dirty="0" smtClean="0">
                <a:solidFill>
                  <a:srgbClr val="1F3863"/>
                </a:solidFill>
                <a:latin typeface="Times New Roman"/>
                <a:cs typeface="Times New Roman"/>
              </a:rPr>
              <a:t>700</a:t>
            </a:r>
            <a:r>
              <a:rPr sz="2000" b="1" dirty="0" smtClean="0">
                <a:solidFill>
                  <a:srgbClr val="1F3863"/>
                </a:solidFill>
                <a:latin typeface="Times New Roman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1F3863"/>
                </a:solidFill>
                <a:latin typeface="Times New Roman"/>
                <a:cs typeface="Times New Roman"/>
              </a:rPr>
              <a:t>35</a:t>
            </a:r>
            <a:endParaRPr sz="2000" dirty="0">
              <a:latin typeface="Times New Roman"/>
              <a:cs typeface="Times New Roman"/>
            </a:endParaRPr>
          </a:p>
          <a:p>
            <a:pPr marR="310515" algn="ctr">
              <a:lnSpc>
                <a:spcPct val="100000"/>
              </a:lnSpc>
            </a:pPr>
            <a:r>
              <a:rPr sz="2000" b="1" dirty="0">
                <a:solidFill>
                  <a:srgbClr val="1F3863"/>
                </a:solidFill>
                <a:latin typeface="Times New Roman"/>
                <a:cs typeface="Times New Roman"/>
              </a:rPr>
              <a:t>млн</a:t>
            </a:r>
            <a:r>
              <a:rPr sz="2000" b="1" spc="-55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1F3863"/>
                </a:solidFill>
                <a:latin typeface="Times New Roman"/>
                <a:cs typeface="Times New Roman"/>
              </a:rPr>
              <a:t>руб.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 err="1" smtClean="0">
                <a:latin typeface="Times New Roman"/>
                <a:cs typeface="Times New Roman"/>
              </a:rPr>
              <a:t>Рисунок</a:t>
            </a:r>
            <a:r>
              <a:rPr lang="ru-RU" sz="1800" spc="-5" dirty="0" smtClean="0">
                <a:latin typeface="Times New Roman"/>
                <a:cs typeface="Times New Roman"/>
              </a:rPr>
              <a:t> 5</a:t>
            </a:r>
            <a:r>
              <a:rPr sz="1800" dirty="0" smtClean="0">
                <a:latin typeface="Times New Roman"/>
                <a:cs typeface="Times New Roman"/>
              </a:rPr>
              <a:t>–</a:t>
            </a:r>
            <a:r>
              <a:rPr sz="1800" spc="-30" dirty="0" smtClean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Объем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рынка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35" name="object 8"/>
          <p:cNvGraphicFramePr>
            <a:graphicFrameLocks noGrp="1"/>
          </p:cNvGraphicFramePr>
          <p:nvPr/>
        </p:nvGraphicFramePr>
        <p:xfrm>
          <a:off x="5509260" y="1301752"/>
          <a:ext cx="6428740" cy="4532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4011"/>
                <a:gridCol w="1610360"/>
                <a:gridCol w="1607184"/>
                <a:gridCol w="1607185"/>
              </a:tblGrid>
              <a:tr h="38112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27368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Характеристики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59105"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200" spc="-5" smtClean="0">
                          <a:latin typeface="Times New Roman"/>
                          <a:cs typeface="Times New Roman"/>
                        </a:rPr>
                        <a:t>Наименование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3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139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smtClean="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200" spc="-10" smtClean="0">
                          <a:latin typeface="Times New Roman"/>
                          <a:cs typeface="Times New Roman"/>
                        </a:rPr>
                        <a:t>Разрабатываемая</a:t>
                      </a:r>
                      <a:r>
                        <a:rPr sz="1200" spc="3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smtClean="0">
                          <a:latin typeface="Times New Roman"/>
                          <a:cs typeface="Times New Roman"/>
                        </a:rPr>
                        <a:t>СЭС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СЭС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«Альтеко»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СЭС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«Джоул»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112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Мощность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СЭС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200" smtClean="0">
                          <a:latin typeface="Times New Roman"/>
                          <a:cs typeface="Times New Roman"/>
                        </a:rPr>
                        <a:t>2,5</a:t>
                      </a:r>
                      <a:r>
                        <a:rPr sz="1200" spc="-45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smtClean="0">
                          <a:latin typeface="Times New Roman"/>
                          <a:cs typeface="Times New Roman"/>
                        </a:rPr>
                        <a:t>МВт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МВт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МВт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8580" marR="539115">
                        <a:lnSpc>
                          <a:spcPct val="150100"/>
                        </a:lnSpc>
                        <a:spcBef>
                          <a:spcPts val="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ип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ных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панелей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50" smtClean="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1200" smtClean="0">
                          <a:latin typeface="Times New Roman"/>
                          <a:cs typeface="Times New Roman"/>
                        </a:rPr>
                        <a:t>Поликристаллические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 marR="83820" indent="306705">
                        <a:lnSpc>
                          <a:spcPct val="1501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Кремниевые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п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кри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лл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Поликристаллические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Выработка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электроэнергии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год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dirty="0" smtClean="0">
                        <a:latin typeface="Times New Roman"/>
                        <a:cs typeface="Times New Roman"/>
                      </a:endParaRPr>
                    </a:p>
                    <a:p>
                      <a:pPr marL="52641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2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84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кВт·ч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52641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57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кВт·ч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2705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кВт·ч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Площадь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солнечных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панелей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smtClean="0">
                        <a:latin typeface="Times New Roman"/>
                        <a:cs typeface="Times New Roman"/>
                      </a:endParaRPr>
                    </a:p>
                    <a:p>
                      <a:pPr marL="526415">
                        <a:lnSpc>
                          <a:spcPct val="100000"/>
                        </a:lnSpc>
                      </a:pPr>
                      <a:r>
                        <a:rPr sz="1200" smtClean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1200" spc="-3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mtClean="0">
                          <a:latin typeface="Times New Roman"/>
                          <a:cs typeface="Times New Roman"/>
                        </a:rPr>
                        <a:t>267</a:t>
                      </a:r>
                      <a:r>
                        <a:rPr sz="1200" spc="-3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spc="-7" baseline="24305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1200" baseline="24305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2641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17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spc="-7" baseline="24305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 baseline="24305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2705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spc="-7" baseline="24305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 baseline="24305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Срок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окупаемости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smtClean="0">
                          <a:latin typeface="Times New Roman"/>
                          <a:cs typeface="Times New Roman"/>
                        </a:rPr>
                        <a:t>2,7</a:t>
                      </a:r>
                      <a:r>
                        <a:rPr sz="1200" spc="-4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smtClean="0">
                          <a:latin typeface="Times New Roman"/>
                          <a:cs typeface="Times New Roman"/>
                        </a:rPr>
                        <a:t>года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1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Стоимость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68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56</a:t>
                      </a:r>
                      <a:r>
                        <a:rPr sz="12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35</a:t>
                      </a:r>
                      <a:r>
                        <a:rPr sz="12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76 </a:t>
                      </a:r>
                      <a:r>
                        <a:rPr sz="1200" spc="-20" dirty="0" err="1" smtClean="0">
                          <a:latin typeface="Times New Roman"/>
                          <a:cs typeface="Times New Roman"/>
                        </a:rPr>
                        <a:t>руб</a:t>
                      </a:r>
                      <a:r>
                        <a:rPr sz="1200" spc="-20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34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553</a:t>
                      </a:r>
                      <a:r>
                        <a:rPr sz="12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453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200" spc="-20" dirty="0" err="1" smtClean="0">
                          <a:latin typeface="Times New Roman"/>
                          <a:cs typeface="Times New Roman"/>
                        </a:rPr>
                        <a:t>руб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5520141" y="897374"/>
            <a:ext cx="5195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5" dirty="0" smtClean="0">
                <a:latin typeface="Times New Roman"/>
                <a:cs typeface="Times New Roman"/>
              </a:rPr>
              <a:t>Таблица </a:t>
            </a:r>
            <a:r>
              <a:rPr lang="ru-RU" dirty="0" smtClean="0">
                <a:latin typeface="Times New Roman"/>
                <a:cs typeface="Times New Roman"/>
              </a:rPr>
              <a:t>1 –</a:t>
            </a:r>
            <a:r>
              <a:rPr lang="ru-RU" spc="-15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Сравнение</a:t>
            </a:r>
            <a:r>
              <a:rPr lang="ru-RU" spc="-15" dirty="0" smtClean="0">
                <a:latin typeface="Times New Roman"/>
                <a:cs typeface="Times New Roman"/>
              </a:rPr>
              <a:t> </a:t>
            </a:r>
            <a:r>
              <a:rPr lang="ru-RU" spc="-5" dirty="0" smtClean="0">
                <a:latin typeface="Times New Roman"/>
                <a:cs typeface="Times New Roman"/>
              </a:rPr>
              <a:t>характеристик</a:t>
            </a:r>
            <a:r>
              <a:rPr lang="ru-RU" spc="-25" dirty="0" smtClean="0">
                <a:latin typeface="Times New Roman"/>
                <a:cs typeface="Times New Roman"/>
              </a:rPr>
              <a:t> </a:t>
            </a:r>
            <a:r>
              <a:rPr lang="ru-RU" spc="-5" dirty="0" smtClean="0">
                <a:latin typeface="Times New Roman"/>
                <a:cs typeface="Times New Roman"/>
              </a:rPr>
              <a:t>разных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spc="-5" dirty="0" smtClean="0">
                <a:latin typeface="Times New Roman"/>
                <a:cs typeface="Times New Roman"/>
              </a:rPr>
              <a:t>СЭС</a:t>
            </a:r>
            <a:endParaRPr lang="ru-RU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1381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71584" y="0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5467739"/>
            <a:ext cx="1620416" cy="139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>
            <a:off x="858743" y="117852"/>
            <a:ext cx="1910762" cy="37430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ПРОБЛЕМАТИКА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743440" y="5140960"/>
            <a:ext cx="2448560" cy="1717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1762791" y="630672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30" name="Шеврон 29"/>
          <p:cNvSpPr/>
          <p:nvPr/>
        </p:nvSpPr>
        <p:spPr>
          <a:xfrm>
            <a:off x="2659962" y="11785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ПРОЕКТНОЕ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РЕШЕНИЕ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Шеврон 30"/>
          <p:cNvSpPr/>
          <p:nvPr/>
        </p:nvSpPr>
        <p:spPr>
          <a:xfrm>
            <a:off x="4825175" y="12331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Шеврон 32"/>
          <p:cNvSpPr/>
          <p:nvPr/>
        </p:nvSpPr>
        <p:spPr>
          <a:xfrm>
            <a:off x="9155454" y="123426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БИЗНЕСС МОДЕЛЬ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4" name="Шеврон 33"/>
          <p:cNvSpPr/>
          <p:nvPr/>
        </p:nvSpPr>
        <p:spPr>
          <a:xfrm>
            <a:off x="6990241" y="12413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2" name="object 4"/>
          <p:cNvGraphicFramePr>
            <a:graphicFrameLocks noGrp="1"/>
          </p:cNvGraphicFramePr>
          <p:nvPr/>
        </p:nvGraphicFramePr>
        <p:xfrm>
          <a:off x="603250" y="1117602"/>
          <a:ext cx="10777219" cy="5392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2015"/>
                <a:gridCol w="2161540"/>
                <a:gridCol w="2148840"/>
                <a:gridCol w="2161540"/>
                <a:gridCol w="2153284"/>
              </a:tblGrid>
              <a:tr h="270179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50" dirty="0">
                        <a:latin typeface="Times New Roman"/>
                        <a:cs typeface="Times New Roman"/>
                      </a:endParaRPr>
                    </a:p>
                    <a:p>
                      <a:pPr marL="431165" marR="422275" algn="ctr">
                        <a:lnSpc>
                          <a:spcPct val="15000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Основные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виды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деятельности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150" dirty="0">
                        <a:latin typeface="Times New Roman"/>
                        <a:cs typeface="Times New Roman"/>
                      </a:endParaRPr>
                    </a:p>
                    <a:p>
                      <a:pPr marL="109220" marR="105410" algn="ctr">
                        <a:lnSpc>
                          <a:spcPct val="15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роиз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дст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о,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дрение  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обслуживание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солнечной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электростанции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Взаимодействие</a:t>
                      </a:r>
                      <a:r>
                        <a:rPr sz="14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5943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заказчиками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548640">
                        <a:lnSpc>
                          <a:spcPct val="150000"/>
                        </a:lnSpc>
                        <a:buChar char="-"/>
                        <a:tabLst>
                          <a:tab pos="17272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постоянная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связь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клиентами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2720" indent="-104139">
                        <a:lnSpc>
                          <a:spcPct val="100000"/>
                        </a:lnSpc>
                        <a:spcBef>
                          <a:spcPts val="845"/>
                        </a:spcBef>
                        <a:buChar char="-"/>
                        <a:tabLst>
                          <a:tab pos="17272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обслуживание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гарантии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418465">
                        <a:lnSpc>
                          <a:spcPct val="150000"/>
                        </a:lnSpc>
                        <a:buChar char="-"/>
                        <a:tabLst>
                          <a:tab pos="172720" algn="l"/>
                        </a:tabLst>
                      </a:pP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ация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  Интернет-ресурсы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Ценностные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50" dirty="0">
                        <a:latin typeface="Times New Roman"/>
                        <a:cs typeface="Times New Roman"/>
                      </a:endParaRPr>
                    </a:p>
                    <a:p>
                      <a:pPr marL="125095" marR="119380" algn="ctr">
                        <a:lnSpc>
                          <a:spcPct val="15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Разработка солнечной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электростанции для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обогрева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нефтепровода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высоких</a:t>
                      </a:r>
                    </a:p>
                    <a:p>
                      <a:pPr marL="93345" marR="87630" algn="ctr">
                        <a:lnSpc>
                          <a:spcPts val="2520"/>
                        </a:lnSpc>
                        <a:spcBef>
                          <a:spcPts val="2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температур</a:t>
                      </a:r>
                      <a:r>
                        <a:rPr sz="1400" spc="4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нефтяных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компаний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меньшей площадью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солнечных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панелей</a:t>
                      </a: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94055" marR="363855" indent="-321945">
                        <a:lnSpc>
                          <a:spcPct val="15000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ельск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е 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сегменты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нефтяные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6435" marR="419100" indent="-260985">
                        <a:lnSpc>
                          <a:spcPct val="15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промышленные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marL="674370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Издержки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50" dirty="0">
                        <a:latin typeface="Times New Roman"/>
                        <a:cs typeface="Times New Roman"/>
                      </a:endParaRPr>
                    </a:p>
                    <a:p>
                      <a:pPr marL="355600" marR="761365" indent="-287020">
                        <a:lnSpc>
                          <a:spcPct val="150100"/>
                        </a:lnSpc>
                        <a:buChar char="-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разработка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иссл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ание</a:t>
                      </a:r>
                    </a:p>
                    <a:p>
                      <a:pPr marL="355600" marR="85725" indent="-287020">
                        <a:lnSpc>
                          <a:spcPct val="150000"/>
                        </a:lnSpc>
                        <a:buChar char="-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покупка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оборудования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материалов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55600" indent="-287020">
                        <a:lnSpc>
                          <a:spcPct val="100000"/>
                        </a:lnSpc>
                        <a:spcBef>
                          <a:spcPts val="840"/>
                        </a:spcBef>
                        <a:buChar char="-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затраты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</a:p>
                    <a:p>
                      <a:pPr marL="355600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транспортировку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55600" marR="377825" indent="-287020">
                        <a:lnSpc>
                          <a:spcPct val="150000"/>
                        </a:lnSpc>
                        <a:buChar char="-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заработная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плата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отчислениями</a:t>
                      </a:r>
                    </a:p>
                    <a:p>
                      <a:pPr marL="355600" indent="-287020">
                        <a:lnSpc>
                          <a:spcPct val="100000"/>
                        </a:lnSpc>
                        <a:spcBef>
                          <a:spcPts val="840"/>
                        </a:spcBef>
                        <a:buChar char="-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маркетинг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продажи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152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лы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92759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интернет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сайт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0353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участие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тендерах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-индивидуальные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запросы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Главные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партнеры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-зарубежные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87045" marR="478155" algn="ctr">
                        <a:lnSpc>
                          <a:spcPct val="15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-отечественные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производители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75563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Основные</a:t>
                      </a: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ресурсы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201993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квалифицированный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персонал</a:t>
                      </a:r>
                    </a:p>
                    <a:p>
                      <a:pPr marL="213106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качественное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оборудование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Источники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получения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прибыли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1174115" indent="-104139">
                        <a:lnSpc>
                          <a:spcPct val="100000"/>
                        </a:lnSpc>
                        <a:spcBef>
                          <a:spcPts val="840"/>
                        </a:spcBef>
                        <a:buChar char="-"/>
                        <a:tabLst>
                          <a:tab pos="117475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продажа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готового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продукта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1169670" indent="-104139">
                        <a:lnSpc>
                          <a:spcPct val="100000"/>
                        </a:lnSpc>
                        <a:spcBef>
                          <a:spcPts val="844"/>
                        </a:spcBef>
                        <a:buChar char="-"/>
                        <a:tabLst>
                          <a:tab pos="117030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гарантийное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обслуживание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1540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/>
          </a:blip>
          <a:srcRect t="396"/>
          <a:stretch/>
        </p:blipFill>
        <p:spPr>
          <a:xfrm>
            <a:off x="13792" y="-14746"/>
            <a:ext cx="3480318" cy="3905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364351"/>
            <a:ext cx="2339543" cy="14936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30681" y="3788228"/>
            <a:ext cx="2661319" cy="3069771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7920720" y="3693197"/>
            <a:ext cx="4319414" cy="31497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-306497" y="4861467"/>
            <a:ext cx="2298396" cy="1694671"/>
          </a:xfrm>
          <a:prstGeom prst="rect">
            <a:avLst/>
          </a:prstGeom>
        </p:spPr>
      </p:pic>
      <p:sp>
        <p:nvSpPr>
          <p:cNvPr id="45" name="Шеврон 29"/>
          <p:cNvSpPr/>
          <p:nvPr/>
        </p:nvSpPr>
        <p:spPr>
          <a:xfrm>
            <a:off x="1186762" y="310892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ПРОЕКТНОЕ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РЕШЕНИЕ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6" name="Шеврон 30"/>
          <p:cNvSpPr/>
          <p:nvPr/>
        </p:nvSpPr>
        <p:spPr>
          <a:xfrm>
            <a:off x="3331655" y="316355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9" name="Шеврон 33"/>
          <p:cNvSpPr/>
          <p:nvPr/>
        </p:nvSpPr>
        <p:spPr>
          <a:xfrm>
            <a:off x="5476401" y="317179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ОБЗОР РЫНКА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Шеврон 32"/>
          <p:cNvSpPr/>
          <p:nvPr/>
        </p:nvSpPr>
        <p:spPr>
          <a:xfrm>
            <a:off x="7631454" y="306306"/>
            <a:ext cx="2277610" cy="375024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БИЗНЕСС МОДЕЛЬ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7" name="Шеврон 32"/>
          <p:cNvSpPr/>
          <p:nvPr/>
        </p:nvSpPr>
        <p:spPr>
          <a:xfrm>
            <a:off x="9785374" y="306306"/>
            <a:ext cx="2277610" cy="37502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ФИНАНСОВЫЙ ПЛАН</a:t>
            </a:r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59" name="object 4"/>
          <p:cNvGraphicFramePr>
            <a:graphicFrameLocks noGrp="1"/>
          </p:cNvGraphicFramePr>
          <p:nvPr/>
        </p:nvGraphicFramePr>
        <p:xfrm>
          <a:off x="1168400" y="1225425"/>
          <a:ext cx="5449444" cy="4057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5136"/>
                <a:gridCol w="1138218"/>
                <a:gridCol w="992137"/>
                <a:gridCol w="1203953"/>
              </a:tblGrid>
              <a:tr h="6883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товара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(работ)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Стоимость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83515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товара,</a:t>
                      </a:r>
                      <a:r>
                        <a:rPr sz="13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Количество,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300" spc="-40" dirty="0">
                          <a:latin typeface="Times New Roman"/>
                          <a:cs typeface="Times New Roman"/>
                        </a:rPr>
                        <a:t>шт.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spc="-25" dirty="0">
                          <a:latin typeface="Times New Roman"/>
                          <a:cs typeface="Times New Roman"/>
                        </a:rPr>
                        <a:t>Сумма,</a:t>
                      </a:r>
                      <a:r>
                        <a:rPr sz="13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3924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Солнечная</a:t>
                      </a:r>
                      <a:r>
                        <a:rPr sz="13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панель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8775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3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1300" spc="-5" dirty="0" smtClean="0">
                          <a:latin typeface="Times New Roman"/>
                          <a:cs typeface="Times New Roman"/>
                        </a:rPr>
                        <a:t>35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7354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110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662</a:t>
                      </a:r>
                      <a:r>
                        <a:rPr sz="13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992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Аккумуляторная</a:t>
                      </a:r>
                      <a:r>
                        <a:rPr sz="13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батарея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8135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400</a:t>
                      </a:r>
                      <a:r>
                        <a:rPr sz="13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000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56</a:t>
                      </a:r>
                      <a:r>
                        <a:rPr sz="13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000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3924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Контроллер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8775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43</a:t>
                      </a:r>
                      <a:r>
                        <a:rPr sz="13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300" spc="-5" dirty="0" smtClean="0">
                          <a:latin typeface="Times New Roman"/>
                          <a:cs typeface="Times New Roman"/>
                        </a:rPr>
                        <a:t>757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dirty="0">
                          <a:latin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43</a:t>
                      </a:r>
                      <a:r>
                        <a:rPr sz="13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300" spc="-5" dirty="0" smtClean="0">
                          <a:latin typeface="Times New Roman"/>
                          <a:cs typeface="Times New Roman"/>
                        </a:rPr>
                        <a:t>757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3924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Инвертор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8135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590</a:t>
                      </a:r>
                      <a:r>
                        <a:rPr sz="13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300" spc="-5" dirty="0" smtClean="0">
                          <a:latin typeface="Times New Roman"/>
                          <a:cs typeface="Times New Roman"/>
                        </a:rPr>
                        <a:t>234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dirty="0">
                          <a:latin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 smtClean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lang="ru-RU" sz="1300" spc="-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3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300" spc="-5" dirty="0" smtClean="0">
                          <a:latin typeface="Times New Roman"/>
                          <a:cs typeface="Times New Roman"/>
                        </a:rPr>
                        <a:t>234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8177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Соединительная</a:t>
                      </a:r>
                      <a:r>
                        <a:rPr sz="13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арматура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(0,3 % </a:t>
                      </a: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3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стоимости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оборудования)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501</a:t>
                      </a:r>
                      <a:r>
                        <a:rPr sz="13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891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81776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Строительно-монтажные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 marR="214629">
                        <a:lnSpc>
                          <a:spcPts val="2340"/>
                        </a:lnSpc>
                        <a:spcBef>
                          <a:spcPts val="204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работы (15 % </a:t>
                      </a: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стоимости </a:t>
                      </a:r>
                      <a:r>
                        <a:rPr sz="1300" spc="-3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оборудования)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sz="13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094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527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018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Итого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spc="-5" dirty="0">
                          <a:latin typeface="Times New Roman"/>
                          <a:cs typeface="Times New Roman"/>
                        </a:rPr>
                        <a:t>192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893</a:t>
                      </a:r>
                      <a:r>
                        <a:rPr sz="13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262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0" name="object 6"/>
          <p:cNvGraphicFramePr>
            <a:graphicFrameLocks noGrp="1"/>
          </p:cNvGraphicFramePr>
          <p:nvPr/>
        </p:nvGraphicFramePr>
        <p:xfrm>
          <a:off x="6766560" y="1219199"/>
          <a:ext cx="5019040" cy="4113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3709"/>
                <a:gridCol w="1575331"/>
              </a:tblGrid>
              <a:tr h="2742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Показатель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134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Значение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8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Инвестиции,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265"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7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Расчетный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период,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год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8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Выручка,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265"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47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расходов,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265"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624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896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8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8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затраты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оборудование,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265"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503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396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7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транспортировка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 места</a:t>
                      </a:r>
                      <a:r>
                        <a:rPr sz="12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установки,</a:t>
                      </a:r>
                      <a:r>
                        <a:rPr sz="12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0"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2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8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расходы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сбыт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продажное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обслуживание,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372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8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заработная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плата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учетом</a:t>
                      </a:r>
                      <a:r>
                        <a:rPr sz="12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отчислений,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0"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47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прочие,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372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8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Прибыль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реализации,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265"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275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103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795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28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Чистая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прибыль,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265"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258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597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39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Рентабельность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продаж,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28,7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52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Срок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окупаемости,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2,7</a:t>
                      </a: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4553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2062</TotalTime>
  <Words>671</Words>
  <Application>Microsoft Office PowerPoint</Application>
  <PresentationFormat>Произвольный</PresentationFormat>
  <Paragraphs>282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pk</cp:lastModifiedBy>
  <cp:revision>269</cp:revision>
  <dcterms:created xsi:type="dcterms:W3CDTF">2023-02-11T08:11:06Z</dcterms:created>
  <dcterms:modified xsi:type="dcterms:W3CDTF">2023-09-24T16:07:22Z</dcterms:modified>
</cp:coreProperties>
</file>