
<file path=[Content_Types].xml><?xml version="1.0" encoding="utf-8"?>
<Types xmlns="http://schemas.openxmlformats.org/package/2006/content-types">
  <Default Extension="png" ContentType="image/png"/>
  <Default Extension="webp" ContentType="image/webp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7" r:id="rId7"/>
    <p:sldId id="268" r:id="rId8"/>
    <p:sldId id="270" r:id="rId9"/>
    <p:sldId id="261" r:id="rId10"/>
    <p:sldId id="262" r:id="rId11"/>
    <p:sldId id="269" r:id="rId12"/>
    <p:sldId id="271" r:id="rId13"/>
    <p:sldId id="272" r:id="rId14"/>
    <p:sldId id="273" r:id="rId15"/>
    <p:sldId id="263" r:id="rId16"/>
    <p:sldId id="264" r:id="rId17"/>
    <p:sldId id="265" r:id="rId18"/>
    <p:sldId id="266" r:id="rId19"/>
  </p:sldIdLst>
  <p:sldSz cx="9144000" cy="5143500" type="screen16x9"/>
  <p:notesSz cx="6858000" cy="9144000"/>
  <p:embeddedFontLst>
    <p:embeddedFont>
      <p:font typeface="Montserrat" panose="020B0604020202020204" charset="-52"/>
      <p:regular r:id="rId21"/>
      <p:bold r:id="rId22"/>
      <p:italic r:id="rId23"/>
      <p:boldItalic r:id="rId24"/>
    </p:embeddedFont>
    <p:embeddedFont>
      <p:font typeface="Montserrat Light" panose="020B0604020202020204" charset="-52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43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gRiQsSii4gJX43dF6HaFpGCywA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474" y="126"/>
      </p:cViewPr>
      <p:guideLst>
        <p:guide orient="horz" pos="164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7122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3423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0973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8835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4" name="Google Shape;13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eb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19550" y="11600"/>
            <a:ext cx="4647300" cy="51435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260759" y="1014019"/>
            <a:ext cx="4287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R="0" lvl="0" algn="l" rtl="0"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системы освещения для борьбы с сонливостью.</a:t>
            </a:r>
            <a:endParaRPr sz="1200" b="0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  <p:sp>
        <p:nvSpPr>
          <p:cNvPr id="57" name="Google Shape;57;p1"/>
          <p:cNvSpPr txBox="1">
            <a:spLocks noGrp="1"/>
          </p:cNvSpPr>
          <p:nvPr>
            <p:ph type="ctrTitle"/>
          </p:nvPr>
        </p:nvSpPr>
        <p:spPr>
          <a:xfrm>
            <a:off x="260759" y="374949"/>
            <a:ext cx="4208221" cy="55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 для Бодрости</a:t>
            </a:r>
            <a:endParaRPr sz="3200" b="1" dirty="0">
              <a:solidFill>
                <a:srgbClr val="9F00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260759" y="1926508"/>
            <a:ext cx="31167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О чем 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проект</a:t>
            </a:r>
            <a:endParaRPr lang="ru-RU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260700" y="4452203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ФИО </a:t>
            </a:r>
            <a:br>
              <a:rPr lang="ru-RU" sz="12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</a:br>
            <a:r>
              <a:rPr lang="ru-RU" sz="12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Контакты выступающего</a:t>
            </a:r>
            <a:endParaRPr sz="9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6590200" y="2441175"/>
            <a:ext cx="2578200" cy="270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19551" y="1696156"/>
            <a:ext cx="2122176" cy="1621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3199" y="2571748"/>
            <a:ext cx="2396000" cy="230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90200" y="0"/>
            <a:ext cx="2578201" cy="244117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0ECA7B-28BD-BEEC-1C8E-1B17D7B69616}"/>
              </a:ext>
            </a:extLst>
          </p:cNvPr>
          <p:cNvSpPr txBox="1"/>
          <p:nvPr/>
        </p:nvSpPr>
        <p:spPr>
          <a:xfrm>
            <a:off x="260759" y="2482331"/>
            <a:ext cx="42572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освещения, которое повышает активность и помогает справляться с сонливостью. Используются различные оттенки и интенсивность света, влияющие на концентрацию и бодрость.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 txBox="1">
            <a:spLocks noGrp="1"/>
          </p:cNvSpPr>
          <p:nvPr>
            <p:ph type="title"/>
          </p:nvPr>
        </p:nvSpPr>
        <p:spPr>
          <a:xfrm>
            <a:off x="103882" y="-13508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200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Задача </a:t>
            </a:r>
            <a:endParaRPr sz="3200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69" name="Google Shape;69;p2"/>
          <p:cNvSpPr txBox="1"/>
          <p:nvPr/>
        </p:nvSpPr>
        <p:spPr>
          <a:xfrm>
            <a:off x="4094018" y="671109"/>
            <a:ext cx="4719059" cy="159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Стандартное освещение вызывает сонливость и снижает продуктивность. Холодный свет ведет к зевоте, теплый — к расслаблению, что мешает сосредоточиться на задачах.</a:t>
            </a:r>
            <a:endParaRPr sz="16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0E799A-260E-EDF3-F516-0D27FDF39920}"/>
              </a:ext>
            </a:extLst>
          </p:cNvPr>
          <p:cNvSpPr txBox="1"/>
          <p:nvPr/>
        </p:nvSpPr>
        <p:spPr>
          <a:xfrm>
            <a:off x="556217" y="3496240"/>
            <a:ext cx="308852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офисные сотрудники, фрилансеры, учебные учреждения.</a:t>
            </a:r>
            <a:endParaRPr lang="ru-RU" sz="16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ru-RU" sz="20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82" y="671109"/>
            <a:ext cx="3912857" cy="21122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5271" y="2622163"/>
            <a:ext cx="3837973" cy="2012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200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Описание решения / продукт </a:t>
            </a:r>
            <a:endParaRPr sz="3200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78" name="Google Shape;78;p3"/>
          <p:cNvSpPr txBox="1"/>
          <p:nvPr/>
        </p:nvSpPr>
        <p:spPr>
          <a:xfrm>
            <a:off x="1487278" y="778252"/>
            <a:ext cx="6169443" cy="1665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Система освещения с регулируемым спектром и интенсивностью.</a:t>
            </a:r>
            <a:endParaRPr sz="16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решает задачу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Поддерживает бодрость и улучшает концентрацию за счет регулировки света.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Метрики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Повышение продуктивности и снижение усталости (например, по данным опросов пользователей).</a:t>
            </a:r>
            <a:endParaRPr sz="16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147" y="2611289"/>
            <a:ext cx="4381946" cy="23254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200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Рынок</a:t>
            </a:r>
            <a:endParaRPr sz="3200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87" name="Google Shape;87;p4"/>
          <p:cNvSpPr txBox="1"/>
          <p:nvPr/>
        </p:nvSpPr>
        <p:spPr>
          <a:xfrm>
            <a:off x="4201214" y="684332"/>
            <a:ext cx="4820727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сотрудники офисов, образовательные учреждения, умные дома.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рынка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Динамично растущий сегмент умного освещения с акцентом на продуктивность и здоровье.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получим свою долю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Простое решение для массовой проблемы, поддержка широкого спектра настроек.</a:t>
            </a:r>
            <a:endParaRPr sz="16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473" y="817814"/>
            <a:ext cx="3837973" cy="20128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200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Сравнение с конкурентами</a:t>
            </a:r>
            <a:endParaRPr sz="3200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94" name="Google Shape;94;p5"/>
          <p:cNvSpPr txBox="1"/>
          <p:nvPr/>
        </p:nvSpPr>
        <p:spPr>
          <a:xfrm>
            <a:off x="5168348" y="1253493"/>
            <a:ext cx="3663952" cy="2761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обычные лампы, системы освещения без учета светового спектра и влияния на концентрацию.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преимущества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возможность индивидуальной настройки под потребности, решения для сохранения бодрости.</a:t>
            </a:r>
            <a:endParaRPr sz="16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1253493"/>
            <a:ext cx="4812541" cy="257108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200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Производители в мире</a:t>
            </a:r>
            <a:endParaRPr sz="3200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94" name="Google Shape;94;p5"/>
          <p:cNvSpPr txBox="1"/>
          <p:nvPr/>
        </p:nvSpPr>
        <p:spPr>
          <a:xfrm>
            <a:off x="52482" y="688952"/>
            <a:ext cx="8776641" cy="215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Существует несколько производителей освещения, которые выпускают продукцию, предназначенную для повышения активности и борьбы с сонливостью. Вот некоторые из них:</a:t>
            </a:r>
          </a:p>
          <a:p>
            <a:pPr marL="76200" lvl="0">
              <a:buSzPts val="2400"/>
            </a:pPr>
            <a:endParaRPr lang="ru-RU" sz="12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 lvl="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</a:t>
            </a:r>
            <a:r>
              <a:rPr lang="ru-RU" sz="12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Lumie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: </a:t>
            </a:r>
            <a:r>
              <a:rPr lang="ru-RU" sz="12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Lumie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производит лампы для </a:t>
            </a:r>
            <a:r>
              <a:rPr lang="ru-RU" sz="12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светотерапии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, которые используются для лечения сезонного аффективного расстройства (САР). Эти лампы излучают интенсивный белый свет, который, как считается, повышает уровень серотонина и снижает уровень мелатонина, что приводит к повышению активности и бодрости.</a:t>
            </a:r>
          </a:p>
          <a:p>
            <a:pPr marL="76200" lvl="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</a:t>
            </a:r>
            <a:r>
              <a:rPr lang="ru-RU" sz="12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Circadian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Optics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: </a:t>
            </a:r>
            <a:r>
              <a:rPr lang="ru-RU" sz="12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Circadian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Optics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разрабатывает светодиодные лампы, которые имитируют естественный циркадный ритм человека. Их лампы меняют цветовую температуру в течение дня, чтобы поддерживать бодрость в течение дня и способствовать сну ночью.</a:t>
            </a:r>
          </a:p>
          <a:p>
            <a:pPr marL="76200" lvl="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</a:t>
            </a:r>
            <a:r>
              <a:rPr lang="ru-RU" sz="12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Olight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: </a:t>
            </a:r>
            <a:r>
              <a:rPr lang="ru-RU" sz="12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Olight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выпускает фонари и лампы, которые используют различные оттенки и интенсивность света для различных целей. Некоторые из их продуктов предназначены для использования в качестве ламп для повышения активности.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2305" y="2846568"/>
            <a:ext cx="4220543" cy="224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482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200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Производители в России</a:t>
            </a:r>
            <a:endParaRPr sz="3200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94" name="Google Shape;94;p5"/>
          <p:cNvSpPr txBox="1"/>
          <p:nvPr/>
        </p:nvSpPr>
        <p:spPr>
          <a:xfrm>
            <a:off x="190831" y="611080"/>
            <a:ext cx="8641469" cy="2268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В России есть несколько производителей освещения, выпускающих продукцию, предназначенную для повышения активности и борьбы с сонливостью. Вот некоторые из них:</a:t>
            </a:r>
          </a:p>
          <a:p>
            <a:pPr marL="76200" lvl="0">
              <a:buSzPts val="2400"/>
            </a:pPr>
            <a:endParaRPr lang="ru-RU" sz="12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 lvl="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Эра: Компания "Эра" производит широкий ассортимент светодиодных ламп и светильников, в том числе лампы с регулируемой цветовой температурой, которые можно настроить на яркий белый свет для повышения бодрости и концентрации.</a:t>
            </a:r>
          </a:p>
          <a:p>
            <a:pPr marL="76200" lvl="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</a:t>
            </a:r>
            <a:r>
              <a:rPr lang="ru-RU" sz="12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Gauss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: </a:t>
            </a:r>
            <a:r>
              <a:rPr lang="ru-RU" sz="12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Gauss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производит светодиодные лампы и светильники с различными цветовыми температурами, в том числе лампы с холодным белым светом, которые, как утверждается, повышают энергию и бодрствование.</a:t>
            </a:r>
          </a:p>
          <a:p>
            <a:pPr marL="76200" lvl="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</a:t>
            </a:r>
            <a:r>
              <a:rPr lang="ru-RU" sz="12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Camelion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: </a:t>
            </a:r>
            <a:r>
              <a:rPr lang="ru-RU" sz="12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Camelion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производит различные лампы, в том числе лампы для </a:t>
            </a:r>
            <a:r>
              <a:rPr lang="ru-RU" sz="12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светотерапии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, которые излучают интенсивный белый свет, который, как считается, повышает уровень серотонина и снижает уровень мелатонина, что приводит к повышению активности и бодрости.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504" y="2654158"/>
            <a:ext cx="4402689" cy="231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004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200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Реклама</a:t>
            </a:r>
            <a:endParaRPr sz="3200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94" name="Google Shape;94;p5"/>
          <p:cNvSpPr txBox="1"/>
          <p:nvPr/>
        </p:nvSpPr>
        <p:spPr>
          <a:xfrm>
            <a:off x="251265" y="611080"/>
            <a:ext cx="8581035" cy="1842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Реклама на сайте</a:t>
            </a:r>
            <a:r>
              <a:rPr lang="en-US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:</a:t>
            </a:r>
          </a:p>
          <a:p>
            <a:pPr marL="76200" lvl="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Клик с Яндекса – 20 </a:t>
            </a:r>
            <a:r>
              <a:rPr lang="ru-RU" sz="12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руб</a:t>
            </a:r>
            <a:endParaRPr lang="ru-RU" sz="12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Клик с </a:t>
            </a:r>
            <a:r>
              <a:rPr lang="en-US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Google 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– </a:t>
            </a:r>
            <a:r>
              <a:rPr lang="en-US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40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руб</a:t>
            </a:r>
            <a:endParaRPr lang="en-US" sz="12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>
              <a:buSzPts val="2400"/>
            </a:pPr>
            <a:endParaRPr lang="ru-RU" sz="12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Рекламные акции</a:t>
            </a:r>
            <a:r>
              <a:rPr lang="en-US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:</a:t>
            </a:r>
          </a:p>
          <a:p>
            <a:pPr marL="76200">
              <a:buSzPts val="2400"/>
            </a:pPr>
            <a:r>
              <a:rPr lang="en-US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1. 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Подарок за отзыв! Оставьте отзыв о нашем интерактивном освещении и получите скидку на следующую покупку</a:t>
            </a:r>
            <a:endParaRPr lang="en-US" sz="12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>
              <a:buSzPts val="2400"/>
            </a:pPr>
            <a:r>
              <a:rPr lang="en-US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2. 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Розыгрыш призов среди покупателей интерактивных светильников! Каждый месяц выигрывает один счастливчик</a:t>
            </a:r>
          </a:p>
          <a:p>
            <a:pPr marL="76200" lvl="0">
              <a:buSzPts val="2400"/>
            </a:pPr>
            <a:endParaRPr lang="ru-RU" sz="12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 lvl="0">
              <a:buSzPts val="2400"/>
            </a:pPr>
            <a:endParaRPr lang="ru-RU" sz="12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 lvl="0">
              <a:buSzPts val="2400"/>
            </a:pPr>
            <a:endParaRPr lang="ru-RU" sz="12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A64DD5-D29F-4E30-9588-855E6C95E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1785" y="2689716"/>
            <a:ext cx="3899559" cy="212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58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200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Бизнес модель</a:t>
            </a:r>
            <a:endParaRPr sz="3200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102" name="Google Shape;102;p6"/>
          <p:cNvSpPr txBox="1"/>
          <p:nvPr/>
        </p:nvSpPr>
        <p:spPr>
          <a:xfrm>
            <a:off x="2817251" y="695673"/>
            <a:ext cx="6169443" cy="1220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монетизации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разовые продажи и подписка на обновления световых сценариев.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привлечения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прямые продажи, партнерские программы с офисными компаниями и школами.</a:t>
            </a:r>
            <a:endParaRPr sz="16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862" y="2177156"/>
            <a:ext cx="4649217" cy="2521828"/>
          </a:xfrm>
          <a:prstGeom prst="rect">
            <a:avLst/>
          </a:prstGeom>
        </p:spPr>
      </p:pic>
      <p:sp>
        <p:nvSpPr>
          <p:cNvPr id="7" name="Google Shape;102;p6"/>
          <p:cNvSpPr txBox="1"/>
          <p:nvPr/>
        </p:nvSpPr>
        <p:spPr>
          <a:xfrm>
            <a:off x="5502303" y="2261748"/>
            <a:ext cx="3484391" cy="2437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Прямые затраты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: 2000</a:t>
            </a:r>
            <a:endParaRPr lang="ru-RU" sz="16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Накладные расходы</a:t>
            </a:r>
            <a:r>
              <a:rPr lang="en-US" sz="16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: 300</a:t>
            </a:r>
            <a:r>
              <a:rPr lang="ru-RU" sz="16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	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НДС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: 460</a:t>
            </a:r>
            <a:endParaRPr lang="ru-RU" sz="16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Итог расходов</a:t>
            </a:r>
            <a:r>
              <a:rPr lang="en-US" sz="16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: 2760</a:t>
            </a:r>
            <a:endParaRPr lang="ru-RU" sz="16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Доход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: 4800</a:t>
            </a:r>
            <a:endParaRPr sz="16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10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Unit Economics - прогноз для проектов на стадии MVP, идеи</a:t>
            </a:r>
            <a:endParaRPr sz="32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  <p:sp>
        <p:nvSpPr>
          <p:cNvPr id="109" name="Google Shape;109;p7"/>
          <p:cNvSpPr txBox="1"/>
          <p:nvPr/>
        </p:nvSpPr>
        <p:spPr>
          <a:xfrm>
            <a:off x="4572000" y="1315874"/>
            <a:ext cx="4047214" cy="260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>
              <a:buSzPts val="2400"/>
            </a:pP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Сценарий 1: Оптимистичный</a:t>
            </a:r>
          </a:p>
          <a:p>
            <a:pPr marL="457200" lvl="0" indent="-228600">
              <a:buSzPts val="2400"/>
            </a:pPr>
            <a:endParaRPr lang="ru-RU" sz="11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457200" lvl="0" indent="-228600">
              <a:buSzPts val="2400"/>
            </a:pP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Сильное УТП(уникальное торговое предложение) : Продукт решает важную проблему и имеет значительные преимущества перед конкурентами.</a:t>
            </a:r>
          </a:p>
          <a:p>
            <a:pPr marL="457200" lvl="0" indent="-228600">
              <a:buSzPts val="2400"/>
            </a:pP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Высокий спрос: Целевая аудитория активно ищет подобные решения.</a:t>
            </a:r>
          </a:p>
          <a:p>
            <a:pPr marL="457200" lvl="0" indent="-228600">
              <a:buSzPts val="2400"/>
            </a:pP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Эффективный маркетинг: Успешная кампания привлекает значительное количество клиентов.</a:t>
            </a:r>
          </a:p>
          <a:p>
            <a:pPr marL="457200" lvl="0" indent="-228600">
              <a:buSzPts val="2400"/>
            </a:pP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Низкая себестоимость: Высокая </a:t>
            </a:r>
            <a:r>
              <a:rPr lang="ru-RU" sz="11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маржинальность</a:t>
            </a: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.</a:t>
            </a:r>
          </a:p>
          <a:p>
            <a:pPr marL="457200" lvl="0" indent="-228600">
              <a:buSzPts val="2400"/>
            </a:pPr>
            <a:endParaRPr lang="ru-RU" sz="11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457200" lvl="0" indent="-228600">
              <a:buSzPts val="2400"/>
            </a:pP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Прогноз: Быстрый рост продаж, положительные отзывы, привлечение инвестиций для масштабирования бизнеса. Возможна быстрая окупаемость.</a:t>
            </a:r>
          </a:p>
          <a:p>
            <a:pPr marL="457200" lvl="0" indent="-228600">
              <a:buSzPts val="2400"/>
            </a:pPr>
            <a:endParaRPr lang="ru-RU" sz="11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21" y="1371533"/>
            <a:ext cx="4202233" cy="222951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"/>
          <p:cNvSpPr txBox="1">
            <a:spLocks noGrp="1"/>
          </p:cNvSpPr>
          <p:nvPr>
            <p:ph type="title"/>
          </p:nvPr>
        </p:nvSpPr>
        <p:spPr>
          <a:xfrm>
            <a:off x="311700" y="38379"/>
            <a:ext cx="8520600" cy="1042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Unit Economics - прогноз для проектов на стадии MVP, идеи</a:t>
            </a:r>
            <a:endParaRPr sz="32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  <p:sp>
        <p:nvSpPr>
          <p:cNvPr id="109" name="Google Shape;109;p7"/>
          <p:cNvSpPr txBox="1"/>
          <p:nvPr/>
        </p:nvSpPr>
        <p:spPr>
          <a:xfrm>
            <a:off x="311700" y="1244312"/>
            <a:ext cx="8307514" cy="3526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>
              <a:buSzPts val="2400"/>
            </a:pP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Сценарий 2: Реалистичный</a:t>
            </a:r>
          </a:p>
          <a:p>
            <a:pPr marL="457200" lvl="0" indent="-228600">
              <a:buSzPts val="2400"/>
            </a:pPr>
            <a:endParaRPr lang="ru-RU" sz="11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457200" lvl="0" indent="-228600">
              <a:buSzPts val="2400"/>
            </a:pP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Умеренное УТП(уникальное торговое предложение) : Продукт имеет некоторые преимущества, но не является революционным.</a:t>
            </a:r>
          </a:p>
          <a:p>
            <a:pPr marL="457200" lvl="0" indent="-228600">
              <a:buSzPts val="2400"/>
            </a:pP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Умеренный спрос: Существуют конкуренты, и рынок не полностью не захвачен.</a:t>
            </a:r>
          </a:p>
          <a:p>
            <a:pPr marL="457200" lvl="0" indent="-228600">
              <a:buSzPts val="2400"/>
            </a:pP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Эффективность маркетинга: Требуется постоянная оптимизация маркетинговой кампании.</a:t>
            </a:r>
          </a:p>
          <a:p>
            <a:pPr marL="457200" lvl="0" indent="-228600">
              <a:buSzPts val="2400"/>
            </a:pP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Умеренная себестоимость: Прибыль умеренная.</a:t>
            </a:r>
          </a:p>
          <a:p>
            <a:pPr marL="457200" lvl="0" indent="-228600">
              <a:buSzPts val="2400"/>
            </a:pPr>
            <a:endParaRPr lang="ru-RU" sz="11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457200" lvl="0" indent="-228600">
              <a:buSzPts val="2400"/>
            </a:pP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Прогноз: Постепенный рост продаж, необходимо постоянное улучшение продукта и маркетинговой стратегии. Окупаемость может занять больше времени.</a:t>
            </a:r>
          </a:p>
          <a:p>
            <a:pPr marL="457200" lvl="0" indent="-228600">
              <a:buSzPts val="2400"/>
            </a:pPr>
            <a:endParaRPr lang="ru-RU" sz="11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457200" lvl="0" indent="-228600">
              <a:buSzPts val="2400"/>
            </a:pP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Сценарий 3: Пессимистичный</a:t>
            </a:r>
          </a:p>
          <a:p>
            <a:pPr marL="457200" lvl="0" indent="-228600">
              <a:buSzPts val="2400"/>
            </a:pPr>
            <a:endParaRPr lang="ru-RU" sz="11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457200" lvl="0" indent="-228600">
              <a:buSzPts val="2400"/>
            </a:pP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Слабое УТП(уникальное торговое предложение) : Продукт не имеет существенных преимуществ перед конкурентами.</a:t>
            </a:r>
          </a:p>
          <a:p>
            <a:pPr marL="457200" lvl="0" indent="-228600">
              <a:buSzPts val="2400"/>
            </a:pP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Низкий спрос: Целевая аудитория не проявляет интереса к продукту.</a:t>
            </a:r>
          </a:p>
          <a:p>
            <a:pPr marL="457200" lvl="0" indent="-228600">
              <a:buSzPts val="2400"/>
            </a:pP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Неэффективный маркетинг: Кампания не приносит результатов.</a:t>
            </a:r>
          </a:p>
          <a:p>
            <a:pPr marL="457200" lvl="0" indent="-228600">
              <a:buSzPts val="2400"/>
            </a:pP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Высокая себестоимость: Низкая или отсутствующая прибыль.</a:t>
            </a:r>
          </a:p>
          <a:p>
            <a:pPr marL="457200" lvl="0" indent="-228600">
              <a:buSzPts val="2400"/>
            </a:pPr>
            <a:endParaRPr lang="ru-RU" sz="11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457200" lvl="0" indent="-228600">
              <a:buSzPts val="2400"/>
            </a:pPr>
            <a:r>
              <a:rPr lang="ru-RU" sz="11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Прогноз: Низкие продажи, необходимость существенных изменений продукта или маркетинговой стратегии. Возможна остановка проекта.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2541607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Стоимость открытия проекта (капитальные затраты)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0" dirty="0"/>
              <a:t>Оборудование:</a:t>
            </a:r>
          </a:p>
          <a:p>
            <a:r>
              <a:rPr lang="ru-RU" sz="1000" dirty="0"/>
              <a:t>    * Светильники: 20 светильников по 5000 рублей каждый = 100 000 рублей</a:t>
            </a:r>
          </a:p>
          <a:p>
            <a:r>
              <a:rPr lang="ru-RU" sz="1000" dirty="0"/>
              <a:t>    * Источники света: 50 ламп по 300 рублей = 15 000 рублей</a:t>
            </a:r>
          </a:p>
          <a:p>
            <a:r>
              <a:rPr lang="ru-RU" sz="1000" dirty="0"/>
              <a:t>    * Электрооборудование: провода, розетки, щитки = 20 000 рублей</a:t>
            </a:r>
          </a:p>
          <a:p>
            <a:r>
              <a:rPr lang="ru-RU" sz="1000" dirty="0"/>
              <a:t>    * Крепежные элементы: 5000 рублей</a:t>
            </a:r>
          </a:p>
          <a:p>
            <a:r>
              <a:rPr lang="ru-RU" sz="1000" dirty="0"/>
              <a:t>    * Контроллеры и системы управления: 2 устройства по 10 000 рублей = 20 000 рублей</a:t>
            </a:r>
          </a:p>
          <a:p>
            <a:r>
              <a:rPr lang="ru-RU" sz="1000" dirty="0"/>
              <a:t>    * Прочее оборудование (инструменты, специализированное оборудование): 15 000 рублей</a:t>
            </a:r>
          </a:p>
          <a:p>
            <a:endParaRPr lang="ru-RU" sz="1000" dirty="0"/>
          </a:p>
          <a:p>
            <a:r>
              <a:rPr lang="ru-RU" sz="1000" dirty="0"/>
              <a:t>* Программное обеспечение:</a:t>
            </a:r>
          </a:p>
          <a:p>
            <a:r>
              <a:rPr lang="ru-RU" sz="1000" dirty="0"/>
              <a:t>    * Стоимость программного обеспечения для проектирования и расчетов: 30 000 рублей</a:t>
            </a:r>
          </a:p>
          <a:p>
            <a:r>
              <a:rPr lang="ru-RU" sz="1000" dirty="0"/>
              <a:t>    * Стоимость программного обеспечения для управления освещением (если применимо): 15 000 рублей</a:t>
            </a:r>
          </a:p>
          <a:p>
            <a:endParaRPr lang="ru-RU" sz="110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sz="1000" dirty="0"/>
          </a:p>
          <a:p>
            <a:r>
              <a:rPr lang="ru-RU" sz="1000" dirty="0"/>
              <a:t>* Работы:</a:t>
            </a:r>
          </a:p>
          <a:p>
            <a:r>
              <a:rPr lang="ru-RU" sz="1000" dirty="0"/>
              <a:t>    * Стоимость монтажных работ: 40 000 рублей</a:t>
            </a:r>
          </a:p>
          <a:p>
            <a:r>
              <a:rPr lang="ru-RU" sz="1000" dirty="0"/>
              <a:t>    * Стоимость пусконаладочных работ: 20 000 рублей</a:t>
            </a:r>
          </a:p>
          <a:p>
            <a:r>
              <a:rPr lang="ru-RU" sz="1000" dirty="0"/>
              <a:t>    * Стоимость разработки проекта (если не выполняете самостоятельно): 25 000 рублей</a:t>
            </a:r>
          </a:p>
          <a:p>
            <a:endParaRPr lang="ru-RU" sz="1000" dirty="0"/>
          </a:p>
          <a:p>
            <a:r>
              <a:rPr lang="ru-RU" sz="1000" dirty="0"/>
              <a:t>* Другие расходы:</a:t>
            </a:r>
          </a:p>
          <a:p>
            <a:r>
              <a:rPr lang="ru-RU" sz="1000" dirty="0"/>
              <a:t>    * Регистрация бизнеса: 10 000 рублей</a:t>
            </a:r>
          </a:p>
          <a:p>
            <a:r>
              <a:rPr lang="ru-RU" sz="1000" dirty="0"/>
              <a:t>    * Разрешительная документация: 5 000 рублей</a:t>
            </a:r>
          </a:p>
          <a:p>
            <a:r>
              <a:rPr lang="ru-RU" sz="1000" dirty="0"/>
              <a:t>    * Маркетинговые расходы (на начальном этапе): 15 000 рублей</a:t>
            </a:r>
          </a:p>
          <a:p>
            <a:r>
              <a:rPr lang="ru-RU" sz="1000" dirty="0"/>
              <a:t>    * Аренда помещения (если требуется): 20 000 рублей в месяц * 3 месяца = 60 000 рублей</a:t>
            </a:r>
          </a:p>
          <a:p>
            <a:r>
              <a:rPr lang="ru-RU" sz="1000" dirty="0"/>
              <a:t>    * Закупка транспортных средств (если требуется): 100 000 рублей (легкий коммерческий транспорт)</a:t>
            </a:r>
          </a:p>
          <a:p>
            <a:r>
              <a:rPr lang="ru-RU" sz="1000" dirty="0"/>
              <a:t>    * Запасы материалов: 10 000 рублей</a:t>
            </a:r>
          </a:p>
          <a:p>
            <a:endParaRPr lang="ru-RU" sz="1000" dirty="0"/>
          </a:p>
          <a:p>
            <a:r>
              <a:rPr lang="ru-RU" sz="1000" dirty="0"/>
              <a:t>Итого капитальные затраты: 500 000 рублей</a:t>
            </a:r>
          </a:p>
          <a:p>
            <a:pPr marL="139700" indent="0">
              <a:buNone/>
            </a:pP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19411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Операционные расходы (текущие затраты):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78300" cy="3416400"/>
          </a:xfrm>
        </p:spPr>
        <p:txBody>
          <a:bodyPr/>
          <a:lstStyle/>
          <a:p>
            <a:r>
              <a:rPr lang="ru-RU" sz="1100" dirty="0"/>
              <a:t>* Заработная плата: 4 сотрудника по 30 000 рублей = 120 000 рублей</a:t>
            </a:r>
          </a:p>
          <a:p>
            <a:r>
              <a:rPr lang="ru-RU" sz="1100" dirty="0"/>
              <a:t>* Аренда: 20 000 рублей в месяц</a:t>
            </a:r>
          </a:p>
          <a:p>
            <a:r>
              <a:rPr lang="ru-RU" sz="1100" dirty="0"/>
              <a:t>* Коммунальные услуги: 10 000 рублей в месяц</a:t>
            </a:r>
          </a:p>
          <a:p>
            <a:r>
              <a:rPr lang="ru-RU" sz="1100" dirty="0"/>
              <a:t>* Налоги и сборы: 5 000 рублей в месяц (в среднем)</a:t>
            </a:r>
          </a:p>
          <a:p>
            <a:r>
              <a:rPr lang="ru-RU" sz="1100" dirty="0"/>
              <a:t>* Реклама и маркетинг: 10 000 рублей в месяц</a:t>
            </a:r>
          </a:p>
          <a:p>
            <a:r>
              <a:rPr lang="ru-RU" sz="1100" dirty="0"/>
              <a:t>* Расходы на материалы: 5 000 рублей в месяц (замена ламп, ремонт оборудования)</a:t>
            </a:r>
          </a:p>
          <a:p>
            <a:r>
              <a:rPr lang="ru-RU" sz="1100" dirty="0"/>
              <a:t>* Амортизация оборудования: 10% от капитальных затрат (500 000/10) = 50 000 рублей в год = 4 167 рублей в месяц</a:t>
            </a:r>
          </a:p>
          <a:p>
            <a:r>
              <a:rPr lang="ru-RU" sz="1100" dirty="0"/>
              <a:t>* Прочие расходы: 5 000 рублей</a:t>
            </a:r>
          </a:p>
        </p:txBody>
      </p:sp>
    </p:spTree>
    <p:extLst>
      <p:ext uri="{BB962C8B-B14F-4D97-AF65-F5344CB8AC3E}">
        <p14:creationId xmlns:p14="http://schemas.microsoft.com/office/powerpoint/2010/main" val="4051279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Доходы:</a:t>
            </a:r>
            <a:endParaRPr lang="ru-RU" sz="20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11700" y="1088975"/>
            <a:ext cx="6978100" cy="2308275"/>
          </a:xfrm>
        </p:spPr>
        <p:txBody>
          <a:bodyPr/>
          <a:lstStyle/>
          <a:p>
            <a:pPr marL="139700" indent="0">
              <a:buNone/>
            </a:pPr>
            <a:r>
              <a:rPr lang="ru-RU" dirty="0" smtClean="0"/>
              <a:t>Выручка</a:t>
            </a:r>
            <a:r>
              <a:rPr lang="ru-RU" dirty="0"/>
              <a:t>:</a:t>
            </a:r>
          </a:p>
          <a:p>
            <a:pPr marL="139700" indent="0">
              <a:buNone/>
            </a:pPr>
            <a:r>
              <a:rPr lang="ru-RU" dirty="0"/>
              <a:t>    * Средняя цена за проект: 50 000 рублей</a:t>
            </a:r>
          </a:p>
          <a:p>
            <a:pPr marL="139700" indent="0">
              <a:buNone/>
            </a:pPr>
            <a:r>
              <a:rPr lang="ru-RU" dirty="0"/>
              <a:t>    * Предполагаемое количество проектов в месяц: 10 проектов</a:t>
            </a:r>
          </a:p>
          <a:p>
            <a:pPr marL="139700" indent="0">
              <a:buNone/>
            </a:pPr>
            <a:r>
              <a:rPr lang="ru-RU" dirty="0"/>
              <a:t>    * Общая выручка в месяц: 50 000 рублей * 10 = 500 000 рублей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514350" y="3873500"/>
            <a:ext cx="8317950" cy="1155699"/>
          </a:xfrm>
        </p:spPr>
        <p:txBody>
          <a:bodyPr/>
          <a:lstStyle/>
          <a:p>
            <a:pPr marL="139700" indent="0">
              <a:buNone/>
            </a:pPr>
            <a:r>
              <a:rPr lang="ru-RU" dirty="0"/>
              <a:t>Чистая прибыль: 500 000 (выручка) - 144 167 (операционные расходы) = 355 833 рублей</a:t>
            </a:r>
          </a:p>
        </p:txBody>
      </p:sp>
    </p:spTree>
    <p:extLst>
      <p:ext uri="{BB962C8B-B14F-4D97-AF65-F5344CB8AC3E}">
        <p14:creationId xmlns:p14="http://schemas.microsoft.com/office/powerpoint/2010/main" val="1276910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200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Планы на 3 года</a:t>
            </a:r>
            <a:endParaRPr sz="3200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117" name="Google Shape;117;p8"/>
          <p:cNvSpPr txBox="1"/>
          <p:nvPr/>
        </p:nvSpPr>
        <p:spPr>
          <a:xfrm>
            <a:off x="2570760" y="846748"/>
            <a:ext cx="6143869" cy="1164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1: Доработка прототипа, начальные тесты.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2: Выход на рынок, рекламная кампания.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3: Массовая продажа, интеграция с умными домами и офисами.</a:t>
            </a:r>
            <a:endParaRPr sz="16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9"/>
          <p:cNvSpPr txBox="1"/>
          <p:nvPr/>
        </p:nvSpPr>
        <p:spPr>
          <a:xfrm>
            <a:off x="2165244" y="1077334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Муравьёв Семён, Основатель и CEO</a:t>
            </a:r>
          </a:p>
          <a:p>
            <a:pPr marL="76200" lvl="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Компетенции: Стратегическое планирование, управление командой, привлечение инвестиций, бизнес-развитие.</a:t>
            </a:r>
          </a:p>
          <a:p>
            <a:pPr marL="76200" lvl="0">
              <a:buSzPts val="2400"/>
            </a:pPr>
            <a:endParaRPr lang="ru-RU" sz="12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 lvl="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Белобоков Евгений, Сафонов Максим Ведущий инженер-разработчик</a:t>
            </a:r>
          </a:p>
          <a:p>
            <a:pPr marL="76200" lvl="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Компетенции: Разработка схемных решений, программирование микроконтроллеров, тестирование и отладка.</a:t>
            </a:r>
          </a:p>
          <a:p>
            <a:pPr marL="76200" lvl="0">
              <a:buSzPts val="2400"/>
            </a:pPr>
            <a:endParaRPr lang="ru-RU" sz="12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 lvl="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Рябов Александр</a:t>
            </a:r>
            <a:r>
              <a:rPr lang="en-US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Сушин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Егор Дизайнер продукта/UI/UX</a:t>
            </a:r>
          </a:p>
          <a:p>
            <a:pPr marL="76200" lvl="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Компетенции: Промышленный дизайн, UX/UI дизайн, 3D моделирование.</a:t>
            </a:r>
          </a:p>
          <a:p>
            <a:pPr marL="76200" lvl="0">
              <a:buSzPts val="2400"/>
            </a:pPr>
            <a:endParaRPr lang="ru-RU" sz="12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 lvl="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Мазур Дмитрий</a:t>
            </a:r>
            <a:r>
              <a:rPr lang="en-US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Личман</a:t>
            </a:r>
            <a:r>
              <a:rPr lang="ru-RU" sz="120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Андрей </a:t>
            </a: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Маркетолог/менеджер по продажам</a:t>
            </a:r>
          </a:p>
          <a:p>
            <a:pPr marL="76200" lvl="0">
              <a:buSzPts val="2400"/>
            </a:pPr>
            <a:r>
              <a:rPr lang="ru-RU" sz="12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• Компетенции: Разработка маркетинговых стратегий, цифровой маркетинг, продажи B2B/B2C.</a:t>
            </a:r>
          </a:p>
          <a:p>
            <a:pPr marL="76200" lvl="0">
              <a:buSzPts val="2400"/>
            </a:pPr>
            <a:endParaRPr lang="ru-RU" sz="10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76200" lvl="0">
              <a:buSzPts val="2400"/>
            </a:pPr>
            <a:endParaRPr sz="1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200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Запрос</a:t>
            </a:r>
            <a:endParaRPr sz="3200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130" name="Google Shape;130;p10"/>
          <p:cNvSpPr txBox="1"/>
          <p:nvPr/>
        </p:nvSpPr>
        <p:spPr>
          <a:xfrm>
            <a:off x="4762791" y="1495262"/>
            <a:ext cx="3923247" cy="3461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запрос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для завершения тестирования и запуска на рынок.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Инвестиции позволят доработать технологию и провести испытания для подтверждения эффективности.</a:t>
            </a:r>
            <a:endParaRPr sz="16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881B28-E6B0-856E-632E-12BA0A88A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52" y="1495262"/>
            <a:ext cx="2773624" cy="277362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"/>
          <p:cNvSpPr/>
          <p:nvPr/>
        </p:nvSpPr>
        <p:spPr>
          <a:xfrm>
            <a:off x="3693801" y="-23250"/>
            <a:ext cx="5450100" cy="1350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1"/>
          <p:cNvSpPr/>
          <p:nvPr/>
        </p:nvSpPr>
        <p:spPr>
          <a:xfrm>
            <a:off x="3675125" y="-57700"/>
            <a:ext cx="2901600" cy="1404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1"/>
          <p:cNvSpPr txBox="1"/>
          <p:nvPr/>
        </p:nvSpPr>
        <p:spPr>
          <a:xfrm>
            <a:off x="-2708550" y="2076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/>
          <p:cNvSpPr txBox="1"/>
          <p:nvPr/>
        </p:nvSpPr>
        <p:spPr>
          <a:xfrm>
            <a:off x="249351" y="1792712"/>
            <a:ext cx="4592070" cy="1505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>
              <a:buSzPts val="2000"/>
            </a:pPr>
            <a:r>
              <a:rPr lang="ru-RU" sz="20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Муравьев Семён Геннадьевич</a:t>
            </a:r>
            <a:endParaRPr lang="en-US" sz="20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457200" lvl="0" indent="-381000">
              <a:buSzPts val="2000"/>
            </a:pPr>
            <a:r>
              <a:rPr lang="en-US" sz="20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7</a:t>
            </a:r>
            <a:r>
              <a:rPr lang="ru-RU" sz="20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9210039092</a:t>
            </a:r>
            <a:endParaRPr lang="en-US" sz="2000" dirty="0"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marL="457200" lvl="0" indent="-381000">
              <a:buSzPts val="2000"/>
            </a:pPr>
            <a:r>
              <a:rPr lang="ru-RU" sz="2000" dirty="0"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megaalex.mega@yandex.ru</a:t>
            </a:r>
            <a:endParaRPr sz="20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  <p:pic>
        <p:nvPicPr>
          <p:cNvPr id="142" name="Google Shape;142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2975" y="51663"/>
            <a:ext cx="1278251" cy="123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52925" y="1307100"/>
            <a:ext cx="2445525" cy="244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1371</Words>
  <Application>Microsoft Office PowerPoint</Application>
  <PresentationFormat>Экран (16:9)</PresentationFormat>
  <Paragraphs>141</Paragraphs>
  <Slides>18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Montserrat</vt:lpstr>
      <vt:lpstr>Montserrat Light</vt:lpstr>
      <vt:lpstr>Times New Roman</vt:lpstr>
      <vt:lpstr>Simple Light</vt:lpstr>
      <vt:lpstr>Свет для Бодрости</vt:lpstr>
      <vt:lpstr>Задача </vt:lpstr>
      <vt:lpstr>Описание решения / продукт </vt:lpstr>
      <vt:lpstr>Рынок</vt:lpstr>
      <vt:lpstr>Сравнение с конкурентами</vt:lpstr>
      <vt:lpstr>Производители в мире</vt:lpstr>
      <vt:lpstr>Производители в России</vt:lpstr>
      <vt:lpstr>Реклама</vt:lpstr>
      <vt:lpstr>Бизнес модель</vt:lpstr>
      <vt:lpstr>Unit Economics - прогноз для проектов на стадии MVP, идеи</vt:lpstr>
      <vt:lpstr>Unit Economics - прогноз для проектов на стадии MVP, идеи</vt:lpstr>
      <vt:lpstr> Стоимость открытия проекта (капитальные затраты)</vt:lpstr>
      <vt:lpstr>Операционные расходы (текущие затраты):</vt:lpstr>
      <vt:lpstr>Доходы:</vt:lpstr>
      <vt:lpstr>Планы на 3 года</vt:lpstr>
      <vt:lpstr>Команда</vt:lpstr>
      <vt:lpstr>Запрос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 для Бодрости</dc:title>
  <dc:creator>Сергей</dc:creator>
  <cp:lastModifiedBy>Пользователь</cp:lastModifiedBy>
  <cp:revision>15</cp:revision>
  <dcterms:modified xsi:type="dcterms:W3CDTF">2024-11-25T19:56:54Z</dcterms:modified>
</cp:coreProperties>
</file>