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30"/>
  </p:notesMasterIdLst>
  <p:handoutMasterIdLst>
    <p:handoutMasterId r:id="rId31"/>
  </p:handoutMasterIdLst>
  <p:sldIdLst>
    <p:sldId id="305" r:id="rId6"/>
    <p:sldId id="260" r:id="rId7"/>
    <p:sldId id="257" r:id="rId8"/>
    <p:sldId id="295" r:id="rId9"/>
    <p:sldId id="304" r:id="rId10"/>
    <p:sldId id="297" r:id="rId11"/>
    <p:sldId id="298" r:id="rId12"/>
    <p:sldId id="299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01" r:id="rId29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3" autoAdjust="0"/>
    <p:restoredTop sz="95604" autoAdjust="0"/>
  </p:normalViewPr>
  <p:slideViewPr>
    <p:cSldViewPr snapToGrid="0">
      <p:cViewPr>
        <p:scale>
          <a:sx n="50" d="100"/>
          <a:sy n="50" d="100"/>
        </p:scale>
        <p:origin x="-1056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55ADA-F2D9-E13C-039F-0BFB4B54E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AA3EE1-3198-6D47-E0CA-893FF53F4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74AE96-F23C-F841-B536-7626EFEC0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7D07-51D4-4ADA-9054-74740AF1983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C1D685-0BC9-8CFE-A973-4595E93EE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452852-07D6-B2A6-81D3-46ACEE59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2514-1582-464C-8FEF-84E10608C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014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C:/Users/aosadchy/Library/Group%2520Containers/UBF8T346G9.ms/WebArchiveCopyPasteTempFiles/com.microsoft.Word/%25D0%259E%25D0%25B1%25D1%258A%25D0%25B5%25D0%25BC_%25D0%25A2%25D0%2590_23_2.png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file:///C:/Users/aosadchy/Library/Group%2520Containers/UBF8T346G9.ms/WebArchiveCopyPasteTempFiles/com.microsoft.Word/740px-%25D0%2598%25D0%25A2-%25D1%2583%25D1%2581%25D0%25BB%25D1%2583%25D0%25B3%25D0%25B8_%25D0%25BE%25D1%2586%25D0%25B5%25D0%25BD%25D0%25BA%25D0%25B8_%25D1%2580%25D1%258B%25D0%25BD%25D0%25BA%25D0%25B0_2022_2.png" TargetMode="Externa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expert-digital.ru/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0437D-058E-15C6-F43D-97772F139A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F9332A-D61E-50B7-AA6A-44AF159F89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0287BD-55CF-6C31-7167-567E81F554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701684-489F-E5F9-09F2-90E28BC6D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2118093"/>
            <a:ext cx="20256500" cy="1356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67D455B-3511-1DDC-293B-4B8A6A206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4850" y="8733417"/>
            <a:ext cx="4159250" cy="258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68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/>
              <a:t>Онлайн платформа для расчёта показателя продолжительности жизни в регионах РФ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Захарова Любовь Сергеевна</a:t>
            </a:r>
          </a:p>
          <a:p>
            <a:r>
              <a:rPr lang="ru-RU" dirty="0"/>
              <a:t>Пташкина Екатерина Сергеевна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2611952-18D4-500A-8E49-F380F501AD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4780" b="10950"/>
          <a:stretch/>
        </p:blipFill>
        <p:spPr>
          <a:xfrm>
            <a:off x="33" y="7160"/>
            <a:ext cx="20104067" cy="11308540"/>
          </a:xfrm>
          <a:prstGeom prst="rect">
            <a:avLst/>
          </a:prstGeom>
        </p:spPr>
      </p:pic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A7A94D94-4533-6216-34F6-6BB22134CC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7567" y="3875104"/>
            <a:ext cx="8500814" cy="9187829"/>
          </a:xfrm>
          <a:prstGeom prst="rect">
            <a:avLst/>
          </a:prstGeom>
        </p:spPr>
        <p:txBody>
          <a:bodyPr spcFirstLastPara="1" lIns="150756" tIns="150756" rIns="150756" bIns="150756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ru-RU" dirty="0"/>
              <a:t>Консалтинг в сфере экспертных ИТ-услуг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25CC4C0D-5230-AB0D-006C-76A63171E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2930" y="884254"/>
            <a:ext cx="8506026" cy="9187829"/>
          </a:xfrm>
        </p:spPr>
        <p:txBody>
          <a:bodyPr anchor="ctr">
            <a:normAutofit/>
          </a:bodyPr>
          <a:lstStyle/>
          <a:p>
            <a:pPr marL="563958" indent="-563958">
              <a:spcBef>
                <a:spcPts val="0"/>
              </a:spcBef>
              <a:spcAft>
                <a:spcPts val="989"/>
              </a:spcAft>
              <a:buNone/>
            </a:pPr>
            <a:r>
              <a:rPr lang="ru-RU" sz="3958" b="1" dirty="0">
                <a:latin typeface="+mn-ea"/>
                <a:cs typeface="Times New Roman" panose="02020603050405020304" pitchFamily="18" charset="0"/>
              </a:rPr>
              <a:t>Цель </a:t>
            </a:r>
            <a:r>
              <a:rPr lang="ru-RU" sz="3958" dirty="0">
                <a:latin typeface="+mn-ea"/>
                <a:cs typeface="Times New Roman" panose="02020603050405020304" pitchFamily="18" charset="0"/>
              </a:rPr>
              <a:t>– </a:t>
            </a:r>
            <a:br>
              <a:rPr lang="ru-RU" sz="3958" dirty="0">
                <a:latin typeface="+mn-ea"/>
                <a:cs typeface="Times New Roman" panose="02020603050405020304" pitchFamily="18" charset="0"/>
              </a:rPr>
            </a:br>
            <a:r>
              <a:rPr lang="ru-RU" sz="3958" dirty="0">
                <a:latin typeface="+mn-ea"/>
                <a:cs typeface="Times New Roman" panose="02020603050405020304" pitchFamily="18" charset="0"/>
              </a:rPr>
              <a:t>разработка проекта, который будет способствовать собственному продвижению в сфере экспертных ИТ-услуг.</a:t>
            </a:r>
          </a:p>
        </p:txBody>
      </p:sp>
    </p:spTree>
    <p:extLst>
      <p:ext uri="{BB962C8B-B14F-4D97-AF65-F5344CB8AC3E}">
        <p14:creationId xmlns:p14="http://schemas.microsoft.com/office/powerpoint/2010/main" val="2467305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250831"/>
            <a:ext cx="8793162" cy="8246481"/>
          </a:xfrm>
        </p:spPr>
        <p:txBody>
          <a:bodyPr/>
          <a:lstStyle/>
          <a:p>
            <a:r>
              <a:rPr lang="ru-RU" dirty="0"/>
              <a:t>Современный рынок ИТ-решений является одним из самых быстро меняющихся секторов экономики. Развитие технологий, увеличение объема данных и постоянные изменения в потребностях пользователя делают его непредсказуемым и динамичным. 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Поэтому, многие компании не понимают, какие решения выбрать, какие ИТ-продукты внедрять и как автоматизировать существующие бизнес-процессы для повышения эффективности бизнеса, который требует от информационных технологий конкретных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ea"/>
                <a:ea typeface="+mn-ea"/>
              </a:rPr>
              <a:t>Задачи</a:t>
            </a:r>
            <a:endParaRPr lang="ru-RU" b="1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9" y="2724912"/>
            <a:ext cx="8793162" cy="7554912"/>
          </a:xfrm>
        </p:spPr>
        <p:txBody>
          <a:bodyPr/>
          <a:lstStyle/>
          <a:p>
            <a:pPr marL="342000" indent="-34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>
                <a:effectLst/>
                <a:latin typeface="+mn-ea"/>
                <a:cs typeface="Times New Roman" panose="02020603050405020304" pitchFamily="18" charset="0"/>
              </a:rPr>
              <a:t>В соответствии с поставленной целью будут решаться следующие </a:t>
            </a:r>
            <a:r>
              <a:rPr lang="ru-RU" sz="2000" b="1" dirty="0">
                <a:effectLst/>
                <a:latin typeface="+mn-ea"/>
                <a:cs typeface="Times New Roman" panose="02020603050405020304" pitchFamily="18" charset="0"/>
              </a:rPr>
              <a:t>задачи</a:t>
            </a:r>
            <a:r>
              <a:rPr lang="ru-RU" sz="2000" dirty="0">
                <a:effectLst/>
                <a:latin typeface="+mn-ea"/>
                <a:cs typeface="Times New Roman" panose="02020603050405020304" pitchFamily="18" charset="0"/>
              </a:rPr>
              <a:t>: </a:t>
            </a:r>
          </a:p>
          <a:p>
            <a:pPr marL="342000" indent="-3420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+mn-ea"/>
                <a:cs typeface="Times New Roman" panose="02020603050405020304" pitchFamily="18" charset="0"/>
              </a:rPr>
              <a:t>оценка ИТ-рынка и рынка ИТ-консалтинга России,</a:t>
            </a:r>
            <a:endParaRPr lang="ru-RU" sz="2000" dirty="0">
              <a:latin typeface="+mn-ea"/>
              <a:cs typeface="Times New Roman" panose="02020603050405020304" pitchFamily="18" charset="0"/>
            </a:endParaRPr>
          </a:p>
          <a:p>
            <a:pPr marL="342000" indent="-3420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+mn-ea"/>
                <a:cs typeface="Times New Roman" panose="02020603050405020304" pitchFamily="18" charset="0"/>
              </a:rPr>
              <a:t>выявление проблематики, связанной с ИТ,</a:t>
            </a:r>
          </a:p>
          <a:p>
            <a:pPr marL="342000" indent="-3420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+mn-ea"/>
                <a:cs typeface="Times New Roman" panose="02020603050405020304" pitchFamily="18" charset="0"/>
              </a:rPr>
              <a:t>о</a:t>
            </a:r>
            <a:r>
              <a:rPr lang="ru-RU" sz="2000" dirty="0">
                <a:effectLst/>
                <a:latin typeface="+mn-ea"/>
                <a:cs typeface="Times New Roman" panose="02020603050405020304" pitchFamily="18" charset="0"/>
              </a:rPr>
              <a:t>писание бизнес-модели проекта, вариантов ценообразования, способов продвижения и рисков,</a:t>
            </a:r>
          </a:p>
          <a:p>
            <a:pPr marL="342000" indent="-3420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+mn-ea"/>
                <a:cs typeface="Times New Roman" panose="02020603050405020304" pitchFamily="18" charset="0"/>
              </a:rPr>
              <a:t>п</a:t>
            </a:r>
            <a:r>
              <a:rPr lang="ru-RU" sz="2000" dirty="0">
                <a:effectLst/>
                <a:latin typeface="+mn-ea"/>
                <a:cs typeface="Times New Roman" panose="02020603050405020304" pitchFamily="18" charset="0"/>
              </a:rPr>
              <a:t>остроение финансовой модели и оценка экономической эффективности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Мы предлагаем рассчитать пользователю продолжительность жизни на основе научно-доказанных факторов</a:t>
            </a:r>
            <a:r>
              <a:rPr lang="en-US" dirty="0"/>
              <a:t>,</a:t>
            </a:r>
            <a:r>
              <a:rPr lang="ru-RU" dirty="0"/>
              <a:t> влияющих на продолжительность жизни с учетом региона проживания</a:t>
            </a:r>
            <a:r>
              <a:rPr lang="en-US" dirty="0"/>
              <a:t>.</a:t>
            </a:r>
            <a:r>
              <a:rPr lang="ru-RU" dirty="0"/>
              <a:t> Главной преимуществом является рекомендация по внедрению/отказу от привычек для увеличения продолжительности жизни</a:t>
            </a:r>
            <a:r>
              <a:rPr lang="en-US" dirty="0"/>
              <a:t>, </a:t>
            </a:r>
            <a:r>
              <a:rPr lang="ru-RU" dirty="0"/>
              <a:t>на основе расчета показателя продолжительности жизни пользователя</a:t>
            </a:r>
            <a:r>
              <a:rPr lang="en-US" dirty="0"/>
              <a:t>. </a:t>
            </a:r>
            <a:r>
              <a:rPr lang="ru-RU" dirty="0"/>
              <a:t>Второе наше преимущество – возможность моделирования человека с определённом набором привычек</a:t>
            </a:r>
            <a:r>
              <a:rPr lang="en-US" dirty="0"/>
              <a:t>, </a:t>
            </a:r>
            <a:r>
              <a:rPr lang="ru-RU" dirty="0"/>
              <a:t>но при различных внешних факторов</a:t>
            </a:r>
            <a:r>
              <a:rPr lang="en-US" dirty="0"/>
              <a:t>,</a:t>
            </a:r>
            <a:r>
              <a:rPr lang="ru-RU" dirty="0"/>
              <a:t> тем самым выявляя недостатки экологической обстановки в регионе</a:t>
            </a:r>
            <a:r>
              <a:rPr lang="en-US" dirty="0"/>
              <a:t>,</a:t>
            </a:r>
            <a:r>
              <a:rPr lang="ru-RU" dirty="0"/>
              <a:t> недостатка медицинских учреждений и т</a:t>
            </a:r>
            <a:r>
              <a:rPr lang="en-US" dirty="0"/>
              <a:t>.</a:t>
            </a:r>
            <a:r>
              <a:rPr lang="ru-RU" dirty="0"/>
              <a:t>д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ea"/>
                <a:ea typeface="+mn-ea"/>
              </a:rPr>
              <a:t>Объем ИТ-рынка России</a:t>
            </a:r>
            <a:endParaRPr lang="ru-RU" b="1" dirty="0"/>
          </a:p>
        </p:txBody>
      </p:sp>
      <p:pic>
        <p:nvPicPr>
          <p:cNvPr id="5" name="Рисунок 3">
            <a:extLst>
              <a:ext uri="{FF2B5EF4-FFF2-40B4-BE49-F238E27FC236}">
                <a16:creationId xmlns:a16="http://schemas.microsoft.com/office/drawing/2014/main" id="{8B2DCBBD-B14E-46F4-8254-F8FAB2A6B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8" y="2825451"/>
            <a:ext cx="9006391" cy="56647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4">
            <a:extLst>
              <a:ext uri="{FF2B5EF4-FFF2-40B4-BE49-F238E27FC236}">
                <a16:creationId xmlns:a16="http://schemas.microsoft.com/office/drawing/2014/main" id="{1EAF8A18-DE5C-47A8-974E-3D688ADB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2282" y="2825451"/>
            <a:ext cx="7799521" cy="54807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>
                <a:latin typeface="+mn-ea"/>
                <a:ea typeface="+mn-ea"/>
              </a:rPr>
              <a:t>Проблематика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/>
              <a:t>Растущая конкуренция на рынке продуктов и услуг, которая требует новых путей и усовершенствований бизнес-процессов.</a:t>
            </a:r>
          </a:p>
          <a:p>
            <a:r>
              <a:rPr lang="ru-RU" sz="3600" dirty="0"/>
              <a:t>Проблемы импортозамещения ПО и оборудования в России, возникшие в 2022 году.</a:t>
            </a:r>
          </a:p>
          <a:p>
            <a:r>
              <a:rPr lang="ru-RU" sz="3600" dirty="0"/>
              <a:t>Рост киберпреступности.</a:t>
            </a:r>
          </a:p>
          <a:p>
            <a:r>
              <a:rPr lang="ru-RU" sz="3600" dirty="0"/>
              <a:t>Нехватка высококвалифицированных кадров в области управления цифровыми технологиями.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E761424-53D5-44E2-9222-29D99ECC8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ea"/>
                <a:ea typeface="+mn-ea"/>
              </a:rPr>
              <a:t>Проблемы компаний, связанные с отсутствием ИТ-технологий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717C19-4FBC-4194-B7E6-FC6BA555E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Ограниченные возможности роста и развития.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Неэффективные процессы.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Неоптимальное использование ресурсов.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Ошибки в данных.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Недостаточная защита данных.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Ограниченные коммуникаций.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810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F41CC11-6B5D-43E8-B0AB-543CF7D9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ea"/>
                <a:ea typeface="+mn-ea"/>
              </a:rPr>
              <a:t>ИТ-консалтинг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3472EE-20BE-4670-8AAB-D2A93B9E8D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000" lvl="0" indent="-342000" algn="just">
              <a:lnSpc>
                <a:spcPct val="130000"/>
              </a:lnSpc>
            </a:pPr>
            <a:r>
              <a:rPr lang="ru-RU" sz="2000" b="1" dirty="0">
                <a:solidFill>
                  <a:srgbClr val="000000"/>
                </a:solidFill>
                <a:effectLst/>
                <a:latin typeface="+mn-ea"/>
              </a:rPr>
              <a:t>ИТ-консалтинг</a:t>
            </a:r>
            <a:r>
              <a:rPr lang="ru-RU" sz="2000" dirty="0">
                <a:solidFill>
                  <a:srgbClr val="000000"/>
                </a:solidFill>
                <a:effectLst/>
                <a:latin typeface="+mn-ea"/>
              </a:rPr>
              <a:t> – это процесс предоставления профессиональных услуг и советов в области информационных технологий для решения задач и проблем, связанных с ИТ в компаниях.</a:t>
            </a:r>
          </a:p>
          <a:p>
            <a:pPr marL="342000" lvl="0" indent="-342000" algn="just">
              <a:lnSpc>
                <a:spcPct val="130000"/>
              </a:lnSpc>
            </a:pPr>
            <a:r>
              <a:rPr lang="ru-RU" sz="2000" b="1" dirty="0">
                <a:solidFill>
                  <a:srgbClr val="000000"/>
                </a:solidFill>
                <a:effectLst/>
                <a:latin typeface="+mn-ea"/>
              </a:rPr>
              <a:t>ИТ-консультант</a:t>
            </a:r>
            <a:r>
              <a:rPr lang="ru-RU" sz="2000" dirty="0">
                <a:solidFill>
                  <a:srgbClr val="000000"/>
                </a:solidFill>
                <a:effectLst/>
                <a:latin typeface="+mn-ea"/>
              </a:rPr>
              <a:t>, работая с компаниями</a:t>
            </a:r>
            <a:r>
              <a:rPr lang="ru-RU" sz="2000" dirty="0">
                <a:solidFill>
                  <a:srgbClr val="000000"/>
                </a:solidFill>
                <a:latin typeface="+mn-ea"/>
              </a:rPr>
              <a:t>,</a:t>
            </a:r>
          </a:p>
          <a:p>
            <a:pPr marL="342000" lvl="0" indent="-3420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ffectLst/>
                <a:latin typeface="+mn-ea"/>
              </a:rPr>
              <a:t>предоставляет экспертную помощь в различных областях</a:t>
            </a:r>
            <a:r>
              <a:rPr lang="ru-RU" sz="2000" dirty="0">
                <a:effectLst/>
                <a:latin typeface="+mn-ea"/>
              </a:rPr>
              <a:t> знаний,</a:t>
            </a:r>
          </a:p>
          <a:p>
            <a:pPr marL="342000" lvl="0" indent="-3420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ffectLst/>
                <a:latin typeface="+mn-ea"/>
              </a:rPr>
              <a:t>помогает разработать стратегию развития цифровых технологий,</a:t>
            </a:r>
          </a:p>
          <a:p>
            <a:pPr marL="342000" lvl="0" indent="-3420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ffectLst/>
                <a:latin typeface="+mn-ea"/>
              </a:rPr>
              <a:t>помогает оптимизировать внутренние ИТ-ресурсы, создать ИТ-команду, сократить издержки, повысить производительность и конкурентоспособность</a:t>
            </a:r>
            <a:r>
              <a:rPr lang="ru-RU" sz="2000" dirty="0">
                <a:solidFill>
                  <a:srgbClr val="000000"/>
                </a:solidFill>
                <a:latin typeface="+mn-ea"/>
              </a:rPr>
              <a:t>.</a:t>
            </a:r>
            <a:endParaRPr lang="ru-RU" sz="2000" dirty="0">
              <a:effectLst/>
              <a:latin typeface="+mn-ea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6829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DA8427B-7D99-46DA-8689-79D9670E0B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2025714"/>
            <a:ext cx="9741217" cy="1135824"/>
          </a:xfrm>
        </p:spPr>
        <p:txBody>
          <a:bodyPr/>
          <a:lstStyle/>
          <a:p>
            <a:r>
              <a:rPr lang="ru-RU" sz="2800" dirty="0"/>
              <a:t>Стоимость услуг в ИТ-консалтинге может складываться из следующих компонентов: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CD5EF0B-0C7E-4094-94B2-6E65A3E02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ea"/>
                <a:ea typeface="+mn-ea"/>
              </a:rPr>
              <a:t>Варианты ценообразования в ИТ-консалтинге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C29001-1A01-4D85-AD3C-7FA89E27AC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760788"/>
            <a:ext cx="18432491" cy="7554912"/>
          </a:xfrm>
        </p:spPr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Профессионализм консультантов.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Затраты на аренду офиса и поддержание инфраструктуры.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Затраты на маркетинг и рекламу.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Управленческие расходы.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Расходы на обучение и сертификацию.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Налоги и сборы.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Накладные расходы.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113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71BE42D-1C47-4C9C-A3F5-F689B4980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857591"/>
              </p:ext>
            </p:extLst>
          </p:nvPr>
        </p:nvGraphicFramePr>
        <p:xfrm>
          <a:off x="0" y="0"/>
          <a:ext cx="20104099" cy="13118821"/>
        </p:xfrm>
        <a:graphic>
          <a:graphicData uri="http://schemas.openxmlformats.org/drawingml/2006/table">
            <a:tbl>
              <a:tblPr firstRow="1" firstCol="1" bandRow="1">
                <a:tableStyleId>{A88DF0FD-1832-459D-A4AA-4501EE5D750F}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494509408"/>
                    </a:ext>
                  </a:extLst>
                </a:gridCol>
                <a:gridCol w="4165600">
                  <a:extLst>
                    <a:ext uri="{9D8B030D-6E8A-4147-A177-3AD203B41FA5}">
                      <a16:colId xmlns:a16="http://schemas.microsoft.com/office/drawing/2014/main" val="3298516228"/>
                    </a:ext>
                  </a:extLst>
                </a:gridCol>
                <a:gridCol w="3799572">
                  <a:extLst>
                    <a:ext uri="{9D8B030D-6E8A-4147-A177-3AD203B41FA5}">
                      <a16:colId xmlns:a16="http://schemas.microsoft.com/office/drawing/2014/main" val="3167228060"/>
                    </a:ext>
                  </a:extLst>
                </a:gridCol>
                <a:gridCol w="193180">
                  <a:extLst>
                    <a:ext uri="{9D8B030D-6E8A-4147-A177-3AD203B41FA5}">
                      <a16:colId xmlns:a16="http://schemas.microsoft.com/office/drawing/2014/main" val="2693948905"/>
                    </a:ext>
                  </a:extLst>
                </a:gridCol>
                <a:gridCol w="4174764">
                  <a:extLst>
                    <a:ext uri="{9D8B030D-6E8A-4147-A177-3AD203B41FA5}">
                      <a16:colId xmlns:a16="http://schemas.microsoft.com/office/drawing/2014/main" val="843328876"/>
                    </a:ext>
                  </a:extLst>
                </a:gridCol>
                <a:gridCol w="4735683">
                  <a:extLst>
                    <a:ext uri="{9D8B030D-6E8A-4147-A177-3AD203B41FA5}">
                      <a16:colId xmlns:a16="http://schemas.microsoft.com/office/drawing/2014/main" val="3185704669"/>
                    </a:ext>
                  </a:extLst>
                </a:gridCol>
              </a:tblGrid>
              <a:tr h="5074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u="sng" dirty="0">
                          <a:effectLst/>
                        </a:rPr>
                        <a:t>Ключевые партнеры: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u="sng" dirty="0">
                          <a:effectLst/>
                        </a:rPr>
                        <a:t>Ключевые виды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u="sng" dirty="0">
                          <a:effectLst/>
                        </a:rPr>
                        <a:t>деятельности: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u="sng" dirty="0">
                          <a:effectLst/>
                        </a:rPr>
                        <a:t>Предоставленная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u="sng" dirty="0">
                          <a:effectLst/>
                        </a:rPr>
                        <a:t>ценность: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u="sng">
                          <a:effectLst/>
                        </a:rPr>
                        <a:t>Взаимоотношения с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u="sng">
                          <a:effectLst/>
                        </a:rPr>
                        <a:t>клиентами: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u="sng">
                          <a:effectLst/>
                        </a:rPr>
                        <a:t>Клиенты: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extLst>
                  <a:ext uri="{0D108BD9-81ED-4DB2-BD59-A6C34878D82A}">
                    <a16:rowId xmlns:a16="http://schemas.microsoft.com/office/drawing/2014/main" val="2171643712"/>
                  </a:ext>
                </a:extLst>
              </a:tr>
              <a:tr h="1668122">
                <a:tc rowSpan="5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ИТ-компании и интеграторы.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Поставщики ИТ-услуг и оборудования.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Дистрибьюторы и франчайзи.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Компании, которым оказывались подобные услуги.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Компании по продвижению и маркетингу.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Коллеги по бизнесу.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Бизнес-школы, эксперты.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Учебные заведения.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Кадровые агентства.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Частные лица.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Консультировать по ИТ-вопросам.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Проводить аудит ИТ-систем и инфраструктуры.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Подбирать необходимые ИТ-решения.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Внедрять системы автоматизации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бизнес-процессов.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Внедрять современные решения обеспечения ИБ.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Поддерживать существующие ИТ-направления/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процессы.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Создавать стратегии развития ИТ через стратегию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Развития компании.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Внедрять ИТ-проекты и создавать ИТ-продукты.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Создавать структуры ИТ-департамента и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подбирать ИТ-команды.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Предлагать и находить ресурсы для ИТ-аутсорса/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аутстафа.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 Выступать ИТ-экспертом в образовательных целях.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rowSpan="5"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- Помогать создавать компании/бизнесы стабильными, современными, эффективными и «прозрачными».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- Партнерства.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- Открытые взаимоотношения.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- Персональные встречи.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- Долгосрочное сотрудничество.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- Разовые консультации.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- Выступления онлайн.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- Компании, собственники/ГД компаний.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- Стартапы.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- Государственные структуры.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- Образовательные учреждения, бизнес-школы.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- Частные лица.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extLst>
                  <a:ext uri="{0D108BD9-81ED-4DB2-BD59-A6C34878D82A}">
                    <a16:rowId xmlns:a16="http://schemas.microsoft.com/office/drawing/2014/main" val="2892246339"/>
                  </a:ext>
                </a:extLst>
              </a:tr>
              <a:tr h="375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" u="sng">
                          <a:effectLst/>
                        </a:rPr>
                        <a:t>Каналы сбыта:</a:t>
                      </a:r>
                      <a:endParaRPr lang="ru-RU" sz="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466597"/>
                  </a:ext>
                </a:extLst>
              </a:tr>
              <a:tr h="35668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" dirty="0">
                          <a:effectLst/>
                        </a:rPr>
                        <a:t>- </a:t>
                      </a:r>
                      <a:r>
                        <a:rPr lang="ru-RU" sz="1100" dirty="0">
                          <a:effectLst/>
                        </a:rPr>
                        <a:t>Прямые продажи через собственную команду продаж.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- Веб-сайт и онлайн-продажи.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- Партнерство и сотрудничество с другими компаниями.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- Сотрудничество с университетами и образовательными учреждениями.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- Участие в выставках, конференциях, отраслевых мероприятиях.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- Журналы, листовки, баннеры и другие формы офлайн-рекламы.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- Рассылка электронных писем.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- Социальные сети и блоги.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- Рекомендации и отзывы от предыдущих клиентов.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- Бизнес-сообщества.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507581"/>
                  </a:ext>
                </a:extLst>
              </a:tr>
              <a:tr h="474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" u="sng">
                          <a:effectLst/>
                        </a:rPr>
                        <a:t>Ключевые ресурсы:</a:t>
                      </a:r>
                      <a:endParaRPr lang="ru-RU" sz="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006493"/>
                  </a:ext>
                </a:extLst>
              </a:tr>
              <a:tr h="51872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Клиентская база.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Партнеры.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Человеческие ресурсы (кадры, эксперты).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Финансовые ресурсы (деньги, инвестиции).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Материальные (ИТ-оборудование и ПО).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Цифровые технологии.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Методологии.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Бренд и репутация.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Профессиональные компетенции и </a:t>
                      </a:r>
                      <a:r>
                        <a:rPr lang="ru-RU" sz="1400" dirty="0" err="1">
                          <a:effectLst/>
                        </a:rPr>
                        <a:t>насмотренность</a:t>
                      </a:r>
                      <a:r>
                        <a:rPr lang="ru-RU" sz="1400" dirty="0">
                          <a:effectLst/>
                        </a:rPr>
                        <a:t>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Знание, навыки и опыт.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Способности (прозрачность работы, достижение результата).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Личностные качества (результативность, ответственность).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968688"/>
                  </a:ext>
                </a:extLst>
              </a:tr>
              <a:tr h="34312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" u="sng">
                          <a:effectLst/>
                        </a:rPr>
                        <a:t>Издержки:</a:t>
                      </a:r>
                      <a:endParaRPr lang="ru-RU" sz="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" u="sng" dirty="0">
                          <a:effectLst/>
                        </a:rPr>
                        <a:t>Доходы:</a:t>
                      </a:r>
                      <a:endParaRPr lang="ru-RU" sz="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870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5905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0348F17-807D-4C5F-A64D-7DD471951D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686358"/>
              </p:ext>
            </p:extLst>
          </p:nvPr>
        </p:nvGraphicFramePr>
        <p:xfrm>
          <a:off x="1" y="5162550"/>
          <a:ext cx="20104099" cy="6145340"/>
        </p:xfrm>
        <a:graphic>
          <a:graphicData uri="http://schemas.openxmlformats.org/drawingml/2006/table">
            <a:tbl>
              <a:tblPr firstRow="1" firstCol="1" bandRow="1">
                <a:tableStyleId>{A88DF0FD-1832-459D-A4AA-4501EE5D750F}</a:tableStyleId>
              </a:tblPr>
              <a:tblGrid>
                <a:gridCol w="11000472">
                  <a:extLst>
                    <a:ext uri="{9D8B030D-6E8A-4147-A177-3AD203B41FA5}">
                      <a16:colId xmlns:a16="http://schemas.microsoft.com/office/drawing/2014/main" val="2678603757"/>
                    </a:ext>
                  </a:extLst>
                </a:gridCol>
                <a:gridCol w="9103627">
                  <a:extLst>
                    <a:ext uri="{9D8B030D-6E8A-4147-A177-3AD203B41FA5}">
                      <a16:colId xmlns:a16="http://schemas.microsoft.com/office/drawing/2014/main" val="3035838586"/>
                    </a:ext>
                  </a:extLst>
                </a:gridCol>
              </a:tblGrid>
              <a:tr h="61453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Материальные: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Затраты на создание сайта.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Затраты на продвижение и раскрутку в сети Интернет.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Затраты на привлечение сторонних ИТ-консультантов, экспертов.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Затраты на обучение/тренинги/сертификацию.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Затраты на перелет к клиентам и проживание.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Представительские расходы.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Затраты на мобильную связь, интернет, коммунальные платежи.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Налоги.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Нематериальные: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Стресс.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Выгорание.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Неудовлетворенность от полученного результата.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Материальные: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Выплаты по контрактам.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Абонентское обслуживание.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Процент от стоимости поставленного оборудования/внедренного ИТ-решения.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Плата за проведенные тренинги/семинары.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Опционы.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Нематериальные: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Удовлетворенность от реализованных проектов/разработанных продуктов.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Признание профессиональных компетенций и экспертных знаний сообществами/коллегами.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Вклад в обучение других людей.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 Саморазвитие.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131" marR="18970" marT="0" marB="0"/>
                </a:tc>
                <a:extLst>
                  <a:ext uri="{0D108BD9-81ED-4DB2-BD59-A6C34878D82A}">
                    <a16:rowId xmlns:a16="http://schemas.microsoft.com/office/drawing/2014/main" val="1924468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216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7168572-9D11-404A-AAC1-F120D4772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ea"/>
                <a:ea typeface="+mn-ea"/>
              </a:rPr>
              <a:t>Ценообразование проекта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F1C09C-F7F1-4621-9001-6A2E82D3F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805" y="1426464"/>
            <a:ext cx="18432490" cy="907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032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37779DE-7715-4920-880A-F46E6AA44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ea"/>
                <a:ea typeface="+mn-ea"/>
              </a:rPr>
              <a:t>Ценообразование проекта</a:t>
            </a: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49B3434-3D8A-4809-A49C-E07F6BF74F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713891"/>
              </p:ext>
            </p:extLst>
          </p:nvPr>
        </p:nvGraphicFramePr>
        <p:xfrm>
          <a:off x="894588" y="1426464"/>
          <a:ext cx="16002001" cy="2554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1389">
                  <a:extLst>
                    <a:ext uri="{9D8B030D-6E8A-4147-A177-3AD203B41FA5}">
                      <a16:colId xmlns:a16="http://schemas.microsoft.com/office/drawing/2014/main" val="2466588417"/>
                    </a:ext>
                  </a:extLst>
                </a:gridCol>
                <a:gridCol w="10088890">
                  <a:extLst>
                    <a:ext uri="{9D8B030D-6E8A-4147-A177-3AD203B41FA5}">
                      <a16:colId xmlns:a16="http://schemas.microsoft.com/office/drawing/2014/main" val="466016039"/>
                    </a:ext>
                  </a:extLst>
                </a:gridCol>
                <a:gridCol w="5361722">
                  <a:extLst>
                    <a:ext uri="{9D8B030D-6E8A-4147-A177-3AD203B41FA5}">
                      <a16:colId xmlns:a16="http://schemas.microsoft.com/office/drawing/2014/main" val="1694888986"/>
                    </a:ext>
                  </a:extLst>
                </a:gridCol>
              </a:tblGrid>
              <a:tr h="490946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Сложность проекта</a:t>
                      </a:r>
                      <a:endParaRPr lang="ru-RU" sz="16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Ориентировочная стоимость</a:t>
                      </a:r>
                      <a:endParaRPr lang="ru-RU" sz="16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452849"/>
                  </a:ext>
                </a:extLst>
              </a:tr>
              <a:tr h="103152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b="0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ru-RU" sz="16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b="0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Внедрение отдельных недорогих модулей, а также небольших систем под нужды отдельных отделов (бухгалтерия, бэк-офис) малых и средних предприятий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b="0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100 000 - 1 000 000 руб.</a:t>
                      </a:r>
                      <a:endParaRPr lang="ru-RU" sz="16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502288"/>
                  </a:ext>
                </a:extLst>
              </a:tr>
              <a:tr h="103152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b="0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ru-RU" sz="16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b="0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Внедрение ИТ-проекта на крупном предприятии, включая внедрение современных информационных систем, систем информационной безопасности и защиты данных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200 000 – 10 000 000 руб.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071290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17EDF17-D297-421B-8048-4C745BDD607C}"/>
              </a:ext>
            </a:extLst>
          </p:cNvPr>
          <p:cNvSpPr txBox="1"/>
          <p:nvPr/>
        </p:nvSpPr>
        <p:spPr>
          <a:xfrm>
            <a:off x="894588" y="4537928"/>
            <a:ext cx="15268575" cy="2239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000" indent="-342215" algn="just">
              <a:lnSpc>
                <a:spcPct val="150000"/>
              </a:lnSpc>
            </a:pPr>
            <a:r>
              <a:rPr lang="ru-RU" sz="2400" dirty="0">
                <a:effectLst/>
                <a:latin typeface="+mn-ea"/>
                <a:cs typeface="Times New Roman" panose="02020603050405020304" pitchFamily="18" charset="0"/>
              </a:rPr>
              <a:t>Различие в стоимости определяется не только содержанием работ в рамках каждой из услуг, но и тем, что разные услуги выполняются за разное время.</a:t>
            </a:r>
          </a:p>
          <a:p>
            <a:pPr marL="342000" indent="-342215" algn="just">
              <a:lnSpc>
                <a:spcPct val="150000"/>
              </a:lnSpc>
            </a:pPr>
            <a:r>
              <a:rPr lang="ru-RU" sz="2400" dirty="0">
                <a:latin typeface="+mn-ea"/>
                <a:cs typeface="Times New Roman" panose="02020603050405020304" pitchFamily="18" charset="0"/>
              </a:rPr>
              <a:t>П</a:t>
            </a:r>
            <a:r>
              <a:rPr lang="ru-RU" sz="2400" dirty="0">
                <a:effectLst/>
                <a:latin typeface="+mn-ea"/>
                <a:cs typeface="Times New Roman" panose="02020603050405020304" pitchFamily="18" charset="0"/>
              </a:rPr>
              <a:t>лата за услуги – это сумма за работу продолжительностью от нескольких месяцев до года. Если же заказчик хочет внедрить крупную информационную систему, то это работа на несколько лет.</a:t>
            </a:r>
          </a:p>
        </p:txBody>
      </p:sp>
    </p:spTree>
    <p:extLst>
      <p:ext uri="{BB962C8B-B14F-4D97-AF65-F5344CB8AC3E}">
        <p14:creationId xmlns:p14="http://schemas.microsoft.com/office/powerpoint/2010/main" val="277341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ABC0CDC-DC82-47B6-B0B4-63AFB2E7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факторы успеха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48B0C6-D26E-4B42-AB1A-681BF6B5C7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804" y="2504250"/>
            <a:ext cx="18432491" cy="7554912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600" dirty="0"/>
              <a:t>Наличие безупречной репутации и имиджа надежного партнера.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600" dirty="0"/>
              <a:t>Лидерские способности, </a:t>
            </a:r>
            <a:r>
              <a:rPr lang="ru-RU" sz="3600" dirty="0" err="1"/>
              <a:t>насмотренность</a:t>
            </a:r>
            <a:r>
              <a:rPr lang="ru-RU" sz="3600" dirty="0"/>
              <a:t> и экспертность в области лучших Российских практик и инноваций.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600" dirty="0"/>
              <a:t>Компетенции в области управления проектами, создания продуктов.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600" dirty="0"/>
              <a:t>Стратегическое мышление.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600" dirty="0"/>
              <a:t>Высокая клиентоориентированность.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600" dirty="0"/>
              <a:t>Гибкое ценообразование.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600" dirty="0"/>
              <a:t>Наличие стратегического партнерства с поставщиками сопутствующих услуг и вендорами программных продуктов.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600" dirty="0"/>
              <a:t>Знание типовых организационно-функциональных структур служб ИТ в компаниях</a:t>
            </a:r>
          </a:p>
        </p:txBody>
      </p:sp>
    </p:spTree>
    <p:extLst>
      <p:ext uri="{BB962C8B-B14F-4D97-AF65-F5344CB8AC3E}">
        <p14:creationId xmlns:p14="http://schemas.microsoft.com/office/powerpoint/2010/main" val="2926719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851A5A6-7382-460E-88D7-C6DFEA1C8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Цели, задачи, критерии эффективности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665382-2016-427B-B21A-9DE176C20C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/>
              <a:t>Глобальные задачи при создании бизнеса в сфере ИТ-консалтинга:</a:t>
            </a:r>
          </a:p>
          <a:p>
            <a:r>
              <a:rPr lang="ru-RU" sz="3600" dirty="0"/>
              <a:t>Решение проблем заказчиков, связанными с.</a:t>
            </a:r>
          </a:p>
          <a:p>
            <a:r>
              <a:rPr lang="ru-RU" sz="3600" dirty="0"/>
              <a:t>Продвижение себя как эксперта на рынке ИТ-консалтинга России.</a:t>
            </a:r>
          </a:p>
          <a:p>
            <a:r>
              <a:rPr lang="ru-RU" sz="3600" dirty="0"/>
              <a:t>Полный уход от работы в найме частично в 2023 г. и полностью в 2024 г</a:t>
            </a:r>
          </a:p>
        </p:txBody>
      </p:sp>
    </p:spTree>
    <p:extLst>
      <p:ext uri="{BB962C8B-B14F-4D97-AF65-F5344CB8AC3E}">
        <p14:creationId xmlns:p14="http://schemas.microsoft.com/office/powerpoint/2010/main" val="1596545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D8D599C-7D3C-4E50-8CFD-FE6E46095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Цели, задачи, критерии эффективности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15A583-DAC4-4B2A-8212-89953632DC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Основные цели при реализации бизнес-идеи по ИТ-консалтингу:</a:t>
            </a:r>
          </a:p>
          <a:p>
            <a:r>
              <a:rPr lang="ru-RU" dirty="0"/>
              <a:t>В 2023 году:</a:t>
            </a:r>
          </a:p>
          <a:p>
            <a:r>
              <a:rPr lang="ru-RU" dirty="0"/>
              <a:t>Заключить не менее 3 договоров на платное оказание ИТ-консалтинговых услуг (примерно по 1 контракту в месяц).</a:t>
            </a:r>
          </a:p>
          <a:p>
            <a:r>
              <a:rPr lang="ru-RU" dirty="0"/>
              <a:t>Реализовать не менее 3 проектов по ИТ-консалтингу по тарифу «Лайт» и заработать на нем не менее 300 000 руб.</a:t>
            </a:r>
          </a:p>
          <a:p>
            <a:r>
              <a:rPr lang="ru-RU" dirty="0"/>
              <a:t>В 2024 году:</a:t>
            </a:r>
          </a:p>
          <a:p>
            <a:r>
              <a:rPr lang="ru-RU" dirty="0"/>
              <a:t>Привлечь на платформу как минимум 20 поставщиков ИТ-оборудования, ПО и заработать на этом 200 000 руб.</a:t>
            </a:r>
          </a:p>
          <a:p>
            <a:r>
              <a:rPr lang="ru-RU" dirty="0"/>
              <a:t>Провести 2 модуля обучения в рамках бизнес-образования и получить за это вознаграждение в размере 400 000 руб.</a:t>
            </a:r>
          </a:p>
          <a:p>
            <a:r>
              <a:rPr lang="ru-RU" dirty="0"/>
              <a:t>Увеличить выручку от продажи своих ИТ-услуг в рамках тарифных планов как минимум до 4,4 млн. в год.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896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7238150-04D1-498E-8403-0F80427C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1275325"/>
          </a:xfrm>
        </p:spPr>
        <p:txBody>
          <a:bodyPr/>
          <a:lstStyle/>
          <a:p>
            <a:r>
              <a:rPr lang="ru-RU" dirty="0"/>
              <a:t>Цели, задачи, критерии эффективности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1767226-2AA9-44FC-A14D-52D8FFBB0E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Критерии эффективности бизнеса по ИТ-консалтингу: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Рост выручки от продажи услуг в 2024 году по сравнению с 2023 годом как минимум в 20 раз (с 300 000 руб. до 6 000 000 руб.).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Уровень удовлетворенности клиентов – 100% (все проекты достигают поставленных целей).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Соответствие запланированных сроков реализации проектов с фактическими.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Повторная лояльность клиентов – 50% (половина имеющихся клиентов возвращаются).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Стоимость привлечения 1 клиента средствами интернет-маркетинга не более 10 000 руб.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5191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EB85EA86-374B-47C9-9D7D-9809BF707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5" r="-1" b="-1"/>
          <a:stretch/>
        </p:blipFill>
        <p:spPr>
          <a:xfrm>
            <a:off x="187031" y="1114424"/>
            <a:ext cx="17221174" cy="968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80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4DFE35-735C-4B8B-BA6A-CAF038C86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ea"/>
                <a:ea typeface="+mn-ea"/>
              </a:rPr>
              <a:t>Эффективность проекта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944551-86E8-48B8-9589-5ED0412C0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38" y="1268286"/>
            <a:ext cx="11163064" cy="2571084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0FFE26DA-32C4-48B6-9863-2F9EE1B45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952102"/>
              </p:ext>
            </p:extLst>
          </p:nvPr>
        </p:nvGraphicFramePr>
        <p:xfrm>
          <a:off x="723138" y="3839370"/>
          <a:ext cx="10515599" cy="17269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715">
                  <a:extLst>
                    <a:ext uri="{9D8B030D-6E8A-4147-A177-3AD203B41FA5}">
                      <a16:colId xmlns:a16="http://schemas.microsoft.com/office/drawing/2014/main" val="2657583836"/>
                    </a:ext>
                  </a:extLst>
                </a:gridCol>
                <a:gridCol w="1482177">
                  <a:extLst>
                    <a:ext uri="{9D8B030D-6E8A-4147-A177-3AD203B41FA5}">
                      <a16:colId xmlns:a16="http://schemas.microsoft.com/office/drawing/2014/main" val="154900507"/>
                    </a:ext>
                  </a:extLst>
                </a:gridCol>
                <a:gridCol w="665295">
                  <a:extLst>
                    <a:ext uri="{9D8B030D-6E8A-4147-A177-3AD203B41FA5}">
                      <a16:colId xmlns:a16="http://schemas.microsoft.com/office/drawing/2014/main" val="4253602192"/>
                    </a:ext>
                  </a:extLst>
                </a:gridCol>
                <a:gridCol w="617574">
                  <a:extLst>
                    <a:ext uri="{9D8B030D-6E8A-4147-A177-3AD203B41FA5}">
                      <a16:colId xmlns:a16="http://schemas.microsoft.com/office/drawing/2014/main" val="1348074331"/>
                    </a:ext>
                  </a:extLst>
                </a:gridCol>
                <a:gridCol w="617574">
                  <a:extLst>
                    <a:ext uri="{9D8B030D-6E8A-4147-A177-3AD203B41FA5}">
                      <a16:colId xmlns:a16="http://schemas.microsoft.com/office/drawing/2014/main" val="3151904169"/>
                    </a:ext>
                  </a:extLst>
                </a:gridCol>
                <a:gridCol w="617574">
                  <a:extLst>
                    <a:ext uri="{9D8B030D-6E8A-4147-A177-3AD203B41FA5}">
                      <a16:colId xmlns:a16="http://schemas.microsoft.com/office/drawing/2014/main" val="3891207425"/>
                    </a:ext>
                  </a:extLst>
                </a:gridCol>
                <a:gridCol w="665295">
                  <a:extLst>
                    <a:ext uri="{9D8B030D-6E8A-4147-A177-3AD203B41FA5}">
                      <a16:colId xmlns:a16="http://schemas.microsoft.com/office/drawing/2014/main" val="235639274"/>
                    </a:ext>
                  </a:extLst>
                </a:gridCol>
                <a:gridCol w="617574">
                  <a:extLst>
                    <a:ext uri="{9D8B030D-6E8A-4147-A177-3AD203B41FA5}">
                      <a16:colId xmlns:a16="http://schemas.microsoft.com/office/drawing/2014/main" val="3883888698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804906541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850710941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3151931766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4106374777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119658511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3806856449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446641725"/>
                    </a:ext>
                  </a:extLst>
                </a:gridCol>
              </a:tblGrid>
              <a:tr h="157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Наименование показателя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янв.24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февр.24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март.24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апр.24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май.24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июнь.24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июль.24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авг.24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сент.24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окт.24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нояб.24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дек.24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Итого 2024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728851"/>
                  </a:ext>
                </a:extLst>
              </a:tr>
              <a:tr h="157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Выручка, в т.ч.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1 100 000,00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6 000 000,00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1295738"/>
                  </a:ext>
                </a:extLst>
              </a:tr>
              <a:tr h="1860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Себестоимость реализованных услуг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140 800,00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187 000,00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143 000,00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2 003 800,00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5716944"/>
                  </a:ext>
                </a:extLst>
              </a:tr>
              <a:tr h="157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Валовая прибыль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59 200,00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563 000,00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313 000,00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-137 000,00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357 000,00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3 996 200,00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5536930"/>
                  </a:ext>
                </a:extLst>
              </a:tr>
              <a:tr h="157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Налоги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70 000,00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53 666,67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123 666,67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938553"/>
                  </a:ext>
                </a:extLst>
              </a:tr>
              <a:tr h="157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Чистая прибыль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-10 800,00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563 000,00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313 000,00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-137 000,00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357 000,00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963 000,00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409 333,33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3 872 533,33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6" marR="8426" marT="84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1568998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0FA815A7-C39E-4DEA-9E2E-9F1C0F836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201917"/>
              </p:ext>
            </p:extLst>
          </p:nvPr>
        </p:nvGraphicFramePr>
        <p:xfrm>
          <a:off x="723138" y="5815635"/>
          <a:ext cx="4221483" cy="11896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836">
                  <a:extLst>
                    <a:ext uri="{9D8B030D-6E8A-4147-A177-3AD203B41FA5}">
                      <a16:colId xmlns:a16="http://schemas.microsoft.com/office/drawing/2014/main" val="1511652031"/>
                    </a:ext>
                  </a:extLst>
                </a:gridCol>
                <a:gridCol w="1620468">
                  <a:extLst>
                    <a:ext uri="{9D8B030D-6E8A-4147-A177-3AD203B41FA5}">
                      <a16:colId xmlns:a16="http://schemas.microsoft.com/office/drawing/2014/main" val="1681304001"/>
                    </a:ext>
                  </a:extLst>
                </a:gridCol>
                <a:gridCol w="886508">
                  <a:extLst>
                    <a:ext uri="{9D8B030D-6E8A-4147-A177-3AD203B41FA5}">
                      <a16:colId xmlns:a16="http://schemas.microsoft.com/office/drawing/2014/main" val="679482220"/>
                    </a:ext>
                  </a:extLst>
                </a:gridCol>
                <a:gridCol w="1534671">
                  <a:extLst>
                    <a:ext uri="{9D8B030D-6E8A-4147-A177-3AD203B41FA5}">
                      <a16:colId xmlns:a16="http://schemas.microsoft.com/office/drawing/2014/main" val="3837109011"/>
                    </a:ext>
                  </a:extLst>
                </a:gridCol>
              </a:tblGrid>
              <a:tr h="1513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solidFill>
                            <a:sysClr val="windowText" lastClr="000000"/>
                          </a:solidFill>
                          <a:effectLst/>
                        </a:rPr>
                        <a:t>№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solidFill>
                            <a:sysClr val="windowText" lastClr="000000"/>
                          </a:solidFill>
                          <a:effectLst/>
                        </a:rPr>
                        <a:t>Показатель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solidFill>
                            <a:sysClr val="windowText" lastClr="000000"/>
                          </a:solidFill>
                          <a:effectLst/>
                        </a:rPr>
                        <a:t>Год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solidFill>
                            <a:sysClr val="windowText" lastClr="000000"/>
                          </a:solidFill>
                          <a:effectLst/>
                        </a:rPr>
                        <a:t>Сумма, руб.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3562868"/>
                  </a:ext>
                </a:extLst>
              </a:tr>
              <a:tr h="2438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solidFill>
                            <a:sysClr val="windowText" lastClr="000000"/>
                          </a:solidFill>
                          <a:effectLst/>
                        </a:rPr>
                        <a:t>1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solidFill>
                            <a:sysClr val="windowText" lastClr="000000"/>
                          </a:solidFill>
                          <a:effectLst/>
                        </a:rPr>
                        <a:t>Точка безубыточности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solidFill>
                            <a:sysClr val="windowText" lastClr="000000"/>
                          </a:solidFill>
                          <a:effectLst/>
                        </a:rPr>
                        <a:t>2023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solidFill>
                            <a:sysClr val="windowText" lastClr="000000"/>
                          </a:solidFill>
                          <a:effectLst/>
                        </a:rPr>
                        <a:t>693 000,00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9302541"/>
                  </a:ext>
                </a:extLst>
              </a:tr>
              <a:tr h="2438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solidFill>
                            <a:sysClr val="windowText" lastClr="000000"/>
                          </a:solidFill>
                          <a:effectLst/>
                        </a:rPr>
                        <a:t>2024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solidFill>
                            <a:sysClr val="windowText" lastClr="000000"/>
                          </a:solidFill>
                          <a:effectLst/>
                        </a:rPr>
                        <a:t>2 003 800,00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914204"/>
                  </a:ext>
                </a:extLst>
              </a:tr>
              <a:tr h="2438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solidFill>
                            <a:sysClr val="windowText" lastClr="000000"/>
                          </a:solidFill>
                          <a:effectLst/>
                        </a:rPr>
                        <a:t>Прибыль/Убыток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solidFill>
                            <a:sysClr val="windowText" lastClr="000000"/>
                          </a:solidFill>
                          <a:effectLst/>
                        </a:rPr>
                        <a:t>2023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solidFill>
                            <a:sysClr val="windowText" lastClr="000000"/>
                          </a:solidFill>
                          <a:effectLst/>
                        </a:rPr>
                        <a:t>-411 000,00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03253"/>
                  </a:ext>
                </a:extLst>
              </a:tr>
              <a:tr h="2438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solidFill>
                            <a:sysClr val="windowText" lastClr="000000"/>
                          </a:solidFill>
                          <a:effectLst/>
                        </a:rPr>
                        <a:t>4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solidFill>
                            <a:sysClr val="windowText" lastClr="000000"/>
                          </a:solidFill>
                          <a:effectLst/>
                        </a:rPr>
                        <a:t>2024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solidFill>
                            <a:sysClr val="windowText" lastClr="000000"/>
                          </a:solidFill>
                          <a:effectLst/>
                        </a:rPr>
                        <a:t>3 872 533,33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11953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9B6DC6B-A465-4F47-B22B-BCBBB18742D9}"/>
              </a:ext>
            </a:extLst>
          </p:cNvPr>
          <p:cNvSpPr txBox="1"/>
          <p:nvPr/>
        </p:nvSpPr>
        <p:spPr>
          <a:xfrm>
            <a:off x="532636" y="7419413"/>
            <a:ext cx="10896602" cy="658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215" algn="l">
              <a:lnSpc>
                <a:spcPct val="150000"/>
              </a:lnSpc>
            </a:pPr>
            <a:r>
              <a:rPr lang="ru-RU" sz="2800" b="1" dirty="0">
                <a:effectLst/>
                <a:latin typeface="+mn-ea"/>
                <a:cs typeface="Times New Roman" panose="02020603050405020304" pitchFamily="18" charset="0"/>
              </a:rPr>
              <a:t>Выход на прибыль </a:t>
            </a:r>
            <a:r>
              <a:rPr lang="ru-RU" sz="2800" dirty="0">
                <a:effectLst/>
                <a:latin typeface="+mn-ea"/>
                <a:cs typeface="Times New Roman" panose="02020603050405020304" pitchFamily="18" charset="0"/>
              </a:rPr>
              <a:t>– через 7 месяцев (в феврале 2024 года).</a:t>
            </a:r>
          </a:p>
        </p:txBody>
      </p:sp>
    </p:spTree>
    <p:extLst>
      <p:ext uri="{BB962C8B-B14F-4D97-AF65-F5344CB8AC3E}">
        <p14:creationId xmlns:p14="http://schemas.microsoft.com/office/powerpoint/2010/main" val="2402113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9C05F3F-AE34-47A6-92F6-4CC22EC50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Риски проекта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9CE7A7-6E7F-41D4-831D-6F5A06DFA6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237" y="1880394"/>
            <a:ext cx="18432491" cy="7554912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Основные риски: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Конкурентный – высокая конкуренция на ИТ-рынке России.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Маркетинговый – неспособность найти свою нишу и привлечь клиентов.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Политический – нестабильность политической обстановки в России.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Технологический – уход мировых ИТ-технологий с рынка.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Финансовый – недостаточность ресурсов для «раскрутки» бизнеса.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3896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572B427-FA0A-4992-B3E5-082B76693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ea"/>
                <a:ea typeface="+mn-ea"/>
              </a:rPr>
              <a:t>Эффективность проекта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1ED4F6-3162-4C43-8F01-E2258ECCD9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587" y="1426464"/>
            <a:ext cx="18432491" cy="7554912"/>
          </a:xfrm>
        </p:spPr>
        <p:txBody>
          <a:bodyPr/>
          <a:lstStyle/>
          <a:p>
            <a:pPr marL="0" indent="0" algn="just">
              <a:lnSpc>
                <a:spcPct val="120000"/>
              </a:lnSpc>
              <a:buNone/>
              <a:tabLst>
                <a:tab pos="5941060" algn="r"/>
              </a:tabLst>
            </a:pPr>
            <a:r>
              <a:rPr lang="ru-RU" sz="2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Создание на базе своего </a:t>
            </a:r>
            <a:r>
              <a:rPr lang="ru-RU" sz="2000" dirty="0"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сайта</a:t>
            </a:r>
            <a:r>
              <a:rPr lang="ru-RU" sz="2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платформы, которая будет объединять заказчиков, которым необходимо внедрять различные ИТ и ИБ решения, и подрядчиков на реализацию данных проектов. </a:t>
            </a:r>
            <a:r>
              <a:rPr lang="ru-RU" sz="20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С</a:t>
            </a:r>
            <a:r>
              <a:rPr lang="ru-RU" sz="2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каждого реализованного проекта через платформу буду брать комиссию в размере 10% с исполнителя работ за услуги по ведению проекта.</a:t>
            </a:r>
          </a:p>
          <a:p>
            <a:pPr marL="342000" indent="-342215" algn="just">
              <a:lnSpc>
                <a:spcPct val="120000"/>
              </a:lnSpc>
              <a:tabLst>
                <a:tab pos="5941060" algn="r"/>
              </a:tabLst>
            </a:pPr>
            <a:endParaRPr lang="ru-RU" sz="2000" dirty="0">
              <a:solidFill>
                <a:srgbClr val="000000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342000" indent="-342215" algn="just">
              <a:lnSpc>
                <a:spcPct val="120000"/>
              </a:lnSpc>
              <a:tabLst>
                <a:tab pos="5941060" algn="r"/>
              </a:tabLst>
            </a:pPr>
            <a:r>
              <a:rPr lang="ru-RU" sz="2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Планируемый объем реализованных проектов через платформу в 2024 году – 10 млн. рублей., в 2025 году – 30 млн. рублей.</a:t>
            </a:r>
            <a:endParaRPr lang="ru-RU" sz="2000" dirty="0">
              <a:effectLst/>
              <a:latin typeface="+mn-ea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544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8958" y="6420571"/>
            <a:ext cx="4134612" cy="2103120"/>
          </a:xfrm>
        </p:spPr>
        <p:txBody>
          <a:bodyPr/>
          <a:lstStyle/>
          <a:p>
            <a:pPr lvl="1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C210C6"/>
                </a:solidFill>
                <a:effectLst/>
                <a:latin typeface="TildaSans"/>
                <a:ea typeface="Inter"/>
                <a:cs typeface="Inter"/>
              </a:rPr>
              <a:t>Экономист </a:t>
            </a:r>
            <a:br>
              <a:rPr lang="ru-RU" sz="2000" dirty="0">
                <a:solidFill>
                  <a:srgbClr val="C210C6"/>
                </a:solidFill>
                <a:effectLst/>
                <a:latin typeface="TildaSans"/>
                <a:ea typeface="Inter"/>
                <a:cs typeface="Inter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ldaSans"/>
                <a:ea typeface="Inter"/>
                <a:cs typeface="Inter"/>
              </a:rPr>
              <a:t>Торговое дело </a:t>
            </a:r>
            <a:br>
              <a:rPr lang="ru-RU" sz="2000" dirty="0">
                <a:solidFill>
                  <a:srgbClr val="000000"/>
                </a:solidFill>
                <a:effectLst/>
                <a:latin typeface="TildaSans"/>
                <a:ea typeface="Inter"/>
                <a:cs typeface="Inter"/>
              </a:rPr>
            </a:br>
            <a:r>
              <a:rPr lang="en-US" sz="2000" dirty="0">
                <a:solidFill>
                  <a:srgbClr val="C210C6"/>
                </a:solidFill>
                <a:effectLst/>
                <a:latin typeface="TildaSans"/>
                <a:ea typeface="Inter"/>
                <a:cs typeface="Inter"/>
              </a:rPr>
              <a:t>PM </a:t>
            </a:r>
            <a:r>
              <a:rPr lang="ru-RU" sz="2000" dirty="0">
                <a:solidFill>
                  <a:srgbClr val="C210C6"/>
                </a:solidFill>
                <a:effectLst/>
                <a:latin typeface="TildaSans"/>
                <a:ea typeface="Inter"/>
                <a:cs typeface="Inter"/>
              </a:rPr>
              <a:t> </a:t>
            </a:r>
            <a:br>
              <a:rPr lang="ru-RU" sz="2000" dirty="0">
                <a:solidFill>
                  <a:srgbClr val="C210C6"/>
                </a:solidFill>
                <a:effectLst/>
                <a:latin typeface="TildaSans"/>
                <a:ea typeface="Inter"/>
                <a:cs typeface="Inter"/>
              </a:rPr>
            </a:br>
            <a:r>
              <a:rPr lang="ru-RU" sz="2000" dirty="0">
                <a:solidFill>
                  <a:srgbClr val="C210C6"/>
                </a:solidFill>
                <a:effectLst/>
                <a:latin typeface="TildaSans"/>
                <a:ea typeface="Inter"/>
                <a:cs typeface="Inter"/>
              </a:rPr>
              <a:t>Цифровые кафедры </a:t>
            </a:r>
            <a:br>
              <a:rPr lang="ru-RU" sz="2000" dirty="0">
                <a:solidFill>
                  <a:srgbClr val="C210C6"/>
                </a:solidFill>
                <a:effectLst/>
                <a:latin typeface="TildaSans"/>
                <a:ea typeface="Inter"/>
                <a:cs typeface="Inter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ldaSans"/>
                <a:ea typeface="Inter"/>
                <a:cs typeface="Inter"/>
              </a:rPr>
              <a:t>Управление </a:t>
            </a:r>
            <a:r>
              <a:rPr lang="en-US" sz="2000" dirty="0">
                <a:solidFill>
                  <a:srgbClr val="000000"/>
                </a:solidFill>
                <a:effectLst/>
                <a:latin typeface="TildaSans"/>
                <a:ea typeface="Inter"/>
                <a:cs typeface="Inter"/>
              </a:rPr>
              <a:t>IT</a:t>
            </a:r>
            <a:r>
              <a:rPr lang="ru-RU" sz="2000" dirty="0">
                <a:solidFill>
                  <a:srgbClr val="000000"/>
                </a:solidFill>
                <a:effectLst/>
                <a:latin typeface="TildaSans"/>
                <a:ea typeface="Inter"/>
                <a:cs typeface="Inter"/>
              </a:rPr>
              <a:t>-проектами </a:t>
            </a:r>
          </a:p>
          <a:p>
            <a:pPr lvl="1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454345"/>
                </a:solidFill>
                <a:effectLst/>
                <a:latin typeface="TildaSans"/>
                <a:ea typeface="Inter"/>
                <a:cs typeface="Inter"/>
              </a:rPr>
              <a:t>Навыки управления проектами</a:t>
            </a:r>
            <a:endParaRPr lang="ru-RU" sz="2000" dirty="0">
              <a:effectLst/>
              <a:latin typeface="TildaSans"/>
              <a:ea typeface="Calibri" panose="020F0502020204030204" pitchFamily="34" charset="0"/>
            </a:endParaRPr>
          </a:p>
          <a:p>
            <a:pPr lvl="1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454345"/>
                </a:solidFill>
                <a:effectLst/>
                <a:latin typeface="TildaSans"/>
                <a:ea typeface="Inter"/>
                <a:cs typeface="Inter"/>
              </a:rPr>
              <a:t>Бизнес-смекалка</a:t>
            </a:r>
            <a:endParaRPr lang="ru-RU" sz="2000" dirty="0">
              <a:effectLst/>
              <a:latin typeface="TildaSans"/>
              <a:ea typeface="Calibri" panose="020F0502020204030204" pitchFamily="34" charset="0"/>
            </a:endParaRPr>
          </a:p>
          <a:p>
            <a:pPr lvl="1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454345"/>
                </a:solidFill>
                <a:effectLst/>
                <a:latin typeface="TildaSans"/>
                <a:ea typeface="Inter"/>
                <a:cs typeface="Inter"/>
              </a:rPr>
              <a:t>Эмоциональный интеллект</a:t>
            </a:r>
            <a:endParaRPr lang="ru-RU" sz="2000" dirty="0">
              <a:effectLst/>
              <a:latin typeface="TildaSans"/>
              <a:ea typeface="Calibri" panose="020F0502020204030204" pitchFamily="34" charset="0"/>
            </a:endParaRPr>
          </a:p>
          <a:p>
            <a:pPr lvl="1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454345"/>
                </a:solidFill>
                <a:effectLst/>
                <a:latin typeface="TildaSans"/>
                <a:ea typeface="Inter"/>
                <a:cs typeface="Inter"/>
              </a:rPr>
              <a:t>Медиативная  коммуникация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5981659"/>
            <a:ext cx="4134612" cy="438912"/>
          </a:xfrm>
        </p:spPr>
        <p:txBody>
          <a:bodyPr/>
          <a:lstStyle/>
          <a:p>
            <a:r>
              <a:rPr lang="ru-RU" dirty="0"/>
              <a:t>Калугина Анастасия </a:t>
            </a:r>
          </a:p>
          <a:p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029200" y="7462987"/>
            <a:ext cx="7486650" cy="2103120"/>
          </a:xfrm>
        </p:spPr>
        <p:txBody>
          <a:bodyPr/>
          <a:lstStyle/>
          <a:p>
            <a:pPr marL="295372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15 лет опыта стратегического развития и повышения эффективности бизнеса на топовых позициях в различных отраслях - FMCG, Нефтегаз, Retail, E-Commerce, Строительство, Авиация,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Медицина</a:t>
            </a:r>
            <a:r>
              <a:rPr lang="ru-RU" dirty="0" err="1"/>
              <a:t>Сильна</a:t>
            </a:r>
            <a:r>
              <a:rPr lang="ru-RU" dirty="0"/>
              <a:t> в организации рабочих процессов</a:t>
            </a:r>
            <a:r>
              <a:rPr lang="en-US" dirty="0"/>
              <a:t>,</a:t>
            </a:r>
            <a:r>
              <a:rPr lang="ru-RU" dirty="0"/>
              <a:t> анализе и </a:t>
            </a:r>
            <a:r>
              <a:rPr lang="ru-RU" dirty="0" err="1"/>
              <a:t>структуировании</a:t>
            </a:r>
            <a:r>
              <a:rPr lang="ru-RU" dirty="0"/>
              <a:t> информации</a:t>
            </a:r>
            <a:r>
              <a:rPr lang="en-US" dirty="0"/>
              <a:t>.</a:t>
            </a:r>
            <a:endParaRPr lang="ru-RU" dirty="0"/>
          </a:p>
          <a:p>
            <a:pPr marL="295372" indent="-285750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b="0" i="0" dirty="0">
                <a:solidFill>
                  <a:srgbClr val="000000"/>
                </a:solidFill>
                <a:effectLst/>
              </a:rPr>
              <a:t>Трансформация бизнес-процессов средствами таких технологий, как AI, Machine Learning,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Cloud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IoT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Big Data, RPA и пр.</a:t>
            </a:r>
          </a:p>
          <a:p>
            <a:pPr marL="295372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Создание цифровых платформ и продуктов, ориентированных на потребности клиентов и приносящих им максимальную пользу</a:t>
            </a:r>
            <a:endParaRPr lang="ru-RU" dirty="0">
              <a:solidFill>
                <a:srgbClr val="000000"/>
              </a:solidFill>
            </a:endParaRPr>
          </a:p>
          <a:p>
            <a:endParaRPr lang="ru-RU" dirty="0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820142" y="5981659"/>
            <a:ext cx="4134612" cy="438912"/>
          </a:xfrm>
        </p:spPr>
        <p:txBody>
          <a:bodyPr/>
          <a:lstStyle/>
          <a:p>
            <a:r>
              <a:rPr lang="ru-RU" dirty="0"/>
              <a:t>Екатерина Сергеевна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820142" y="6698306"/>
            <a:ext cx="4134612" cy="438912"/>
          </a:xfrm>
        </p:spPr>
        <p:txBody>
          <a:bodyPr/>
          <a:lstStyle/>
          <a:p>
            <a:r>
              <a:rPr lang="ru-RU" dirty="0"/>
              <a:t>На</a:t>
            </a:r>
            <a:r>
              <a:rPr lang="en-US" dirty="0"/>
              <a:t>c</a:t>
            </a:r>
            <a:r>
              <a:rPr lang="ru-RU" dirty="0" err="1"/>
              <a:t>тавник</a:t>
            </a:r>
            <a:r>
              <a:rPr lang="ru-RU" dirty="0"/>
              <a:t> проекта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 descr="Екатерина Пташкина">
            <a:extLst>
              <a:ext uri="{FF2B5EF4-FFF2-40B4-BE49-F238E27FC236}">
                <a16:creationId xmlns:a16="http://schemas.microsoft.com/office/drawing/2014/main" id="{395E7633-38AE-6413-2A92-D74671DBA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0142" y="2806700"/>
            <a:ext cx="2851150" cy="285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B3B50C7-C57D-4D29-A3C8-52E57077670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894588" y="2798386"/>
            <a:ext cx="2903353" cy="2905506"/>
          </a:xfr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5E21EB0-556D-428F-BCBE-AB3F8F9E50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66" t="27390" r="51703"/>
          <a:stretch/>
        </p:blipFill>
        <p:spPr>
          <a:xfrm>
            <a:off x="7081430" y="2806700"/>
            <a:ext cx="2724814" cy="2897192"/>
          </a:xfrm>
          <a:prstGeom prst="rect">
            <a:avLst/>
          </a:prstGeom>
        </p:spPr>
      </p:pic>
      <p:sp>
        <p:nvSpPr>
          <p:cNvPr id="34" name="Текст 26">
            <a:extLst>
              <a:ext uri="{FF2B5EF4-FFF2-40B4-BE49-F238E27FC236}">
                <a16:creationId xmlns:a16="http://schemas.microsoft.com/office/drawing/2014/main" id="{8CE0CF2B-2B92-4EBD-AD22-71C8E8FDF44B}"/>
              </a:ext>
            </a:extLst>
          </p:cNvPr>
          <p:cNvSpPr txBox="1">
            <a:spLocks/>
          </p:cNvSpPr>
          <p:nvPr/>
        </p:nvSpPr>
        <p:spPr>
          <a:xfrm>
            <a:off x="7126366" y="5981659"/>
            <a:ext cx="3865483" cy="438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9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Осадчий Александр </a:t>
            </a:r>
            <a:endParaRPr lang="ru-RU" sz="3200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8C14230E-0F9E-41D1-AE4A-BBB60D36C3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15782" y="5969491"/>
            <a:ext cx="7486650" cy="1896541"/>
          </a:xfrm>
        </p:spPr>
        <p:txBody>
          <a:bodyPr/>
          <a:lstStyle/>
          <a:p>
            <a:endParaRPr lang="ru-RU" sz="2800" b="0" i="1" dirty="0">
              <a:solidFill>
                <a:srgbClr val="000000"/>
              </a:solidFill>
              <a:effectLst/>
              <a:latin typeface="TildaSans"/>
            </a:endParaRPr>
          </a:p>
          <a:p>
            <a:r>
              <a:rPr lang="ru-RU" sz="2800" b="0" i="1" dirty="0">
                <a:solidFill>
                  <a:srgbClr val="000000"/>
                </a:solidFill>
                <a:effectLst/>
                <a:latin typeface="TildaSans"/>
              </a:rPr>
              <a:t>«Развиваю компании, делая их современными, эффективными и оцифрованными»</a:t>
            </a:r>
            <a:endParaRPr lang="ru-RU" sz="2800" i="1" dirty="0">
              <a:solidFill>
                <a:srgbClr val="000000"/>
              </a:solidFill>
              <a:latin typeface="TildaSan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5336</TotalTime>
  <Words>1872</Words>
  <Application>Microsoft Office PowerPoint</Application>
  <PresentationFormat>Произвольный</PresentationFormat>
  <Paragraphs>322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TildaSans</vt:lpstr>
      <vt:lpstr>Times New Roman</vt:lpstr>
      <vt:lpstr>ОБЛОЖКИ</vt:lpstr>
      <vt:lpstr>РАЗДЕЛИТЕЛИ</vt:lpstr>
      <vt:lpstr>Презентация PowerPoint</vt:lpstr>
      <vt:lpstr>Онлайн платформа для расчёта показателя продолжительности жизни в регионах РФ</vt:lpstr>
      <vt:lpstr>Консалтинг в сфере экспертных ИТ-услуг</vt:lpstr>
      <vt:lpstr>Актуальность проекта</vt:lpstr>
      <vt:lpstr>Задачи</vt:lpstr>
      <vt:lpstr>Решение</vt:lpstr>
      <vt:lpstr>Объем ИТ-рынка России</vt:lpstr>
      <vt:lpstr>Проблематика</vt:lpstr>
      <vt:lpstr>Проблемы компаний, связанные с отсутствием ИТ-технологий</vt:lpstr>
      <vt:lpstr>ИТ-консалтинг</vt:lpstr>
      <vt:lpstr>Варианты ценообразования в ИТ-консалтинге</vt:lpstr>
      <vt:lpstr>Презентация PowerPoint</vt:lpstr>
      <vt:lpstr>Презентация PowerPoint</vt:lpstr>
      <vt:lpstr>Ценообразование проекта</vt:lpstr>
      <vt:lpstr>Ценообразование проекта</vt:lpstr>
      <vt:lpstr>Ключевые факторы успеха</vt:lpstr>
      <vt:lpstr>Цели, задачи, критерии эффективности</vt:lpstr>
      <vt:lpstr>Цели, задачи, критерии эффективности</vt:lpstr>
      <vt:lpstr>Цели, задачи, критерии эффективности</vt:lpstr>
      <vt:lpstr>Презентация PowerPoint</vt:lpstr>
      <vt:lpstr>Эффективность проекта</vt:lpstr>
      <vt:lpstr>Риски проекта</vt:lpstr>
      <vt:lpstr>Эффективность 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Калугина Анастасия Антоновна</cp:lastModifiedBy>
  <cp:revision>227</cp:revision>
  <dcterms:created xsi:type="dcterms:W3CDTF">2021-03-01T12:07:13Z</dcterms:created>
  <dcterms:modified xsi:type="dcterms:W3CDTF">2023-11-23T01:41:58Z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