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8" r:id="rId8"/>
    <p:sldId id="262" r:id="rId9"/>
    <p:sldId id="263" r:id="rId10"/>
    <p:sldId id="269" r:id="rId11"/>
    <p:sldId id="264" r:id="rId12"/>
    <p:sldId id="265" r:id="rId13"/>
    <p:sldId id="266" r:id="rId14"/>
    <p:sldId id="270" r:id="rId15"/>
    <p:sldId id="267" r:id="rId16"/>
  </p:sldIdLst>
  <p:sldSz cx="18288000" cy="10287000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Kollektif" panose="020B0604020202020204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6"/>
    <a:srgbClr val="CECECC"/>
    <a:srgbClr val="C1B8B1"/>
    <a:srgbClr val="FFFAF7"/>
    <a:srgbClr val="FFF8F3"/>
    <a:srgbClr val="FFF4E5"/>
    <a:srgbClr val="541010"/>
    <a:srgbClr val="FEF0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16" autoAdjust="0"/>
    <p:restoredTop sz="95256" autoAdjust="0"/>
  </p:normalViewPr>
  <p:slideViewPr>
    <p:cSldViewPr>
      <p:cViewPr varScale="1">
        <p:scale>
          <a:sx n="54" d="100"/>
          <a:sy n="54" d="100"/>
        </p:scale>
        <p:origin x="653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D0AB36-08FC-4B37-9B82-2434964057EC}" type="datetimeFigureOut">
              <a:rPr lang="ru-RU" smtClean="0"/>
              <a:t>12.12.2021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B1EDBB-BE73-4E70-96ED-8756D38B801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4452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B1EDBB-BE73-4E70-96ED-8756D38B8019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36315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3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90546" y="0"/>
            <a:ext cx="8697454" cy="10287000"/>
            <a:chOff x="0" y="0"/>
            <a:chExt cx="3439798" cy="389616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439798" cy="3896169"/>
            </a:xfrm>
            <a:custGeom>
              <a:avLst/>
              <a:gdLst/>
              <a:ahLst/>
              <a:cxnLst/>
              <a:rect l="l" t="t" r="r" b="b"/>
              <a:pathLst>
                <a:path w="3439798" h="3896169">
                  <a:moveTo>
                    <a:pt x="0" y="0"/>
                  </a:moveTo>
                  <a:lnTo>
                    <a:pt x="3439798" y="0"/>
                  </a:lnTo>
                  <a:lnTo>
                    <a:pt x="3439798" y="3896169"/>
                  </a:lnTo>
                  <a:lnTo>
                    <a:pt x="0" y="3896169"/>
                  </a:lnTo>
                  <a:close/>
                </a:path>
              </a:pathLst>
            </a:custGeom>
            <a:solidFill>
              <a:srgbClr val="C1B8B1"/>
            </a:solidFill>
          </p:spPr>
        </p:sp>
      </p:grpSp>
      <p:grpSp>
        <p:nvGrpSpPr>
          <p:cNvPr id="4" name="Group 4"/>
          <p:cNvGrpSpPr/>
          <p:nvPr/>
        </p:nvGrpSpPr>
        <p:grpSpPr>
          <a:xfrm rot="5400000">
            <a:off x="2045886" y="-900766"/>
            <a:ext cx="5017816" cy="9178413"/>
            <a:chOff x="0" y="0"/>
            <a:chExt cx="1697385" cy="329458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97385" cy="3294583"/>
            </a:xfrm>
            <a:custGeom>
              <a:avLst/>
              <a:gdLst/>
              <a:ahLst/>
              <a:cxnLst/>
              <a:rect l="l" t="t" r="r" b="b"/>
              <a:pathLst>
                <a:path w="1697385" h="3294583">
                  <a:moveTo>
                    <a:pt x="0" y="0"/>
                  </a:moveTo>
                  <a:lnTo>
                    <a:pt x="1697385" y="0"/>
                  </a:lnTo>
                  <a:lnTo>
                    <a:pt x="1697385" y="3294583"/>
                  </a:lnTo>
                  <a:lnTo>
                    <a:pt x="0" y="3294583"/>
                  </a:lnTo>
                  <a:close/>
                </a:path>
              </a:pathLst>
            </a:custGeom>
            <a:solidFill>
              <a:srgbClr val="FFFAF5"/>
            </a:solidFill>
          </p:spPr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10861125" y="1028700"/>
            <a:ext cx="5954591" cy="8644813"/>
            <a:chOff x="0" y="0"/>
            <a:chExt cx="6141847" cy="8916670"/>
          </a:xfrm>
        </p:grpSpPr>
        <p:sp>
          <p:nvSpPr>
            <p:cNvPr id="7" name="Freeform 7"/>
            <p:cNvSpPr/>
            <p:nvPr/>
          </p:nvSpPr>
          <p:spPr>
            <a:xfrm>
              <a:off x="6350" y="6350"/>
              <a:ext cx="6129147" cy="8903970"/>
            </a:xfrm>
            <a:custGeom>
              <a:avLst/>
              <a:gdLst/>
              <a:ahLst/>
              <a:cxnLst/>
              <a:rect l="l" t="t" r="r" b="b"/>
              <a:pathLst>
                <a:path w="6129147" h="8903970">
                  <a:moveTo>
                    <a:pt x="6129147" y="8903970"/>
                  </a:moveTo>
                  <a:lnTo>
                    <a:pt x="0" y="8903970"/>
                  </a:lnTo>
                  <a:lnTo>
                    <a:pt x="0" y="0"/>
                  </a:lnTo>
                  <a:lnTo>
                    <a:pt x="6129147" y="0"/>
                  </a:lnTo>
                  <a:lnTo>
                    <a:pt x="6129147" y="8903970"/>
                  </a:lnTo>
                  <a:close/>
                  <a:moveTo>
                    <a:pt x="19050" y="8884920"/>
                  </a:moveTo>
                  <a:lnTo>
                    <a:pt x="6110097" y="8884920"/>
                  </a:lnTo>
                  <a:lnTo>
                    <a:pt x="6110097" y="19050"/>
                  </a:lnTo>
                  <a:lnTo>
                    <a:pt x="19050" y="19050"/>
                  </a:lnTo>
                  <a:lnTo>
                    <a:pt x="19050" y="888492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155575" y="155575"/>
              <a:ext cx="5830697" cy="8605520"/>
            </a:xfrm>
            <a:custGeom>
              <a:avLst/>
              <a:gdLst/>
              <a:ahLst/>
              <a:cxnLst/>
              <a:rect l="l" t="t" r="r" b="b"/>
              <a:pathLst>
                <a:path w="5830697" h="8605520">
                  <a:moveTo>
                    <a:pt x="0" y="0"/>
                  </a:moveTo>
                  <a:lnTo>
                    <a:pt x="5830697" y="0"/>
                  </a:lnTo>
                  <a:lnTo>
                    <a:pt x="5830697" y="8605520"/>
                  </a:lnTo>
                  <a:lnTo>
                    <a:pt x="0" y="8605520"/>
                  </a:lnTo>
                  <a:close/>
                </a:path>
              </a:pathLst>
            </a:custGeom>
            <a:blipFill>
              <a:blip r:embed="rId3"/>
              <a:stretch>
                <a:fillRect t="-10226" b="-10226"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187591" y="2649694"/>
            <a:ext cx="8734405" cy="20774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82"/>
              </a:lnSpc>
            </a:pPr>
            <a:r>
              <a:rPr lang="en-US" sz="7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Инстаграм-страничка Политологов Сургута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1171" y="6340414"/>
            <a:ext cx="8102585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99"/>
              </a:lnSpc>
            </a:pP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Заказная </a:t>
            </a: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</a:t>
            </a:r>
          </a:p>
          <a:p>
            <a:pPr>
              <a:lnSpc>
                <a:spcPts val="3899"/>
              </a:lnSpc>
            </a:pP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Некоммерческий проект</a:t>
            </a:r>
            <a:endParaRPr lang="en-US" sz="3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3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98795" y="14247"/>
            <a:ext cx="6290411" cy="2884426"/>
            <a:chOff x="0" y="0"/>
            <a:chExt cx="2934109" cy="170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34109" cy="1704561"/>
            </a:xfrm>
            <a:custGeom>
              <a:avLst/>
              <a:gdLst/>
              <a:ahLst/>
              <a:cxnLst/>
              <a:rect l="l" t="t" r="r" b="b"/>
              <a:pathLst>
                <a:path w="2934109" h="1704561">
                  <a:moveTo>
                    <a:pt x="0" y="0"/>
                  </a:moveTo>
                  <a:lnTo>
                    <a:pt x="2934109" y="0"/>
                  </a:lnTo>
                  <a:lnTo>
                    <a:pt x="2934109" y="1704561"/>
                  </a:lnTo>
                  <a:lnTo>
                    <a:pt x="0" y="1704561"/>
                  </a:lnTo>
                  <a:close/>
                </a:path>
              </a:pathLst>
            </a:custGeom>
            <a:solidFill>
              <a:srgbClr val="FFFAF5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6743004" y="4181119"/>
            <a:ext cx="4768230" cy="6105881"/>
            <a:chOff x="0" y="0"/>
            <a:chExt cx="2092885" cy="268001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92885" cy="2680011"/>
            </a:xfrm>
            <a:custGeom>
              <a:avLst/>
              <a:gdLst/>
              <a:ahLst/>
              <a:cxnLst/>
              <a:rect l="l" t="t" r="r" b="b"/>
              <a:pathLst>
                <a:path w="2092885" h="2680011">
                  <a:moveTo>
                    <a:pt x="0" y="0"/>
                  </a:moveTo>
                  <a:lnTo>
                    <a:pt x="2092885" y="0"/>
                  </a:lnTo>
                  <a:lnTo>
                    <a:pt x="2092885" y="2680011"/>
                  </a:lnTo>
                  <a:lnTo>
                    <a:pt x="0" y="2680011"/>
                  </a:lnTo>
                  <a:close/>
                </a:path>
              </a:pathLst>
            </a:custGeom>
            <a:solidFill>
              <a:srgbClr val="FFFAF5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134244" y="3938040"/>
            <a:ext cx="4768230" cy="6348960"/>
            <a:chOff x="0" y="0"/>
            <a:chExt cx="2092885" cy="278670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92885" cy="2786703"/>
            </a:xfrm>
            <a:custGeom>
              <a:avLst/>
              <a:gdLst/>
              <a:ahLst/>
              <a:cxnLst/>
              <a:rect l="l" t="t" r="r" b="b"/>
              <a:pathLst>
                <a:path w="2092885" h="2786703">
                  <a:moveTo>
                    <a:pt x="0" y="0"/>
                  </a:moveTo>
                  <a:lnTo>
                    <a:pt x="2092885" y="0"/>
                  </a:lnTo>
                  <a:lnTo>
                    <a:pt x="2092885" y="2786703"/>
                  </a:lnTo>
                  <a:lnTo>
                    <a:pt x="0" y="2786703"/>
                  </a:lnTo>
                  <a:close/>
                </a:path>
              </a:pathLst>
            </a:custGeom>
            <a:solidFill>
              <a:srgbClr val="FFFAF5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12385526" y="4388567"/>
            <a:ext cx="4768230" cy="5898434"/>
            <a:chOff x="0" y="0"/>
            <a:chExt cx="2092885" cy="268001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92885" cy="2680011"/>
            </a:xfrm>
            <a:custGeom>
              <a:avLst/>
              <a:gdLst/>
              <a:ahLst/>
              <a:cxnLst/>
              <a:rect l="l" t="t" r="r" b="b"/>
              <a:pathLst>
                <a:path w="2092885" h="2680011">
                  <a:moveTo>
                    <a:pt x="0" y="0"/>
                  </a:moveTo>
                  <a:lnTo>
                    <a:pt x="2092885" y="0"/>
                  </a:lnTo>
                  <a:lnTo>
                    <a:pt x="2092885" y="2680011"/>
                  </a:lnTo>
                  <a:lnTo>
                    <a:pt x="0" y="2680011"/>
                  </a:lnTo>
                  <a:close/>
                </a:path>
              </a:pathLst>
            </a:custGeom>
            <a:solidFill>
              <a:srgbClr val="FFFAF5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6743004" y="3924161"/>
            <a:ext cx="4768230" cy="450526"/>
            <a:chOff x="0" y="0"/>
            <a:chExt cx="1612957" cy="1524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612957" cy="152400"/>
            </a:xfrm>
            <a:custGeom>
              <a:avLst/>
              <a:gdLst/>
              <a:ahLst/>
              <a:cxnLst/>
              <a:rect l="l" t="t" r="r" b="b"/>
              <a:pathLst>
                <a:path w="1612957" h="152400">
                  <a:moveTo>
                    <a:pt x="0" y="0"/>
                  </a:moveTo>
                  <a:lnTo>
                    <a:pt x="1612957" y="0"/>
                  </a:lnTo>
                  <a:lnTo>
                    <a:pt x="1612957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C1B8B1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134244" y="3938040"/>
            <a:ext cx="4768230" cy="450526"/>
            <a:chOff x="0" y="0"/>
            <a:chExt cx="1612957" cy="1524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612957" cy="152400"/>
            </a:xfrm>
            <a:custGeom>
              <a:avLst/>
              <a:gdLst/>
              <a:ahLst/>
              <a:cxnLst/>
              <a:rect l="l" t="t" r="r" b="b"/>
              <a:pathLst>
                <a:path w="1612957" h="152400">
                  <a:moveTo>
                    <a:pt x="0" y="0"/>
                  </a:moveTo>
                  <a:lnTo>
                    <a:pt x="1612957" y="0"/>
                  </a:lnTo>
                  <a:lnTo>
                    <a:pt x="1612957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C1B8B1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12385526" y="3938040"/>
            <a:ext cx="4768230" cy="450526"/>
            <a:chOff x="0" y="0"/>
            <a:chExt cx="1612957" cy="1524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612957" cy="152400"/>
            </a:xfrm>
            <a:custGeom>
              <a:avLst/>
              <a:gdLst/>
              <a:ahLst/>
              <a:cxnLst/>
              <a:rect l="l" t="t" r="r" b="b"/>
              <a:pathLst>
                <a:path w="1612957" h="152400">
                  <a:moveTo>
                    <a:pt x="0" y="0"/>
                  </a:moveTo>
                  <a:lnTo>
                    <a:pt x="1612957" y="0"/>
                  </a:lnTo>
                  <a:lnTo>
                    <a:pt x="1612957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C1B8B1"/>
            </a:solidFill>
          </p:spPr>
        </p:sp>
      </p:grpSp>
      <p:sp>
        <p:nvSpPr>
          <p:cNvPr id="16" name="AutoShape 16"/>
          <p:cNvSpPr/>
          <p:nvPr/>
        </p:nvSpPr>
        <p:spPr>
          <a:xfrm rot="7786">
            <a:off x="5998787" y="2891550"/>
            <a:ext cx="6290427" cy="0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TextBox 17"/>
          <p:cNvSpPr txBox="1"/>
          <p:nvPr/>
        </p:nvSpPr>
        <p:spPr>
          <a:xfrm>
            <a:off x="6904747" y="4480273"/>
            <a:ext cx="4336304" cy="31138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571" lvl="1" indent="-248285">
              <a:lnSpc>
                <a:spcPts val="3450"/>
              </a:lnSpc>
              <a:buFont typeface="Arial"/>
              <a:buChar char="•"/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изкая вовлеченность студентов в научную жизнь университета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стереотипность мышления о скучности научной деятельности;</a:t>
            </a:r>
          </a:p>
          <a:p>
            <a:pPr marL="496571" lvl="1" indent="-248285">
              <a:lnSpc>
                <a:spcPts val="3450"/>
              </a:lnSpc>
              <a:buFont typeface="Arial"/>
              <a:buChar char="•"/>
            </a:pPr>
            <a:endParaRPr lang="en-US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5643016" y="817937"/>
            <a:ext cx="6802642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62"/>
              </a:lnSpc>
            </a:pPr>
            <a:r>
              <a:rPr lang="en-US" sz="8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95401" y="4354557"/>
            <a:ext cx="4552859" cy="36620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ru-RU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Большинство выпускников школ мало знают о направлении «Политология» и не подозревают</a:t>
            </a:r>
            <a:r>
              <a:rPr lang="en-US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чего оно нужно и что может дать после окончания обучения на данном направлении</a:t>
            </a:r>
            <a:r>
              <a:rPr lang="en-US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2543188" y="4501822"/>
            <a:ext cx="4449411" cy="17672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571" lvl="1" indent="-248285">
              <a:lnSpc>
                <a:spcPts val="3450"/>
              </a:lnSpc>
              <a:buFont typeface="Arial"/>
              <a:buChar char="•"/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ривлечение студентов к участию в мероприятиях и форумах (внеучебная деятельность);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2543187" y="6382357"/>
            <a:ext cx="4449411" cy="13264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571" lvl="1" indent="-248285">
              <a:lnSpc>
                <a:spcPts val="3450"/>
              </a:lnSpc>
              <a:buFont typeface="Arial"/>
              <a:buChar char="•"/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роблема трудоустройства после окончания учёбы.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904747" y="7234059"/>
            <a:ext cx="4404419" cy="13264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571" lvl="1" indent="-248285" algn="just">
              <a:lnSpc>
                <a:spcPts val="3450"/>
              </a:lnSpc>
              <a:buFont typeface="Arial"/>
              <a:buChar char="•"/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тсутствие единой базы информирования о научных мероприятиях;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3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18745" y="1484617"/>
            <a:ext cx="8769255" cy="2844214"/>
            <a:chOff x="0" y="0"/>
            <a:chExt cx="3324346" cy="96211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324346" cy="962117"/>
            </a:xfrm>
            <a:custGeom>
              <a:avLst/>
              <a:gdLst/>
              <a:ahLst/>
              <a:cxnLst/>
              <a:rect l="l" t="t" r="r" b="b"/>
              <a:pathLst>
                <a:path w="3324346" h="962117">
                  <a:moveTo>
                    <a:pt x="0" y="0"/>
                  </a:moveTo>
                  <a:lnTo>
                    <a:pt x="3324346" y="0"/>
                  </a:lnTo>
                  <a:lnTo>
                    <a:pt x="3324346" y="962117"/>
                  </a:lnTo>
                  <a:lnTo>
                    <a:pt x="0" y="962117"/>
                  </a:lnTo>
                  <a:close/>
                </a:path>
              </a:pathLst>
            </a:custGeom>
            <a:solidFill>
              <a:srgbClr val="FFFAF5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" y="5930398"/>
            <a:ext cx="18288000" cy="4356602"/>
            <a:chOff x="0" y="0"/>
            <a:chExt cx="7393328" cy="147371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393329" cy="1473715"/>
            </a:xfrm>
            <a:custGeom>
              <a:avLst/>
              <a:gdLst/>
              <a:ahLst/>
              <a:cxnLst/>
              <a:rect l="l" t="t" r="r" b="b"/>
              <a:pathLst>
                <a:path w="7393329" h="1473715">
                  <a:moveTo>
                    <a:pt x="0" y="0"/>
                  </a:moveTo>
                  <a:lnTo>
                    <a:pt x="7393329" y="0"/>
                  </a:lnTo>
                  <a:lnTo>
                    <a:pt x="7393329" y="1473715"/>
                  </a:lnTo>
                  <a:lnTo>
                    <a:pt x="0" y="1473715"/>
                  </a:lnTo>
                  <a:close/>
                </a:path>
              </a:pathLst>
            </a:custGeom>
            <a:solidFill>
              <a:srgbClr val="FFFAF5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11007076" y="2249499"/>
            <a:ext cx="5792592" cy="1304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00"/>
              </a:lnSpc>
            </a:pPr>
            <a:r>
              <a:rPr lang="en-US" sz="85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</a:p>
        </p:txBody>
      </p:sp>
      <p:sp>
        <p:nvSpPr>
          <p:cNvPr id="7" name="AutoShape 7"/>
          <p:cNvSpPr/>
          <p:nvPr/>
        </p:nvSpPr>
        <p:spPr>
          <a:xfrm flipV="1">
            <a:off x="9518745" y="4319306"/>
            <a:ext cx="8769255" cy="9526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TextBox 8"/>
          <p:cNvSpPr txBox="1"/>
          <p:nvPr/>
        </p:nvSpPr>
        <p:spPr>
          <a:xfrm>
            <a:off x="420837" y="6447182"/>
            <a:ext cx="17446326" cy="3206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62"/>
              </a:lnSpc>
              <a:spcBef>
                <a:spcPct val="0"/>
              </a:spcBef>
            </a:pPr>
            <a:r>
              <a:rPr lang="en-US" sz="4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en-US" sz="4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Instagram</a:t>
            </a:r>
            <a:r>
              <a:rPr lang="en-US" sz="4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-страницы, содействующей пониманию специфики обучения на направлении </a:t>
            </a:r>
            <a:r>
              <a:rPr lang="ru-RU" sz="4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4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Политология</a:t>
            </a:r>
            <a:r>
              <a:rPr lang="ru-RU" sz="4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sz="4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популяризации научной деятельности, освещению мероприятий, а также помощи в развеивании мифа о сложности трудоустройства студентов после </a:t>
            </a:r>
            <a:r>
              <a:rPr lang="en-US" sz="4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окончания</a:t>
            </a:r>
            <a:r>
              <a:rPr lang="en-US" sz="4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учебы</a:t>
            </a:r>
            <a:r>
              <a:rPr lang="ru-RU" sz="4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4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249076" y="669949"/>
            <a:ext cx="5958907" cy="4473551"/>
            <a:chOff x="0" y="0"/>
            <a:chExt cx="8916670" cy="6694043"/>
          </a:xfrm>
        </p:grpSpPr>
        <p:sp>
          <p:nvSpPr>
            <p:cNvPr id="10" name="Freeform 10"/>
            <p:cNvSpPr/>
            <p:nvPr/>
          </p:nvSpPr>
          <p:spPr>
            <a:xfrm>
              <a:off x="6350" y="6350"/>
              <a:ext cx="8903970" cy="6681343"/>
            </a:xfrm>
            <a:custGeom>
              <a:avLst/>
              <a:gdLst/>
              <a:ahLst/>
              <a:cxnLst/>
              <a:rect l="l" t="t" r="r" b="b"/>
              <a:pathLst>
                <a:path w="8903970" h="6681343">
                  <a:moveTo>
                    <a:pt x="8903970" y="6681343"/>
                  </a:moveTo>
                  <a:lnTo>
                    <a:pt x="0" y="6681343"/>
                  </a:lnTo>
                  <a:lnTo>
                    <a:pt x="0" y="0"/>
                  </a:lnTo>
                  <a:lnTo>
                    <a:pt x="8903970" y="0"/>
                  </a:lnTo>
                  <a:lnTo>
                    <a:pt x="8903970" y="6681343"/>
                  </a:lnTo>
                  <a:close/>
                  <a:moveTo>
                    <a:pt x="19050" y="6662293"/>
                  </a:moveTo>
                  <a:lnTo>
                    <a:pt x="8884920" y="6662293"/>
                  </a:lnTo>
                  <a:lnTo>
                    <a:pt x="8884920" y="19050"/>
                  </a:lnTo>
                  <a:lnTo>
                    <a:pt x="19050" y="19050"/>
                  </a:lnTo>
                  <a:lnTo>
                    <a:pt x="19050" y="6662293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155575" y="155575"/>
              <a:ext cx="8605520" cy="6382893"/>
            </a:xfrm>
            <a:custGeom>
              <a:avLst/>
              <a:gdLst/>
              <a:ahLst/>
              <a:cxnLst/>
              <a:rect l="l" t="t" r="r" b="b"/>
              <a:pathLst>
                <a:path w="8605520" h="6382893">
                  <a:moveTo>
                    <a:pt x="0" y="0"/>
                  </a:moveTo>
                  <a:lnTo>
                    <a:pt x="8605520" y="0"/>
                  </a:lnTo>
                  <a:lnTo>
                    <a:pt x="8605520" y="6382893"/>
                  </a:lnTo>
                  <a:lnTo>
                    <a:pt x="0" y="6382893"/>
                  </a:lnTo>
                  <a:close/>
                </a:path>
              </a:pathLst>
            </a:custGeom>
            <a:blipFill>
              <a:blip r:embed="rId2"/>
              <a:stretch>
                <a:fillRect l="-17832" t="-21791" r="-11960" b="-63218"/>
              </a:stretch>
            </a:blipFill>
          </p:spPr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3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801626" y="0"/>
            <a:ext cx="6684746" cy="1648348"/>
            <a:chOff x="0" y="0"/>
            <a:chExt cx="3766157" cy="123659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66157" cy="1236595"/>
            </a:xfrm>
            <a:custGeom>
              <a:avLst/>
              <a:gdLst/>
              <a:ahLst/>
              <a:cxnLst/>
              <a:rect l="l" t="t" r="r" b="b"/>
              <a:pathLst>
                <a:path w="3766157" h="1236595">
                  <a:moveTo>
                    <a:pt x="0" y="0"/>
                  </a:moveTo>
                  <a:lnTo>
                    <a:pt x="3766157" y="0"/>
                  </a:lnTo>
                  <a:lnTo>
                    <a:pt x="3766157" y="1236595"/>
                  </a:lnTo>
                  <a:lnTo>
                    <a:pt x="0" y="1236595"/>
                  </a:lnTo>
                  <a:close/>
                </a:path>
              </a:pathLst>
            </a:custGeom>
            <a:solidFill>
              <a:srgbClr val="FFFAF5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06087" y="3304419"/>
            <a:ext cx="3220112" cy="6409336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 rotWithShape="1">
          <a:blip r:embed="rId3"/>
          <a:srcRect l="21141" r="-21141"/>
          <a:stretch/>
        </p:blipFill>
        <p:spPr>
          <a:xfrm>
            <a:off x="0" y="2261906"/>
            <a:ext cx="6988909" cy="9162226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4178956" y="3304419"/>
            <a:ext cx="3423243" cy="6409336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 rotWithShape="1">
          <a:blip r:embed="rId5"/>
          <a:srcRect l="-2" r="21231"/>
          <a:stretch/>
        </p:blipFill>
        <p:spPr>
          <a:xfrm>
            <a:off x="12801600" y="2285326"/>
            <a:ext cx="5580000" cy="9162226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6675201" y="133036"/>
            <a:ext cx="4937597" cy="1441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38"/>
              </a:lnSpc>
            </a:pPr>
            <a:r>
              <a:rPr lang="en-US" sz="6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Демонстрация решения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782254" y="1732611"/>
            <a:ext cx="1267778" cy="11054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379"/>
              </a:lnSpc>
            </a:pPr>
            <a:r>
              <a:rPr lang="en-US" sz="6699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313496" y="1819109"/>
            <a:ext cx="3090635" cy="10189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39"/>
              </a:lnSpc>
            </a:pPr>
            <a:r>
              <a:rPr lang="en-US" sz="67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после: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9C7ECA06-A181-40CF-8936-5B2F074C71E0}"/>
              </a:ext>
            </a:extLst>
          </p:cNvPr>
          <p:cNvSpPr/>
          <p:nvPr/>
        </p:nvSpPr>
        <p:spPr>
          <a:xfrm>
            <a:off x="5257799" y="3321727"/>
            <a:ext cx="7543801" cy="5151689"/>
          </a:xfrm>
          <a:prstGeom prst="roundRect">
            <a:avLst/>
          </a:prstGeom>
          <a:solidFill>
            <a:srgbClr val="FFF8F3"/>
          </a:solidFill>
          <a:ln>
            <a:solidFill>
              <a:srgbClr val="5410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871F900-B250-4D6A-87B9-909FA5EFE01F}"/>
              </a:ext>
            </a:extLst>
          </p:cNvPr>
          <p:cNvSpPr txBox="1"/>
          <p:nvPr/>
        </p:nvSpPr>
        <p:spPr>
          <a:xfrm>
            <a:off x="5638800" y="3771900"/>
            <a:ext cx="7398045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541010"/>
              </a:buClr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изменилось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Clr>
                <a:srgbClr val="541010"/>
              </a:buClr>
              <a:buFont typeface="Wingdings" panose="05000000000000000000" pitchFamily="2" charset="2"/>
              <a:buChar char="Ø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аккаунт подписалось 90 человек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Clr>
                <a:srgbClr val="541010"/>
              </a:buClr>
              <a:buFont typeface="Wingdings" panose="05000000000000000000" pitchFamily="2" charset="2"/>
              <a:buChar char="Ø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Было опубликовано 15 постов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Clr>
                <a:srgbClr val="541010"/>
              </a:buClr>
              <a:buFont typeface="Wingdings" panose="05000000000000000000" pitchFamily="2" charset="2"/>
              <a:buChar char="Ø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Добавили описание аккаунта для упрощенного поиска среди многочисленного количества аккаунтов в инстаграм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Clr>
                <a:srgbClr val="541010"/>
              </a:buClr>
              <a:buFont typeface="Wingdings" panose="05000000000000000000" pitchFamily="2" charset="2"/>
              <a:buChar char="Ø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Разработали оформление страницы.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3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385200" y="643499"/>
            <a:ext cx="10287001" cy="9000000"/>
            <a:chOff x="0" y="0"/>
            <a:chExt cx="9132342" cy="721304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132342" cy="7213047"/>
            </a:xfrm>
            <a:custGeom>
              <a:avLst/>
              <a:gdLst/>
              <a:ahLst/>
              <a:cxnLst/>
              <a:rect l="l" t="t" r="r" b="b"/>
              <a:pathLst>
                <a:path w="9132342" h="7213047">
                  <a:moveTo>
                    <a:pt x="0" y="0"/>
                  </a:moveTo>
                  <a:lnTo>
                    <a:pt x="9132342" y="0"/>
                  </a:lnTo>
                  <a:lnTo>
                    <a:pt x="9132342" y="7213047"/>
                  </a:lnTo>
                  <a:lnTo>
                    <a:pt x="0" y="7213047"/>
                  </a:lnTo>
                  <a:close/>
                </a:path>
              </a:pathLst>
            </a:custGeom>
            <a:solidFill>
              <a:srgbClr val="FFFAF5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t="2473" b="3989"/>
          <a:stretch>
            <a:fillRect/>
          </a:stretch>
        </p:blipFill>
        <p:spPr>
          <a:xfrm rot="-7816135" flipV="1">
            <a:off x="-226976" y="-1609828"/>
            <a:ext cx="2511352" cy="4470507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t="2473" b="3989"/>
          <a:stretch>
            <a:fillRect/>
          </a:stretch>
        </p:blipFill>
        <p:spPr>
          <a:xfrm rot="2965435" flipV="1">
            <a:off x="16061877" y="6979020"/>
            <a:ext cx="3054005" cy="5436494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3035035" y="194056"/>
            <a:ext cx="4987330" cy="1988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79"/>
              </a:lnSpc>
            </a:pPr>
            <a:r>
              <a:rPr lang="en-US" sz="6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Проделанная </a:t>
            </a:r>
          </a:p>
          <a:p>
            <a:pPr algn="ctr">
              <a:lnSpc>
                <a:spcPts val="7979"/>
              </a:lnSpc>
            </a:pPr>
            <a:r>
              <a:rPr lang="en-US" sz="6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работа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028700" y="2499946"/>
            <a:ext cx="9000000" cy="7200000"/>
            <a:chOff x="0" y="0"/>
            <a:chExt cx="12000000" cy="9600000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4"/>
            <a:srcRect l="12034" r="18780"/>
            <a:stretch>
              <a:fillRect/>
            </a:stretch>
          </p:blipFill>
          <p:spPr>
            <a:xfrm>
              <a:off x="0" y="0"/>
              <a:ext cx="5936500" cy="4736500"/>
            </a:xfrm>
            <a:prstGeom prst="rect">
              <a:avLst/>
            </a:prstGeom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5"/>
            <a:srcRect l="9412" r="22906"/>
            <a:stretch>
              <a:fillRect/>
            </a:stretch>
          </p:blipFill>
          <p:spPr>
            <a:xfrm>
              <a:off x="6063500" y="0"/>
              <a:ext cx="5936500" cy="4736500"/>
            </a:xfrm>
            <a:prstGeom prst="rect">
              <a:avLst/>
            </a:prstGeom>
          </p:spPr>
        </p:pic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6"/>
            <a:srcRect l="21735" r="9246"/>
            <a:stretch>
              <a:fillRect/>
            </a:stretch>
          </p:blipFill>
          <p:spPr>
            <a:xfrm>
              <a:off x="0" y="4863500"/>
              <a:ext cx="5936500" cy="4736500"/>
            </a:xfrm>
            <a:prstGeom prst="rect">
              <a:avLst/>
            </a:prstGeom>
          </p:spPr>
        </p:pic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7"/>
            <a:srcRect l="7805" r="23730"/>
            <a:stretch>
              <a:fillRect/>
            </a:stretch>
          </p:blipFill>
          <p:spPr>
            <a:xfrm>
              <a:off x="6063500" y="4863500"/>
              <a:ext cx="5936500" cy="4736500"/>
            </a:xfrm>
            <a:prstGeom prst="rect">
              <a:avLst/>
            </a:prstGeom>
          </p:spPr>
        </p:pic>
      </p:grpSp>
      <p:sp>
        <p:nvSpPr>
          <p:cNvPr id="12" name="TextBox 12"/>
          <p:cNvSpPr txBox="1"/>
          <p:nvPr/>
        </p:nvSpPr>
        <p:spPr>
          <a:xfrm>
            <a:off x="10287000" y="91955"/>
            <a:ext cx="7805173" cy="38779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было опубликовано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 постов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конкретно:</a:t>
            </a:r>
          </a:p>
          <a:p>
            <a:pPr marL="711200" lvl="0" indent="-571500" rtl="0"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поста научной рубрики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711200" lvl="0" indent="-571500" rtl="0"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поста внеучебной деятельности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11200" lvl="0" indent="-571500" rtl="0"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постов информации для абитуриентов;</a:t>
            </a:r>
            <a:endParaRPr lang="ru-RU" sz="3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11200" lvl="0" indent="-571500" rtl="0"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ru-RU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поста рубрики выпускники.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F0DFE4A-187E-4EE9-950B-A93EAEFF6F86}"/>
              </a:ext>
            </a:extLst>
          </p:cNvPr>
          <p:cNvSpPr txBox="1"/>
          <p:nvPr/>
        </p:nvSpPr>
        <p:spPr>
          <a:xfrm>
            <a:off x="10287000" y="4344161"/>
            <a:ext cx="780517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готово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 публикации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поста на научную тематику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поста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 для абитуриентов;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поста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внеучебной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деятельности;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отснято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интервью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роанкетировано 36 человек;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роанкетировано все 4 курса направления «Политология».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3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723356"/>
            <a:ext cx="18288000" cy="8563644"/>
            <a:chOff x="0" y="0"/>
            <a:chExt cx="4644890" cy="21750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44890" cy="2175043"/>
            </a:xfrm>
            <a:custGeom>
              <a:avLst/>
              <a:gdLst/>
              <a:ahLst/>
              <a:cxnLst/>
              <a:rect l="l" t="t" r="r" b="b"/>
              <a:pathLst>
                <a:path w="4644890" h="2175043">
                  <a:moveTo>
                    <a:pt x="0" y="0"/>
                  </a:moveTo>
                  <a:lnTo>
                    <a:pt x="4644890" y="0"/>
                  </a:lnTo>
                  <a:lnTo>
                    <a:pt x="4644890" y="2175043"/>
                  </a:lnTo>
                  <a:lnTo>
                    <a:pt x="0" y="2175043"/>
                  </a:lnTo>
                  <a:close/>
                </a:path>
              </a:pathLst>
            </a:custGeom>
            <a:solidFill>
              <a:srgbClr val="C1B8B1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8392" y="2160740"/>
            <a:ext cx="4240710" cy="7780862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631973" y="2160740"/>
            <a:ext cx="4287414" cy="7780862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144000" y="2160740"/>
            <a:ext cx="4324777" cy="7780862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3724226" y="2160740"/>
            <a:ext cx="4236456" cy="7738965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5359597" y="462935"/>
            <a:ext cx="7119581" cy="977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6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 охватов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3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9753600" y="1943100"/>
            <a:ext cx="6012787" cy="8191500"/>
            <a:chOff x="0" y="0"/>
            <a:chExt cx="1941000" cy="2472577"/>
          </a:xfrm>
        </p:grpSpPr>
        <p:sp>
          <p:nvSpPr>
            <p:cNvPr id="6" name="Freeform 5"/>
            <p:cNvSpPr/>
            <p:nvPr/>
          </p:nvSpPr>
          <p:spPr>
            <a:xfrm>
              <a:off x="0" y="0"/>
              <a:ext cx="1941000" cy="2472577"/>
            </a:xfrm>
            <a:custGeom>
              <a:avLst/>
              <a:gdLst/>
              <a:ahLst/>
              <a:cxnLst/>
              <a:rect l="l" t="t" r="r" b="b"/>
              <a:pathLst>
                <a:path w="1941000" h="2472577">
                  <a:moveTo>
                    <a:pt x="0" y="0"/>
                  </a:moveTo>
                  <a:lnTo>
                    <a:pt x="1941000" y="0"/>
                  </a:lnTo>
                  <a:lnTo>
                    <a:pt x="1941000" y="2472577"/>
                  </a:lnTo>
                  <a:lnTo>
                    <a:pt x="0" y="2472577"/>
                  </a:lnTo>
                  <a:close/>
                </a:path>
              </a:pathLst>
            </a:custGeom>
            <a:solidFill>
              <a:srgbClr val="C1B8B1"/>
            </a:solidFill>
          </p:spPr>
        </p:sp>
      </p:grpSp>
      <p:sp>
        <p:nvSpPr>
          <p:cNvPr id="8" name="TextBox 8"/>
          <p:cNvSpPr txBox="1"/>
          <p:nvPr/>
        </p:nvSpPr>
        <p:spPr>
          <a:xfrm flipH="1">
            <a:off x="14308543" y="2217291"/>
            <a:ext cx="1038746" cy="5970703"/>
          </a:xfrm>
          <a:prstGeom prst="rect">
            <a:avLst/>
          </a:prstGeom>
        </p:spPr>
        <p:txBody>
          <a:bodyPr vert="vert" wrap="square"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ru-RU" sz="6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Топ </a:t>
            </a:r>
            <a:r>
              <a:rPr lang="ru-RU" sz="6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посты</a:t>
            </a:r>
            <a:endParaRPr lang="en-US" sz="66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Group 4"/>
          <p:cNvGrpSpPr/>
          <p:nvPr/>
        </p:nvGrpSpPr>
        <p:grpSpPr>
          <a:xfrm>
            <a:off x="2590800" y="190500"/>
            <a:ext cx="7609477" cy="8382000"/>
            <a:chOff x="0" y="0"/>
            <a:chExt cx="3582442" cy="1342210"/>
          </a:xfrm>
        </p:grpSpPr>
        <p:sp>
          <p:nvSpPr>
            <p:cNvPr id="9" name="Freeform 5"/>
            <p:cNvSpPr/>
            <p:nvPr/>
          </p:nvSpPr>
          <p:spPr>
            <a:xfrm>
              <a:off x="0" y="0"/>
              <a:ext cx="3582442" cy="1342210"/>
            </a:xfrm>
            <a:custGeom>
              <a:avLst/>
              <a:gdLst/>
              <a:ahLst/>
              <a:cxnLst/>
              <a:rect l="l" t="t" r="r" b="b"/>
              <a:pathLst>
                <a:path w="3582442" h="1342210">
                  <a:moveTo>
                    <a:pt x="0" y="0"/>
                  </a:moveTo>
                  <a:lnTo>
                    <a:pt x="3582442" y="0"/>
                  </a:lnTo>
                  <a:lnTo>
                    <a:pt x="3582442" y="1342210"/>
                  </a:lnTo>
                  <a:lnTo>
                    <a:pt x="0" y="1342210"/>
                  </a:lnTo>
                  <a:close/>
                </a:path>
              </a:pathLst>
            </a:custGeom>
            <a:solidFill>
              <a:srgbClr val="FFFAF5"/>
            </a:solidFill>
          </p:spPr>
        </p:sp>
      </p:grpSp>
      <p:pic>
        <p:nvPicPr>
          <p:cNvPr id="10" name="Дизайн без названия (1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048644" y="0"/>
            <a:ext cx="10259899" cy="10259899"/>
          </a:xfrm>
          <a:prstGeom prst="rect">
            <a:avLst/>
          </a:prstGeom>
          <a:ln>
            <a:noFill/>
          </a:ln>
          <a:effectLst>
            <a:outerShdw blurRad="596900" dist="304800" dir="6300000" sx="102000" sy="102000" algn="tl" rotWithShape="0">
              <a:srgbClr val="333333">
                <a:alpha val="68000"/>
              </a:srgbClr>
            </a:outerShdw>
          </a:effectLst>
        </p:spPr>
      </p:pic>
      <p:sp>
        <p:nvSpPr>
          <p:cNvPr id="11" name="TextBox 8"/>
          <p:cNvSpPr txBox="1"/>
          <p:nvPr/>
        </p:nvSpPr>
        <p:spPr>
          <a:xfrm flipH="1">
            <a:off x="2940710" y="2211233"/>
            <a:ext cx="1038746" cy="5970703"/>
          </a:xfrm>
          <a:prstGeom prst="rect">
            <a:avLst/>
          </a:prstGeom>
        </p:spPr>
        <p:txBody>
          <a:bodyPr vert="vert270" wrap="square"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ru-RU" sz="6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Топ </a:t>
            </a:r>
            <a:r>
              <a:rPr lang="ru-RU" sz="6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посты</a:t>
            </a:r>
            <a:endParaRPr lang="en-US" sz="66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8196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3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372600" y="0"/>
            <a:ext cx="8915401" cy="10287000"/>
            <a:chOff x="0" y="0"/>
            <a:chExt cx="2997651" cy="388327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97651" cy="3883279"/>
            </a:xfrm>
            <a:custGeom>
              <a:avLst/>
              <a:gdLst/>
              <a:ahLst/>
              <a:cxnLst/>
              <a:rect l="l" t="t" r="r" b="b"/>
              <a:pathLst>
                <a:path w="2997651" h="3883279">
                  <a:moveTo>
                    <a:pt x="0" y="0"/>
                  </a:moveTo>
                  <a:lnTo>
                    <a:pt x="2997651" y="0"/>
                  </a:lnTo>
                  <a:lnTo>
                    <a:pt x="2997651" y="3883279"/>
                  </a:lnTo>
                  <a:lnTo>
                    <a:pt x="0" y="3883279"/>
                  </a:lnTo>
                  <a:close/>
                </a:path>
              </a:pathLst>
            </a:custGeom>
            <a:solidFill>
              <a:srgbClr val="FFFAF5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-1" y="-1"/>
            <a:ext cx="4799913" cy="6491549"/>
            <a:chOff x="0" y="0"/>
            <a:chExt cx="1941000" cy="247257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41000" cy="2472577"/>
            </a:xfrm>
            <a:custGeom>
              <a:avLst/>
              <a:gdLst/>
              <a:ahLst/>
              <a:cxnLst/>
              <a:rect l="l" t="t" r="r" b="b"/>
              <a:pathLst>
                <a:path w="1941000" h="2472577">
                  <a:moveTo>
                    <a:pt x="0" y="0"/>
                  </a:moveTo>
                  <a:lnTo>
                    <a:pt x="1941000" y="0"/>
                  </a:lnTo>
                  <a:lnTo>
                    <a:pt x="1941000" y="2472577"/>
                  </a:lnTo>
                  <a:lnTo>
                    <a:pt x="0" y="2472577"/>
                  </a:lnTo>
                  <a:close/>
                </a:path>
              </a:pathLst>
            </a:custGeom>
            <a:solidFill>
              <a:srgbClr val="C1B8B1"/>
            </a:solidFill>
          </p:spPr>
        </p:sp>
      </p:grpSp>
      <p:sp>
        <p:nvSpPr>
          <p:cNvPr id="6" name="AutoShape 6"/>
          <p:cNvSpPr/>
          <p:nvPr/>
        </p:nvSpPr>
        <p:spPr>
          <a:xfrm>
            <a:off x="11201400" y="1891610"/>
            <a:ext cx="5544846" cy="0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ru-RU" dirty="0"/>
          </a:p>
        </p:txBody>
      </p:sp>
      <p:sp>
        <p:nvSpPr>
          <p:cNvPr id="7" name="TextBox 7"/>
          <p:cNvSpPr txBox="1"/>
          <p:nvPr/>
        </p:nvSpPr>
        <p:spPr>
          <a:xfrm>
            <a:off x="9563099" y="1912504"/>
            <a:ext cx="8534401" cy="7886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050"/>
              </a:lnSpc>
            </a:pP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lnSpc>
                <a:spcPts val="4050"/>
              </a:lnSpc>
              <a:buFont typeface="Arial" panose="020B0604020202020204" pitchFamily="34" charset="0"/>
              <a:buChar char="•"/>
            </a:pPr>
            <a:r>
              <a:rPr lang="en-US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Информирование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грантах – президентских, губернаторских, различных фондов – участие в этих грантах для развития проекта;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lnSpc>
                <a:spcPts val="4050"/>
              </a:lnSpc>
              <a:buFont typeface="Arial" panose="020B0604020202020204" pitchFamily="34" charset="0"/>
              <a:buChar char="•"/>
            </a:pP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lnSpc>
                <a:spcPts val="4050"/>
              </a:lnSpc>
              <a:buFont typeface="Arial" panose="020B0604020202020204" pitchFamily="34" charset="0"/>
              <a:buChar char="•"/>
            </a:pPr>
            <a:r>
              <a:rPr lang="en-US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Экспертная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преподавателей кафедры (подготовка экспертных заключений);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lnSpc>
                <a:spcPts val="4050"/>
              </a:lnSpc>
              <a:buFont typeface="Arial" panose="020B0604020202020204" pitchFamily="34" charset="0"/>
              <a:buChar char="•"/>
            </a:pP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lnSpc>
                <a:spcPts val="4050"/>
              </a:lnSpc>
              <a:buFont typeface="Arial" panose="020B0604020202020204" pitchFamily="34" charset="0"/>
              <a:buChar char="•"/>
            </a:pPr>
            <a:r>
              <a:rPr lang="en-US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– проведение стримов преподавателями кафедры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1332835" y="1128380"/>
            <a:ext cx="5531269" cy="8030240"/>
            <a:chOff x="0" y="0"/>
            <a:chExt cx="6141847" cy="8916670"/>
          </a:xfrm>
        </p:grpSpPr>
        <p:sp>
          <p:nvSpPr>
            <p:cNvPr id="9" name="Freeform 9"/>
            <p:cNvSpPr/>
            <p:nvPr/>
          </p:nvSpPr>
          <p:spPr>
            <a:xfrm>
              <a:off x="6350" y="6350"/>
              <a:ext cx="6129147" cy="8903970"/>
            </a:xfrm>
            <a:custGeom>
              <a:avLst/>
              <a:gdLst/>
              <a:ahLst/>
              <a:cxnLst/>
              <a:rect l="l" t="t" r="r" b="b"/>
              <a:pathLst>
                <a:path w="6129147" h="8903970">
                  <a:moveTo>
                    <a:pt x="6129147" y="8903970"/>
                  </a:moveTo>
                  <a:lnTo>
                    <a:pt x="0" y="8903970"/>
                  </a:lnTo>
                  <a:lnTo>
                    <a:pt x="0" y="0"/>
                  </a:lnTo>
                  <a:lnTo>
                    <a:pt x="6129147" y="0"/>
                  </a:lnTo>
                  <a:lnTo>
                    <a:pt x="6129147" y="8903970"/>
                  </a:lnTo>
                  <a:close/>
                  <a:moveTo>
                    <a:pt x="19050" y="8884920"/>
                  </a:moveTo>
                  <a:lnTo>
                    <a:pt x="6110097" y="8884920"/>
                  </a:lnTo>
                  <a:lnTo>
                    <a:pt x="6110097" y="19050"/>
                  </a:lnTo>
                  <a:lnTo>
                    <a:pt x="19050" y="19050"/>
                  </a:lnTo>
                  <a:lnTo>
                    <a:pt x="19050" y="888492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155575" y="155575"/>
              <a:ext cx="5830697" cy="8605520"/>
            </a:xfrm>
            <a:custGeom>
              <a:avLst/>
              <a:gdLst/>
              <a:ahLst/>
              <a:cxnLst/>
              <a:rect l="l" t="t" r="r" b="b"/>
              <a:pathLst>
                <a:path w="5830697" h="8605520">
                  <a:moveTo>
                    <a:pt x="0" y="0"/>
                  </a:moveTo>
                  <a:lnTo>
                    <a:pt x="5830697" y="0"/>
                  </a:lnTo>
                  <a:lnTo>
                    <a:pt x="5830697" y="8605520"/>
                  </a:lnTo>
                  <a:lnTo>
                    <a:pt x="0" y="8605520"/>
                  </a:lnTo>
                  <a:close/>
                </a:path>
              </a:pathLst>
            </a:custGeom>
            <a:blipFill>
              <a:blip r:embed="rId2"/>
              <a:stretch>
                <a:fillRect l="-60692" r="-60692"/>
              </a:stretch>
            </a:blipFill>
          </p:spPr>
        </p:sp>
      </p:grpSp>
      <p:sp>
        <p:nvSpPr>
          <p:cNvPr id="11" name="TextBox 11"/>
          <p:cNvSpPr txBox="1"/>
          <p:nvPr/>
        </p:nvSpPr>
        <p:spPr>
          <a:xfrm>
            <a:off x="10216166" y="-145258"/>
            <a:ext cx="7228265" cy="19964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979"/>
              </a:lnSpc>
            </a:pPr>
            <a:r>
              <a:rPr lang="en-US" sz="5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</a:t>
            </a:r>
          </a:p>
          <a:p>
            <a:pPr algn="ctr">
              <a:lnSpc>
                <a:spcPts val="7979"/>
              </a:lnSpc>
            </a:pPr>
            <a:r>
              <a:rPr lang="en-US" sz="5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3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680411" y="631682"/>
            <a:ext cx="8927178" cy="1491614"/>
            <a:chOff x="0" y="0"/>
            <a:chExt cx="2255548" cy="3768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55548" cy="376872"/>
            </a:xfrm>
            <a:custGeom>
              <a:avLst/>
              <a:gdLst/>
              <a:ahLst/>
              <a:cxnLst/>
              <a:rect l="l" t="t" r="r" b="b"/>
              <a:pathLst>
                <a:path w="2255548" h="376872">
                  <a:moveTo>
                    <a:pt x="0" y="0"/>
                  </a:moveTo>
                  <a:lnTo>
                    <a:pt x="2255548" y="0"/>
                  </a:lnTo>
                  <a:lnTo>
                    <a:pt x="2255548" y="376872"/>
                  </a:lnTo>
                  <a:lnTo>
                    <a:pt x="0" y="376872"/>
                  </a:lnTo>
                  <a:close/>
                </a:path>
              </a:pathLst>
            </a:custGeom>
            <a:solidFill>
              <a:srgbClr val="C1B8B1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2781301"/>
            <a:ext cx="18288000" cy="4328247"/>
            <a:chOff x="0" y="0"/>
            <a:chExt cx="6278197" cy="101636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278197" cy="1016368"/>
            </a:xfrm>
            <a:custGeom>
              <a:avLst/>
              <a:gdLst/>
              <a:ahLst/>
              <a:cxnLst/>
              <a:rect l="l" t="t" r="r" b="b"/>
              <a:pathLst>
                <a:path w="6278197" h="1016368">
                  <a:moveTo>
                    <a:pt x="0" y="0"/>
                  </a:moveTo>
                  <a:lnTo>
                    <a:pt x="6278197" y="0"/>
                  </a:lnTo>
                  <a:lnTo>
                    <a:pt x="6278197" y="1016368"/>
                  </a:lnTo>
                  <a:lnTo>
                    <a:pt x="0" y="1016368"/>
                  </a:lnTo>
                  <a:close/>
                </a:path>
              </a:pathLst>
            </a:custGeom>
            <a:solidFill>
              <a:srgbClr val="FFFAF5"/>
            </a:solidFill>
          </p:spPr>
        </p:sp>
      </p:grpSp>
      <p:sp>
        <p:nvSpPr>
          <p:cNvPr id="6" name="AutoShape 6"/>
          <p:cNvSpPr/>
          <p:nvPr/>
        </p:nvSpPr>
        <p:spPr>
          <a:xfrm>
            <a:off x="4697451" y="2123296"/>
            <a:ext cx="8910138" cy="0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7"/>
          <p:cNvSpPr txBox="1"/>
          <p:nvPr/>
        </p:nvSpPr>
        <p:spPr>
          <a:xfrm>
            <a:off x="304800" y="2924454"/>
            <a:ext cx="17678400" cy="40419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590"/>
              </a:lnSpc>
            </a:pPr>
            <a:r>
              <a:rPr lang="en-US" sz="4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продолжим развивать наш аккаунт для освещения разного рода мероприятий, конференций, флешмобов и профессиональной деятельности политологов. А также, начнем выкладывать лайфхаки для поступающих и для тех, кто уже учится на нашем направлении. Запустим разные хештеги и онлайн-активности. И это только начало…</a:t>
            </a:r>
          </a:p>
          <a:p>
            <a:pPr algn="ctr">
              <a:lnSpc>
                <a:spcPts val="4420"/>
              </a:lnSpc>
            </a:pPr>
            <a:endParaRPr lang="en-US" sz="2700" dirty="0">
              <a:solidFill>
                <a:srgbClr val="000000"/>
              </a:solidFill>
              <a:latin typeface="Kollektif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680411" y="876494"/>
            <a:ext cx="8927178" cy="882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6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Перспективы развития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3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94612" y="-596383"/>
            <a:ext cx="8812541" cy="11479767"/>
            <a:chOff x="0" y="0"/>
            <a:chExt cx="2981032" cy="388327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81032" cy="3883279"/>
            </a:xfrm>
            <a:custGeom>
              <a:avLst/>
              <a:gdLst/>
              <a:ahLst/>
              <a:cxnLst/>
              <a:rect l="l" t="t" r="r" b="b"/>
              <a:pathLst>
                <a:path w="2981032" h="3883279">
                  <a:moveTo>
                    <a:pt x="0" y="0"/>
                  </a:moveTo>
                  <a:lnTo>
                    <a:pt x="2981032" y="0"/>
                  </a:lnTo>
                  <a:lnTo>
                    <a:pt x="2981032" y="3883279"/>
                  </a:lnTo>
                  <a:lnTo>
                    <a:pt x="0" y="3883279"/>
                  </a:lnTo>
                  <a:close/>
                </a:path>
              </a:pathLst>
            </a:custGeom>
            <a:solidFill>
              <a:srgbClr val="FFFAF5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8776602" y="1143000"/>
            <a:ext cx="8812542" cy="8001000"/>
            <a:chOff x="0" y="0"/>
            <a:chExt cx="3582442" cy="134221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582442" cy="1342210"/>
            </a:xfrm>
            <a:custGeom>
              <a:avLst/>
              <a:gdLst/>
              <a:ahLst/>
              <a:cxnLst/>
              <a:rect l="l" t="t" r="r" b="b"/>
              <a:pathLst>
                <a:path w="3582442" h="1342210">
                  <a:moveTo>
                    <a:pt x="0" y="0"/>
                  </a:moveTo>
                  <a:lnTo>
                    <a:pt x="3582442" y="0"/>
                  </a:lnTo>
                  <a:lnTo>
                    <a:pt x="3582442" y="1342210"/>
                  </a:lnTo>
                  <a:lnTo>
                    <a:pt x="0" y="1342210"/>
                  </a:lnTo>
                  <a:close/>
                </a:path>
              </a:pathLst>
            </a:custGeom>
            <a:solidFill>
              <a:srgbClr val="FFFAF5"/>
            </a:solidFill>
          </p:spPr>
        </p:sp>
      </p:grpSp>
      <p:sp>
        <p:nvSpPr>
          <p:cNvPr id="8" name="TextBox 8"/>
          <p:cNvSpPr txBox="1"/>
          <p:nvPr/>
        </p:nvSpPr>
        <p:spPr>
          <a:xfrm>
            <a:off x="-50174" y="3695700"/>
            <a:ext cx="6923663" cy="2447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8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Подведение итогов</a:t>
            </a:r>
          </a:p>
        </p:txBody>
      </p:sp>
      <p:sp>
        <p:nvSpPr>
          <p:cNvPr id="9" name="AutoShape 9"/>
          <p:cNvSpPr/>
          <p:nvPr/>
        </p:nvSpPr>
        <p:spPr>
          <a:xfrm>
            <a:off x="521401" y="6438900"/>
            <a:ext cx="5780511" cy="0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0AE509-233C-47F6-A0A8-3CFC8444AE04}"/>
              </a:ext>
            </a:extLst>
          </p:cNvPr>
          <p:cNvSpPr txBox="1"/>
          <p:nvPr/>
        </p:nvSpPr>
        <p:spPr>
          <a:xfrm>
            <a:off x="9296400" y="1714500"/>
            <a:ext cx="7620000" cy="7140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4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Создали уникальный ресурс для политологов СурГУ и не только.</a:t>
            </a:r>
          </a:p>
          <a:p>
            <a:pPr marL="285750" lvl="0" indent="-2857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ru-RU" sz="4400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работы в интенсиве мы нашли преимущества действующего проекта и выявили проблемные места, благодаря помощи экспертов.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0778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3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94612" y="-596383"/>
            <a:ext cx="8812541" cy="11479767"/>
            <a:chOff x="0" y="0"/>
            <a:chExt cx="2981032" cy="388327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81032" cy="3883279"/>
            </a:xfrm>
            <a:custGeom>
              <a:avLst/>
              <a:gdLst/>
              <a:ahLst/>
              <a:cxnLst/>
              <a:rect l="l" t="t" r="r" b="b"/>
              <a:pathLst>
                <a:path w="2981032" h="3883279">
                  <a:moveTo>
                    <a:pt x="0" y="0"/>
                  </a:moveTo>
                  <a:lnTo>
                    <a:pt x="2981032" y="0"/>
                  </a:lnTo>
                  <a:lnTo>
                    <a:pt x="2981032" y="3883279"/>
                  </a:lnTo>
                  <a:lnTo>
                    <a:pt x="0" y="3883279"/>
                  </a:lnTo>
                  <a:close/>
                </a:path>
              </a:pathLst>
            </a:custGeom>
            <a:solidFill>
              <a:srgbClr val="FFFAF5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8031461" y="2933700"/>
            <a:ext cx="10099868" cy="4068095"/>
            <a:chOff x="0" y="0"/>
            <a:chExt cx="3582442" cy="134221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582442" cy="1342210"/>
            </a:xfrm>
            <a:custGeom>
              <a:avLst/>
              <a:gdLst/>
              <a:ahLst/>
              <a:cxnLst/>
              <a:rect l="l" t="t" r="r" b="b"/>
              <a:pathLst>
                <a:path w="3582442" h="1342210">
                  <a:moveTo>
                    <a:pt x="0" y="0"/>
                  </a:moveTo>
                  <a:lnTo>
                    <a:pt x="3582442" y="0"/>
                  </a:lnTo>
                  <a:lnTo>
                    <a:pt x="3582442" y="1342210"/>
                  </a:lnTo>
                  <a:lnTo>
                    <a:pt x="0" y="1342210"/>
                  </a:lnTo>
                  <a:close/>
                </a:path>
              </a:pathLst>
            </a:custGeom>
            <a:solidFill>
              <a:srgbClr val="FFFAF5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7940807" y="586206"/>
            <a:ext cx="10281176" cy="1552873"/>
            <a:chOff x="0" y="0"/>
            <a:chExt cx="4512643" cy="68159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512643" cy="681591"/>
            </a:xfrm>
            <a:custGeom>
              <a:avLst/>
              <a:gdLst/>
              <a:ahLst/>
              <a:cxnLst/>
              <a:rect l="l" t="t" r="r" b="b"/>
              <a:pathLst>
                <a:path w="4512643" h="681591">
                  <a:moveTo>
                    <a:pt x="0" y="0"/>
                  </a:moveTo>
                  <a:lnTo>
                    <a:pt x="4512643" y="0"/>
                  </a:lnTo>
                  <a:lnTo>
                    <a:pt x="4512643" y="681591"/>
                  </a:lnTo>
                  <a:lnTo>
                    <a:pt x="0" y="681591"/>
                  </a:lnTo>
                  <a:close/>
                </a:path>
              </a:pathLst>
            </a:custGeom>
            <a:solidFill>
              <a:srgbClr val="C1B8B1"/>
            </a:solidFill>
          </p:spPr>
        </p:sp>
      </p:grpSp>
      <p:sp>
        <p:nvSpPr>
          <p:cNvPr id="8" name="TextBox 8"/>
          <p:cNvSpPr txBox="1"/>
          <p:nvPr/>
        </p:nvSpPr>
        <p:spPr>
          <a:xfrm>
            <a:off x="-50174" y="3919537"/>
            <a:ext cx="6923663" cy="2447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8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Подведение итогов</a:t>
            </a:r>
          </a:p>
        </p:txBody>
      </p:sp>
      <p:sp>
        <p:nvSpPr>
          <p:cNvPr id="9" name="AutoShape 9"/>
          <p:cNvSpPr/>
          <p:nvPr/>
        </p:nvSpPr>
        <p:spPr>
          <a:xfrm>
            <a:off x="685800" y="6743700"/>
            <a:ext cx="5780511" cy="0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TextBox 10"/>
          <p:cNvSpPr txBox="1"/>
          <p:nvPr/>
        </p:nvSpPr>
        <p:spPr>
          <a:xfrm>
            <a:off x="8252156" y="3474022"/>
            <a:ext cx="9658477" cy="34208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69"/>
              </a:lnSpc>
            </a:pP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Главной целью проекта в начале интенсива было создание действующей Instagram-страницы политологов СурГУ, источника связи политологов Сургута и региона в целом.</a:t>
            </a:r>
            <a:endParaRPr lang="ru-RU" sz="3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5269"/>
              </a:lnSpc>
            </a:pPr>
            <a:endParaRPr lang="en-US" sz="3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70"/>
              </a:lnSpc>
            </a:pPr>
            <a:r>
              <a:rPr lang="en-US" sz="100" dirty="0">
                <a:solidFill>
                  <a:srgbClr val="000000"/>
                </a:solidFill>
                <a:latin typeface="Kollektif"/>
              </a:rPr>
              <a:t>Создать инстаграм-страничку политологов и начать записывать интервью с выпускниками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102450" y="875279"/>
            <a:ext cx="9957890" cy="974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39"/>
              </a:lnSpc>
            </a:pPr>
            <a:r>
              <a:rPr lang="en-US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Какую цель вы ставили перед собой в начале интенсива, удалось ли её достичь?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3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779251"/>
            <a:ext cx="7557140" cy="5507750"/>
            <a:chOff x="0" y="0"/>
            <a:chExt cx="2789687" cy="203736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789687" cy="2037369"/>
            </a:xfrm>
            <a:custGeom>
              <a:avLst/>
              <a:gdLst/>
              <a:ahLst/>
              <a:cxnLst/>
              <a:rect l="l" t="t" r="r" b="b"/>
              <a:pathLst>
                <a:path w="2789687" h="2037369">
                  <a:moveTo>
                    <a:pt x="0" y="0"/>
                  </a:moveTo>
                  <a:lnTo>
                    <a:pt x="2789687" y="0"/>
                  </a:lnTo>
                  <a:lnTo>
                    <a:pt x="2789687" y="2037369"/>
                  </a:lnTo>
                  <a:lnTo>
                    <a:pt x="0" y="2037369"/>
                  </a:lnTo>
                  <a:close/>
                </a:path>
              </a:pathLst>
            </a:custGeom>
            <a:solidFill>
              <a:srgbClr val="FFFAF5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6109854" cy="1646575"/>
            <a:chOff x="0" y="0"/>
            <a:chExt cx="2914583" cy="147384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914583" cy="1473846"/>
            </a:xfrm>
            <a:custGeom>
              <a:avLst/>
              <a:gdLst/>
              <a:ahLst/>
              <a:cxnLst/>
              <a:rect l="l" t="t" r="r" b="b"/>
              <a:pathLst>
                <a:path w="2914583" h="1473846">
                  <a:moveTo>
                    <a:pt x="0" y="0"/>
                  </a:moveTo>
                  <a:lnTo>
                    <a:pt x="2914583" y="0"/>
                  </a:lnTo>
                  <a:lnTo>
                    <a:pt x="2914583" y="1473846"/>
                  </a:lnTo>
                  <a:lnTo>
                    <a:pt x="0" y="1473846"/>
                  </a:lnTo>
                  <a:close/>
                </a:path>
              </a:pathLst>
            </a:custGeom>
            <a:solidFill>
              <a:srgbClr val="FFFAF5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9591423" y="2390368"/>
            <a:ext cx="8696577" cy="5506264"/>
            <a:chOff x="0" y="0"/>
            <a:chExt cx="3552785" cy="186261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552785" cy="1862613"/>
            </a:xfrm>
            <a:custGeom>
              <a:avLst/>
              <a:gdLst/>
              <a:ahLst/>
              <a:cxnLst/>
              <a:rect l="l" t="t" r="r" b="b"/>
              <a:pathLst>
                <a:path w="3552785" h="1862613">
                  <a:moveTo>
                    <a:pt x="0" y="0"/>
                  </a:moveTo>
                  <a:lnTo>
                    <a:pt x="3552785" y="0"/>
                  </a:lnTo>
                  <a:lnTo>
                    <a:pt x="3552785" y="1862613"/>
                  </a:lnTo>
                  <a:lnTo>
                    <a:pt x="0" y="1862613"/>
                  </a:lnTo>
                  <a:close/>
                </a:path>
              </a:pathLst>
            </a:custGeom>
            <a:solidFill>
              <a:srgbClr val="FFFAF5"/>
            </a:solidFill>
          </p:spPr>
        </p:sp>
      </p:grpSp>
      <p:grpSp>
        <p:nvGrpSpPr>
          <p:cNvPr id="8" name="Group 8"/>
          <p:cNvGrpSpPr/>
          <p:nvPr/>
        </p:nvGrpSpPr>
        <p:grpSpPr>
          <a:xfrm rot="5400000">
            <a:off x="6614534" y="4918237"/>
            <a:ext cx="5506264" cy="450526"/>
            <a:chOff x="0" y="0"/>
            <a:chExt cx="1862613" cy="1524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862613" cy="152400"/>
            </a:xfrm>
            <a:custGeom>
              <a:avLst/>
              <a:gdLst/>
              <a:ahLst/>
              <a:cxnLst/>
              <a:rect l="l" t="t" r="r" b="b"/>
              <a:pathLst>
                <a:path w="1862613" h="152400">
                  <a:moveTo>
                    <a:pt x="0" y="0"/>
                  </a:moveTo>
                  <a:lnTo>
                    <a:pt x="1862613" y="0"/>
                  </a:lnTo>
                  <a:lnTo>
                    <a:pt x="1862613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C1B8B1"/>
            </a:solidFill>
          </p:spPr>
        </p:sp>
      </p:grpSp>
      <p:grpSp>
        <p:nvGrpSpPr>
          <p:cNvPr id="10" name="Group 10"/>
          <p:cNvGrpSpPr/>
          <p:nvPr/>
        </p:nvGrpSpPr>
        <p:grpSpPr>
          <a:xfrm rot="5400000">
            <a:off x="5027775" y="7308616"/>
            <a:ext cx="5507749" cy="449019"/>
            <a:chOff x="0" y="0"/>
            <a:chExt cx="2069270" cy="1524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069270" cy="152400"/>
            </a:xfrm>
            <a:custGeom>
              <a:avLst/>
              <a:gdLst/>
              <a:ahLst/>
              <a:cxnLst/>
              <a:rect l="l" t="t" r="r" b="b"/>
              <a:pathLst>
                <a:path w="2069270" h="152400">
                  <a:moveTo>
                    <a:pt x="0" y="0"/>
                  </a:moveTo>
                  <a:lnTo>
                    <a:pt x="2069270" y="0"/>
                  </a:lnTo>
                  <a:lnTo>
                    <a:pt x="206927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C1B8B1"/>
            </a:solidFill>
          </p:spPr>
        </p:sp>
      </p:grpSp>
      <p:sp>
        <p:nvSpPr>
          <p:cNvPr id="12" name="TextBox 12"/>
          <p:cNvSpPr txBox="1"/>
          <p:nvPr/>
        </p:nvSpPr>
        <p:spPr>
          <a:xfrm>
            <a:off x="501868" y="4828406"/>
            <a:ext cx="6553404" cy="34881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799"/>
              </a:lnSpc>
            </a:pP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Научились распределять роли в команде, составлять план действий, от чего зависит продуктивность работы</a:t>
            </a:r>
            <a:r>
              <a:rPr lang="ru-RU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4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AutoShape 13"/>
          <p:cNvSpPr/>
          <p:nvPr/>
        </p:nvSpPr>
        <p:spPr>
          <a:xfrm flipV="1">
            <a:off x="0" y="1617999"/>
            <a:ext cx="6109854" cy="28575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TextBox 14"/>
          <p:cNvSpPr txBox="1"/>
          <p:nvPr/>
        </p:nvSpPr>
        <p:spPr>
          <a:xfrm>
            <a:off x="9887571" y="2705100"/>
            <a:ext cx="8104280" cy="34881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799"/>
              </a:lnSpc>
            </a:pPr>
            <a:r>
              <a:rPr lang="en-US" sz="399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успешно освоили видеомонтаж для оформления интервью и публикации постов, а также улучшили коммуникативные навыки</a:t>
            </a:r>
            <a:r>
              <a:rPr lang="ru-RU" sz="399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999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-18712" y="2585533"/>
            <a:ext cx="8007666" cy="1282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4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Чему удалось научиться? Какие ошибки были допущены?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649139" y="889336"/>
            <a:ext cx="4581144" cy="6612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94"/>
              </a:lnSpc>
            </a:pPr>
            <a:r>
              <a:rPr lang="en-US" sz="4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Достижения</a:t>
            </a:r>
            <a:r>
              <a:rPr lang="en-US" sz="4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llektif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3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94612" y="-596383"/>
            <a:ext cx="8812541" cy="11479767"/>
            <a:chOff x="0" y="0"/>
            <a:chExt cx="2981032" cy="388327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81032" cy="3883279"/>
            </a:xfrm>
            <a:custGeom>
              <a:avLst/>
              <a:gdLst/>
              <a:ahLst/>
              <a:cxnLst/>
              <a:rect l="l" t="t" r="r" b="b"/>
              <a:pathLst>
                <a:path w="2981032" h="3883279">
                  <a:moveTo>
                    <a:pt x="0" y="0"/>
                  </a:moveTo>
                  <a:lnTo>
                    <a:pt x="2981032" y="0"/>
                  </a:lnTo>
                  <a:lnTo>
                    <a:pt x="2981032" y="3883279"/>
                  </a:lnTo>
                  <a:lnTo>
                    <a:pt x="0" y="3883279"/>
                  </a:lnTo>
                  <a:close/>
                </a:path>
              </a:pathLst>
            </a:custGeom>
            <a:solidFill>
              <a:srgbClr val="FFFAF5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8006824" y="909130"/>
            <a:ext cx="10281176" cy="8806370"/>
            <a:chOff x="0" y="0"/>
            <a:chExt cx="3477830" cy="146392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477830" cy="1463926"/>
            </a:xfrm>
            <a:custGeom>
              <a:avLst/>
              <a:gdLst/>
              <a:ahLst/>
              <a:cxnLst/>
              <a:rect l="l" t="t" r="r" b="b"/>
              <a:pathLst>
                <a:path w="3477830" h="1463926">
                  <a:moveTo>
                    <a:pt x="0" y="0"/>
                  </a:moveTo>
                  <a:lnTo>
                    <a:pt x="3477830" y="0"/>
                  </a:lnTo>
                  <a:lnTo>
                    <a:pt x="3477830" y="1463926"/>
                  </a:lnTo>
                  <a:lnTo>
                    <a:pt x="0" y="1463926"/>
                  </a:lnTo>
                  <a:close/>
                </a:path>
              </a:pathLst>
            </a:custGeom>
            <a:solidFill>
              <a:srgbClr val="FFFAF5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8006824" y="427995"/>
            <a:ext cx="10281176" cy="813044"/>
            <a:chOff x="0" y="0"/>
            <a:chExt cx="4512643" cy="35686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512643" cy="356864"/>
            </a:xfrm>
            <a:custGeom>
              <a:avLst/>
              <a:gdLst/>
              <a:ahLst/>
              <a:cxnLst/>
              <a:rect l="l" t="t" r="r" b="b"/>
              <a:pathLst>
                <a:path w="4512643" h="356864">
                  <a:moveTo>
                    <a:pt x="0" y="0"/>
                  </a:moveTo>
                  <a:lnTo>
                    <a:pt x="4512643" y="0"/>
                  </a:lnTo>
                  <a:lnTo>
                    <a:pt x="4512643" y="356864"/>
                  </a:lnTo>
                  <a:lnTo>
                    <a:pt x="0" y="356864"/>
                  </a:lnTo>
                  <a:close/>
                </a:path>
              </a:pathLst>
            </a:custGeom>
            <a:solidFill>
              <a:srgbClr val="C1B8B1"/>
            </a:solidFill>
          </p:spPr>
        </p:sp>
      </p:grpSp>
      <p:sp>
        <p:nvSpPr>
          <p:cNvPr id="8" name="TextBox 8"/>
          <p:cNvSpPr txBox="1"/>
          <p:nvPr/>
        </p:nvSpPr>
        <p:spPr>
          <a:xfrm>
            <a:off x="76443" y="2781300"/>
            <a:ext cx="7371262" cy="3000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00"/>
              </a:lnSpc>
            </a:pPr>
            <a:r>
              <a:rPr lang="en-US" sz="6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Пожелания будущим студентам интенсива </a:t>
            </a:r>
          </a:p>
        </p:txBody>
      </p:sp>
      <p:sp>
        <p:nvSpPr>
          <p:cNvPr id="9" name="AutoShape 9"/>
          <p:cNvSpPr/>
          <p:nvPr/>
        </p:nvSpPr>
        <p:spPr>
          <a:xfrm>
            <a:off x="871819" y="6057900"/>
            <a:ext cx="5780511" cy="0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ru-RU" dirty="0"/>
          </a:p>
        </p:txBody>
      </p:sp>
      <p:sp>
        <p:nvSpPr>
          <p:cNvPr id="10" name="TextBox 10"/>
          <p:cNvSpPr txBox="1"/>
          <p:nvPr/>
        </p:nvSpPr>
        <p:spPr>
          <a:xfrm>
            <a:off x="8190271" y="1241039"/>
            <a:ext cx="9873929" cy="82942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lvl="0" indent="-57150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ru-RU" sz="3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Внимательно воспринимать всю информацию, которую даёт «Университет 20.35»;</a:t>
            </a:r>
          </a:p>
          <a:p>
            <a:pPr marL="571500" lvl="0" indent="-57150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ru-RU" sz="3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Вовремя подавать заявки на участие;</a:t>
            </a:r>
          </a:p>
          <a:p>
            <a:pPr marL="571500" lvl="0" indent="-57150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ru-RU" sz="3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Следить за всеми событиями на сайте «Университет 20.35» и на сервере Discord «От идеи к прототипу»;</a:t>
            </a:r>
          </a:p>
          <a:p>
            <a:pPr marL="571500" lvl="0" indent="-57150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ru-RU" sz="3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 желанию прислушаться к советам экспертов на интенсиве;</a:t>
            </a:r>
          </a:p>
          <a:p>
            <a:pPr marL="571500" lvl="0" indent="-57150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ru-RU" sz="3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 бояться публичных выступлений и экспертов;</a:t>
            </a:r>
          </a:p>
          <a:p>
            <a:pPr marL="571500" lvl="0" indent="-571500" algn="l" rtl="0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ru-RU" sz="3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Если возникли какие-то вопросы или непонимания лучше обратиться в </a:t>
            </a:r>
            <a:r>
              <a:rPr lang="ru-RU" sz="3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«техподдержку» </a:t>
            </a:r>
            <a:r>
              <a:rPr lang="ru-RU" sz="3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или </a:t>
            </a:r>
            <a:r>
              <a:rPr lang="ru-RU" sz="3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«вопросы </a:t>
            </a:r>
            <a:r>
              <a:rPr lang="ru-RU" sz="3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 </a:t>
            </a:r>
            <a:r>
              <a:rPr lang="ru-RU" sz="3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проекту».</a:t>
            </a:r>
            <a:endParaRPr lang="ru-RU" sz="36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3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https://o.remove.bg/downloads/c7b742bc-bad4-4206-bbb7-e942280e4615/%D0%B8%D0%B7%D0%BE%D0%B1%D1%80%D0%B0%D0%B6%D0%B5%D0%BD%D0%B8%D0%B5_2021-12-08_130508-removebg-preview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8000"/>
                    </a14:imgEffect>
                    <a14:imgEffect>
                      <a14:colorTemperature colorTemp="11500"/>
                    </a14:imgEffect>
                    <a14:imgEffect>
                      <a14:saturation sat="256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638696">
            <a:off x="3529004" y="1374854"/>
            <a:ext cx="11229993" cy="7592481"/>
          </a:xfrm>
          <a:prstGeom prst="rect">
            <a:avLst/>
          </a:prstGeom>
          <a:noFill/>
          <a:effectLst>
            <a:glow>
              <a:schemeClr val="accent1">
                <a:alpha val="41000"/>
              </a:schemeClr>
            </a:glow>
            <a:outerShdw blurRad="127000" dir="9180000" sx="93000" sy="93000" algn="ctr" rotWithShape="0">
              <a:srgbClr val="000000"/>
            </a:outerShdw>
            <a:reflection endPos="5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2"/>
          <p:cNvGrpSpPr/>
          <p:nvPr/>
        </p:nvGrpSpPr>
        <p:grpSpPr>
          <a:xfrm>
            <a:off x="4457700" y="190500"/>
            <a:ext cx="9372600" cy="1015663"/>
            <a:chOff x="0" y="0"/>
            <a:chExt cx="2981032" cy="388327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81032" cy="3883279"/>
            </a:xfrm>
            <a:custGeom>
              <a:avLst/>
              <a:gdLst/>
              <a:ahLst/>
              <a:cxnLst/>
              <a:rect l="l" t="t" r="r" b="b"/>
              <a:pathLst>
                <a:path w="2981032" h="3883279">
                  <a:moveTo>
                    <a:pt x="0" y="0"/>
                  </a:moveTo>
                  <a:lnTo>
                    <a:pt x="2981032" y="0"/>
                  </a:lnTo>
                  <a:lnTo>
                    <a:pt x="2981032" y="3883279"/>
                  </a:lnTo>
                  <a:lnTo>
                    <a:pt x="0" y="3883279"/>
                  </a:lnTo>
                  <a:close/>
                </a:path>
              </a:pathLst>
            </a:custGeom>
            <a:solidFill>
              <a:srgbClr val="FFFAF5"/>
            </a:solidFill>
          </p:spPr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7374E12F-133B-4D42-A3CF-C1A30EF01518}"/>
              </a:ext>
            </a:extLst>
          </p:cNvPr>
          <p:cNvSpPr txBox="1"/>
          <p:nvPr/>
        </p:nvSpPr>
        <p:spPr>
          <a:xfrm>
            <a:off x="5524500" y="190500"/>
            <a:ext cx="7239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Наша команда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039F08A-F17A-4F30-8A95-DC46076CBC56}"/>
              </a:ext>
            </a:extLst>
          </p:cNvPr>
          <p:cNvSpPr txBox="1"/>
          <p:nvPr/>
        </p:nvSpPr>
        <p:spPr>
          <a:xfrm rot="692903">
            <a:off x="6569383" y="2880326"/>
            <a:ext cx="2743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Внеучебная деятельность студентов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AE4532-A51D-4FFB-9BFC-78D737B13989}"/>
              </a:ext>
            </a:extLst>
          </p:cNvPr>
          <p:cNvSpPr txBox="1"/>
          <p:nvPr/>
        </p:nvSpPr>
        <p:spPr>
          <a:xfrm rot="629386">
            <a:off x="9005564" y="6255964"/>
            <a:ext cx="2286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для абитуриентов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825DDFA-189E-4B8A-A8C6-906A2BE69F4A}"/>
              </a:ext>
            </a:extLst>
          </p:cNvPr>
          <p:cNvSpPr txBox="1"/>
          <p:nvPr/>
        </p:nvSpPr>
        <p:spPr>
          <a:xfrm rot="674870">
            <a:off x="5962981" y="5987923"/>
            <a:ext cx="26702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Наука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27456B9-5CAB-4028-A5A4-214C5764AEAB}"/>
              </a:ext>
            </a:extLst>
          </p:cNvPr>
          <p:cNvSpPr txBox="1"/>
          <p:nvPr/>
        </p:nvSpPr>
        <p:spPr>
          <a:xfrm rot="684619">
            <a:off x="9080333" y="3722520"/>
            <a:ext cx="335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Выпускники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4AF554F-8B0D-4C7B-BB53-22F8140DBA8B}"/>
              </a:ext>
            </a:extLst>
          </p:cNvPr>
          <p:cNvSpPr txBox="1"/>
          <p:nvPr/>
        </p:nvSpPr>
        <p:spPr>
          <a:xfrm>
            <a:off x="419633" y="9037043"/>
            <a:ext cx="179706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Академическая группа политологов 101-01 Сургутского Государственного Университета.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6630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3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94612" y="-596383"/>
            <a:ext cx="10893308" cy="11479767"/>
            <a:chOff x="0" y="0"/>
            <a:chExt cx="3684897" cy="388327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84897" cy="3883279"/>
            </a:xfrm>
            <a:custGeom>
              <a:avLst/>
              <a:gdLst/>
              <a:ahLst/>
              <a:cxnLst/>
              <a:rect l="l" t="t" r="r" b="b"/>
              <a:pathLst>
                <a:path w="3684897" h="3883279">
                  <a:moveTo>
                    <a:pt x="0" y="0"/>
                  </a:moveTo>
                  <a:lnTo>
                    <a:pt x="3684897" y="0"/>
                  </a:lnTo>
                  <a:lnTo>
                    <a:pt x="3684897" y="3883279"/>
                  </a:lnTo>
                  <a:lnTo>
                    <a:pt x="0" y="3883279"/>
                  </a:lnTo>
                  <a:close/>
                </a:path>
              </a:pathLst>
            </a:custGeom>
            <a:solidFill>
              <a:srgbClr val="FFFAF5"/>
            </a:solidFill>
          </p:spPr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12156282" y="618975"/>
            <a:ext cx="4544412" cy="8991900"/>
            <a:chOff x="0" y="0"/>
            <a:chExt cx="2620010" cy="5184140"/>
          </a:xfrm>
        </p:grpSpPr>
        <p:sp>
          <p:nvSpPr>
            <p:cNvPr id="5" name="Freeform 5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2"/>
              <a:stretch>
                <a:fillRect l="-18308" r="-16503"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555555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555555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555555"/>
            </a:solidFill>
          </p:spPr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987503" y="2035236"/>
            <a:ext cx="6430116" cy="6216529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2878741" y="3917950"/>
            <a:ext cx="4647640" cy="2270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</a:pPr>
            <a:r>
              <a:rPr lang="en-US" sz="6499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540</Words>
  <Application>Microsoft Office PowerPoint</Application>
  <PresentationFormat>Произвольный</PresentationFormat>
  <Paragraphs>74</Paragraphs>
  <Slides>15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Calibri</vt:lpstr>
      <vt:lpstr>Arial</vt:lpstr>
      <vt:lpstr>Wingdings</vt:lpstr>
      <vt:lpstr>Times New Roman</vt:lpstr>
      <vt:lpstr>Kollektif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Brown Modern Minimal Thesis Defense Presentation</dc:title>
  <cp:lastModifiedBy>Галина Князева</cp:lastModifiedBy>
  <cp:revision>48</cp:revision>
  <dcterms:created xsi:type="dcterms:W3CDTF">2006-08-16T00:00:00Z</dcterms:created>
  <dcterms:modified xsi:type="dcterms:W3CDTF">2021-12-12T12:07:14Z</dcterms:modified>
  <dc:identifier>DAEx34f5EHk</dc:identifier>
</cp:coreProperties>
</file>