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sldIdLst>
    <p:sldId id="323" r:id="rId2"/>
    <p:sldId id="314" r:id="rId3"/>
    <p:sldId id="325" r:id="rId4"/>
    <p:sldId id="337" r:id="rId5"/>
    <p:sldId id="336" r:id="rId6"/>
    <p:sldId id="332" r:id="rId7"/>
    <p:sldId id="317" r:id="rId8"/>
    <p:sldId id="330" r:id="rId9"/>
    <p:sldId id="335" r:id="rId10"/>
    <p:sldId id="334" r:id="rId11"/>
    <p:sldId id="333" r:id="rId1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47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1027777777777758E-2"/>
          <c:y val="3.24074074074074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Ток, мА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Лист1!$B$2:$B$102</c:f>
              <c:numCache>
                <c:formatCode>General</c:formatCod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</c:numCache>
            </c:numRef>
          </c:cat>
          <c:val>
            <c:numRef>
              <c:f>Лист1!$D$2:$D$102</c:f>
              <c:numCache>
                <c:formatCode>General</c:formatCode>
                <c:ptCount val="101"/>
                <c:pt idx="0">
                  <c:v>3.8235294117647061</c:v>
                </c:pt>
                <c:pt idx="1">
                  <c:v>4.0147058823529402</c:v>
                </c:pt>
                <c:pt idx="2">
                  <c:v>4.1764705882352926</c:v>
                </c:pt>
                <c:pt idx="3">
                  <c:v>4.3235294117647074</c:v>
                </c:pt>
                <c:pt idx="4">
                  <c:v>4.4852941176470589</c:v>
                </c:pt>
                <c:pt idx="5">
                  <c:v>4.6470588235294104</c:v>
                </c:pt>
                <c:pt idx="6">
                  <c:v>4.8088235294117654</c:v>
                </c:pt>
                <c:pt idx="7">
                  <c:v>4.9558823529411775</c:v>
                </c:pt>
                <c:pt idx="8">
                  <c:v>5.1176470588235299</c:v>
                </c:pt>
                <c:pt idx="9">
                  <c:v>5.2794117647058822</c:v>
                </c:pt>
                <c:pt idx="10">
                  <c:v>5.4411764705882364</c:v>
                </c:pt>
                <c:pt idx="11">
                  <c:v>5.5882352941176476</c:v>
                </c:pt>
                <c:pt idx="12">
                  <c:v>5.75</c:v>
                </c:pt>
                <c:pt idx="13">
                  <c:v>5.9117647058823533</c:v>
                </c:pt>
                <c:pt idx="14">
                  <c:v>6.0588235294117654</c:v>
                </c:pt>
                <c:pt idx="15">
                  <c:v>6.2205882352941186</c:v>
                </c:pt>
                <c:pt idx="16">
                  <c:v>6.3823529411764692</c:v>
                </c:pt>
                <c:pt idx="17">
                  <c:v>6.5294117647058814</c:v>
                </c:pt>
                <c:pt idx="18">
                  <c:v>6.6911764705882355</c:v>
                </c:pt>
                <c:pt idx="19">
                  <c:v>6.8529411764705879</c:v>
                </c:pt>
                <c:pt idx="20">
                  <c:v>6.9999999999999991</c:v>
                </c:pt>
                <c:pt idx="21">
                  <c:v>7.1617647058823524</c:v>
                </c:pt>
                <c:pt idx="22">
                  <c:v>7.3088235294117654</c:v>
                </c:pt>
                <c:pt idx="23">
                  <c:v>7.4705882352941186</c:v>
                </c:pt>
                <c:pt idx="24">
                  <c:v>7.6323529411764701</c:v>
                </c:pt>
                <c:pt idx="25">
                  <c:v>7.7794117647058831</c:v>
                </c:pt>
                <c:pt idx="26">
                  <c:v>7.9411764705882364</c:v>
                </c:pt>
                <c:pt idx="27">
                  <c:v>8.0882352941176503</c:v>
                </c:pt>
                <c:pt idx="28">
                  <c:v>8.25</c:v>
                </c:pt>
                <c:pt idx="29">
                  <c:v>8.397058823529413</c:v>
                </c:pt>
                <c:pt idx="30">
                  <c:v>8.5588235294117627</c:v>
                </c:pt>
                <c:pt idx="31">
                  <c:v>8.7058823529411757</c:v>
                </c:pt>
                <c:pt idx="32">
                  <c:v>8.8676470588235325</c:v>
                </c:pt>
                <c:pt idx="33">
                  <c:v>9.0294117647058787</c:v>
                </c:pt>
                <c:pt idx="34">
                  <c:v>9.176470588235297</c:v>
                </c:pt>
                <c:pt idx="35">
                  <c:v>9.3382352941176467</c:v>
                </c:pt>
                <c:pt idx="36">
                  <c:v>9.4852941176470615</c:v>
                </c:pt>
                <c:pt idx="37">
                  <c:v>9.6470588235294112</c:v>
                </c:pt>
                <c:pt idx="38">
                  <c:v>9.7941176470588189</c:v>
                </c:pt>
                <c:pt idx="39">
                  <c:v>9.9558823529411775</c:v>
                </c:pt>
                <c:pt idx="40">
                  <c:v>10.102941176470587</c:v>
                </c:pt>
                <c:pt idx="41">
                  <c:v>10.25</c:v>
                </c:pt>
                <c:pt idx="42">
                  <c:v>10.411764705882353</c:v>
                </c:pt>
                <c:pt idx="43">
                  <c:v>10.558823529411763</c:v>
                </c:pt>
                <c:pt idx="44">
                  <c:v>10.72058823529412</c:v>
                </c:pt>
                <c:pt idx="45">
                  <c:v>10.867647058823531</c:v>
                </c:pt>
                <c:pt idx="46">
                  <c:v>11.014705882352942</c:v>
                </c:pt>
                <c:pt idx="47">
                  <c:v>11.176470588235295</c:v>
                </c:pt>
                <c:pt idx="48">
                  <c:v>11.323529411764708</c:v>
                </c:pt>
                <c:pt idx="49">
                  <c:v>11.485294117647062</c:v>
                </c:pt>
                <c:pt idx="50">
                  <c:v>11.632352941176469</c:v>
                </c:pt>
                <c:pt idx="51">
                  <c:v>11.794117647058819</c:v>
                </c:pt>
                <c:pt idx="52">
                  <c:v>11.941176470588234</c:v>
                </c:pt>
                <c:pt idx="53">
                  <c:v>12.08823529411765</c:v>
                </c:pt>
                <c:pt idx="54">
                  <c:v>12.25</c:v>
                </c:pt>
                <c:pt idx="55">
                  <c:v>12.397058823529413</c:v>
                </c:pt>
                <c:pt idx="56">
                  <c:v>12.544117647058819</c:v>
                </c:pt>
                <c:pt idx="57">
                  <c:v>12.705882352941179</c:v>
                </c:pt>
                <c:pt idx="58">
                  <c:v>12.852941176470587</c:v>
                </c:pt>
                <c:pt idx="59">
                  <c:v>13.01470588235294</c:v>
                </c:pt>
                <c:pt idx="60">
                  <c:v>13.176470588235297</c:v>
                </c:pt>
                <c:pt idx="61">
                  <c:v>13.323529411764708</c:v>
                </c:pt>
                <c:pt idx="62">
                  <c:v>13.485294117647062</c:v>
                </c:pt>
                <c:pt idx="63">
                  <c:v>13.632352941176469</c:v>
                </c:pt>
                <c:pt idx="64">
                  <c:v>13.77941176470588</c:v>
                </c:pt>
                <c:pt idx="65">
                  <c:v>13.926470588235297</c:v>
                </c:pt>
                <c:pt idx="66">
                  <c:v>14.073529411764708</c:v>
                </c:pt>
                <c:pt idx="67">
                  <c:v>14.220588235294116</c:v>
                </c:pt>
                <c:pt idx="68">
                  <c:v>14.382352941176469</c:v>
                </c:pt>
                <c:pt idx="69">
                  <c:v>14.52941176470588</c:v>
                </c:pt>
                <c:pt idx="70">
                  <c:v>14.676470588235295</c:v>
                </c:pt>
                <c:pt idx="71">
                  <c:v>14.823529411764708</c:v>
                </c:pt>
                <c:pt idx="72">
                  <c:v>14.985294117647062</c:v>
                </c:pt>
                <c:pt idx="73">
                  <c:v>15.132352941176467</c:v>
                </c:pt>
                <c:pt idx="74">
                  <c:v>15.279411764705882</c:v>
                </c:pt>
                <c:pt idx="75">
                  <c:v>15.426470588235297</c:v>
                </c:pt>
                <c:pt idx="76">
                  <c:v>15.573529411764707</c:v>
                </c:pt>
                <c:pt idx="77">
                  <c:v>15.72058823529412</c:v>
                </c:pt>
                <c:pt idx="78">
                  <c:v>15.882352941176473</c:v>
                </c:pt>
                <c:pt idx="79">
                  <c:v>16.029411764705884</c:v>
                </c:pt>
                <c:pt idx="80">
                  <c:v>16.176470588235293</c:v>
                </c:pt>
                <c:pt idx="81">
                  <c:v>16.323529411764703</c:v>
                </c:pt>
                <c:pt idx="82">
                  <c:v>16.470588235294116</c:v>
                </c:pt>
                <c:pt idx="83">
                  <c:v>16.617647058823533</c:v>
                </c:pt>
                <c:pt idx="84">
                  <c:v>16.764705882352938</c:v>
                </c:pt>
                <c:pt idx="85">
                  <c:v>16.911764705882351</c:v>
                </c:pt>
                <c:pt idx="86">
                  <c:v>17.058823529411764</c:v>
                </c:pt>
                <c:pt idx="87">
                  <c:v>17.20588235294117</c:v>
                </c:pt>
                <c:pt idx="88">
                  <c:v>17.352941176470591</c:v>
                </c:pt>
                <c:pt idx="89">
                  <c:v>17.5</c:v>
                </c:pt>
                <c:pt idx="90">
                  <c:v>17.647058823529417</c:v>
                </c:pt>
                <c:pt idx="91">
                  <c:v>17.794117647058826</c:v>
                </c:pt>
                <c:pt idx="92">
                  <c:v>17.941176470588232</c:v>
                </c:pt>
                <c:pt idx="93">
                  <c:v>18.088235294117645</c:v>
                </c:pt>
                <c:pt idx="94">
                  <c:v>18.235294117647058</c:v>
                </c:pt>
                <c:pt idx="95">
                  <c:v>18.382352941176467</c:v>
                </c:pt>
                <c:pt idx="96">
                  <c:v>18.52941176470588</c:v>
                </c:pt>
                <c:pt idx="97">
                  <c:v>18.67647058823529</c:v>
                </c:pt>
                <c:pt idx="98">
                  <c:v>18.838235294117649</c:v>
                </c:pt>
                <c:pt idx="99">
                  <c:v>18.970588235294116</c:v>
                </c:pt>
                <c:pt idx="100">
                  <c:v>19.117647058823533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A7-4C7A-84AC-82E99C2242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695936"/>
        <c:axId val="666974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Лист1!$B$2:$B$102</c15:sqref>
                        </c15:formulaRef>
                      </c:ext>
                    </c:extLst>
                    <c:numCache>
                      <c:formatCode>General</c:formatCode>
                      <c:ptCount val="10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Лист1!$C$2:$C$102</c15:sqref>
                        </c15:formulaRef>
                      </c:ext>
                    </c:extLst>
                    <c:numCache>
                      <c:formatCode>General</c:formatCode>
                      <c:ptCount val="101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31A7-4C7A-84AC-82E99C224226}"/>
                  </c:ext>
                </c:extLst>
              </c15:ser>
            </c15:filteredBarSeries>
          </c:ext>
        </c:extLst>
      </c:barChart>
      <c:catAx>
        <c:axId val="6669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697472"/>
        <c:crosses val="autoZero"/>
        <c:auto val="1"/>
        <c:lblAlgn val="ctr"/>
        <c:lblOffset val="100"/>
        <c:noMultiLvlLbl val="0"/>
      </c:catAx>
      <c:valAx>
        <c:axId val="6669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69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Чистый</a:t>
            </a:r>
            <a:r>
              <a:rPr lang="ru-RU" baseline="0" dirty="0"/>
              <a:t> денежный поток без получения гранта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NPV, руб.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1538461538461539E-2"/>
                  <c:y val="7.211537915540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DF-44D8-813C-F1062AEC313C}"/>
                </c:ext>
              </c:extLst>
            </c:dLbl>
            <c:dLbl>
              <c:idx val="1"/>
              <c:layout>
                <c:manualLayout>
                  <c:x val="5.7692307692306984E-3"/>
                  <c:y val="3.749999716081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DF-44D8-813C-F1062AEC313C}"/>
                </c:ext>
              </c:extLst>
            </c:dLbl>
            <c:dLbl>
              <c:idx val="2"/>
              <c:layout>
                <c:manualLayout>
                  <c:x val="-9.6153846153846159E-3"/>
                  <c:y val="7.211537915540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DF-44D8-813C-F1062AEC31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-700000</c:v>
                </c:pt>
                <c:pt idx="1">
                  <c:v>-681250</c:v>
                </c:pt>
                <c:pt idx="2">
                  <c:v>-597545</c:v>
                </c:pt>
                <c:pt idx="3">
                  <c:v>470126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DF-44D8-813C-F1062AEC31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52249248"/>
        <c:axId val="1552249664"/>
      </c:lineChart>
      <c:catAx>
        <c:axId val="155224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249664"/>
        <c:crosses val="autoZero"/>
        <c:auto val="1"/>
        <c:lblAlgn val="ctr"/>
        <c:lblOffset val="100"/>
        <c:noMultiLvlLbl val="0"/>
      </c:catAx>
      <c:valAx>
        <c:axId val="155224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24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079618413082983"/>
          <c:y val="0.94096941694659164"/>
          <c:w val="0.2114374912199723"/>
          <c:h val="5.9030457823154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Чистый</a:t>
            </a:r>
            <a:r>
              <a:rPr lang="ru-RU" baseline="0" dirty="0"/>
              <a:t> денежный поток с учетом получения гранта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NPV, руб.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1538461538461539E-2"/>
                  <c:y val="7.211537915540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67-431A-BD0E-6CCEAA47A88C}"/>
                </c:ext>
              </c:extLst>
            </c:dLbl>
            <c:dLbl>
              <c:idx val="1"/>
              <c:layout>
                <c:manualLayout>
                  <c:x val="5.7692307692306984E-3"/>
                  <c:y val="3.7499997160811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67-431A-BD0E-6CCEAA47A88C}"/>
                </c:ext>
              </c:extLst>
            </c:dLbl>
            <c:dLbl>
              <c:idx val="2"/>
              <c:layout>
                <c:manualLayout>
                  <c:x val="-9.6153846153846159E-3"/>
                  <c:y val="7.211537915540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67-431A-BD0E-6CCEAA47A8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год</c:v>
                </c:pt>
                <c:pt idx="1">
                  <c:v>2 год</c:v>
                </c:pt>
                <c:pt idx="2">
                  <c:v>3 год</c:v>
                </c:pt>
                <c:pt idx="3">
                  <c:v>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-700000</c:v>
                </c:pt>
                <c:pt idx="1">
                  <c:v>-681250</c:v>
                </c:pt>
                <c:pt idx="2">
                  <c:v>-597545</c:v>
                </c:pt>
                <c:pt idx="3">
                  <c:v>826016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67-431A-BD0E-6CCEAA47A8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52249248"/>
        <c:axId val="1552249664"/>
      </c:lineChart>
      <c:catAx>
        <c:axId val="155224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249664"/>
        <c:crosses val="autoZero"/>
        <c:auto val="1"/>
        <c:lblAlgn val="ctr"/>
        <c:lblOffset val="100"/>
        <c:noMultiLvlLbl val="0"/>
      </c:catAx>
      <c:valAx>
        <c:axId val="155224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24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079618413082983"/>
          <c:y val="0.94096941694659164"/>
          <c:w val="0.2148430179787475"/>
          <c:h val="5.9030457823154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 год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Компоненты</c:v>
                </c:pt>
                <c:pt idx="1">
                  <c:v>ФОТ</c:v>
                </c:pt>
                <c:pt idx="2">
                  <c:v>Транспорт</c:v>
                </c:pt>
                <c:pt idx="3">
                  <c:v>Наценка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0.75</c:v>
                </c:pt>
                <c:pt idx="1">
                  <c:v>0.1</c:v>
                </c:pt>
                <c:pt idx="2">
                  <c:v>0.12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C-4704-9C36-06759A531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 год</c:v>
                </c:pt>
              </c:strCache>
            </c:strRef>
          </c:tx>
          <c:dPt>
            <c:idx val="2"/>
            <c:bubble3D val="0"/>
            <c:explosion val="1"/>
            <c:extLst>
              <c:ext xmlns:c16="http://schemas.microsoft.com/office/drawing/2014/chart" uri="{C3380CC4-5D6E-409C-BE32-E72D297353CC}">
                <c16:uniqueId val="{00000000-58FB-447B-845E-CC7E128A86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Компоненты</c:v>
                </c:pt>
                <c:pt idx="1">
                  <c:v>ФОТ</c:v>
                </c:pt>
                <c:pt idx="2">
                  <c:v>Транспорт</c:v>
                </c:pt>
                <c:pt idx="3">
                  <c:v>Наценка</c:v>
                </c:pt>
                <c:pt idx="4">
                  <c:v>Продвижение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0.59</c:v>
                </c:pt>
                <c:pt idx="1">
                  <c:v>0.14000000000000001</c:v>
                </c:pt>
                <c:pt idx="2">
                  <c:v>0.15</c:v>
                </c:pt>
                <c:pt idx="3">
                  <c:v>7.0000000000000007E-2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B-447B-845E-CC7E128A8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3 год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Компоненты</c:v>
                </c:pt>
                <c:pt idx="1">
                  <c:v>ФОТ</c:v>
                </c:pt>
                <c:pt idx="2">
                  <c:v>Транспорт</c:v>
                </c:pt>
                <c:pt idx="3">
                  <c:v>Наценка</c:v>
                </c:pt>
                <c:pt idx="4">
                  <c:v>Продвижение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0.25</c:v>
                </c:pt>
                <c:pt idx="1">
                  <c:v>0.19</c:v>
                </c:pt>
                <c:pt idx="2">
                  <c:v>0.18</c:v>
                </c:pt>
                <c:pt idx="3">
                  <c:v>0.25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3-45CC-BDDB-DB670EC9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46D43-13F7-4B59-99CE-ECB37E22330D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E8050-AA2A-4A98-8C00-E933D50753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37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A16E1-76FF-4560-B012-C725B7761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1D71A5-F1DE-429D-8D9E-81D9B6ED9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437568-79E2-49C0-AC65-EC699029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A87A78-B72A-4320-994D-D0D93054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AD2736-2E0F-4524-82FA-183AC659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07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33045-11BD-4DA1-8D8C-D5B41196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628DA4-62E6-4014-8C84-9444D6D81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2CCC46-99AA-41DC-AF3D-24229324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7CAD19-E985-44C2-8130-925DA6022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9E980D-8BE6-485D-A97D-FFBC6874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618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CE52EE-510A-4A12-AEE4-D9EDC66D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113B0D-8B18-4E56-9131-B379C689C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364A09-397F-448A-85EC-F7A384DFF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7A296D-F54B-4CF6-A8CA-E5FEEC0D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7006C2-A119-4B0E-9F08-174B0E42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36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82E05-F74F-49E9-BB97-EA0730A04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918D81-EA3B-41FB-819C-97BCFD19D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DE6051-8D5E-44B9-A21C-BCC58B4B5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AD41F8-2C4B-44E6-89EC-AE143CF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C0EC49-0820-42AB-AE39-CD4057A1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52061D-A7A9-409C-886F-76E1F8D9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3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2DA71-32DB-4A05-8695-F1E39B25B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0C9EF9-B198-4E63-AA09-5AFB8FB6E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70F9EE-2067-4415-88ED-7842AD7A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90D40B-92D5-4FF0-B486-E6ED96FC9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675209-9F4D-4DB6-A702-3C0100071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61541E-3178-4BD7-A0B3-6EDAAAE8E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54F277-98CD-4AF6-9AD9-AC39BF70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9E5EF3-3BFD-45DC-9D03-D62D61464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68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1269E-5064-478B-B2DC-27280729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8D035A-617F-4F0E-9D69-2A7A499D2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EFCE18-090B-4B4E-B3D6-4A64D62A7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CFF5C3-DB95-4467-B19A-9DDFC2FBD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9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FD20B4-965E-443C-AE0A-9D62CF3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D6B453-2433-4308-99A6-79AC1AF7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C14140-C968-4A8B-A1B5-03EE4EC0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8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6205C-6CBB-453C-95C0-A299F6807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C5C89-31BE-45F7-B938-4DE67519D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7D677F-448D-4567-BD0E-61FA4485D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BF64FB-B323-4F05-BA5C-628813EA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CC2A98-D073-4B18-B170-9E30CF533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68D5D2-4DAA-4921-ABB0-9DB3F078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59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61285-CF72-4AB5-BC29-EAC24E4C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3528D9-74FF-4128-A086-F2D5B6E34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AFCC76-CFA2-494E-AF74-E452141C3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B1F2EB-1108-4AB4-B6E0-6BEF12AE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8C6D0A-5A66-4C79-8248-C0E1805ED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0D8484-DBD2-4FD4-8EF3-A298FAF9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2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C855C-5007-4155-9C5C-3C25D2FA8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3B4278-ADF2-4F50-8B34-89A9B4179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E1CB02-22B9-480F-AD1E-BCD9F46AE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B13156-93DF-4E1B-9A0D-5B0F29AAD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219F86-75C4-4338-B5C0-4B3D77FA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1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30B391-61F9-49DB-94F3-9BFE410DF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DAC60F-431A-4E52-9953-42A657787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5B775-2CA4-41E0-A750-1B7E8F23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9DE260-4247-46B6-B2D8-0B2B721D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616FF3-6E01-4E2B-B5BE-1FC91778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45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676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5351B-76A6-49CD-A9FE-04325E54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58376F-70C9-4A93-B6DF-EF29BC5D5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7AC929-C4E0-48AE-B479-0B3EB027B7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4A5C24-2F17-4412-8E17-FB2D42A3C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933DC-9728-4E1A-9065-146C64CED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AF14D-48A0-43DC-89D3-930D4FA68D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64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9297" y="1614133"/>
            <a:ext cx="9547406" cy="1121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7" marR="18146">
              <a:lnSpc>
                <a:spcPct val="111800"/>
              </a:lnSpc>
              <a:spcBef>
                <a:spcPts val="628"/>
              </a:spcBef>
            </a:pPr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cs typeface="Lato Black"/>
              </a:rPr>
              <a:t>Разработка технологии производства электронных модулей </a:t>
            </a:r>
          </a:p>
          <a:p>
            <a:pPr marL="39107" marR="18146">
              <a:lnSpc>
                <a:spcPct val="111800"/>
              </a:lnSpc>
              <a:spcBef>
                <a:spcPts val="628"/>
              </a:spcBef>
            </a:pP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cs typeface="Lato Black"/>
              </a:rPr>
              <a:t>ElecReplace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cs typeface="Lato Black"/>
              </a:rPr>
              <a:t> Technology</a:t>
            </a:r>
            <a:b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Lato"/>
              <a:cs typeface="Lato"/>
            </a:endParaRPr>
          </a:p>
        </p:txBody>
      </p:sp>
      <p:sp>
        <p:nvSpPr>
          <p:cNvPr id="3" name="Нижний колонтитул 3"/>
          <p:cNvSpPr txBox="1">
            <a:spLocks/>
          </p:cNvSpPr>
          <p:nvPr/>
        </p:nvSpPr>
        <p:spPr>
          <a:xfrm>
            <a:off x="636490" y="6137717"/>
            <a:ext cx="2788025" cy="365125"/>
          </a:xfrm>
          <a:prstGeom prst="rect">
            <a:avLst/>
          </a:prstGeom>
        </p:spPr>
        <p:txBody>
          <a:bodyPr vert="horz" lIns="83988" tIns="41995" rIns="83988" bIns="41995" rtlCol="0" anchor="ctr"/>
          <a:lstStyle>
            <a:defPPr>
              <a:defRPr lang="ru-RU"/>
            </a:defPPr>
            <a:lvl1pPr marL="0" algn="ctr" defTabSz="914321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9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2023, РГРТУ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568" y="5271811"/>
            <a:ext cx="928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7" marR="2503" defTabSz="839855"/>
            <a:r>
              <a:rPr lang="ru-RU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ea typeface="+mj-ea"/>
                <a:cs typeface="Lato Black"/>
              </a:rPr>
              <a:t>Акселерационная программа: </a:t>
            </a:r>
          </a:p>
          <a:p>
            <a:pPr marL="6257" marR="2503" defTabSz="839855"/>
            <a:r>
              <a:rPr lang="ru-RU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ea typeface="+mj-ea"/>
                <a:cs typeface="Lato Black"/>
              </a:rPr>
              <a:t>Школа студенческого технологического предпринимательства «Мой </a:t>
            </a:r>
            <a:r>
              <a:rPr lang="ru-RU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ea typeface="+mj-ea"/>
                <a:cs typeface="Lato Black"/>
              </a:rPr>
              <a:t>стартап</a:t>
            </a:r>
            <a:r>
              <a:rPr lang="ru-RU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Black"/>
                <a:ea typeface="+mj-ea"/>
                <a:cs typeface="Lato Black"/>
              </a:rPr>
              <a:t>» </a:t>
            </a:r>
            <a:endParaRPr lang="ru-RU" sz="1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Lato Black"/>
              <a:ea typeface="+mj-ea"/>
              <a:cs typeface="Lato Black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05" y="5839858"/>
            <a:ext cx="1661692" cy="95025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628966" y="32388"/>
            <a:ext cx="2268068" cy="2891261"/>
            <a:chOff x="5699037" y="1158679"/>
            <a:chExt cx="4207116" cy="4540492"/>
          </a:xfrm>
        </p:grpSpPr>
        <p:grpSp>
          <p:nvGrpSpPr>
            <p:cNvPr id="13" name="object 10"/>
            <p:cNvGrpSpPr/>
            <p:nvPr/>
          </p:nvGrpSpPr>
          <p:grpSpPr>
            <a:xfrm>
              <a:off x="5699037" y="1158679"/>
              <a:ext cx="4207078" cy="3613531"/>
              <a:chOff x="11566123" y="1047087"/>
              <a:chExt cx="8538210" cy="7333615"/>
            </a:xfrm>
          </p:grpSpPr>
          <p:sp>
            <p:nvSpPr>
              <p:cNvPr id="15" name="object 11"/>
              <p:cNvSpPr/>
              <p:nvPr/>
            </p:nvSpPr>
            <p:spPr>
              <a:xfrm>
                <a:off x="12830283" y="1108417"/>
                <a:ext cx="7273925" cy="7272655"/>
              </a:xfrm>
              <a:custGeom>
                <a:avLst/>
                <a:gdLst/>
                <a:ahLst/>
                <a:cxnLst/>
                <a:rect l="l" t="t" r="r" b="b"/>
                <a:pathLst>
                  <a:path w="7273925" h="7272655">
                    <a:moveTo>
                      <a:pt x="7273809" y="0"/>
                    </a:moveTo>
                    <a:lnTo>
                      <a:pt x="5644561" y="0"/>
                    </a:lnTo>
                    <a:lnTo>
                      <a:pt x="5644561" y="2112050"/>
                    </a:lnTo>
                    <a:lnTo>
                      <a:pt x="2683876" y="2112050"/>
                    </a:lnTo>
                    <a:lnTo>
                      <a:pt x="2683876" y="3552080"/>
                    </a:lnTo>
                    <a:lnTo>
                      <a:pt x="12041" y="3552080"/>
                    </a:lnTo>
                    <a:lnTo>
                      <a:pt x="12041" y="5496115"/>
                    </a:lnTo>
                    <a:lnTo>
                      <a:pt x="0" y="5520125"/>
                    </a:lnTo>
                    <a:lnTo>
                      <a:pt x="2852373" y="5524093"/>
                    </a:lnTo>
                    <a:lnTo>
                      <a:pt x="2852373" y="7272155"/>
                    </a:lnTo>
                    <a:lnTo>
                      <a:pt x="7273809" y="7272155"/>
                    </a:lnTo>
                    <a:lnTo>
                      <a:pt x="7273809" y="0"/>
                    </a:lnTo>
                    <a:close/>
                  </a:path>
                </a:pathLst>
              </a:custGeom>
              <a:solidFill>
                <a:srgbClr val="457DA2"/>
              </a:solidFill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  <p:sp>
            <p:nvSpPr>
              <p:cNvPr id="16" name="object 12"/>
              <p:cNvSpPr/>
              <p:nvPr/>
            </p:nvSpPr>
            <p:spPr>
              <a:xfrm>
                <a:off x="11587065" y="1068029"/>
                <a:ext cx="6450330" cy="3185795"/>
              </a:xfrm>
              <a:custGeom>
                <a:avLst/>
                <a:gdLst/>
                <a:ahLst/>
                <a:cxnLst/>
                <a:rect l="l" t="t" r="r" b="b"/>
                <a:pathLst>
                  <a:path w="6450330" h="3185795">
                    <a:moveTo>
                      <a:pt x="6450002" y="1705937"/>
                    </a:moveTo>
                    <a:lnTo>
                      <a:pt x="3354002" y="1705937"/>
                    </a:lnTo>
                    <a:lnTo>
                      <a:pt x="3354002" y="3185295"/>
                    </a:lnTo>
                    <a:lnTo>
                      <a:pt x="0" y="3185295"/>
                    </a:lnTo>
                    <a:lnTo>
                      <a:pt x="0" y="990912"/>
                    </a:lnTo>
                    <a:lnTo>
                      <a:pt x="5136545" y="990912"/>
                    </a:lnTo>
                    <a:lnTo>
                      <a:pt x="5136545" y="0"/>
                    </a:lnTo>
                    <a:lnTo>
                      <a:pt x="6445112" y="0"/>
                    </a:lnTo>
                    <a:lnTo>
                      <a:pt x="6450002" y="1705937"/>
                    </a:lnTo>
                    <a:close/>
                  </a:path>
                </a:pathLst>
              </a:custGeom>
              <a:ln w="4188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887"/>
              </a:p>
            </p:txBody>
          </p:sp>
        </p:grpSp>
        <p:sp>
          <p:nvSpPr>
            <p:cNvPr id="14" name="object 13"/>
            <p:cNvSpPr/>
            <p:nvPr/>
          </p:nvSpPr>
          <p:spPr>
            <a:xfrm>
              <a:off x="8208116" y="4991108"/>
              <a:ext cx="1698037" cy="708063"/>
            </a:xfrm>
            <a:custGeom>
              <a:avLst/>
              <a:gdLst/>
              <a:ahLst/>
              <a:cxnLst/>
              <a:rect l="l" t="t" r="r" b="b"/>
              <a:pathLst>
                <a:path w="3446144" h="1437004">
                  <a:moveTo>
                    <a:pt x="3445832" y="0"/>
                  </a:moveTo>
                  <a:lnTo>
                    <a:pt x="0" y="0"/>
                  </a:lnTo>
                  <a:lnTo>
                    <a:pt x="0" y="1436511"/>
                  </a:lnTo>
                  <a:lnTo>
                    <a:pt x="3445832" y="1436511"/>
                  </a:lnTo>
                  <a:lnTo>
                    <a:pt x="3445832" y="0"/>
                  </a:lnTo>
                  <a:close/>
                </a:path>
              </a:pathLst>
            </a:custGeom>
            <a:solidFill>
              <a:srgbClr val="E93B47"/>
            </a:solidFill>
          </p:spPr>
          <p:txBody>
            <a:bodyPr wrap="square" lIns="0" tIns="0" rIns="0" bIns="0" rtlCol="0"/>
            <a:lstStyle/>
            <a:p>
              <a:endParaRPr sz="887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17179" y="5971995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6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636487" y="3992650"/>
            <a:ext cx="4953000" cy="9946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107" marR="18146">
              <a:lnSpc>
                <a:spcPct val="111800"/>
              </a:lnSpc>
              <a:spcBef>
                <a:spcPts val="628"/>
              </a:spcBef>
            </a:pP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/>
                <a:cs typeface="Lato"/>
              </a:rPr>
              <a:t>Рынок НТИ: «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/>
                <a:cs typeface="Lato"/>
              </a:rPr>
              <a:t>Technet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/>
                <a:cs typeface="Lato"/>
              </a:rPr>
              <a:t>»</a:t>
            </a:r>
            <a:b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/>
                <a:cs typeface="Lato"/>
              </a:rPr>
            </a:b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"/>
                <a:cs typeface="Lato"/>
              </a:rPr>
              <a:t>Сквозная технология: «Новые производственные технологии»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7" y="29367"/>
            <a:ext cx="3576917" cy="15323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F529B4-593D-432C-A45E-72BC33E5B7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9A492"/>
              </a:clrFrom>
              <a:clrTo>
                <a:srgbClr val="09A492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347" y="2404455"/>
            <a:ext cx="3435403" cy="343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 flipH="1">
            <a:off x="375349" y="5229200"/>
            <a:ext cx="914965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381000" y="3017526"/>
            <a:ext cx="518921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5558484" y="754417"/>
            <a:ext cx="0" cy="44747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Shape 203"/>
          <p:cNvGrpSpPr/>
          <p:nvPr/>
        </p:nvGrpSpPr>
        <p:grpSpPr>
          <a:xfrm>
            <a:off x="6238857" y="4171603"/>
            <a:ext cx="215490" cy="263809"/>
            <a:chOff x="8202534" y="1348519"/>
            <a:chExt cx="301686" cy="369332"/>
          </a:xfrm>
        </p:grpSpPr>
        <p:sp>
          <p:nvSpPr>
            <p:cNvPr id="67" name="Shape 204"/>
            <p:cNvSpPr/>
            <p:nvPr/>
          </p:nvSpPr>
          <p:spPr>
            <a:xfrm>
              <a:off x="8262938" y="1447963"/>
              <a:ext cx="173414" cy="173414"/>
            </a:xfrm>
            <a:prstGeom prst="roundRect">
              <a:avLst>
                <a:gd name="adj" fmla="val 50000"/>
              </a:avLst>
            </a:prstGeom>
            <a:solidFill>
              <a:srgbClr val="FFD05B"/>
            </a:solidFill>
            <a:ln>
              <a:noFill/>
            </a:ln>
          </p:spPr>
          <p:txBody>
            <a:bodyPr spcFirstLastPara="1" wrap="square" lIns="65304" tIns="32643" rIns="65304" bIns="32643" anchor="ctr" anchorCtr="0">
              <a:noAutofit/>
            </a:bodyPr>
            <a:lstStyle/>
            <a:p>
              <a:pPr algn="ctr"/>
              <a:endParaRPr sz="128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205"/>
            <p:cNvSpPr txBox="1"/>
            <p:nvPr/>
          </p:nvSpPr>
          <p:spPr>
            <a:xfrm>
              <a:off x="8202534" y="1348519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04" tIns="32643" rIns="65304" bIns="32643" anchor="t" anchorCtr="0">
              <a:noAutofit/>
            </a:bodyPr>
            <a:lstStyle/>
            <a:p>
              <a:r>
                <a:rPr lang="ru-RU" sz="128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</a:t>
              </a:r>
              <a:endParaRPr sz="1286"/>
            </a:p>
          </p:txBody>
        </p:sp>
        <p:cxnSp>
          <p:nvCxnSpPr>
            <p:cNvPr id="69" name="Shape 206"/>
            <p:cNvCxnSpPr/>
            <p:nvPr/>
          </p:nvCxnSpPr>
          <p:spPr>
            <a:xfrm>
              <a:off x="8299637" y="1568905"/>
              <a:ext cx="89926" cy="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0" name="Прямоугольник 69"/>
          <p:cNvSpPr/>
          <p:nvPr/>
        </p:nvSpPr>
        <p:spPr>
          <a:xfrm>
            <a:off x="6664228" y="4129909"/>
            <a:ext cx="121058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>
                <a:sym typeface="Calibri"/>
              </a:rPr>
              <a:t>Сроки проекта</a:t>
            </a:r>
            <a:endParaRPr lang="ru-RU" sz="1286" dirty="0"/>
          </a:p>
        </p:txBody>
      </p:sp>
      <p:sp>
        <p:nvSpPr>
          <p:cNvPr id="50" name="Shape 275"/>
          <p:cNvSpPr/>
          <p:nvPr/>
        </p:nvSpPr>
        <p:spPr>
          <a:xfrm>
            <a:off x="6231043" y="1873978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Григорий Самохвалов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Конструктор-технолог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280"/>
          <p:cNvSpPr/>
          <p:nvPr/>
        </p:nvSpPr>
        <p:spPr>
          <a:xfrm>
            <a:off x="6229141" y="2193484"/>
            <a:ext cx="1309651" cy="30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Студент 3 курса ФЭ</a:t>
            </a:r>
            <a:endParaRPr sz="786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53" name="Shape 280"/>
          <p:cNvSpPr/>
          <p:nvPr/>
        </p:nvSpPr>
        <p:spPr>
          <a:xfrm>
            <a:off x="8281004" y="2166137"/>
            <a:ext cx="1346012" cy="30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latin typeface="Calibri"/>
                <a:sym typeface="Calibri"/>
              </a:rPr>
              <a:t>Студент 3 курса ФЭ</a:t>
            </a:r>
            <a:endParaRPr sz="1286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5606159" y="2990784"/>
            <a:ext cx="4139244" cy="285878"/>
          </a:xfrm>
          <a:prstGeom prst="rect">
            <a:avLst/>
          </a:prstGeom>
        </p:spPr>
        <p:txBody>
          <a:bodyPr wrap="square" lIns="65309" tIns="32654" rIns="65309" bIns="32654">
            <a:spAutoFit/>
          </a:bodyPr>
          <a:lstStyle/>
          <a:p>
            <a:pPr>
              <a:spcBef>
                <a:spcPts val="429"/>
              </a:spcBef>
            </a:pPr>
            <a:r>
              <a:rPr lang="ru-RU" sz="1429" dirty="0"/>
              <a:t>Компания-инициатор</a:t>
            </a:r>
            <a:endParaRPr lang="ru-RU" sz="1429" b="1" u="sng" dirty="0">
              <a:solidFill>
                <a:srgbClr val="23232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Shape 179"/>
          <p:cNvSpPr/>
          <p:nvPr/>
        </p:nvSpPr>
        <p:spPr>
          <a:xfrm>
            <a:off x="6695133" y="4284212"/>
            <a:ext cx="1755399" cy="104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br>
              <a:rPr lang="ru-RU" sz="1071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1. Пилот: 24.03.2024-24.09.2024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2. Развитие: 2024-2025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29"/>
              </a:spcBef>
            </a:pPr>
            <a:r>
              <a:rPr lang="ru-RU" sz="107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Этап 3. Тираж: 2025</a:t>
            </a:r>
            <a:endParaRPr sz="107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sz="107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4" name="Shape 191" descr="C:\Users\pankratov.in\YandexDisk\!NTI\DOCS\ProjectPresentation\icons\PNG\256\372.png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6265509" y="4250595"/>
            <a:ext cx="352459" cy="3613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Прямая соединительная линия 71"/>
          <p:cNvCxnSpPr/>
          <p:nvPr/>
        </p:nvCxnSpPr>
        <p:spPr>
          <a:xfrm>
            <a:off x="5564560" y="4149080"/>
            <a:ext cx="396044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Shape 275">
            <a:extLst>
              <a:ext uri="{FF2B5EF4-FFF2-40B4-BE49-F238E27FC236}">
                <a16:creationId xmlns:a16="http://schemas.microsoft.com/office/drawing/2014/main" id="{BF347F03-C6B5-FD41-BCF8-68E27E153DA6}"/>
              </a:ext>
            </a:extLst>
          </p:cNvPr>
          <p:cNvSpPr/>
          <p:nvPr/>
        </p:nvSpPr>
        <p:spPr>
          <a:xfrm>
            <a:off x="6690489" y="3310538"/>
            <a:ext cx="2551165" cy="24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1200" b="1" dirty="0">
                <a:latin typeface="Calibri"/>
                <a:ea typeface="Calibri"/>
                <a:cs typeface="Calibri"/>
                <a:sym typeface="Calibri"/>
              </a:rPr>
              <a:t>ООО </a:t>
            </a:r>
            <a:r>
              <a:rPr lang="en-US" sz="1200" b="1" dirty="0" err="1">
                <a:latin typeface="Calibri"/>
                <a:ea typeface="Calibri"/>
                <a:cs typeface="Calibri"/>
                <a:sym typeface="Calibri"/>
              </a:rPr>
              <a:t>ElecReplace</a:t>
            </a:r>
            <a:r>
              <a:rPr lang="en-US" sz="1200" b="1" dirty="0">
                <a:latin typeface="Calibri"/>
                <a:ea typeface="Calibri"/>
                <a:cs typeface="Calibri"/>
                <a:sym typeface="Calibri"/>
              </a:rPr>
              <a:t> Technology</a:t>
            </a:r>
            <a:endParaRPr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86" name="Shape 280">
            <a:extLst>
              <a:ext uri="{FF2B5EF4-FFF2-40B4-BE49-F238E27FC236}">
                <a16:creationId xmlns:a16="http://schemas.microsoft.com/office/drawing/2014/main" id="{FC4A4723-B05A-A54C-B689-B8479844D6AA}"/>
              </a:ext>
            </a:extLst>
          </p:cNvPr>
          <p:cNvSpPr/>
          <p:nvPr/>
        </p:nvSpPr>
        <p:spPr>
          <a:xfrm>
            <a:off x="6716814" y="3521985"/>
            <a:ext cx="1267269" cy="21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646" tIns="23316" rIns="46646" bIns="23316" anchor="t" anchorCtr="0">
            <a:noAutofit/>
          </a:bodyPr>
          <a:lstStyle/>
          <a:p>
            <a:r>
              <a:rPr lang="ru-RU" sz="900" dirty="0">
                <a:latin typeface="Calibri"/>
                <a:sym typeface="Calibri"/>
              </a:rPr>
              <a:t>Компанию по производству электронных модулей и их обслуживанию</a:t>
            </a:r>
            <a:endParaRPr sz="1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3E92A6-2E00-4593-B334-E9B715457A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80" y="3278851"/>
            <a:ext cx="819472" cy="8194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88A3C3-CB89-48F0-BC5F-A7E92132362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73080" y="1887036"/>
            <a:ext cx="536614" cy="5379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520" y="20792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pic>
        <p:nvPicPr>
          <p:cNvPr id="8" name="Shape 185" descr="C:\Users\pankratov.in\YandexDisk\!NTI\DOCS\ProjectPresentation\icons\PNG\256\19.png"/>
          <p:cNvPicPr preferRelativeResize="0"/>
          <p:nvPr/>
        </p:nvPicPr>
        <p:blipFill rotWithShape="1">
          <a:blip r:embed="rId7" cstate="print">
            <a:alphaModFix/>
          </a:blip>
          <a:srcRect/>
          <a:stretch/>
        </p:blipFill>
        <p:spPr>
          <a:xfrm>
            <a:off x="478217" y="840843"/>
            <a:ext cx="430058" cy="4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74720" y="860130"/>
            <a:ext cx="112639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Цель проекта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162" y="3132163"/>
            <a:ext cx="15573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Результаты проекта</a:t>
            </a:r>
          </a:p>
        </p:txBody>
      </p:sp>
      <p:sp>
        <p:nvSpPr>
          <p:cNvPr id="35" name="Shape 208"/>
          <p:cNvSpPr/>
          <p:nvPr/>
        </p:nvSpPr>
        <p:spPr>
          <a:xfrm>
            <a:off x="278132" y="1271022"/>
            <a:ext cx="5189211" cy="171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Разработка эффективной технологии мелкосерийного производства электронных модулей и сборок, предназначенных для производителей промышленного оборудования</a:t>
            </a:r>
          </a:p>
        </p:txBody>
      </p:sp>
      <p:sp>
        <p:nvSpPr>
          <p:cNvPr id="37" name="Shape 208"/>
          <p:cNvSpPr/>
          <p:nvPr/>
        </p:nvSpPr>
        <p:spPr>
          <a:xfrm>
            <a:off x="212261" y="3551774"/>
            <a:ext cx="5357951" cy="167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Сформирована компетентная проектная команда. Найдена поддержка в лице экспертов в сфере электроники. Выявлены потребности производств. Разработан технологический процесс создания корпуса модуля, найдены способы производства корпуса, монтажа печатной платы токовой петли. </a:t>
            </a:r>
          </a:p>
        </p:txBody>
      </p:sp>
      <p:pic>
        <p:nvPicPr>
          <p:cNvPr id="39" name="Shape 177" descr="C:\Users\pankratov.in\YandexDisk\!NTI\DOCS\ProjectPresentation\icons\PNG\256\330.png"/>
          <p:cNvPicPr preferRelativeResize="0"/>
          <p:nvPr/>
        </p:nvPicPr>
        <p:blipFill rotWithShape="1">
          <a:blip r:embed="rId8" cstate="print">
            <a:alphaModFix/>
          </a:blip>
          <a:srcRect/>
          <a:stretch/>
        </p:blipFill>
        <p:spPr>
          <a:xfrm>
            <a:off x="543549" y="3120394"/>
            <a:ext cx="411831" cy="4029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/>
          <p:cNvSpPr txBox="1"/>
          <p:nvPr/>
        </p:nvSpPr>
        <p:spPr>
          <a:xfrm>
            <a:off x="5695734" y="805852"/>
            <a:ext cx="1405449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dirty="0"/>
              <a:t>Команда проекта</a:t>
            </a:r>
          </a:p>
        </p:txBody>
      </p:sp>
      <p:sp>
        <p:nvSpPr>
          <p:cNvPr id="46" name="Shape 275"/>
          <p:cNvSpPr/>
          <p:nvPr/>
        </p:nvSpPr>
        <p:spPr>
          <a:xfrm>
            <a:off x="8260324" y="1092551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Георгий Давыдов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Автор идеи и технический директор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47" name="Shape 280"/>
          <p:cNvSpPr/>
          <p:nvPr/>
        </p:nvSpPr>
        <p:spPr>
          <a:xfrm>
            <a:off x="8258422" y="1528420"/>
            <a:ext cx="1399176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latin typeface="Calibri"/>
                <a:ea typeface="Calibri"/>
                <a:cs typeface="Calibri"/>
              </a:rPr>
              <a:t>Преподаватель РГРТУ</a:t>
            </a:r>
            <a:endParaRPr sz="786" dirty="0">
              <a:latin typeface="Calibri"/>
              <a:ea typeface="Calibri"/>
              <a:cs typeface="Calibri"/>
            </a:endParaRPr>
          </a:p>
        </p:txBody>
      </p:sp>
      <p:sp>
        <p:nvSpPr>
          <p:cNvPr id="48" name="Shape 275"/>
          <p:cNvSpPr/>
          <p:nvPr/>
        </p:nvSpPr>
        <p:spPr>
          <a:xfrm>
            <a:off x="6231043" y="1112576"/>
            <a:ext cx="1585940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lvl="0"/>
            <a:r>
              <a:rPr lang="ru-RU" sz="1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Calibri"/>
              </a:rPr>
              <a:t>Никита Кирпичев</a:t>
            </a:r>
            <a:endParaRPr sz="1286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Shape 280"/>
          <p:cNvSpPr/>
          <p:nvPr/>
        </p:nvSpPr>
        <p:spPr>
          <a:xfrm>
            <a:off x="6229141" y="1517776"/>
            <a:ext cx="1309651" cy="3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78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Студент 3 курса ФЭ</a:t>
            </a:r>
            <a:endParaRPr sz="1286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Shape 275"/>
          <p:cNvSpPr/>
          <p:nvPr/>
        </p:nvSpPr>
        <p:spPr>
          <a:xfrm>
            <a:off x="8260324" y="1838242"/>
            <a:ext cx="1494491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Даниил </a:t>
            </a:r>
            <a:r>
              <a:rPr lang="ru-RU" sz="1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Милакин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Разработчик-электронщик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sp>
        <p:nvSpPr>
          <p:cNvPr id="54" name="Rounded Rectangle 2099"/>
          <p:cNvSpPr/>
          <p:nvPr/>
        </p:nvSpPr>
        <p:spPr>
          <a:xfrm>
            <a:off x="6237922" y="1299024"/>
            <a:ext cx="1197820" cy="226960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sz="929" dirty="0">
                <a:latin typeface="Calibri"/>
                <a:ea typeface="Calibri"/>
                <a:cs typeface="Calibri"/>
              </a:rPr>
              <a:t>Руководитель проекта</a:t>
            </a:r>
          </a:p>
        </p:txBody>
      </p:sp>
      <p:sp>
        <p:nvSpPr>
          <p:cNvPr id="55" name="Shape 275">
            <a:extLst>
              <a:ext uri="{FF2B5EF4-FFF2-40B4-BE49-F238E27FC236}">
                <a16:creationId xmlns:a16="http://schemas.microsoft.com/office/drawing/2014/main" id="{5FC0A0BA-6A7C-49D8-9C59-5DC226F70484}"/>
              </a:ext>
            </a:extLst>
          </p:cNvPr>
          <p:cNvSpPr/>
          <p:nvPr/>
        </p:nvSpPr>
        <p:spPr>
          <a:xfrm>
            <a:off x="8234633" y="2427712"/>
            <a:ext cx="1562335" cy="37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r>
              <a:rPr lang="ru-RU" sz="1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Максим </a:t>
            </a:r>
            <a:r>
              <a:rPr lang="ru-RU" sz="1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Пакин</a:t>
            </a:r>
            <a:br>
              <a:rPr lang="ru-RU" sz="1000" b="1" dirty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Экономист</a:t>
            </a:r>
          </a:p>
          <a:p>
            <a:r>
              <a:rPr lang="ru-RU" sz="929" dirty="0">
                <a:latin typeface="Calibri"/>
                <a:ea typeface="Calibri"/>
                <a:cs typeface="Calibri"/>
                <a:sym typeface="Calibri"/>
              </a:rPr>
              <a:t>Студент 3 курса </a:t>
            </a:r>
            <a:r>
              <a:rPr lang="ru-RU" sz="929" dirty="0" err="1">
                <a:latin typeface="Calibri"/>
                <a:ea typeface="Calibri"/>
                <a:cs typeface="Calibri"/>
                <a:sym typeface="Calibri"/>
              </a:rPr>
              <a:t>ИэФ</a:t>
            </a:r>
            <a:endParaRPr sz="929" dirty="0">
              <a:latin typeface="Calibri"/>
              <a:ea typeface="Calibri"/>
              <a:cs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28EA1B-D116-4A7F-943B-EF73BF37BE2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12519"/>
          <a:stretch/>
        </p:blipFill>
        <p:spPr>
          <a:xfrm>
            <a:off x="5673080" y="1130073"/>
            <a:ext cx="537157" cy="6291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3EBEE9-594E-44A0-9849-BCCD3F8243C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61438" y="2346485"/>
            <a:ext cx="548010" cy="6136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ABD0AF7-C194-4A98-95BF-9BE37B3782A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46261" y="1700267"/>
            <a:ext cx="588372" cy="56875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DE79778-DDFE-4872-8BC3-F4F8171BEAD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46261" y="993905"/>
            <a:ext cx="594038" cy="600638"/>
          </a:xfrm>
          <a:prstGeom prst="rect">
            <a:avLst/>
          </a:prstGeom>
        </p:spPr>
      </p:pic>
      <p:pic>
        <p:nvPicPr>
          <p:cNvPr id="3" name="video_2023-11-19_14-45-45">
            <a:hlinkClick r:id="" action="ppaction://media"/>
            <a:extLst>
              <a:ext uri="{FF2B5EF4-FFF2-40B4-BE49-F238E27FC236}">
                <a16:creationId xmlns:a16="http://schemas.microsoft.com/office/drawing/2014/main" id="{353223D6-2E72-4CD3-9B2A-7455FB61E3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214" y="-10364"/>
            <a:ext cx="9904785" cy="6868364"/>
          </a:xfrm>
          <a:prstGeom prst="rect">
            <a:avLst/>
          </a:prstGeom>
        </p:spPr>
      </p:pic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64E39C25-4722-42E4-B8C8-91F5CBB4BB47}"/>
              </a:ext>
            </a:extLst>
          </p:cNvPr>
          <p:cNvSpPr/>
          <p:nvPr/>
        </p:nvSpPr>
        <p:spPr>
          <a:xfrm>
            <a:off x="212261" y="5213868"/>
            <a:ext cx="304871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Давыдов Георгий</a:t>
            </a:r>
          </a:p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Технический директор</a:t>
            </a:r>
          </a:p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основатель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178428F0-94E7-479C-88D8-4F509DDF5B0C}"/>
              </a:ext>
            </a:extLst>
          </p:cNvPr>
          <p:cNvSpPr/>
          <p:nvPr/>
        </p:nvSpPr>
        <p:spPr>
          <a:xfrm>
            <a:off x="3339862" y="5213867"/>
            <a:ext cx="357636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Милакин</a:t>
            </a:r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Даниил</a:t>
            </a:r>
          </a:p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разработчик-электронщик</a:t>
            </a:r>
          </a:p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тестировщик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E511EF0-3808-4113-B7FF-EB85411051EC}"/>
              </a:ext>
            </a:extLst>
          </p:cNvPr>
          <p:cNvSpPr/>
          <p:nvPr/>
        </p:nvSpPr>
        <p:spPr>
          <a:xfrm>
            <a:off x="6997471" y="5213869"/>
            <a:ext cx="2987548" cy="9848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Самохвалов Григорий</a:t>
            </a:r>
          </a:p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Конструктор-технолог</a:t>
            </a:r>
            <a:endParaRPr lang="ru-RU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разработчик</a:t>
            </a:r>
            <a:endParaRPr lang="ru-RU" sz="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1CAD94-836E-409D-A7BD-04F7CC91A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51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xit" presetSubtype="37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7" dur="1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9" dur="1">
                                          <p:stCondLst>
                                            <p:cond delay="15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6" presetClass="exit" presetSubtype="37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8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2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71" grpId="0"/>
      <p:bldP spid="71" grpId="1"/>
      <p:bldP spid="73" grpId="0"/>
      <p:bldP spid="73" grpId="1"/>
      <p:bldP spid="75" grpId="0"/>
      <p:bldP spid="7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B163AD-BDAD-4178-AE0D-676951AA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6332-8E2C-4860-BB51-CCE66639C312}"/>
              </a:ext>
            </a:extLst>
          </p:cNvPr>
          <p:cNvSpPr txBox="1"/>
          <p:nvPr/>
        </p:nvSpPr>
        <p:spPr>
          <a:xfrm>
            <a:off x="116887" y="701336"/>
            <a:ext cx="197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Проблема: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088AAD-2672-4BD0-95E0-0FF0FA3E2F84}"/>
              </a:ext>
            </a:extLst>
          </p:cNvPr>
          <p:cNvSpPr txBox="1"/>
          <p:nvPr/>
        </p:nvSpPr>
        <p:spPr>
          <a:xfrm>
            <a:off x="2654423" y="701336"/>
            <a:ext cx="197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Решение: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C3EC03-9B11-4378-8A52-5F3718F127C7}"/>
              </a:ext>
            </a:extLst>
          </p:cNvPr>
          <p:cNvSpPr txBox="1"/>
          <p:nvPr/>
        </p:nvSpPr>
        <p:spPr>
          <a:xfrm>
            <a:off x="96272" y="1339053"/>
            <a:ext cx="26263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Недоступность многих силовых модулей</a:t>
            </a:r>
            <a:br>
              <a:rPr lang="ru-RU" sz="2000" dirty="0"/>
            </a:br>
            <a:br>
              <a:rPr lang="ru-RU" sz="2000" dirty="0"/>
            </a:b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Потребность в кадрах высокой квалификации</a:t>
            </a:r>
            <a:br>
              <a:rPr lang="ru-RU" sz="2000" dirty="0"/>
            </a:br>
            <a:br>
              <a:rPr lang="ru-RU" sz="2000" dirty="0"/>
            </a:b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Обеспечение технологического суверенитета страны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5491CEE-4AE9-4B4A-8D3A-BAA4FC1A2396}"/>
              </a:ext>
            </a:extLst>
          </p:cNvPr>
          <p:cNvCxnSpPr/>
          <p:nvPr/>
        </p:nvCxnSpPr>
        <p:spPr>
          <a:xfrm>
            <a:off x="0" y="1224556"/>
            <a:ext cx="616998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0E4348B-38EC-4A25-A33B-C2C3B3CDCEAB}"/>
              </a:ext>
            </a:extLst>
          </p:cNvPr>
          <p:cNvCxnSpPr/>
          <p:nvPr/>
        </p:nvCxnSpPr>
        <p:spPr>
          <a:xfrm>
            <a:off x="2441359" y="1224556"/>
            <a:ext cx="0" cy="46968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EFCD11C-3711-42A4-9733-B60ACFDD24E2}"/>
              </a:ext>
            </a:extLst>
          </p:cNvPr>
          <p:cNvCxnSpPr/>
          <p:nvPr/>
        </p:nvCxnSpPr>
        <p:spPr>
          <a:xfrm flipH="1">
            <a:off x="-2" y="5921406"/>
            <a:ext cx="244135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F83D62FC-8EAA-4A86-8AA5-1A4773CF221A}"/>
              </a:ext>
            </a:extLst>
          </p:cNvPr>
          <p:cNvCxnSpPr/>
          <p:nvPr/>
        </p:nvCxnSpPr>
        <p:spPr>
          <a:xfrm>
            <a:off x="-1" y="2627791"/>
            <a:ext cx="616998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C8C9CA4-CA75-4E10-AB31-716BDDEEC599}"/>
              </a:ext>
            </a:extLst>
          </p:cNvPr>
          <p:cNvCxnSpPr/>
          <p:nvPr/>
        </p:nvCxnSpPr>
        <p:spPr>
          <a:xfrm>
            <a:off x="6169981" y="1224556"/>
            <a:ext cx="0" cy="469685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9213EA6-FF37-4C74-A89B-9DDC0C7126ED}"/>
              </a:ext>
            </a:extLst>
          </p:cNvPr>
          <p:cNvCxnSpPr/>
          <p:nvPr/>
        </p:nvCxnSpPr>
        <p:spPr>
          <a:xfrm>
            <a:off x="2441359" y="5921406"/>
            <a:ext cx="372862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C4E2388-7CA0-45A4-B771-5549F7D45327}"/>
              </a:ext>
            </a:extLst>
          </p:cNvPr>
          <p:cNvCxnSpPr/>
          <p:nvPr/>
        </p:nvCxnSpPr>
        <p:spPr>
          <a:xfrm>
            <a:off x="-2" y="4250352"/>
            <a:ext cx="616998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1DDC8E8-6382-40E4-B390-383D0BB77F1F}"/>
              </a:ext>
            </a:extLst>
          </p:cNvPr>
          <p:cNvSpPr txBox="1"/>
          <p:nvPr/>
        </p:nvSpPr>
        <p:spPr>
          <a:xfrm>
            <a:off x="2521258" y="1224555"/>
            <a:ext cx="35998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Анализ и разработка востребованных силовых модулей. Пример: частотный преобразователь, </a:t>
            </a:r>
            <a:r>
              <a:rPr lang="en-US" dirty="0"/>
              <a:t>USB-CAN </a:t>
            </a:r>
            <a:r>
              <a:rPr lang="ru-RU" dirty="0"/>
              <a:t>интерфейс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10E62E-16F7-4530-BF05-BD1F9DBBD649}"/>
              </a:ext>
            </a:extLst>
          </p:cNvPr>
          <p:cNvSpPr txBox="1"/>
          <p:nvPr/>
        </p:nvSpPr>
        <p:spPr>
          <a:xfrm>
            <a:off x="2499063" y="2911079"/>
            <a:ext cx="3568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Монтаж модулей значительно снижает трудоемкость специалистов-монтажников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9DB4D2-7A01-483A-990E-A2B3C368AA67}"/>
              </a:ext>
            </a:extLst>
          </p:cNvPr>
          <p:cNvSpPr txBox="1"/>
          <p:nvPr/>
        </p:nvSpPr>
        <p:spPr>
          <a:xfrm>
            <a:off x="2521258" y="4250352"/>
            <a:ext cx="3568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Зарубежные поставщики показали свою ненадежность. Проект окажет влияние на обеспечение технологического суверенитета страны с помощью импортозамещения модулей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F44806F8-9C27-4289-A23A-87D839C73F3E}"/>
              </a:ext>
            </a:extLst>
          </p:cNvPr>
          <p:cNvCxnSpPr>
            <a:cxnSpLocks/>
          </p:cNvCxnSpPr>
          <p:nvPr/>
        </p:nvCxnSpPr>
        <p:spPr>
          <a:xfrm>
            <a:off x="6169979" y="2011680"/>
            <a:ext cx="2166301" cy="15697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CD288228-FDE9-4254-9C10-273561BAEF20}"/>
              </a:ext>
            </a:extLst>
          </p:cNvPr>
          <p:cNvCxnSpPr>
            <a:cxnSpLocks/>
          </p:cNvCxnSpPr>
          <p:nvPr/>
        </p:nvCxnSpPr>
        <p:spPr>
          <a:xfrm>
            <a:off x="6169979" y="3429000"/>
            <a:ext cx="2166301" cy="152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6812486-886A-47B3-94BB-9421708950B8}"/>
              </a:ext>
            </a:extLst>
          </p:cNvPr>
          <p:cNvCxnSpPr>
            <a:cxnSpLocks/>
          </p:cNvCxnSpPr>
          <p:nvPr/>
        </p:nvCxnSpPr>
        <p:spPr>
          <a:xfrm flipV="1">
            <a:off x="6169979" y="3581400"/>
            <a:ext cx="2166301" cy="15163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Взрыв: 8 точек 14">
            <a:extLst>
              <a:ext uri="{FF2B5EF4-FFF2-40B4-BE49-F238E27FC236}">
                <a16:creationId xmlns:a16="http://schemas.microsoft.com/office/drawing/2014/main" id="{17D9F372-6537-4408-814D-10EAE5C051D7}"/>
              </a:ext>
            </a:extLst>
          </p:cNvPr>
          <p:cNvSpPr/>
          <p:nvPr/>
        </p:nvSpPr>
        <p:spPr>
          <a:xfrm>
            <a:off x="6695936" y="2226273"/>
            <a:ext cx="3204825" cy="276531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307645-500A-4CB1-BA4E-A7B989A6EB63}"/>
              </a:ext>
            </a:extLst>
          </p:cNvPr>
          <p:cNvSpPr txBox="1"/>
          <p:nvPr/>
        </p:nvSpPr>
        <p:spPr>
          <a:xfrm>
            <a:off x="7464641" y="3193431"/>
            <a:ext cx="1856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ElecReplace</a:t>
            </a:r>
            <a:r>
              <a:rPr lang="en-US" sz="2400" dirty="0">
                <a:solidFill>
                  <a:schemeClr val="bg1"/>
                </a:solidFill>
              </a:rPr>
              <a:t> Technology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52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75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75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52BD39-5B14-410E-8949-EBE880AC6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Технология </a:t>
            </a:r>
            <a:r>
              <a:rPr lang="en-US" b="1" dirty="0" err="1">
                <a:solidFill>
                  <a:schemeClr val="accent2"/>
                </a:solidFill>
              </a:rPr>
              <a:t>ElecReplace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1" name="Объект 10" descr="Флажок со сплошной заливкой">
            <a:extLst>
              <a:ext uri="{FF2B5EF4-FFF2-40B4-BE49-F238E27FC236}">
                <a16:creationId xmlns:a16="http://schemas.microsoft.com/office/drawing/2014/main" id="{DB4BFC04-8A23-4C54-BCAB-C0140C419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2970" y="5274487"/>
            <a:ext cx="1098468" cy="1098468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FCA2C0-09A4-42CE-945F-A9B5F66E2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D725FE-DF48-4D18-92E4-A5D90D54B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09" y="2228295"/>
            <a:ext cx="4340878" cy="2801839"/>
          </a:xfrm>
          <a:prstGeom prst="rect">
            <a:avLst/>
          </a:prstGeom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66F39E8F-A889-4C13-A56D-AA162186BCDF}"/>
              </a:ext>
            </a:extLst>
          </p:cNvPr>
          <p:cNvSpPr/>
          <p:nvPr/>
        </p:nvSpPr>
        <p:spPr>
          <a:xfrm>
            <a:off x="1704513" y="5291091"/>
            <a:ext cx="1205375" cy="106526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4F4743-2A87-4F71-8BFA-6CD9C203BD4F}"/>
              </a:ext>
            </a:extLst>
          </p:cNvPr>
          <p:cNvSpPr txBox="1"/>
          <p:nvPr/>
        </p:nvSpPr>
        <p:spPr>
          <a:xfrm>
            <a:off x="371934" y="1690689"/>
            <a:ext cx="3888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Монтаж печатный платы «россыпью»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1F3395-DF82-4362-B283-C8F46E74E9B0}"/>
              </a:ext>
            </a:extLst>
          </p:cNvPr>
          <p:cNvSpPr txBox="1"/>
          <p:nvPr/>
        </p:nvSpPr>
        <p:spPr>
          <a:xfrm>
            <a:off x="4849159" y="1680284"/>
            <a:ext cx="4857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Монтаж печатной платы с помощью модулей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AC87D0-861E-4FB0-9544-D967DA3CF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5871" y="2228294"/>
            <a:ext cx="4089092" cy="281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2449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CF976-8245-4F03-A174-5778376DD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74458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Токовая петля. Корпус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48DAE4-5A08-4638-8445-E57BFCB9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6" name="Picture 2" descr="Что такое гибка металла, ее виды, преимущества перед сваркой.">
            <a:extLst>
              <a:ext uri="{FF2B5EF4-FFF2-40B4-BE49-F238E27FC236}">
                <a16:creationId xmlns:a16="http://schemas.microsoft.com/office/drawing/2014/main" id="{82C6D29C-0527-4568-AD81-B2778AAA3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3" y="1515350"/>
            <a:ext cx="3295835" cy="2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Холодная штамповка (листовая, объемная) металла прессом. Услуги  изготовления (производство) изделий и деталей из стали, ГОСТ,  Санкт-Петербург | Завод металлообработки «ТДЦ»">
            <a:extLst>
              <a:ext uri="{FF2B5EF4-FFF2-40B4-BE49-F238E27FC236}">
                <a16:creationId xmlns:a16="http://schemas.microsoft.com/office/drawing/2014/main" id="{94EB455A-C10A-4D90-8EBE-2F86562CA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22" y="1515350"/>
            <a:ext cx="3295835" cy="21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учная дуговая сварка покрытыми плавящимися электродами MMA. Компания  &quot;Интертехприбор&quot;">
            <a:extLst>
              <a:ext uri="{FF2B5EF4-FFF2-40B4-BE49-F238E27FC236}">
                <a16:creationId xmlns:a16="http://schemas.microsoft.com/office/drawing/2014/main" id="{868829C9-B879-4E99-A649-B598661EF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38" y="4174752"/>
            <a:ext cx="3322060" cy="2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DF87202-3549-4224-9C81-79AD1DB3E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98" y="4174752"/>
            <a:ext cx="3259082" cy="2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D80BED-D5D4-4B1F-8EED-9A5BD00070F1}"/>
              </a:ext>
            </a:extLst>
          </p:cNvPr>
          <p:cNvSpPr txBox="1"/>
          <p:nvPr/>
        </p:nvSpPr>
        <p:spPr>
          <a:xfrm>
            <a:off x="681038" y="3702959"/>
            <a:ext cx="278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Гибка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686685-91ED-4F1C-B485-8BB134F897C9}"/>
              </a:ext>
            </a:extLst>
          </p:cNvPr>
          <p:cNvSpPr txBox="1"/>
          <p:nvPr/>
        </p:nvSpPr>
        <p:spPr>
          <a:xfrm>
            <a:off x="6161103" y="3702959"/>
            <a:ext cx="229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Штамповка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C9C40-217E-497A-B258-0E1F898AF2D9}"/>
              </a:ext>
            </a:extLst>
          </p:cNvPr>
          <p:cNvSpPr txBox="1"/>
          <p:nvPr/>
        </p:nvSpPr>
        <p:spPr>
          <a:xfrm>
            <a:off x="985421" y="6356351"/>
            <a:ext cx="192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Сварка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6DD75-CAF4-4DE6-8134-07D30E6F8ABD}"/>
              </a:ext>
            </a:extLst>
          </p:cNvPr>
          <p:cNvSpPr txBox="1"/>
          <p:nvPr/>
        </p:nvSpPr>
        <p:spPr>
          <a:xfrm>
            <a:off x="6480699" y="6354248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Пайка</a:t>
            </a:r>
          </a:p>
        </p:txBody>
      </p:sp>
    </p:spTree>
    <p:extLst>
      <p:ext uri="{BB962C8B-B14F-4D97-AF65-F5344CB8AC3E}">
        <p14:creationId xmlns:p14="http://schemas.microsoft.com/office/powerpoint/2010/main" val="3768929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5C9D2-99D8-47E3-A9FB-4A784B9B4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58" y="0"/>
            <a:ext cx="8412432" cy="97045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Прототип токовой петли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FD86C-35CB-461B-96E9-4A4C0B19A985}"/>
              </a:ext>
            </a:extLst>
          </p:cNvPr>
          <p:cNvSpPr txBox="1"/>
          <p:nvPr/>
        </p:nvSpPr>
        <p:spPr>
          <a:xfrm>
            <a:off x="257452" y="911623"/>
            <a:ext cx="3684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Описание продукта:</a:t>
            </a:r>
          </a:p>
          <a:p>
            <a:r>
              <a:rPr lang="ru-RU" sz="2000" dirty="0" err="1">
                <a:solidFill>
                  <a:schemeClr val="tx1"/>
                </a:solidFill>
              </a:rPr>
              <a:t>Uпит</a:t>
            </a:r>
            <a:r>
              <a:rPr lang="ru-RU" sz="2000" dirty="0">
                <a:solidFill>
                  <a:schemeClr val="tx1"/>
                </a:solidFill>
              </a:rPr>
              <a:t>: +8-30В</a:t>
            </a:r>
          </a:p>
          <a:p>
            <a:r>
              <a:rPr lang="ru-RU" sz="2000" dirty="0" err="1"/>
              <a:t>Б</a:t>
            </a:r>
            <a:r>
              <a:rPr lang="ru-RU" sz="2000" dirty="0" err="1">
                <a:solidFill>
                  <a:schemeClr val="tx1"/>
                </a:solidFill>
              </a:rPr>
              <a:t>итность</a:t>
            </a:r>
            <a:r>
              <a:rPr lang="ru-RU" sz="2000" dirty="0"/>
              <a:t>:</a:t>
            </a:r>
            <a:r>
              <a:rPr lang="ru-RU" sz="2000" dirty="0">
                <a:solidFill>
                  <a:schemeClr val="tx1"/>
                </a:solidFill>
              </a:rPr>
              <a:t> 9 бит</a:t>
            </a:r>
          </a:p>
          <a:p>
            <a:r>
              <a:rPr lang="ru-RU" sz="2000" dirty="0"/>
              <a:t>Р</a:t>
            </a:r>
            <a:r>
              <a:rPr lang="ru-RU" sz="2000" dirty="0">
                <a:solidFill>
                  <a:schemeClr val="tx1"/>
                </a:solidFill>
              </a:rPr>
              <a:t>азмеры: 20*40*10мм</a:t>
            </a:r>
          </a:p>
          <a:p>
            <a:r>
              <a:rPr lang="ru-RU" sz="2000" dirty="0" err="1">
                <a:solidFill>
                  <a:schemeClr val="tx1"/>
                </a:solidFill>
              </a:rPr>
              <a:t>Rвых</a:t>
            </a:r>
            <a:r>
              <a:rPr lang="ru-RU" sz="2000" dirty="0"/>
              <a:t>:</a:t>
            </a:r>
            <a:r>
              <a:rPr lang="ru-RU" sz="2000" dirty="0">
                <a:solidFill>
                  <a:schemeClr val="tx1"/>
                </a:solidFill>
              </a:rPr>
              <a:t> 360 Ом</a:t>
            </a:r>
            <a:endParaRPr lang="ru-RU" sz="2000" b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CE7B76-E39F-4303-A440-26F3F4743CF0}"/>
              </a:ext>
            </a:extLst>
          </p:cNvPr>
          <p:cNvSpPr txBox="1"/>
          <p:nvPr/>
        </p:nvSpPr>
        <p:spPr>
          <a:xfrm>
            <a:off x="5140170" y="911623"/>
            <a:ext cx="4765829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Технология проекта: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Основные узлы: ЦАП, токовая петля, узел защиты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Особенности: отсутствие электрической связи входа и "высоковольтной"(</a:t>
            </a:r>
            <a:r>
              <a:rPr lang="ru-RU" sz="2000" dirty="0" err="1">
                <a:solidFill>
                  <a:schemeClr val="tx1"/>
                </a:solidFill>
              </a:rPr>
              <a:t>опторазвязка</a:t>
            </a:r>
            <a:r>
              <a:rPr lang="ru-RU" sz="2000" dirty="0">
                <a:solidFill>
                  <a:schemeClr val="tx1"/>
                </a:solidFill>
              </a:rPr>
              <a:t>) части токовой петли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6A388B8C-7E6F-4DD3-A2E1-6986200487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9261117"/>
              </p:ext>
            </p:extLst>
          </p:nvPr>
        </p:nvGraphicFramePr>
        <p:xfrm>
          <a:off x="0" y="2536523"/>
          <a:ext cx="5237827" cy="400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A0EC00C-D313-404F-853E-D7903213B1F0}"/>
              </a:ext>
            </a:extLst>
          </p:cNvPr>
          <p:cNvSpPr txBox="1"/>
          <p:nvPr/>
        </p:nvSpPr>
        <p:spPr>
          <a:xfrm>
            <a:off x="5255835" y="3429000"/>
            <a:ext cx="465016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Результат работы:</a:t>
            </a:r>
          </a:p>
          <a:p>
            <a:r>
              <a:rPr lang="ru-RU" dirty="0"/>
              <a:t>Модуль токовой петли был успешно изготовлен в лабораторных условиях и прошел тест, показав стабильные результаты. Подтверждена работоспособность технологии в условиях, соответствующих реальности. </a:t>
            </a:r>
            <a:endParaRPr lang="ru-RU" sz="24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C4554E-D96B-400C-929B-05BA7413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7603B0-0BE7-467E-A3FC-E368238983D2}"/>
              </a:ext>
            </a:extLst>
          </p:cNvPr>
          <p:cNvSpPr txBox="1"/>
          <p:nvPr/>
        </p:nvSpPr>
        <p:spPr>
          <a:xfrm>
            <a:off x="2192784" y="6457364"/>
            <a:ext cx="320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Заполнение ШИМ сигнала,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3D6664-7BB9-441C-A3F4-C7C0576A55A3}"/>
              </a:ext>
            </a:extLst>
          </p:cNvPr>
          <p:cNvSpPr txBox="1"/>
          <p:nvPr/>
        </p:nvSpPr>
        <p:spPr>
          <a:xfrm>
            <a:off x="923279" y="2665949"/>
            <a:ext cx="3417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Проверка работы токовой петли</a:t>
            </a:r>
          </a:p>
        </p:txBody>
      </p:sp>
    </p:spTree>
    <p:extLst>
      <p:ext uri="{BB962C8B-B14F-4D97-AF65-F5344CB8AC3E}">
        <p14:creationId xmlns:p14="http://schemas.microsoft.com/office/powerpoint/2010/main" val="175460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63900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3159" y="744184"/>
            <a:ext cx="4397679" cy="5904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86" b="1" dirty="0"/>
              <a:t>Целевые рынки</a:t>
            </a:r>
          </a:p>
          <a:p>
            <a:endParaRPr lang="ru-RU" sz="1286" b="1" dirty="0"/>
          </a:p>
          <a:p>
            <a:pPr marL="244933" indent="-244933">
              <a:buFontTx/>
              <a:buChar char="-"/>
            </a:pPr>
            <a:r>
              <a:rPr lang="ru-RU" sz="1600" dirty="0"/>
              <a:t>Российские частные производства, связанные со сферой электроники</a:t>
            </a:r>
          </a:p>
          <a:p>
            <a:pPr marL="244933" indent="-244933">
              <a:buFontTx/>
              <a:buChar char="-"/>
            </a:pPr>
            <a:r>
              <a:rPr lang="ru-RU" sz="1600" dirty="0"/>
              <a:t>По данным Минпромторг денежный объём отрасли электроники в РФ в 2021 году составил 370 млрд руб. К 2030 году по прогнозам он возрастет до 6,3 трлн руб. При этом доля объема российской электроники на территории страны к 2030 году должна составлять 70%.</a:t>
            </a:r>
          </a:p>
          <a:p>
            <a:pPr marL="244933" indent="-244933">
              <a:buFontTx/>
              <a:buChar char="-"/>
            </a:pPr>
            <a:r>
              <a:rPr lang="ru-RU" sz="1600" dirty="0"/>
              <a:t>Стартап будет ориентироваться на российские производства, поэтому имеет большую логистическую выгоду перед клиентами. Десятки проблемных интервью, проведённые с руководством компаний, подтвердили платёжеспособный спрос на продукцию. Выпущенные партии будут раскуплены.</a:t>
            </a:r>
          </a:p>
          <a:p>
            <a:pPr marL="244933" indent="-244933">
              <a:buFontTx/>
              <a:buChar char="-"/>
            </a:pPr>
            <a:r>
              <a:rPr lang="ru-RU" sz="1600" dirty="0"/>
              <a:t>Барьеры при выходе на рынок отсутствуют, так как импортозамещающий товар легко занимает любой рынок при конкурентноспособных характеристиках и цене.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DBA1E5C-18BF-4BD8-83D6-FBF729820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563374" y="1052423"/>
            <a:ext cx="5063705" cy="506370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029199" y="2035833"/>
            <a:ext cx="4080294" cy="408029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391509" y="2777705"/>
            <a:ext cx="3338423" cy="33384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900468" y="3709358"/>
            <a:ext cx="2398143" cy="239814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038491" y="1466491"/>
            <a:ext cx="270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RAM</a:t>
            </a:r>
            <a:r>
              <a:rPr lang="ru-RU" dirty="0"/>
              <a:t>: 6,3 </a:t>
            </a:r>
            <a:r>
              <a:rPr lang="ru-RU" dirty="0" err="1"/>
              <a:t>трлн</a:t>
            </a:r>
            <a:r>
              <a:rPr lang="ru-RU" dirty="0"/>
              <a:t> руб.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29864" y="2346385"/>
            <a:ext cx="236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TAM: 500 </a:t>
            </a:r>
            <a:r>
              <a:rPr lang="ru-RU" dirty="0" err="1"/>
              <a:t>млрд</a:t>
            </a:r>
            <a:r>
              <a:rPr lang="ru-RU" dirty="0"/>
              <a:t>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67887" y="3157268"/>
            <a:ext cx="186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</a:t>
            </a:r>
            <a:r>
              <a:rPr lang="ru-RU" dirty="0"/>
              <a:t>: 5 </a:t>
            </a:r>
            <a:r>
              <a:rPr lang="ru-RU" dirty="0" err="1"/>
              <a:t>млрд</a:t>
            </a:r>
            <a:r>
              <a:rPr lang="ru-RU" dirty="0"/>
              <a:t>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5140" y="4779033"/>
            <a:ext cx="2156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SOM: 300 </a:t>
            </a:r>
            <a:r>
              <a:rPr lang="ru-RU" dirty="0" err="1"/>
              <a:t>млн</a:t>
            </a:r>
            <a:r>
              <a:rPr lang="ru-RU" dirty="0"/>
              <a:t> руб.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3F0C0AFF-A5DA-4084-86C7-5FB5C821D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19099"/>
              </p:ext>
            </p:extLst>
          </p:nvPr>
        </p:nvGraphicFramePr>
        <p:xfrm>
          <a:off x="0" y="0"/>
          <a:ext cx="9906000" cy="5690417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145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1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4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8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94274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9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Стоимость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Средняя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Конкурентное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преимущество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Выше среднего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Выше среднего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9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Срок доставки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~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Месяц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1-3 дня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Больше месяца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Несколько месяцев</a:t>
                      </a: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9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Ассортимент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Высокий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 потребностям рынка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Высокий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Высокий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958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Взаимодействие с клиентами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Минимальное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Полное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Отсутствует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Отсутствует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AB44C2-2C1F-4C3B-B872-947B9FC977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0"/>
          <a:stretch/>
        </p:blipFill>
        <p:spPr>
          <a:xfrm>
            <a:off x="1183814" y="1017770"/>
            <a:ext cx="7949206" cy="49737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0C140E-C55A-4BAB-B8E5-CEF674DFB7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3" r="41092" b="62099"/>
          <a:stretch/>
        </p:blipFill>
        <p:spPr>
          <a:xfrm>
            <a:off x="3898868" y="1017770"/>
            <a:ext cx="1976557" cy="24112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225D45-2A19-4F9B-8F4D-7ED1BB3656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9" r="67728" b="56601"/>
          <a:stretch/>
        </p:blipFill>
        <p:spPr>
          <a:xfrm>
            <a:off x="1183814" y="1841629"/>
            <a:ext cx="2565398" cy="19378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268401-BE4C-404E-9A51-0ECB449A01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1" t="12773" r="14490" b="51764"/>
          <a:stretch/>
        </p:blipFill>
        <p:spPr>
          <a:xfrm>
            <a:off x="5755713" y="1841629"/>
            <a:ext cx="2228851" cy="22560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C41695-29A7-46AB-86D7-D65C85FD86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9A492"/>
              </a:clrFrom>
              <a:clrTo>
                <a:srgbClr val="09A492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62" y="-129639"/>
            <a:ext cx="1836154" cy="1836154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BA703C5-E84A-407D-A520-774AD2FD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84D7BB-DDC7-46CB-AE50-F2E71B41CF62}"/>
              </a:ext>
            </a:extLst>
          </p:cNvPr>
          <p:cNvSpPr txBox="1"/>
          <p:nvPr/>
        </p:nvSpPr>
        <p:spPr>
          <a:xfrm>
            <a:off x="97654" y="5788241"/>
            <a:ext cx="964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Главное конкурентное преимущество: качество продукции не уступает другой продукции на рынке, удовлетворение потребности в локализации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E5175-5F43-407B-8421-76B5FFBCAD40}"/>
              </a:ext>
            </a:extLst>
          </p:cNvPr>
          <p:cNvSpPr txBox="1"/>
          <p:nvPr/>
        </p:nvSpPr>
        <p:spPr>
          <a:xfrm>
            <a:off x="1491449" y="1473693"/>
            <a:ext cx="219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Китай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8823E5-66D4-46CC-8BFF-B9A7AD9C17BC}"/>
              </a:ext>
            </a:extLst>
          </p:cNvPr>
          <p:cNvSpPr txBox="1"/>
          <p:nvPr/>
        </p:nvSpPr>
        <p:spPr>
          <a:xfrm>
            <a:off x="5709261" y="1472052"/>
            <a:ext cx="173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Европа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B9145-AC8F-4507-ABEA-78360E812542}"/>
              </a:ext>
            </a:extLst>
          </p:cNvPr>
          <p:cNvSpPr txBox="1"/>
          <p:nvPr/>
        </p:nvSpPr>
        <p:spPr>
          <a:xfrm>
            <a:off x="7685818" y="1472052"/>
            <a:ext cx="222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Северная Америка</a:t>
            </a:r>
          </a:p>
        </p:txBody>
      </p:sp>
    </p:spTree>
    <p:extLst>
      <p:ext uri="{BB962C8B-B14F-4D97-AF65-F5344CB8AC3E}">
        <p14:creationId xmlns:p14="http://schemas.microsoft.com/office/powerpoint/2010/main" val="332269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13 0.00069 L 0.00513 0.00093 L -0.00433 -0.00556 C -0.00545 -0.00625 -0.00641 -0.00741 -0.00769 -0.0081 C -0.00897 -0.00856 -0.01042 -0.0088 -0.01186 -0.00926 C -0.01506 -0.01018 -0.01506 -0.00995 -0.01779 -0.01157 C -0.02035 -0.01458 -0.02324 -0.01852 -0.02628 -0.02014 C -0.02821 -0.0213 -0.03029 -0.02176 -0.03221 -0.02268 L -0.04231 -0.03241 C -0.04375 -0.0338 -0.04503 -0.03518 -0.04663 -0.03611 C -0.04888 -0.03727 -0.05128 -0.03819 -0.05337 -0.03981 C -0.06619 -0.04977 -0.05224 -0.04329 -0.06619 -0.04838 C -0.06955 -0.05162 -0.07596 -0.05833 -0.07965 -0.05949 C -0.08109 -0.05972 -0.08253 -0.05995 -0.08397 -0.06065 C -0.08526 -0.06134 -0.08686 -0.0625 -0.08814 -0.06296 C -0.09087 -0.06412 -0.09663 -0.06551 -0.09663 -0.06528 C -0.10385 -0.07616 -0.09519 -0.06505 -0.10593 -0.07292 C -0.10753 -0.07407 -0.10865 -0.07639 -0.1101 -0.07778 C -0.1117 -0.07917 -0.11346 -0.08032 -0.11522 -0.08148 C -0.11859 -0.08333 -0.1218 -0.08403 -0.12532 -0.08518 C -0.12628 -0.08634 -0.12676 -0.08796 -0.12788 -0.08866 C -0.12981 -0.09005 -0.13189 -0.09028 -0.13381 -0.0912 C -0.13606 -0.09236 -0.13846 -0.09352 -0.14055 -0.09491 C -0.14295 -0.0963 -0.14503 -0.09815 -0.14744 -0.09977 C -0.15208 -0.10301 -0.15513 -0.1044 -0.1601 -0.10718 C -0.16186 -0.10926 -0.1633 -0.11157 -0.16522 -0.11319 C -0.16651 -0.11435 -0.16811 -0.11481 -0.16939 -0.11574 C -0.17083 -0.11667 -0.17212 -0.11829 -0.17372 -0.11944 C -0.175 -0.12037 -0.17644 -0.12106 -0.17788 -0.12176 C -0.18221 -0.12407 -0.18446 -0.12477 -0.18894 -0.12662 C -0.19022 -0.12801 -0.19167 -0.1294 -0.19311 -0.13032 C -0.19455 -0.13125 -0.19599 -0.13194 -0.19744 -0.13287 C -0.19904 -0.13403 -0.20064 -0.13542 -0.2024 -0.13657 C -0.20385 -0.1375 -0.20529 -0.13796 -0.20673 -0.13889 C -0.20833 -0.14005 -0.20994 -0.14143 -0.2117 -0.14259 C -0.21394 -0.14398 -0.21635 -0.14468 -0.21859 -0.1463 C -0.2218 -0.14884 -0.22468 -0.15208 -0.22788 -0.15486 C -0.22917 -0.15602 -0.23077 -0.15718 -0.23205 -0.15856 C -0.23317 -0.15972 -0.23413 -0.16134 -0.23542 -0.16227 C -0.23702 -0.16319 -0.23878 -0.16296 -0.24055 -0.16343 C -0.24199 -0.16458 -0.24327 -0.16597 -0.24471 -0.16713 C -0.24904 -0.17037 -0.24936 -0.16968 -0.25417 -0.17454 C -0.25593 -0.17616 -0.25721 -0.17893 -0.25913 -0.18056 C -0.26106 -0.18194 -0.26314 -0.18194 -0.26506 -0.1831 C -0.28574 -0.19444 -0.25353 -0.17893 -0.27612 -0.18912 C -0.27869 -0.19028 -0.28125 -0.19143 -0.28381 -0.19282 C -0.28638 -0.19421 -0.28878 -0.19653 -0.29135 -0.19768 C -0.29407 -0.19884 -0.29696 -0.19931 -0.29984 -0.20023 C -0.3024 -0.20208 -0.30497 -0.20417 -0.30753 -0.20625 C -0.30913 -0.20764 -0.3109 -0.20833 -0.3125 -0.20995 C -0.31442 -0.21157 -0.31571 -0.21435 -0.31763 -0.21597 C -0.31923 -0.21759 -0.32099 -0.21829 -0.32276 -0.21968 C -0.32612 -0.22245 -0.32917 -0.22616 -0.33285 -0.22824 C -0.34311 -0.23426 -0.33029 -0.22662 -0.34215 -0.23449 C -0.34359 -0.23518 -0.34503 -0.23611 -0.34647 -0.23681 C -0.35272 -0.24583 -0.3468 -0.23796 -0.35577 -0.24792 C -0.35753 -0.24977 -0.35897 -0.25208 -0.36074 -0.25393 C -0.37292 -0.26597 -0.3609 -0.25255 -0.3718 -0.2625 C -0.3734 -0.26389 -0.37452 -0.26597 -0.37612 -0.26736 C -0.37772 -0.26898 -0.37965 -0.26944 -0.38109 -0.27106 C -0.38269 -0.27292 -0.38381 -0.27523 -0.38542 -0.27731 C -0.38702 -0.2794 -0.38862 -0.28148 -0.39038 -0.28333 C -0.39263 -0.28565 -0.39503 -0.28727 -0.39728 -0.28935 C -0.40785 -0.29977 -0.39247 -0.28611 -0.40481 -0.29676 C -0.40577 -0.29838 -0.40625 -0.30046 -0.40737 -0.30162 C -0.40833 -0.30278 -0.40962 -0.30255 -0.41074 -0.30301 C -0.4117 -0.30324 -0.4125 -0.3037 -0.4133 -0.30417 C -0.41394 -0.30856 -0.41362 -0.31088 -0.41587 -0.31389 C -0.41635 -0.31458 -0.41699 -0.31481 -0.41747 -0.31505 L -0.41747 -0.31481 " pathEditMode="relative" rAng="0" ptsTypes="AAAAAAAAAAAAAAAAAAAAAAAAAAAAAAAAAAAAAAAAAAAAAAAAAAAAAAAAAAAAAAAAAAAAAA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38" y="-1578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9 0.00116 L 0.00529 0.00139 L 0.01202 -0.00254 C 0.01506 -0.00416 0.01554 -0.0037 0.01875 -0.00763 C 0.02035 -0.00926 0.02147 -0.0118 0.02292 -0.01365 C 0.02628 -0.01782 0.02997 -0.02129 0.03317 -0.02592 C 0.03397 -0.02708 0.03477 -0.02847 0.03574 -0.02963 C 0.03734 -0.03125 0.0391 -0.03263 0.0407 -0.03449 C 0.04231 -0.03588 0.04359 -0.0375 0.04503 -0.03935 C 0.04615 -0.04097 0.04711 -0.04282 0.0484 -0.04421 C 0.0492 -0.0449 0.05016 -0.0449 0.05096 -0.04537 C 0.05352 -0.04745 0.05417 -0.0493 0.05689 -0.05162 C 0.05769 -0.05231 0.05849 -0.05231 0.05945 -0.05277 C 0.06779 -0.0618 0.06378 -0.05787 0.07131 -0.06504 C 0.07147 -0.0662 0.07147 -0.06782 0.07211 -0.06875 C 0.07324 -0.07013 0.075 -0.07013 0.07628 -0.07106 C 0.07756 -0.07222 0.07869 -0.07338 0.07965 -0.07476 C 0.08093 -0.07662 0.08173 -0.07916 0.08317 -0.08101 C 0.08413 -0.08217 0.08542 -0.0824 0.08654 -0.08333 C 0.09199 -0.08912 0.08606 -0.08564 0.09151 -0.08819 C 0.10304 -0.1081 0.08926 -0.08611 0.1 -0.0993 C 0.1008 -0.10023 0.10096 -0.10185 0.10176 -0.10301 C 0.10401 -0.10625 0.10577 -0.10717 0.10849 -0.10902 C 0.10961 -0.11111 0.1109 -0.11226 0.11186 -0.11388 C 0.1125 -0.11504 0.11282 -0.11666 0.11362 -0.11759 C 0.11458 -0.11875 0.11586 -0.11921 0.11699 -0.12013 C 0.12211 -0.13125 0.11426 -0.11504 0.12211 -0.12754 C 0.13013 -0.14027 0.12356 -0.13472 0.13061 -0.13981 C 0.13077 -0.14097 0.13077 -0.14236 0.13141 -0.14328 C 0.13237 -0.14537 0.13606 -0.14699 0.13734 -0.14838 C 0.1383 -0.1493 0.13894 -0.15092 0.1399 -0.15185 C 0.14119 -0.15347 0.14263 -0.15439 0.14407 -0.15555 C 0.1484 -0.16574 0.14439 -0.15856 0.15176 -0.16666 C 0.15801 -0.17361 0.15096 -0.16689 0.15593 -0.17407 C 0.15673 -0.175 0.15769 -0.17569 0.15849 -0.17638 C 0.16394 -0.18842 0.15481 -0.1699 0.16442 -0.18263 C 0.16651 -0.18518 0.16699 -0.19051 0.16955 -0.19236 C 0.17067 -0.19305 0.17179 -0.19375 0.17292 -0.19467 C 0.17836 -0.20046 0.17244 -0.19699 0.17788 -0.19976 C 0.17885 -0.20092 0.17949 -0.20231 0.18045 -0.20324 C 0.18157 -0.20439 0.18301 -0.20439 0.18381 -0.20578 C 0.1883 -0.21226 0.17965 -0.20763 0.18814 -0.21064 C 0.18958 -0.21921 0.18766 -0.2125 0.19231 -0.21921 C 0.19792 -0.22731 0.18974 -0.21875 0.19663 -0.22546 C 0.19711 -0.22847 0.19744 -0.23101 0.19824 -0.23402 C 0.19856 -0.23472 0.19888 -0.23564 0.1992 -0.23634 L 0.19824 -0.2375 " pathEditMode="relative" rAng="0" ptsTypes="AAAAAAAAAAAAAAAAAAAAAAAAAAAAAAAAAAAAAAAAAAAAAAA">
                                      <p:cBhvr>
                                        <p:cTn id="3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96" y="-119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463 L 0.00208 -0.0044 C 0.00449 -0.00532 0.00721 -0.00578 0.00961 -0.00694 C 0.0109 -0.00741 0.01186 -0.00879 0.01298 -0.00949 C 0.01442 -0.00995 0.01586 -0.01018 0.01731 -0.01065 C 0.01891 -0.01134 0.02051 -0.0125 0.02227 -0.01319 C 0.0266 -0.01458 0.03109 -0.01435 0.03509 -0.01666 C 0.03894 -0.01898 0.04054 -0.01967 0.04439 -0.02291 C 0.04663 -0.02477 0.04872 -0.02754 0.05112 -0.02893 C 0.05352 -0.03032 0.05625 -0.03055 0.05881 -0.03148 C 0.06747 -0.03773 0.0665 -0.03796 0.07564 -0.0412 C 0.07852 -0.04213 0.08141 -0.04236 0.08413 -0.04375 C 0.0899 -0.04653 0.09503 -0.05208 0.10112 -0.05347 C 0.10449 -0.05416 0.10785 -0.05463 0.11122 -0.05602 C 0.13077 -0.06319 0.12211 -0.06551 0.14856 -0.07176 L 0.16891 -0.07662 C 0.17195 -0.07754 0.17516 -0.07801 0.1782 -0.07916 C 0.19215 -0.08426 0.18493 -0.08217 0.20016 -0.08518 C 0.21122 -0.09028 0.21218 -0.09074 0.22388 -0.09514 C 0.22756 -0.09629 0.23125 -0.09722 0.23493 -0.09861 C 0.24615 -0.10301 0.24503 -0.10416 0.25609 -0.10717 C 0.25977 -0.10833 0.26346 -0.10856 0.26715 -0.10972 C 0.27019 -0.11065 0.27324 -0.11227 0.27644 -0.11342 C 0.28013 -0.11481 0.28381 -0.11574 0.28734 -0.11713 C 0.29167 -0.11852 0.29599 -0.12014 0.30016 -0.12199 C 0.31154 -0.12708 0.32227 -0.13403 0.33397 -0.13796 C 0.33734 -0.13889 0.34086 -0.13935 0.34423 -0.14028 C 0.37179 -0.14838 0.33942 -0.14028 0.36538 -0.14653 C 0.38445 -0.15741 0.36154 -0.14537 0.38654 -0.1537 C 0.39455 -0.15648 0.40256 -0.15949 0.41025 -0.16366 C 0.42981 -0.17384 0.40817 -0.16273 0.43734 -0.17592 C 0.45112 -0.18194 0.44455 -0.17963 0.45673 -0.1831 C 0.47019 -0.1919 0.47083 -0.19282 0.48894 -0.20139 C 0.49327 -0.20347 0.49743 -0.20532 0.50176 -0.20764 C 0.50513 -0.20949 0.50833 -0.21203 0.51186 -0.21366 C 0.5234 -0.21944 0.52292 -0.21898 0.53125 -0.22106 C 0.54327 -0.22847 0.53125 -0.22199 0.54311 -0.22592 C 0.54599 -0.22685 0.54888 -0.22847 0.5516 -0.22963 C 0.55417 -0.23055 0.55673 -0.23125 0.55929 -0.23217 C 0.57308 -0.24352 0.55657 -0.23102 0.57275 -0.23935 C 0.5774 -0.2419 0.58157 -0.24606 0.58638 -0.24791 C 0.5883 -0.24884 0.59038 -0.2493 0.59231 -0.25046 C 0.6024 -0.25602 0.59231 -0.25301 0.6024 -0.25532 C 0.60481 -0.25694 0.60689 -0.25879 0.60929 -0.26018 C 0.61346 -0.26319 0.61747 -0.26528 0.62195 -0.26759 C 0.62275 -0.26805 0.62356 -0.26852 0.62452 -0.26875 C 0.62564 -0.26921 0.62676 -0.26944 0.62788 -0.26991 C 0.629 -0.2706 0.63013 -0.27176 0.63125 -0.27245 C 0.63269 -0.27338 0.63413 -0.27384 0.63558 -0.275 C 0.63654 -0.27569 0.64006 -0.28009 0.6415 -0.28102 C 0.64247 -0.28171 0.64375 -0.28194 0.64487 -0.28217 C 0.64567 -0.2831 0.64663 -0.28356 0.64743 -0.28472 C 0.64936 -0.28773 0.64888 -0.28866 0.64984 -0.29213 C 0.65032 -0.29375 0.65112 -0.29537 0.6516 -0.29699 C 0.65192 -0.29815 0.65208 -0.2993 0.6524 -0.30069 L 0.65336 -0.30416 L 0.6508 -0.30416 " pathEditMode="relative" rAng="0" ptsTypes="AAAAAAAAAAAAAAAAAAAAAAAAAAAAAAAAAAAAAAAAAAAAAAAAAAAAAAAAA">
                                      <p:cBhvr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64" y="-1497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2746" y="6356351"/>
            <a:ext cx="2228850" cy="365125"/>
          </a:xfrm>
        </p:spPr>
        <p:txBody>
          <a:bodyPr/>
          <a:lstStyle/>
          <a:p>
            <a:fld id="{7B1AF14D-48A0-43DC-89D3-930D4FA68D36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19878EF-E1AF-4AD7-8408-11C30455BB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724559"/>
              </p:ext>
            </p:extLst>
          </p:nvPr>
        </p:nvGraphicFramePr>
        <p:xfrm>
          <a:off x="5015884" y="2867486"/>
          <a:ext cx="4783584" cy="2913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36F9485-5904-4A6F-8D61-50F3DB781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909432"/>
              </p:ext>
            </p:extLst>
          </p:nvPr>
        </p:nvGraphicFramePr>
        <p:xfrm>
          <a:off x="106532" y="2867486"/>
          <a:ext cx="4909352" cy="2913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1226A63-E33B-401D-8843-95BB948A8D83}"/>
              </a:ext>
            </a:extLst>
          </p:cNvPr>
          <p:cNvSpPr txBox="1"/>
          <p:nvPr/>
        </p:nvSpPr>
        <p:spPr>
          <a:xfrm>
            <a:off x="1863571" y="137298"/>
            <a:ext cx="6178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</a:rPr>
              <a:t>Чистый денежный поток (</a:t>
            </a:r>
            <a:r>
              <a:rPr lang="en-US" sz="3200" b="1" dirty="0">
                <a:solidFill>
                  <a:schemeClr val="accent2"/>
                </a:solidFill>
              </a:rPr>
              <a:t>NPV)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9D14B8-7CC1-47E5-B50D-4433841CE750}"/>
              </a:ext>
            </a:extLst>
          </p:cNvPr>
          <p:cNvSpPr txBox="1"/>
          <p:nvPr/>
        </p:nvSpPr>
        <p:spPr>
          <a:xfrm>
            <a:off x="106532" y="1180730"/>
            <a:ext cx="524670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Результат экономической части:</a:t>
            </a:r>
          </a:p>
          <a:p>
            <a:r>
              <a:rPr lang="ru-RU" dirty="0"/>
              <a:t>По ожидаемым каналам продаж были просчитаны примерные выручка, рентабельность и чистый денежный поток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125296934"/>
              </p:ext>
            </p:extLst>
          </p:nvPr>
        </p:nvGraphicFramePr>
        <p:xfrm>
          <a:off x="754666" y="604172"/>
          <a:ext cx="3166134" cy="2110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12858037"/>
              </p:ext>
            </p:extLst>
          </p:nvPr>
        </p:nvGraphicFramePr>
        <p:xfrm>
          <a:off x="3241769" y="2428498"/>
          <a:ext cx="3292531" cy="2195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91934878"/>
              </p:ext>
            </p:extLst>
          </p:nvPr>
        </p:nvGraphicFramePr>
        <p:xfrm>
          <a:off x="614730" y="4429502"/>
          <a:ext cx="3396891" cy="2264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C:\Users\максим\Desktop\легенд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96113" y="1838586"/>
            <a:ext cx="2386038" cy="337484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FB0E7C-0D3F-48FB-A7C2-09E7D4C2E916}"/>
              </a:ext>
            </a:extLst>
          </p:cNvPr>
          <p:cNvSpPr txBox="1"/>
          <p:nvPr/>
        </p:nvSpPr>
        <p:spPr>
          <a:xfrm>
            <a:off x="1344966" y="80952"/>
            <a:ext cx="742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</a:rPr>
              <a:t>Структура цены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AAF097-1140-48A9-BA12-064B7F2F5913}"/>
              </a:ext>
            </a:extLst>
          </p:cNvPr>
          <p:cNvSpPr txBox="1"/>
          <p:nvPr/>
        </p:nvSpPr>
        <p:spPr>
          <a:xfrm>
            <a:off x="2574524" y="168676"/>
            <a:ext cx="4847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accent2"/>
                </a:solidFill>
              </a:rPr>
              <a:t>ElecReplace</a:t>
            </a:r>
            <a:r>
              <a:rPr lang="en-US" sz="3200" b="1" dirty="0">
                <a:solidFill>
                  <a:schemeClr val="accent2"/>
                </a:solidFill>
              </a:rPr>
              <a:t> Technology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389784-9285-43FE-A515-669BDC9FD626}"/>
              </a:ext>
            </a:extLst>
          </p:cNvPr>
          <p:cNvSpPr txBox="1"/>
          <p:nvPr/>
        </p:nvSpPr>
        <p:spPr>
          <a:xfrm>
            <a:off x="177553" y="3865033"/>
            <a:ext cx="2396971" cy="235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Контакты:</a:t>
            </a:r>
          </a:p>
          <a:p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Телефон: 89969110587</a:t>
            </a:r>
          </a:p>
          <a:p>
            <a:pPr>
              <a:lnSpc>
                <a:spcPct val="150000"/>
              </a:lnSpc>
            </a:pPr>
            <a:r>
              <a:rPr lang="ru-RU" dirty="0"/>
              <a:t>Почта: </a:t>
            </a:r>
            <a:r>
              <a:rPr lang="en-US" dirty="0"/>
              <a:t>hbbub14@gmail.com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933E24-9809-4B25-9459-CBFF27A353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9A492"/>
              </a:clrFrom>
              <a:clrTo>
                <a:srgbClr val="09A492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44" y="3629670"/>
            <a:ext cx="3435403" cy="3435403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32C370-0799-437A-8144-BCF7E26A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14D-48A0-43DC-89D3-930D4FA68D3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1605AA3-A1A0-47A5-9954-BD56628044A6}"/>
              </a:ext>
            </a:extLst>
          </p:cNvPr>
          <p:cNvSpPr/>
          <p:nvPr/>
        </p:nvSpPr>
        <p:spPr>
          <a:xfrm>
            <a:off x="1265120" y="1737323"/>
            <a:ext cx="744876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Готовые технологии для</a:t>
            </a:r>
          </a:p>
          <a:p>
            <a:pPr algn="ctr"/>
            <a:r>
              <a:rPr lang="ru-RU" sz="5400" b="1" dirty="0" err="1">
                <a:ln/>
                <a:solidFill>
                  <a:schemeClr val="accent3"/>
                </a:solidFill>
              </a:rPr>
              <a:t>импортозамещения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8448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Words>627</Words>
  <Application>Microsoft Office PowerPoint</Application>
  <PresentationFormat>Лист A4 (210x297 мм)</PresentationFormat>
  <Paragraphs>144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Lato</vt:lpstr>
      <vt:lpstr>Lato Black</vt:lpstr>
      <vt:lpstr>Тема Office</vt:lpstr>
      <vt:lpstr>Презентация PowerPoint</vt:lpstr>
      <vt:lpstr>Презентация PowerPoint</vt:lpstr>
      <vt:lpstr>Презентация PowerPoint</vt:lpstr>
      <vt:lpstr>Технология ElecReplace</vt:lpstr>
      <vt:lpstr>Токовая петля. Корпус</vt:lpstr>
      <vt:lpstr>Прототип токовой петли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Кирпичев</dc:creator>
  <cp:lastModifiedBy>Никита Кирпичев</cp:lastModifiedBy>
  <cp:revision>61</cp:revision>
  <dcterms:created xsi:type="dcterms:W3CDTF">2023-11-19T21:45:18Z</dcterms:created>
  <dcterms:modified xsi:type="dcterms:W3CDTF">2023-11-24T10:54:22Z</dcterms:modified>
</cp:coreProperties>
</file>