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78" r:id="rId5"/>
    <p:sldMasterId id="2147483682" r:id="rId6"/>
    <p:sldMasterId id="2147483688" r:id="rId7"/>
  </p:sldMasterIdLst>
  <p:notesMasterIdLst>
    <p:notesMasterId r:id="rId22"/>
  </p:notesMasterIdLst>
  <p:handoutMasterIdLst>
    <p:handoutMasterId r:id="rId23"/>
  </p:handoutMasterIdLst>
  <p:sldIdLst>
    <p:sldId id="256" r:id="rId8"/>
    <p:sldId id="308" r:id="rId9"/>
    <p:sldId id="300" r:id="rId10"/>
    <p:sldId id="301" r:id="rId11"/>
    <p:sldId id="307" r:id="rId12"/>
    <p:sldId id="309" r:id="rId13"/>
    <p:sldId id="305" r:id="rId14"/>
    <p:sldId id="310" r:id="rId15"/>
    <p:sldId id="302" r:id="rId16"/>
    <p:sldId id="263" r:id="rId17"/>
    <p:sldId id="306" r:id="rId18"/>
    <p:sldId id="270" r:id="rId19"/>
    <p:sldId id="296" r:id="rId20"/>
    <p:sldId id="294" r:id="rId2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7" autoAdjust="0"/>
    <p:restoredTop sz="93807" autoAdjust="0"/>
  </p:normalViewPr>
  <p:slideViewPr>
    <p:cSldViewPr snapToGrid="0">
      <p:cViewPr varScale="1">
        <p:scale>
          <a:sx n="58" d="100"/>
          <a:sy n="58" d="100"/>
        </p:scale>
        <p:origin x="96" y="1218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82" d="100"/>
          <a:sy n="82" d="100"/>
        </p:scale>
        <p:origin x="393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55E6A0-91C6-4892-8468-771D62EF5B99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UA"/>
        </a:p>
      </dgm:t>
    </dgm:pt>
    <dgm:pt modelId="{006B1BA4-915B-49DB-80DE-7227C16AD2A9}">
      <dgm:prSet phldrT="[Текст]"/>
      <dgm:spPr>
        <a:solidFill>
          <a:srgbClr val="002060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TAM</a:t>
          </a:r>
          <a:br>
            <a:rPr lang="en-US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109,4 </a:t>
          </a:r>
          <a:r>
            <a:rPr lang="uk-UA" dirty="0">
              <a:latin typeface="Arial" panose="020B0604020202020204" pitchFamily="34" charset="0"/>
              <a:cs typeface="Arial" panose="020B0604020202020204" pitchFamily="34" charset="0"/>
            </a:rPr>
            <a:t>млрд. </a:t>
          </a:r>
          <a:r>
            <a:rPr lang="uk-UA" dirty="0" err="1">
              <a:latin typeface="Arial" panose="020B0604020202020204" pitchFamily="34" charset="0"/>
              <a:cs typeface="Arial" panose="020B0604020202020204" pitchFamily="34" charset="0"/>
            </a:rPr>
            <a:t>рублей</a:t>
          </a:r>
          <a:endParaRPr lang="ru-UA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300B52-1B99-4890-8252-18157B7AB0C8}" type="parTrans" cxnId="{9CB327CF-2BB5-4D3D-B43A-2ACBBAA00219}">
      <dgm:prSet/>
      <dgm:spPr/>
      <dgm:t>
        <a:bodyPr/>
        <a:lstStyle/>
        <a:p>
          <a:endParaRPr lang="ru-UA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0EDDF8-FDE0-4A93-AE40-A625DDB93E7C}" type="sibTrans" cxnId="{9CB327CF-2BB5-4D3D-B43A-2ACBBAA00219}">
      <dgm:prSet/>
      <dgm:spPr/>
      <dgm:t>
        <a:bodyPr/>
        <a:lstStyle/>
        <a:p>
          <a:endParaRPr lang="ru-UA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771637-D805-4FC2-8084-9FF5EEE6E452}">
      <dgm:prSet phldrT="[Текст]"/>
      <dgm:spPr>
        <a:solidFill>
          <a:srgbClr val="00B050"/>
        </a:solidFill>
      </dgm:spPr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SOM</a:t>
          </a:r>
          <a:br>
            <a:rPr lang="uk-UA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1,641 млрд рублей</a:t>
          </a:r>
          <a:endParaRPr lang="ru-UA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A5FB94-0E14-40A6-85AC-085546969D5F}" type="parTrans" cxnId="{D7F12D68-92C4-4AF8-922C-CBC8AB55DC1A}">
      <dgm:prSet/>
      <dgm:spPr/>
      <dgm:t>
        <a:bodyPr/>
        <a:lstStyle/>
        <a:p>
          <a:endParaRPr lang="ru-UA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E8AB5D-12B8-43AF-A889-C8DD29D9D212}" type="sibTrans" cxnId="{D7F12D68-92C4-4AF8-922C-CBC8AB55DC1A}">
      <dgm:prSet/>
      <dgm:spPr/>
      <dgm:t>
        <a:bodyPr/>
        <a:lstStyle/>
        <a:p>
          <a:endParaRPr lang="ru-UA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89B1E9-F810-4655-AA7C-F333878F0987}">
      <dgm:prSet phldrT="[Текст]"/>
      <dgm:spPr>
        <a:solidFill>
          <a:srgbClr val="FD493D"/>
        </a:solidFill>
      </dgm:spPr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SOM</a:t>
          </a:r>
          <a:br>
            <a:rPr lang="uk-UA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574 млн рублей</a:t>
          </a:r>
          <a:endParaRPr lang="ru-UA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BA606F-FFA4-42C5-A4B9-AF343BCF2924}" type="parTrans" cxnId="{7628FCC1-FE96-43E7-8E49-613AA07582B9}">
      <dgm:prSet/>
      <dgm:spPr/>
      <dgm:t>
        <a:bodyPr/>
        <a:lstStyle/>
        <a:p>
          <a:endParaRPr lang="ru-UA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286E4B-DA5B-488A-A652-6C749F6E7547}" type="sibTrans" cxnId="{7628FCC1-FE96-43E7-8E49-613AA07582B9}">
      <dgm:prSet/>
      <dgm:spPr/>
      <dgm:t>
        <a:bodyPr/>
        <a:lstStyle/>
        <a:p>
          <a:endParaRPr lang="ru-UA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A54DA5-44F4-400D-AC1D-0EA6951717F3}" type="pres">
      <dgm:prSet presAssocID="{3A55E6A0-91C6-4892-8468-771D62EF5B99}" presName="Name0" presStyleCnt="0">
        <dgm:presLayoutVars>
          <dgm:chMax val="7"/>
          <dgm:resizeHandles val="exact"/>
        </dgm:presLayoutVars>
      </dgm:prSet>
      <dgm:spPr/>
    </dgm:pt>
    <dgm:pt modelId="{6D25ECFB-21A4-4473-A620-0882B629DF77}" type="pres">
      <dgm:prSet presAssocID="{3A55E6A0-91C6-4892-8468-771D62EF5B99}" presName="comp1" presStyleCnt="0"/>
      <dgm:spPr/>
    </dgm:pt>
    <dgm:pt modelId="{C8A5AAF7-F368-45DE-8EC8-5F3D9F1686A3}" type="pres">
      <dgm:prSet presAssocID="{3A55E6A0-91C6-4892-8468-771D62EF5B99}" presName="circle1" presStyleLbl="node1" presStyleIdx="0" presStyleCnt="3" custLinFactNeighborX="-20536" custLinFactNeighborY="-6343"/>
      <dgm:spPr/>
    </dgm:pt>
    <dgm:pt modelId="{D200F5C2-B5AB-4484-85B4-841FBC571F0C}" type="pres">
      <dgm:prSet presAssocID="{3A55E6A0-91C6-4892-8468-771D62EF5B99}" presName="c1text" presStyleLbl="node1" presStyleIdx="0" presStyleCnt="3">
        <dgm:presLayoutVars>
          <dgm:bulletEnabled val="1"/>
        </dgm:presLayoutVars>
      </dgm:prSet>
      <dgm:spPr/>
    </dgm:pt>
    <dgm:pt modelId="{03D656FB-35DC-4AF7-91ED-5F0E2EFD85B0}" type="pres">
      <dgm:prSet presAssocID="{3A55E6A0-91C6-4892-8468-771D62EF5B99}" presName="comp2" presStyleCnt="0"/>
      <dgm:spPr/>
    </dgm:pt>
    <dgm:pt modelId="{DC2D7F27-93FD-4E8A-9A67-1695E2F24F5D}" type="pres">
      <dgm:prSet presAssocID="{3A55E6A0-91C6-4892-8468-771D62EF5B99}" presName="circle2" presStyleLbl="node1" presStyleIdx="1" presStyleCnt="3" custLinFactNeighborX="-26570" custLinFactNeighborY="1145"/>
      <dgm:spPr/>
    </dgm:pt>
    <dgm:pt modelId="{15F0D005-D067-4B40-899F-AFBDFB6183BF}" type="pres">
      <dgm:prSet presAssocID="{3A55E6A0-91C6-4892-8468-771D62EF5B99}" presName="c2text" presStyleLbl="node1" presStyleIdx="1" presStyleCnt="3">
        <dgm:presLayoutVars>
          <dgm:bulletEnabled val="1"/>
        </dgm:presLayoutVars>
      </dgm:prSet>
      <dgm:spPr/>
    </dgm:pt>
    <dgm:pt modelId="{20D0E375-5049-4613-A39A-B3D9FCB15F3A}" type="pres">
      <dgm:prSet presAssocID="{3A55E6A0-91C6-4892-8468-771D62EF5B99}" presName="comp3" presStyleCnt="0"/>
      <dgm:spPr/>
    </dgm:pt>
    <dgm:pt modelId="{2EE5FE15-0886-4DD1-AFEE-101AB167ACC0}" type="pres">
      <dgm:prSet presAssocID="{3A55E6A0-91C6-4892-8468-771D62EF5B99}" presName="circle3" presStyleLbl="node1" presStyleIdx="2" presStyleCnt="3" custLinFactNeighborX="-44489" custLinFactNeighborY="1917"/>
      <dgm:spPr/>
    </dgm:pt>
    <dgm:pt modelId="{C74803E5-01A5-45A1-A6A1-F73FB7618CAC}" type="pres">
      <dgm:prSet presAssocID="{3A55E6A0-91C6-4892-8468-771D62EF5B99}" presName="c3text" presStyleLbl="node1" presStyleIdx="2" presStyleCnt="3">
        <dgm:presLayoutVars>
          <dgm:bulletEnabled val="1"/>
        </dgm:presLayoutVars>
      </dgm:prSet>
      <dgm:spPr/>
    </dgm:pt>
  </dgm:ptLst>
  <dgm:cxnLst>
    <dgm:cxn modelId="{B9CD3F25-8CE8-4B6E-8F22-BC5F7C1B054B}" type="presOf" srcId="{C5771637-D805-4FC2-8084-9FF5EEE6E452}" destId="{DC2D7F27-93FD-4E8A-9A67-1695E2F24F5D}" srcOrd="0" destOrd="0" presId="urn:microsoft.com/office/officeart/2005/8/layout/venn2"/>
    <dgm:cxn modelId="{D7F12D68-92C4-4AF8-922C-CBC8AB55DC1A}" srcId="{3A55E6A0-91C6-4892-8468-771D62EF5B99}" destId="{C5771637-D805-4FC2-8084-9FF5EEE6E452}" srcOrd="1" destOrd="0" parTransId="{0AA5FB94-0E14-40A6-85AC-085546969D5F}" sibTransId="{4EE8AB5D-12B8-43AF-A889-C8DD29D9D212}"/>
    <dgm:cxn modelId="{12096A6B-A49C-4534-9353-DF4094657ADB}" type="presOf" srcId="{8A89B1E9-F810-4655-AA7C-F333878F0987}" destId="{C74803E5-01A5-45A1-A6A1-F73FB7618CAC}" srcOrd="1" destOrd="0" presId="urn:microsoft.com/office/officeart/2005/8/layout/venn2"/>
    <dgm:cxn modelId="{DDA5C14E-BD82-4613-94F2-AE9C05DC144C}" type="presOf" srcId="{3A55E6A0-91C6-4892-8468-771D62EF5B99}" destId="{C9A54DA5-44F4-400D-AC1D-0EA6951717F3}" srcOrd="0" destOrd="0" presId="urn:microsoft.com/office/officeart/2005/8/layout/venn2"/>
    <dgm:cxn modelId="{A6202F80-9450-4D60-8215-85BDB1228C35}" type="presOf" srcId="{8A89B1E9-F810-4655-AA7C-F333878F0987}" destId="{2EE5FE15-0886-4DD1-AFEE-101AB167ACC0}" srcOrd="0" destOrd="0" presId="urn:microsoft.com/office/officeart/2005/8/layout/venn2"/>
    <dgm:cxn modelId="{10BC2EB6-2310-4271-83BE-AF46BB4C7536}" type="presOf" srcId="{006B1BA4-915B-49DB-80DE-7227C16AD2A9}" destId="{D200F5C2-B5AB-4484-85B4-841FBC571F0C}" srcOrd="1" destOrd="0" presId="urn:microsoft.com/office/officeart/2005/8/layout/venn2"/>
    <dgm:cxn modelId="{7628FCC1-FE96-43E7-8E49-613AA07582B9}" srcId="{3A55E6A0-91C6-4892-8468-771D62EF5B99}" destId="{8A89B1E9-F810-4655-AA7C-F333878F0987}" srcOrd="2" destOrd="0" parTransId="{4ABA606F-FFA4-42C5-A4B9-AF343BCF2924}" sibTransId="{98286E4B-DA5B-488A-A652-6C749F6E7547}"/>
    <dgm:cxn modelId="{9CB327CF-2BB5-4D3D-B43A-2ACBBAA00219}" srcId="{3A55E6A0-91C6-4892-8468-771D62EF5B99}" destId="{006B1BA4-915B-49DB-80DE-7227C16AD2A9}" srcOrd="0" destOrd="0" parTransId="{40300B52-1B99-4890-8252-18157B7AB0C8}" sibTransId="{990EDDF8-FDE0-4A93-AE40-A625DDB93E7C}"/>
    <dgm:cxn modelId="{12C493EC-35A4-42B8-B646-8E42DA9135DE}" type="presOf" srcId="{C5771637-D805-4FC2-8084-9FF5EEE6E452}" destId="{15F0D005-D067-4B40-899F-AFBDFB6183BF}" srcOrd="1" destOrd="0" presId="urn:microsoft.com/office/officeart/2005/8/layout/venn2"/>
    <dgm:cxn modelId="{767440F4-CAD5-493F-AA69-9516C8E2307E}" type="presOf" srcId="{006B1BA4-915B-49DB-80DE-7227C16AD2A9}" destId="{C8A5AAF7-F368-45DE-8EC8-5F3D9F1686A3}" srcOrd="0" destOrd="0" presId="urn:microsoft.com/office/officeart/2005/8/layout/venn2"/>
    <dgm:cxn modelId="{D156CB94-58A8-4ABC-BBA6-CEFAB7CF1743}" type="presParOf" srcId="{C9A54DA5-44F4-400D-AC1D-0EA6951717F3}" destId="{6D25ECFB-21A4-4473-A620-0882B629DF77}" srcOrd="0" destOrd="0" presId="urn:microsoft.com/office/officeart/2005/8/layout/venn2"/>
    <dgm:cxn modelId="{2341608C-68C2-45C7-9463-7247BD919688}" type="presParOf" srcId="{6D25ECFB-21A4-4473-A620-0882B629DF77}" destId="{C8A5AAF7-F368-45DE-8EC8-5F3D9F1686A3}" srcOrd="0" destOrd="0" presId="urn:microsoft.com/office/officeart/2005/8/layout/venn2"/>
    <dgm:cxn modelId="{62FBC35D-1D03-41F5-AE27-A619D3F42590}" type="presParOf" srcId="{6D25ECFB-21A4-4473-A620-0882B629DF77}" destId="{D200F5C2-B5AB-4484-85B4-841FBC571F0C}" srcOrd="1" destOrd="0" presId="urn:microsoft.com/office/officeart/2005/8/layout/venn2"/>
    <dgm:cxn modelId="{773A2F3F-0910-408C-A7C5-EF0DB0B88D4F}" type="presParOf" srcId="{C9A54DA5-44F4-400D-AC1D-0EA6951717F3}" destId="{03D656FB-35DC-4AF7-91ED-5F0E2EFD85B0}" srcOrd="1" destOrd="0" presId="urn:microsoft.com/office/officeart/2005/8/layout/venn2"/>
    <dgm:cxn modelId="{F8EF6A87-573B-41F4-BD31-43039C796889}" type="presParOf" srcId="{03D656FB-35DC-4AF7-91ED-5F0E2EFD85B0}" destId="{DC2D7F27-93FD-4E8A-9A67-1695E2F24F5D}" srcOrd="0" destOrd="0" presId="urn:microsoft.com/office/officeart/2005/8/layout/venn2"/>
    <dgm:cxn modelId="{E5CF36FC-389F-47F8-8F02-9D88AC7F31AF}" type="presParOf" srcId="{03D656FB-35DC-4AF7-91ED-5F0E2EFD85B0}" destId="{15F0D005-D067-4B40-899F-AFBDFB6183BF}" srcOrd="1" destOrd="0" presId="urn:microsoft.com/office/officeart/2005/8/layout/venn2"/>
    <dgm:cxn modelId="{0019044B-6877-4227-A634-4991AED88160}" type="presParOf" srcId="{C9A54DA5-44F4-400D-AC1D-0EA6951717F3}" destId="{20D0E375-5049-4613-A39A-B3D9FCB15F3A}" srcOrd="2" destOrd="0" presId="urn:microsoft.com/office/officeart/2005/8/layout/venn2"/>
    <dgm:cxn modelId="{2087C12C-A0E4-4435-B641-7732FA291DCC}" type="presParOf" srcId="{20D0E375-5049-4613-A39A-B3D9FCB15F3A}" destId="{2EE5FE15-0886-4DD1-AFEE-101AB167ACC0}" srcOrd="0" destOrd="0" presId="urn:microsoft.com/office/officeart/2005/8/layout/venn2"/>
    <dgm:cxn modelId="{A732CEBC-F95D-4189-86F8-2DD482251EB2}" type="presParOf" srcId="{20D0E375-5049-4613-A39A-B3D9FCB15F3A}" destId="{C74803E5-01A5-45A1-A6A1-F73FB7618CAC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A5AAF7-F368-45DE-8EC8-5F3D9F1686A3}">
      <dsp:nvSpPr>
        <dsp:cNvPr id="0" name=""/>
        <dsp:cNvSpPr/>
      </dsp:nvSpPr>
      <dsp:spPr>
        <a:xfrm>
          <a:off x="241889" y="0"/>
          <a:ext cx="5418667" cy="5418667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TAM</a:t>
          </a:r>
          <a:b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109,4 </a:t>
          </a:r>
          <a:r>
            <a:rPr lang="uk-UA" sz="1400" kern="1200" dirty="0">
              <a:latin typeface="Arial" panose="020B0604020202020204" pitchFamily="34" charset="0"/>
              <a:cs typeface="Arial" panose="020B0604020202020204" pitchFamily="34" charset="0"/>
            </a:rPr>
            <a:t>млрд. </a:t>
          </a:r>
          <a:r>
            <a:rPr lang="uk-UA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рублей</a:t>
          </a:r>
          <a:endParaRPr lang="ru-UA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04310" y="270933"/>
        <a:ext cx="1893824" cy="812800"/>
      </dsp:txXfrm>
    </dsp:sp>
    <dsp:sp modelId="{DC2D7F27-93FD-4E8A-9A67-1695E2F24F5D}">
      <dsp:nvSpPr>
        <dsp:cNvPr id="0" name=""/>
        <dsp:cNvSpPr/>
      </dsp:nvSpPr>
      <dsp:spPr>
        <a:xfrm>
          <a:off x="952195" y="1354666"/>
          <a:ext cx="4064000" cy="4064000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SOM</a:t>
          </a:r>
          <a:br>
            <a:rPr lang="uk-UA" sz="14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1,641 млрд рублей</a:t>
          </a:r>
          <a:endParaRPr lang="ru-UA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37283" y="1608666"/>
        <a:ext cx="1893824" cy="762000"/>
      </dsp:txXfrm>
    </dsp:sp>
    <dsp:sp modelId="{2EE5FE15-0886-4DD1-AFEE-101AB167ACC0}">
      <dsp:nvSpPr>
        <dsp:cNvPr id="0" name=""/>
        <dsp:cNvSpPr/>
      </dsp:nvSpPr>
      <dsp:spPr>
        <a:xfrm>
          <a:off x="1503977" y="2709333"/>
          <a:ext cx="2709333" cy="2709333"/>
        </a:xfrm>
        <a:prstGeom prst="ellipse">
          <a:avLst/>
        </a:prstGeom>
        <a:solidFill>
          <a:srgbClr val="FD493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SOM</a:t>
          </a:r>
          <a:br>
            <a:rPr lang="uk-UA" sz="14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574 млн рублей</a:t>
          </a:r>
          <a:endParaRPr lang="ru-UA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00750" y="3386666"/>
        <a:ext cx="1915788" cy="1354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8DCB03DF-958A-419E-93C9-F4DD4206164B}" type="datetime1">
              <a:rPr lang="ru-RU" smtClean="0"/>
              <a:t>06.12.2025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EAFF3A6F-DEFA-45E0-9496-BEE7C2C6F3D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C3C04E87-AB6C-43AD-B5E7-BB59ED96ADF8}" type="datetime1">
              <a:rPr lang="ru-RU" smtClean="0"/>
              <a:pPr/>
              <a:t>06.12.2025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F97DC217-DF71-1A49-B3EA-559F1F43B0F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385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0BD59-6319-C7BB-C7ED-25209A61F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1F0344F-8B2D-0391-ADA4-947A3144F9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64340B8-610A-E3D7-A2AD-C4CADC7A31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20FE515-5301-3569-EA90-2FE85E6888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1369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B4BE-A665-4D7B-B2C9-7223E4EF141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248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B04D1-A46D-715A-5D38-6DB2282EC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9F5748C-9806-AB68-45D3-2089E7E41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071969A-2495-4F7B-E8B0-7A2444C594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12E9EA-190B-1913-2C50-7EDCABA5BF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6966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B4BE-A665-4D7B-B2C9-7223E4EF141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782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008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Arial" panose="020B060402020202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Полилиния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" name="Полилиния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28" name="Полилиния 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rtlCol="0" anchor="b">
            <a:noAutofit/>
          </a:bodyPr>
          <a:lstStyle>
            <a:lvl1pPr algn="l">
              <a:defRPr lang="ru-RU" sz="60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Полилиния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 rtlCol="0">
            <a:normAutofit/>
          </a:bodyPr>
          <a:lstStyle>
            <a:lvl1pPr marL="0" indent="0">
              <a:buNone/>
              <a:defRPr lang="ru-RU">
                <a:latin typeface="Arial" panose="020B0604020202020204" pitchFamily="34" charset="0"/>
                <a:cs typeface="+mn-cs"/>
              </a:defRPr>
            </a:lvl1pPr>
            <a:lvl2pPr marL="457200" indent="0">
              <a:buNone/>
              <a:defRPr lang="ru-RU">
                <a:latin typeface="Arial" panose="020B0604020202020204" pitchFamily="34" charset="0"/>
                <a:cs typeface="+mn-cs"/>
              </a:defRPr>
            </a:lvl2pPr>
            <a:lvl3pPr marL="914400" indent="0">
              <a:buNone/>
              <a:defRPr lang="ru-RU">
                <a:latin typeface="Arial" panose="020B0604020202020204" pitchFamily="34" charset="0"/>
                <a:cs typeface="+mn-cs"/>
              </a:defRPr>
            </a:lvl3pPr>
            <a:lvl4pPr marL="1371600" indent="0">
              <a:buNone/>
              <a:defRPr lang="ru-RU">
                <a:latin typeface="Arial" panose="020B0604020202020204" pitchFamily="34" charset="0"/>
                <a:cs typeface="+mn-cs"/>
              </a:defRPr>
            </a:lvl4pPr>
            <a:lvl5pPr marL="1828800" indent="0">
              <a:buNone/>
              <a:defRPr lang="ru-RU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изображение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0"/>
            <a:ext cx="12191999" cy="6858000"/>
            <a:chOff x="1" y="0"/>
            <a:chExt cx="12191999" cy="685800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Полилиния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71600"/>
            <a:ext cx="5486400" cy="4114800"/>
          </a:xfrm>
        </p:spPr>
        <p:txBody>
          <a:bodyPr rtlCol="0" anchor="ctr" anchorCtr="0">
            <a:noAutofit/>
          </a:bodyPr>
          <a:lstStyle>
            <a:lvl1pPr>
              <a:defRPr lang="ru-RU" sz="60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3124234B-E1C4-2616-9993-A23142AA69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3438" y="1168400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 rtlCol="0"/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126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 rtlCol="0"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 lang="ru-RU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Полилиния 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Полилиния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" name="Полилиния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rtlCol="0" anchor="b">
            <a:noAutofit/>
          </a:bodyPr>
          <a:lstStyle>
            <a:lvl1pPr algn="l">
              <a:defRPr lang="ru-RU" sz="6000" b="1">
                <a:solidFill>
                  <a:schemeClr val="bg1"/>
                </a:solidFill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ru-RU" sz="32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столбца с содержимы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Полилиния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ru-RU" sz="2000">
                <a:latin typeface="Arial" panose="020B0604020202020204" pitchFamily="34" charset="0"/>
                <a:cs typeface="+mn-cs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ru-RU" sz="2000">
                <a:latin typeface="Arial" panose="020B0604020202020204" pitchFamily="34" charset="0"/>
                <a:cs typeface="+mn-cs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объе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rtlCol="0" anchor="b">
            <a:noAutofit/>
          </a:bodyPr>
          <a:lstStyle>
            <a:lvl1pPr>
              <a:defRPr lang="ru-RU" sz="4200" b="1">
                <a:solidFill>
                  <a:schemeClr val="bg1"/>
                </a:solidFill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 rtlCol="0"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иаграмма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Полилиния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 rtlCol="0">
            <a:noAutofit/>
          </a:bodyPr>
          <a:lstStyle>
            <a:lvl1pPr marL="0" indent="0">
              <a:buNone/>
              <a:defRPr lang="ru-RU">
                <a:latin typeface="Arial" panose="020B0604020202020204" pitchFamily="34" charset="0"/>
                <a:cs typeface="+mn-cs"/>
              </a:defRPr>
            </a:lvl1pPr>
            <a:lvl2pPr marL="457200" indent="0">
              <a:buNone/>
              <a:defRPr lang="ru-RU">
                <a:latin typeface="Arial" panose="020B0604020202020204" pitchFamily="34" charset="0"/>
                <a:cs typeface="+mn-cs"/>
              </a:defRPr>
            </a:lvl2pPr>
            <a:lvl3pPr marL="914400" indent="0">
              <a:buNone/>
              <a:defRPr lang="ru-RU">
                <a:latin typeface="Arial" panose="020B0604020202020204" pitchFamily="34" charset="0"/>
                <a:cs typeface="+mn-cs"/>
              </a:defRPr>
            </a:lvl3pPr>
            <a:lvl4pPr marL="1371600" indent="0">
              <a:buNone/>
              <a:defRPr lang="ru-RU">
                <a:latin typeface="Arial" panose="020B0604020202020204" pitchFamily="34" charset="0"/>
                <a:cs typeface="+mn-cs"/>
              </a:defRPr>
            </a:lvl4pPr>
            <a:lvl5pPr marL="1828800" indent="0">
              <a:buNone/>
              <a:defRPr lang="ru-RU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вершающ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Полилиния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" name="Полилиния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rtlCol="0" anchor="b">
            <a:noAutofit/>
          </a:bodyPr>
          <a:lstStyle>
            <a:lvl1pPr algn="l">
              <a:defRPr lang="ru-RU" sz="60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rtlCol="0" anchor="t" anchorCtr="0">
            <a:normAutofit/>
          </a:bodyPr>
          <a:lstStyle>
            <a:lvl1pPr marL="0" indent="0" algn="l">
              <a:buNone/>
              <a:defRPr lang="ru-RU" sz="2800">
                <a:latin typeface="Arial" panose="020B0604020202020204" pitchFamily="34" charset="0"/>
                <a:cs typeface="+mn-cs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lvl="0" rtl="0"/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на 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FBC6ED5-DBEC-4BA5-9BFE-9A5E0ED8D8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124" y="457199"/>
            <a:ext cx="11731752" cy="1176055"/>
          </a:xfrm>
        </p:spPr>
        <p:txBody>
          <a:bodyPr rtlCol="0"/>
          <a:lstStyle>
            <a:lvl1pPr>
              <a:defRPr lang="ru-RU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E4AF8E1-6D3D-7A31-0DD3-7B583B821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320120" y="2020391"/>
            <a:ext cx="9378501" cy="2410190"/>
            <a:chOff x="1320120" y="2020391"/>
            <a:chExt cx="9378501" cy="2410190"/>
          </a:xfrm>
        </p:grpSpPr>
        <p:sp>
          <p:nvSpPr>
            <p:cNvPr id="8" name="Полилиния: Фигура 7" descr="временная шкала ">
              <a:extLst>
                <a:ext uri="{FF2B5EF4-FFF2-40B4-BE49-F238E27FC236}">
                  <a16:creationId xmlns:a16="http://schemas.microsoft.com/office/drawing/2014/main" id="{95FFD2E4-8235-F2BF-A205-9D552619322C}"/>
                </a:ext>
              </a:extLst>
            </p:cNvPr>
            <p:cNvSpPr/>
            <p:nvPr/>
          </p:nvSpPr>
          <p:spPr>
            <a:xfrm flipH="1" flipV="1">
              <a:off x="1392439" y="2020391"/>
              <a:ext cx="9252295" cy="2410190"/>
            </a:xfrm>
            <a:custGeom>
              <a:avLst/>
              <a:gdLst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9156913 w 9252295"/>
                <a:gd name="connsiteY23" fmla="*/ 1195794 h 2410190"/>
                <a:gd name="connsiteX24" fmla="*/ 9157244 w 9252295"/>
                <a:gd name="connsiteY24" fmla="*/ 1192508 h 2410190"/>
                <a:gd name="connsiteX25" fmla="*/ 8059787 w 9252295"/>
                <a:gd name="connsiteY25" fmla="*/ 95051 h 2410190"/>
                <a:gd name="connsiteX26" fmla="*/ 6962330 w 9252295"/>
                <a:gd name="connsiteY26" fmla="*/ 1192508 h 2410190"/>
                <a:gd name="connsiteX27" fmla="*/ 6962741 w 9252295"/>
                <a:gd name="connsiteY27" fmla="*/ 1200660 h 2410190"/>
                <a:gd name="connsiteX28" fmla="*/ 6962209 w 9252295"/>
                <a:gd name="connsiteY28" fmla="*/ 1200660 h 2410190"/>
                <a:gd name="connsiteX29" fmla="*/ 6956464 w 9252295"/>
                <a:gd name="connsiteY29" fmla="*/ 1314435 h 2410190"/>
                <a:gd name="connsiteX30" fmla="*/ 5770114 w 9252295"/>
                <a:gd name="connsiteY30" fmla="*/ 2385016 h 2410190"/>
                <a:gd name="connsiteX31" fmla="*/ 4583763 w 9252295"/>
                <a:gd name="connsiteY31" fmla="*/ 1314435 h 2410190"/>
                <a:gd name="connsiteX32" fmla="*/ 4578017 w 9252295"/>
                <a:gd name="connsiteY32" fmla="*/ 1200660 h 2410190"/>
                <a:gd name="connsiteX33" fmla="*/ 4578780 w 9252295"/>
                <a:gd name="connsiteY33" fmla="*/ 1200660 h 2410190"/>
                <a:gd name="connsiteX34" fmla="*/ 4573974 w 9252295"/>
                <a:gd name="connsiteY34" fmla="*/ 1105474 h 2410190"/>
                <a:gd name="connsiteX35" fmla="*/ 3482182 w 9252295"/>
                <a:gd name="connsiteY35" fmla="*/ 120225 h 2410190"/>
                <a:gd name="connsiteX36" fmla="*/ 2390391 w 9252295"/>
                <a:gd name="connsiteY36" fmla="*/ 1105474 h 2410190"/>
                <a:gd name="connsiteX37" fmla="*/ 2385136 w 9252295"/>
                <a:gd name="connsiteY37" fmla="*/ 1209531 h 2410190"/>
                <a:gd name="connsiteX38" fmla="*/ 2384604 w 9252295"/>
                <a:gd name="connsiteY38" fmla="*/ 1209531 h 2410190"/>
                <a:gd name="connsiteX39" fmla="*/ 2385016 w 9252295"/>
                <a:gd name="connsiteY39" fmla="*/ 1217682 h 2410190"/>
                <a:gd name="connsiteX40" fmla="*/ 1192508 w 9252295"/>
                <a:gd name="connsiteY40" fmla="*/ 2410190 h 2410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9252295" h="2410190">
                  <a:moveTo>
                    <a:pt x="1192508" y="2410190"/>
                  </a:moveTo>
                  <a:cubicBezTo>
                    <a:pt x="533904" y="2410190"/>
                    <a:pt x="0" y="1876286"/>
                    <a:pt x="0" y="1217682"/>
                  </a:cubicBezTo>
                  <a:lnTo>
                    <a:pt x="1107" y="1206703"/>
                  </a:lnTo>
                  <a:lnTo>
                    <a:pt x="96158" y="1206703"/>
                  </a:lnTo>
                  <a:lnTo>
                    <a:pt x="95051" y="1217682"/>
                  </a:lnTo>
                  <a:cubicBezTo>
                    <a:pt x="95051" y="1823791"/>
                    <a:pt x="586400" y="2315139"/>
                    <a:pt x="1192508" y="2315139"/>
                  </a:cubicBezTo>
                  <a:cubicBezTo>
                    <a:pt x="1798616" y="2315139"/>
                    <a:pt x="2289965" y="1823791"/>
                    <a:pt x="2289965" y="1217682"/>
                  </a:cubicBezTo>
                  <a:lnTo>
                    <a:pt x="2289554" y="1209531"/>
                  </a:lnTo>
                  <a:lnTo>
                    <a:pt x="2290085" y="1209531"/>
                  </a:lnTo>
                  <a:lnTo>
                    <a:pt x="2295831" y="1095755"/>
                  </a:lnTo>
                  <a:cubicBezTo>
                    <a:pt x="2356899" y="494427"/>
                    <a:pt x="2864742" y="25174"/>
                    <a:pt x="3482182" y="25174"/>
                  </a:cubicBezTo>
                  <a:cubicBezTo>
                    <a:pt x="4099623" y="25174"/>
                    <a:pt x="4607465" y="494427"/>
                    <a:pt x="4668533" y="1095755"/>
                  </a:cubicBezTo>
                  <a:lnTo>
                    <a:pt x="4674278" y="1209531"/>
                  </a:lnTo>
                  <a:lnTo>
                    <a:pt x="4673516" y="1209531"/>
                  </a:lnTo>
                  <a:lnTo>
                    <a:pt x="4678322" y="1304717"/>
                  </a:lnTo>
                  <a:cubicBezTo>
                    <a:pt x="4734523" y="1858116"/>
                    <a:pt x="5201886" y="2289966"/>
                    <a:pt x="5770114" y="2289966"/>
                  </a:cubicBezTo>
                  <a:cubicBezTo>
                    <a:pt x="6338340" y="2289966"/>
                    <a:pt x="6805704" y="1858116"/>
                    <a:pt x="6861904" y="1304717"/>
                  </a:cubicBezTo>
                  <a:lnTo>
                    <a:pt x="6867159" y="1200660"/>
                  </a:lnTo>
                  <a:lnTo>
                    <a:pt x="6867690" y="1200660"/>
                  </a:lnTo>
                  <a:lnTo>
                    <a:pt x="6867279" y="1192508"/>
                  </a:lnTo>
                  <a:cubicBezTo>
                    <a:pt x="6867279" y="533905"/>
                    <a:pt x="7401183" y="0"/>
                    <a:pt x="8059787" y="0"/>
                  </a:cubicBezTo>
                  <a:cubicBezTo>
                    <a:pt x="8718390" y="0"/>
                    <a:pt x="9252295" y="533905"/>
                    <a:pt x="9252295" y="1192508"/>
                  </a:cubicBezTo>
                  <a:lnTo>
                    <a:pt x="9251964" y="1195794"/>
                  </a:lnTo>
                  <a:lnTo>
                    <a:pt x="9156913" y="1195794"/>
                  </a:lnTo>
                  <a:lnTo>
                    <a:pt x="9157244" y="1192508"/>
                  </a:lnTo>
                  <a:cubicBezTo>
                    <a:pt x="9157244" y="586400"/>
                    <a:pt x="8665895" y="95051"/>
                    <a:pt x="8059787" y="95051"/>
                  </a:cubicBezTo>
                  <a:cubicBezTo>
                    <a:pt x="7453679" y="95051"/>
                    <a:pt x="6962330" y="586400"/>
                    <a:pt x="6962330" y="1192508"/>
                  </a:cubicBezTo>
                  <a:lnTo>
                    <a:pt x="6962741" y="1200660"/>
                  </a:lnTo>
                  <a:lnTo>
                    <a:pt x="6962209" y="1200660"/>
                  </a:lnTo>
                  <a:lnTo>
                    <a:pt x="6956464" y="1314435"/>
                  </a:lnTo>
                  <a:cubicBezTo>
                    <a:pt x="6895396" y="1915764"/>
                    <a:pt x="6387554" y="2385016"/>
                    <a:pt x="5770114" y="2385016"/>
                  </a:cubicBezTo>
                  <a:cubicBezTo>
                    <a:pt x="5152672" y="2385016"/>
                    <a:pt x="4644831" y="1915764"/>
                    <a:pt x="4583763" y="1314435"/>
                  </a:cubicBezTo>
                  <a:lnTo>
                    <a:pt x="4578017" y="1200660"/>
                  </a:lnTo>
                  <a:lnTo>
                    <a:pt x="4578780" y="1200660"/>
                  </a:lnTo>
                  <a:lnTo>
                    <a:pt x="4573974" y="1105474"/>
                  </a:lnTo>
                  <a:cubicBezTo>
                    <a:pt x="4517772" y="552075"/>
                    <a:pt x="4050409" y="120225"/>
                    <a:pt x="3482182" y="120225"/>
                  </a:cubicBezTo>
                  <a:cubicBezTo>
                    <a:pt x="2913956" y="120225"/>
                    <a:pt x="2446592" y="552075"/>
                    <a:pt x="2390391" y="1105474"/>
                  </a:cubicBezTo>
                  <a:lnTo>
                    <a:pt x="2385136" y="1209531"/>
                  </a:lnTo>
                  <a:lnTo>
                    <a:pt x="2384604" y="1209531"/>
                  </a:lnTo>
                  <a:lnTo>
                    <a:pt x="2385016" y="1217682"/>
                  </a:lnTo>
                  <a:cubicBezTo>
                    <a:pt x="2385016" y="1876286"/>
                    <a:pt x="1851111" y="2410190"/>
                    <a:pt x="1192508" y="2410190"/>
                  </a:cubicBezTo>
                  <a:close/>
                </a:path>
              </a:pathLst>
            </a:custGeom>
            <a:gradFill flip="none" rotWithShape="1">
              <a:gsLst>
                <a:gs pos="61000">
                  <a:schemeClr val="accent6"/>
                </a:gs>
                <a:gs pos="39000">
                  <a:schemeClr val="accent5"/>
                </a:gs>
                <a:gs pos="18000">
                  <a:schemeClr val="accent4"/>
                </a:gs>
                <a:gs pos="92000">
                  <a:schemeClr val="accent3"/>
                </a:gs>
              </a:gsLst>
              <a:lin ang="10800000" scaled="0"/>
              <a:tileRect/>
            </a:gra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sz="4000" dirty="0">
                <a:solidFill>
                  <a:schemeClr val="accent2"/>
                </a:solidFill>
              </a:endParaRPr>
            </a:p>
          </p:txBody>
        </p:sp>
        <p:sp>
          <p:nvSpPr>
            <p:cNvPr id="9" name="Овал 8" descr="конечные точки временной шкалы">
              <a:extLst>
                <a:ext uri="{FF2B5EF4-FFF2-40B4-BE49-F238E27FC236}">
                  <a16:creationId xmlns:a16="http://schemas.microsoft.com/office/drawing/2014/main" id="{FD500365-FF2B-BD97-E160-2EE37926D791}"/>
                </a:ext>
              </a:extLst>
            </p:cNvPr>
            <p:cNvSpPr/>
            <p:nvPr/>
          </p:nvSpPr>
          <p:spPr>
            <a:xfrm>
              <a:off x="1320120" y="3149771"/>
              <a:ext cx="218092" cy="218092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0" name="Овал 9" descr="конечные точки временной шкалы">
              <a:extLst>
                <a:ext uri="{FF2B5EF4-FFF2-40B4-BE49-F238E27FC236}">
                  <a16:creationId xmlns:a16="http://schemas.microsoft.com/office/drawing/2014/main" id="{34C8CF17-1B0C-28D1-6E4D-5187FFFDCE2D}"/>
                </a:ext>
              </a:extLst>
            </p:cNvPr>
            <p:cNvSpPr/>
            <p:nvPr/>
          </p:nvSpPr>
          <p:spPr>
            <a:xfrm>
              <a:off x="10480529" y="3149771"/>
              <a:ext cx="218092" cy="218092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solidFill>
                  <a:srgbClr val="20A472"/>
                </a:solidFill>
              </a:endParaRPr>
            </a:p>
          </p:txBody>
        </p:sp>
      </p:grp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8AC32E-428F-9A0A-3195-B3423A2C93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80355" y="2660943"/>
            <a:ext cx="1161288" cy="1161288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3200" cap="all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 lang="ru-RU" sz="1600"/>
            </a:lvl2pPr>
            <a:lvl3pPr marL="914400" indent="0" algn="ctr">
              <a:buNone/>
              <a:defRPr lang="ru-RU" sz="1400"/>
            </a:lvl3pPr>
            <a:lvl4pPr marL="1371600" indent="0" algn="ctr">
              <a:buNone/>
              <a:defRPr lang="ru-RU" sz="1200"/>
            </a:lvl4pPr>
            <a:lvl5pPr marL="1828800" indent="0" algn="ctr">
              <a:buNone/>
              <a:defRPr lang="ru-RU" sz="1200"/>
            </a:lvl5pPr>
          </a:lstStyle>
          <a:p>
            <a:pPr lvl="0" rtl="0"/>
            <a:r>
              <a:rPr lang="ru-RU"/>
              <a:t>1-й кв.</a:t>
            </a:r>
          </a:p>
        </p:txBody>
      </p:sp>
      <p:sp>
        <p:nvSpPr>
          <p:cNvPr id="18" name="Текст 48">
            <a:extLst>
              <a:ext uri="{FF2B5EF4-FFF2-40B4-BE49-F238E27FC236}">
                <a16:creationId xmlns:a16="http://schemas.microsoft.com/office/drawing/2014/main" id="{D127D48E-3E09-48C7-AB33-FBD643EFA5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23914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2000" b="1" cap="all" baseline="0">
                <a:solidFill>
                  <a:schemeClr val="accent4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19" name="Текст 50">
            <a:extLst>
              <a:ext uri="{FF2B5EF4-FFF2-40B4-BE49-F238E27FC236}">
                <a16:creationId xmlns:a16="http://schemas.microsoft.com/office/drawing/2014/main" id="{A1B91BF4-B790-4F67-98EB-FE905527BF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23914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2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38A1666A-610A-35B4-038A-027C26F293C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79505" y="2660943"/>
            <a:ext cx="1161288" cy="1161288"/>
          </a:xfrm>
          <a:prstGeom prst="ellipse">
            <a:avLst/>
          </a:prstGeom>
          <a:ln w="38100">
            <a:solidFill>
              <a:schemeClr val="accent5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3200" cap="all"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 lang="ru-RU" sz="1600"/>
            </a:lvl2pPr>
            <a:lvl3pPr marL="914400" indent="0" algn="ctr">
              <a:buNone/>
              <a:defRPr lang="ru-RU" sz="1400"/>
            </a:lvl3pPr>
            <a:lvl4pPr marL="1371600" indent="0" algn="ctr">
              <a:buNone/>
              <a:defRPr lang="ru-RU" sz="1200"/>
            </a:lvl4pPr>
            <a:lvl5pPr marL="1828800" indent="0" algn="ctr">
              <a:buNone/>
              <a:defRPr lang="ru-RU" sz="1200"/>
            </a:lvl5pPr>
          </a:lstStyle>
          <a:p>
            <a:pPr lvl="0" rtl="0"/>
            <a:r>
              <a:rPr lang="ru-RU"/>
              <a:t>2-й кв.</a:t>
            </a:r>
          </a:p>
        </p:txBody>
      </p:sp>
      <p:sp>
        <p:nvSpPr>
          <p:cNvPr id="20" name="Текст 48">
            <a:extLst>
              <a:ext uri="{FF2B5EF4-FFF2-40B4-BE49-F238E27FC236}">
                <a16:creationId xmlns:a16="http://schemas.microsoft.com/office/drawing/2014/main" id="{CCA5F33F-1634-427F-92BF-99A5ED52A4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4076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2000" b="1" cap="all" baseline="0">
                <a:solidFill>
                  <a:schemeClr val="accent5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21" name="Текст 50">
            <a:extLst>
              <a:ext uri="{FF2B5EF4-FFF2-40B4-BE49-F238E27FC236}">
                <a16:creationId xmlns:a16="http://schemas.microsoft.com/office/drawing/2014/main" id="{084F28D2-C99C-44DC-95CF-A18847F3B6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4076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2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14" name="Текст 11">
            <a:extLst>
              <a:ext uri="{FF2B5EF4-FFF2-40B4-BE49-F238E27FC236}">
                <a16:creationId xmlns:a16="http://schemas.microsoft.com/office/drawing/2014/main" id="{3FDDA6AC-3BDE-259D-EBBE-6A7B12A217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78655" y="2660943"/>
            <a:ext cx="1161288" cy="1161288"/>
          </a:xfrm>
          <a:prstGeom prst="ellipse">
            <a:avLst/>
          </a:prstGeom>
          <a:ln w="38100">
            <a:solidFill>
              <a:schemeClr val="accent6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3200" cap="all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lang="ru-RU" sz="1600"/>
            </a:lvl2pPr>
            <a:lvl3pPr marL="914400" indent="0" algn="ctr">
              <a:buNone/>
              <a:defRPr lang="ru-RU" sz="1400"/>
            </a:lvl3pPr>
            <a:lvl4pPr marL="1371600" indent="0" algn="ctr">
              <a:buNone/>
              <a:defRPr lang="ru-RU" sz="1200"/>
            </a:lvl4pPr>
            <a:lvl5pPr marL="1828800" indent="0" algn="ctr">
              <a:buNone/>
              <a:defRPr lang="ru-RU" sz="1200"/>
            </a:lvl5pPr>
          </a:lstStyle>
          <a:p>
            <a:pPr lvl="0" rtl="0"/>
            <a:r>
              <a:rPr lang="ru-RU"/>
              <a:t>3-й кв.</a:t>
            </a:r>
          </a:p>
        </p:txBody>
      </p:sp>
      <p:sp>
        <p:nvSpPr>
          <p:cNvPr id="22" name="Текст 48">
            <a:extLst>
              <a:ext uri="{FF2B5EF4-FFF2-40B4-BE49-F238E27FC236}">
                <a16:creationId xmlns:a16="http://schemas.microsoft.com/office/drawing/2014/main" id="{2402522A-E098-4FB5-B454-D6FC98D90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44238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2000" b="1" cap="all" baseline="0">
                <a:solidFill>
                  <a:schemeClr val="accent6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23" name="Текст 50">
            <a:extLst>
              <a:ext uri="{FF2B5EF4-FFF2-40B4-BE49-F238E27FC236}">
                <a16:creationId xmlns:a16="http://schemas.microsoft.com/office/drawing/2014/main" id="{18CF51EA-CDE2-4AA1-83CB-9DC6E212C3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44238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2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15" name="Текст 11">
            <a:extLst>
              <a:ext uri="{FF2B5EF4-FFF2-40B4-BE49-F238E27FC236}">
                <a16:creationId xmlns:a16="http://schemas.microsoft.com/office/drawing/2014/main" id="{4DFBC172-3AC7-02D5-403B-5AB8BAB349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77805" y="2644842"/>
            <a:ext cx="1161288" cy="1161288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3200" cap="all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lang="ru-RU" sz="1600"/>
            </a:lvl2pPr>
            <a:lvl3pPr marL="914400" indent="0" algn="ctr">
              <a:buNone/>
              <a:defRPr lang="ru-RU" sz="1400"/>
            </a:lvl3pPr>
            <a:lvl4pPr marL="1371600" indent="0" algn="ctr">
              <a:buNone/>
              <a:defRPr lang="ru-RU" sz="1200"/>
            </a:lvl4pPr>
            <a:lvl5pPr marL="1828800" indent="0" algn="ctr">
              <a:buNone/>
              <a:defRPr lang="ru-RU" sz="1200"/>
            </a:lvl5pPr>
          </a:lstStyle>
          <a:p>
            <a:pPr lvl="0" rtl="0"/>
            <a:r>
              <a:rPr lang="ru-RU"/>
              <a:t>4-й кв.</a:t>
            </a:r>
          </a:p>
        </p:txBody>
      </p:sp>
      <p:sp>
        <p:nvSpPr>
          <p:cNvPr id="24" name="Текст 48">
            <a:extLst>
              <a:ext uri="{FF2B5EF4-FFF2-40B4-BE49-F238E27FC236}">
                <a16:creationId xmlns:a16="http://schemas.microsoft.com/office/drawing/2014/main" id="{FE2BFCE7-D8D1-42B7-97F2-78B1D2CB5F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54400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2000" b="1" cap="all" baseline="0">
                <a:solidFill>
                  <a:schemeClr val="accent3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25" name="Текст 50">
            <a:extLst>
              <a:ext uri="{FF2B5EF4-FFF2-40B4-BE49-F238E27FC236}">
                <a16:creationId xmlns:a16="http://schemas.microsoft.com/office/drawing/2014/main" id="{0C4E8DE7-5691-4470-BC2C-F9F6532248C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4400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2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614755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ойная 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A67390-01C5-4A4E-AF7F-79E8DB2B2D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124" y="457199"/>
            <a:ext cx="11731752" cy="1265567"/>
          </a:xfrm>
        </p:spPr>
        <p:txBody>
          <a:bodyPr rtlCol="0"/>
          <a:lstStyle>
            <a:lvl1pPr>
              <a:defRPr lang="ru-RU" cap="all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2069D12C-3F64-5612-65C0-30B87467635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09878" y="2585092"/>
            <a:ext cx="877824" cy="877824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400" cap="all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1-й кв.</a:t>
            </a:r>
          </a:p>
        </p:txBody>
      </p:sp>
      <p:sp>
        <p:nvSpPr>
          <p:cNvPr id="34" name="Текст 48">
            <a:extLst>
              <a:ext uri="{FF2B5EF4-FFF2-40B4-BE49-F238E27FC236}">
                <a16:creationId xmlns:a16="http://schemas.microsoft.com/office/drawing/2014/main" id="{C6E48CAB-F1C0-4E71-9686-C02A967E92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6181" y="4014522"/>
            <a:ext cx="1242313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lang="ru-RU" sz="1600" b="1" cap="all" baseline="0">
                <a:solidFill>
                  <a:schemeClr val="accent4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35" name="Текст 50">
            <a:extLst>
              <a:ext uri="{FF2B5EF4-FFF2-40B4-BE49-F238E27FC236}">
                <a16:creationId xmlns:a16="http://schemas.microsoft.com/office/drawing/2014/main" id="{7C226081-D459-4A68-9B23-0C804E6A639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181" y="4486178"/>
            <a:ext cx="1242313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6576D8A9-A8D2-9DDC-0F30-8189EA083D2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53150" y="2585092"/>
            <a:ext cx="877824" cy="877824"/>
          </a:xfrm>
          <a:prstGeom prst="ellipse">
            <a:avLst/>
          </a:prstGeom>
          <a:ln w="38100">
            <a:solidFill>
              <a:schemeClr val="accent5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400" cap="all"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2-й кв.</a:t>
            </a:r>
          </a:p>
        </p:txBody>
      </p:sp>
      <p:sp>
        <p:nvSpPr>
          <p:cNvPr id="50" name="Текст 48">
            <a:extLst>
              <a:ext uri="{FF2B5EF4-FFF2-40B4-BE49-F238E27FC236}">
                <a16:creationId xmlns:a16="http://schemas.microsoft.com/office/drawing/2014/main" id="{C32AE455-05F0-44FA-98C4-73D9C60DF89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839103" y="4014522"/>
            <a:ext cx="1270456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lang="ru-RU" sz="1600" b="1" cap="all" baseline="0">
                <a:solidFill>
                  <a:schemeClr val="accent5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51" name="Текст 50">
            <a:extLst>
              <a:ext uri="{FF2B5EF4-FFF2-40B4-BE49-F238E27FC236}">
                <a16:creationId xmlns:a16="http://schemas.microsoft.com/office/drawing/2014/main" id="{3C3FB663-073E-458E-A31A-B15112A0D37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839102" y="4486178"/>
            <a:ext cx="1242313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20" name="Текст 17">
            <a:extLst>
              <a:ext uri="{FF2B5EF4-FFF2-40B4-BE49-F238E27FC236}">
                <a16:creationId xmlns:a16="http://schemas.microsoft.com/office/drawing/2014/main" id="{6E6D2BAA-4D65-0445-B45C-617A021365A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271591" y="2585092"/>
            <a:ext cx="877824" cy="877824"/>
          </a:xfrm>
          <a:prstGeom prst="ellipse">
            <a:avLst/>
          </a:prstGeom>
          <a:ln w="38100">
            <a:solidFill>
              <a:schemeClr val="accent6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400" cap="all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3-й кв.</a:t>
            </a:r>
          </a:p>
        </p:txBody>
      </p:sp>
      <p:sp>
        <p:nvSpPr>
          <p:cNvPr id="52" name="Текст 48">
            <a:extLst>
              <a:ext uri="{FF2B5EF4-FFF2-40B4-BE49-F238E27FC236}">
                <a16:creationId xmlns:a16="http://schemas.microsoft.com/office/drawing/2014/main" id="{91332113-C9A3-4B1F-A973-C30104497D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22024" y="4014522"/>
            <a:ext cx="1241242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lang="ru-RU" sz="1600" b="1" cap="all" baseline="0">
                <a:solidFill>
                  <a:schemeClr val="accent6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53" name="Текст 50">
            <a:extLst>
              <a:ext uri="{FF2B5EF4-FFF2-40B4-BE49-F238E27FC236}">
                <a16:creationId xmlns:a16="http://schemas.microsoft.com/office/drawing/2014/main" id="{CDAC2DE8-0B23-47D4-A121-018184C5D2B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222023" y="4486178"/>
            <a:ext cx="1242313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499C3FA7-D6A4-3F9C-021F-BBFE172B3AB1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624388" y="2585092"/>
            <a:ext cx="877824" cy="877824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400" cap="all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4-й кв.</a:t>
            </a:r>
          </a:p>
        </p:txBody>
      </p:sp>
      <p:sp>
        <p:nvSpPr>
          <p:cNvPr id="54" name="Текст 48">
            <a:extLst>
              <a:ext uri="{FF2B5EF4-FFF2-40B4-BE49-F238E27FC236}">
                <a16:creationId xmlns:a16="http://schemas.microsoft.com/office/drawing/2014/main" id="{AE8613EE-32F0-4251-809B-6B9907E226C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04944" y="4014522"/>
            <a:ext cx="1241242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lang="ru-RU" sz="1600" b="1" cap="all" baseline="0">
                <a:solidFill>
                  <a:schemeClr val="accent3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55" name="Текст 50">
            <a:extLst>
              <a:ext uri="{FF2B5EF4-FFF2-40B4-BE49-F238E27FC236}">
                <a16:creationId xmlns:a16="http://schemas.microsoft.com/office/drawing/2014/main" id="{6E9683DA-61F6-48A0-9453-C03FB979401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04943" y="4486178"/>
            <a:ext cx="1242313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22" name="Текст 17">
            <a:extLst>
              <a:ext uri="{FF2B5EF4-FFF2-40B4-BE49-F238E27FC236}">
                <a16:creationId xmlns:a16="http://schemas.microsoft.com/office/drawing/2014/main" id="{64EC693F-BE91-85FE-44F0-EFE8F6DAC59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704180" y="2585092"/>
            <a:ext cx="877824" cy="877824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400" cap="all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1-й кв.</a:t>
            </a:r>
          </a:p>
        </p:txBody>
      </p:sp>
      <p:sp>
        <p:nvSpPr>
          <p:cNvPr id="56" name="Текст 48">
            <a:extLst>
              <a:ext uri="{FF2B5EF4-FFF2-40B4-BE49-F238E27FC236}">
                <a16:creationId xmlns:a16="http://schemas.microsoft.com/office/drawing/2014/main" id="{53C09CD9-E6F6-4AA3-968A-491D1568E73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555230" y="4014522"/>
            <a:ext cx="1241242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lang="ru-RU" sz="1600" b="1" cap="all" baseline="0">
                <a:solidFill>
                  <a:schemeClr val="accent4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57" name="Текст 50">
            <a:extLst>
              <a:ext uri="{FF2B5EF4-FFF2-40B4-BE49-F238E27FC236}">
                <a16:creationId xmlns:a16="http://schemas.microsoft.com/office/drawing/2014/main" id="{4457D5F2-D7AE-44A9-847A-D20086BCCC2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555229" y="4486178"/>
            <a:ext cx="1242313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23" name="Текст 17">
            <a:extLst>
              <a:ext uri="{FF2B5EF4-FFF2-40B4-BE49-F238E27FC236}">
                <a16:creationId xmlns:a16="http://schemas.microsoft.com/office/drawing/2014/main" id="{FC3D5189-674F-A21F-1398-5FCFC7F642C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047452" y="2585092"/>
            <a:ext cx="877824" cy="877824"/>
          </a:xfrm>
          <a:prstGeom prst="ellipse">
            <a:avLst/>
          </a:prstGeom>
          <a:ln w="38100">
            <a:solidFill>
              <a:schemeClr val="accent5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400" cap="all"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2-й кв.</a:t>
            </a:r>
          </a:p>
        </p:txBody>
      </p:sp>
      <p:sp>
        <p:nvSpPr>
          <p:cNvPr id="58" name="Текст 48">
            <a:extLst>
              <a:ext uri="{FF2B5EF4-FFF2-40B4-BE49-F238E27FC236}">
                <a16:creationId xmlns:a16="http://schemas.microsoft.com/office/drawing/2014/main" id="{4FBE8211-41BE-41C2-B826-94FD55BC0A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938150" y="4014522"/>
            <a:ext cx="1241241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lang="ru-RU" sz="1600" b="1" cap="all" baseline="0">
                <a:solidFill>
                  <a:schemeClr val="accent5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59" name="Текст 50">
            <a:extLst>
              <a:ext uri="{FF2B5EF4-FFF2-40B4-BE49-F238E27FC236}">
                <a16:creationId xmlns:a16="http://schemas.microsoft.com/office/drawing/2014/main" id="{18C75666-F3E0-4AD7-8C05-FEFFEAE1D10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938150" y="4486178"/>
            <a:ext cx="1242313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24" name="Текст 17">
            <a:extLst>
              <a:ext uri="{FF2B5EF4-FFF2-40B4-BE49-F238E27FC236}">
                <a16:creationId xmlns:a16="http://schemas.microsoft.com/office/drawing/2014/main" id="{529910F4-ABB9-EC08-F4A5-4EA1F188DA1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365893" y="2585092"/>
            <a:ext cx="877824" cy="877824"/>
          </a:xfrm>
          <a:prstGeom prst="ellipse">
            <a:avLst/>
          </a:prstGeom>
          <a:ln w="38100">
            <a:solidFill>
              <a:schemeClr val="accent6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400" cap="all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3-й кв.</a:t>
            </a:r>
          </a:p>
        </p:txBody>
      </p:sp>
      <p:sp>
        <p:nvSpPr>
          <p:cNvPr id="60" name="Текст 48">
            <a:extLst>
              <a:ext uri="{FF2B5EF4-FFF2-40B4-BE49-F238E27FC236}">
                <a16:creationId xmlns:a16="http://schemas.microsoft.com/office/drawing/2014/main" id="{66478F13-D9B8-4439-9B08-804CD6848EB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21071" y="4014522"/>
            <a:ext cx="1241241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lang="ru-RU" sz="1600" b="1" cap="all" baseline="0">
                <a:solidFill>
                  <a:schemeClr val="accent6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61" name="Текст 50">
            <a:extLst>
              <a:ext uri="{FF2B5EF4-FFF2-40B4-BE49-F238E27FC236}">
                <a16:creationId xmlns:a16="http://schemas.microsoft.com/office/drawing/2014/main" id="{08844405-957A-4970-A2B6-D161FED665F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321071" y="4486178"/>
            <a:ext cx="1242313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25" name="Текст 17">
            <a:extLst>
              <a:ext uri="{FF2B5EF4-FFF2-40B4-BE49-F238E27FC236}">
                <a16:creationId xmlns:a16="http://schemas.microsoft.com/office/drawing/2014/main" id="{DF1F1105-2FFE-7BE6-46FF-3A7630DE25C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718690" y="2585092"/>
            <a:ext cx="877824" cy="877824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400" cap="all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4-й кв.</a:t>
            </a:r>
          </a:p>
        </p:txBody>
      </p:sp>
      <p:sp>
        <p:nvSpPr>
          <p:cNvPr id="62" name="Текст 48">
            <a:extLst>
              <a:ext uri="{FF2B5EF4-FFF2-40B4-BE49-F238E27FC236}">
                <a16:creationId xmlns:a16="http://schemas.microsoft.com/office/drawing/2014/main" id="{6F067D31-AE61-48F0-A497-1908DC77F08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703991" y="4014522"/>
            <a:ext cx="1241241" cy="302186"/>
          </a:xfrm>
        </p:spPr>
        <p:txBody>
          <a:bodyPr lIns="0" rIns="0" rtlCol="0">
            <a:noAutofit/>
          </a:bodyPr>
          <a:lstStyle>
            <a:lvl1pPr marL="0" indent="0">
              <a:buNone/>
              <a:defRPr lang="ru-RU" sz="1600" b="1" cap="all" baseline="0">
                <a:solidFill>
                  <a:schemeClr val="accent3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63" name="Текст 50">
            <a:extLst>
              <a:ext uri="{FF2B5EF4-FFF2-40B4-BE49-F238E27FC236}">
                <a16:creationId xmlns:a16="http://schemas.microsoft.com/office/drawing/2014/main" id="{5B4A526A-A40E-4B7D-94EC-5FDCAD2EAD8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703991" y="4486178"/>
            <a:ext cx="1242313" cy="1183101"/>
          </a:xfrm>
        </p:spPr>
        <p:txBody>
          <a:bodyPr lIns="0" r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13D517CA-018E-3538-2285-537DE6EF4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59701" y="2331273"/>
            <a:ext cx="5587556" cy="1392649"/>
            <a:chOff x="259701" y="2331273"/>
            <a:chExt cx="5587556" cy="1392649"/>
          </a:xfrm>
        </p:grpSpPr>
        <p:sp>
          <p:nvSpPr>
            <p:cNvPr id="3" name="Полилиния: Фигура 2" descr="временная шкала ">
              <a:extLst>
                <a:ext uri="{FF2B5EF4-FFF2-40B4-BE49-F238E27FC236}">
                  <a16:creationId xmlns:a16="http://schemas.microsoft.com/office/drawing/2014/main" id="{AC2061C7-0EF4-4BE2-C9C9-6500F8654BB4}"/>
                </a:ext>
              </a:extLst>
            </p:cNvPr>
            <p:cNvSpPr/>
            <p:nvPr userDrawn="1"/>
          </p:nvSpPr>
          <p:spPr>
            <a:xfrm rot="10800000" flipV="1">
              <a:off x="340122" y="2331273"/>
              <a:ext cx="5431542" cy="1392649"/>
            </a:xfrm>
            <a:custGeom>
              <a:avLst/>
              <a:gdLst>
                <a:gd name="connsiteX0" fmla="*/ 1450750 w 5658193"/>
                <a:gd name="connsiteY0" fmla="*/ 725607 h 1450763"/>
                <a:gd name="connsiteX1" fmla="*/ 1449830 w 5658193"/>
                <a:gd name="connsiteY1" fmla="*/ 725607 h 1450763"/>
                <a:gd name="connsiteX2" fmla="*/ 1449806 w 5658193"/>
                <a:gd name="connsiteY2" fmla="*/ 725382 h 1450763"/>
                <a:gd name="connsiteX3" fmla="*/ 1449830 w 5658193"/>
                <a:gd name="connsiteY3" fmla="*/ 725157 h 1450763"/>
                <a:gd name="connsiteX4" fmla="*/ 1402870 w 5658193"/>
                <a:gd name="connsiteY4" fmla="*/ 725157 h 1450763"/>
                <a:gd name="connsiteX5" fmla="*/ 1389130 w 5658193"/>
                <a:gd name="connsiteY5" fmla="*/ 588840 h 1450763"/>
                <a:gd name="connsiteX6" fmla="*/ 725382 w 5658193"/>
                <a:gd name="connsiteY6" fmla="*/ 47869 h 1450763"/>
                <a:gd name="connsiteX7" fmla="*/ 47868 w 5658193"/>
                <a:gd name="connsiteY7" fmla="*/ 725382 h 1450763"/>
                <a:gd name="connsiteX8" fmla="*/ 47890 w 5658193"/>
                <a:gd name="connsiteY8" fmla="*/ 725607 h 1450763"/>
                <a:gd name="connsiteX9" fmla="*/ 10 w 5658193"/>
                <a:gd name="connsiteY9" fmla="*/ 725607 h 1450763"/>
                <a:gd name="connsiteX10" fmla="*/ 0 w 5658193"/>
                <a:gd name="connsiteY10" fmla="*/ 725382 h 1450763"/>
                <a:gd name="connsiteX11" fmla="*/ 725382 w 5658193"/>
                <a:gd name="connsiteY11" fmla="*/ 1 h 1450763"/>
                <a:gd name="connsiteX12" fmla="*/ 1450762 w 5658193"/>
                <a:gd name="connsiteY12" fmla="*/ 725382 h 1450763"/>
                <a:gd name="connsiteX13" fmla="*/ 4932812 w 5658193"/>
                <a:gd name="connsiteY13" fmla="*/ 1450762 h 1450763"/>
                <a:gd name="connsiteX14" fmla="*/ 4207431 w 5658193"/>
                <a:gd name="connsiteY14" fmla="*/ 725381 h 1450763"/>
                <a:gd name="connsiteX15" fmla="*/ 4207442 w 5658193"/>
                <a:gd name="connsiteY15" fmla="*/ 725156 h 1450763"/>
                <a:gd name="connsiteX16" fmla="*/ 4208363 w 5658193"/>
                <a:gd name="connsiteY16" fmla="*/ 725156 h 1450763"/>
                <a:gd name="connsiteX17" fmla="*/ 4208386 w 5658193"/>
                <a:gd name="connsiteY17" fmla="*/ 725381 h 1450763"/>
                <a:gd name="connsiteX18" fmla="*/ 4208363 w 5658193"/>
                <a:gd name="connsiteY18" fmla="*/ 725606 h 1450763"/>
                <a:gd name="connsiteX19" fmla="*/ 4255322 w 5658193"/>
                <a:gd name="connsiteY19" fmla="*/ 725606 h 1450763"/>
                <a:gd name="connsiteX20" fmla="*/ 4269064 w 5658193"/>
                <a:gd name="connsiteY20" fmla="*/ 861924 h 1450763"/>
                <a:gd name="connsiteX21" fmla="*/ 4932812 w 5658193"/>
                <a:gd name="connsiteY21" fmla="*/ 1402894 h 1450763"/>
                <a:gd name="connsiteX22" fmla="*/ 5610325 w 5658193"/>
                <a:gd name="connsiteY22" fmla="*/ 725381 h 1450763"/>
                <a:gd name="connsiteX23" fmla="*/ 5610302 w 5658193"/>
                <a:gd name="connsiteY23" fmla="*/ 725156 h 1450763"/>
                <a:gd name="connsiteX24" fmla="*/ 5658182 w 5658193"/>
                <a:gd name="connsiteY24" fmla="*/ 725156 h 1450763"/>
                <a:gd name="connsiteX25" fmla="*/ 5658193 w 5658193"/>
                <a:gd name="connsiteY25" fmla="*/ 725381 h 1450763"/>
                <a:gd name="connsiteX26" fmla="*/ 4932812 w 5658193"/>
                <a:gd name="connsiteY26" fmla="*/ 1450762 h 1450763"/>
                <a:gd name="connsiteX27" fmla="*/ 2127320 w 5658193"/>
                <a:gd name="connsiteY27" fmla="*/ 1450763 h 1450763"/>
                <a:gd name="connsiteX28" fmla="*/ 1401938 w 5658193"/>
                <a:gd name="connsiteY28" fmla="*/ 725382 h 1450763"/>
                <a:gd name="connsiteX29" fmla="*/ 1401950 w 5658193"/>
                <a:gd name="connsiteY29" fmla="*/ 725157 h 1450763"/>
                <a:gd name="connsiteX30" fmla="*/ 1402870 w 5658193"/>
                <a:gd name="connsiteY30" fmla="*/ 725157 h 1450763"/>
                <a:gd name="connsiteX31" fmla="*/ 1402894 w 5658193"/>
                <a:gd name="connsiteY31" fmla="*/ 725382 h 1450763"/>
                <a:gd name="connsiteX32" fmla="*/ 1402870 w 5658193"/>
                <a:gd name="connsiteY32" fmla="*/ 725607 h 1450763"/>
                <a:gd name="connsiteX33" fmla="*/ 1449830 w 5658193"/>
                <a:gd name="connsiteY33" fmla="*/ 725607 h 1450763"/>
                <a:gd name="connsiteX34" fmla="*/ 1463572 w 5658193"/>
                <a:gd name="connsiteY34" fmla="*/ 861925 h 1450763"/>
                <a:gd name="connsiteX35" fmla="*/ 2127320 w 5658193"/>
                <a:gd name="connsiteY35" fmla="*/ 1402895 h 1450763"/>
                <a:gd name="connsiteX36" fmla="*/ 2804833 w 5658193"/>
                <a:gd name="connsiteY36" fmla="*/ 725382 h 1450763"/>
                <a:gd name="connsiteX37" fmla="*/ 2804810 w 5658193"/>
                <a:gd name="connsiteY37" fmla="*/ 725157 h 1450763"/>
                <a:gd name="connsiteX38" fmla="*/ 2805515 w 5658193"/>
                <a:gd name="connsiteY38" fmla="*/ 725157 h 1450763"/>
                <a:gd name="connsiteX39" fmla="*/ 2820229 w 5658193"/>
                <a:gd name="connsiteY39" fmla="*/ 579192 h 1450763"/>
                <a:gd name="connsiteX40" fmla="*/ 3530873 w 5658193"/>
                <a:gd name="connsiteY40" fmla="*/ 0 h 1450763"/>
                <a:gd name="connsiteX41" fmla="*/ 4256254 w 5658193"/>
                <a:gd name="connsiteY41" fmla="*/ 725381 h 1450763"/>
                <a:gd name="connsiteX42" fmla="*/ 4256243 w 5658193"/>
                <a:gd name="connsiteY42" fmla="*/ 725606 h 1450763"/>
                <a:gd name="connsiteX43" fmla="*/ 4255322 w 5658193"/>
                <a:gd name="connsiteY43" fmla="*/ 725606 h 1450763"/>
                <a:gd name="connsiteX44" fmla="*/ 4255299 w 5658193"/>
                <a:gd name="connsiteY44" fmla="*/ 725381 h 1450763"/>
                <a:gd name="connsiteX45" fmla="*/ 4255322 w 5658193"/>
                <a:gd name="connsiteY45" fmla="*/ 725156 h 1450763"/>
                <a:gd name="connsiteX46" fmla="*/ 4208363 w 5658193"/>
                <a:gd name="connsiteY46" fmla="*/ 725156 h 1450763"/>
                <a:gd name="connsiteX47" fmla="*/ 4194621 w 5658193"/>
                <a:gd name="connsiteY47" fmla="*/ 588839 h 1450763"/>
                <a:gd name="connsiteX48" fmla="*/ 3530873 w 5658193"/>
                <a:gd name="connsiteY48" fmla="*/ 47868 h 1450763"/>
                <a:gd name="connsiteX49" fmla="*/ 2853360 w 5658193"/>
                <a:gd name="connsiteY49" fmla="*/ 725381 h 1450763"/>
                <a:gd name="connsiteX50" fmla="*/ 2853383 w 5658193"/>
                <a:gd name="connsiteY50" fmla="*/ 725606 h 1450763"/>
                <a:gd name="connsiteX51" fmla="*/ 2852678 w 5658193"/>
                <a:gd name="connsiteY51" fmla="*/ 725606 h 1450763"/>
                <a:gd name="connsiteX52" fmla="*/ 2837964 w 5658193"/>
                <a:gd name="connsiteY52" fmla="*/ 871572 h 1450763"/>
                <a:gd name="connsiteX53" fmla="*/ 2127320 w 5658193"/>
                <a:gd name="connsiteY53" fmla="*/ 1450763 h 145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5658193" h="1450763">
                  <a:moveTo>
                    <a:pt x="1450750" y="725607"/>
                  </a:moveTo>
                  <a:lnTo>
                    <a:pt x="1449830" y="725607"/>
                  </a:lnTo>
                  <a:lnTo>
                    <a:pt x="1449806" y="725382"/>
                  </a:lnTo>
                  <a:lnTo>
                    <a:pt x="1449830" y="725157"/>
                  </a:lnTo>
                  <a:lnTo>
                    <a:pt x="1402870" y="725157"/>
                  </a:lnTo>
                  <a:lnTo>
                    <a:pt x="1389130" y="588840"/>
                  </a:lnTo>
                  <a:cubicBezTo>
                    <a:pt x="1325954" y="280108"/>
                    <a:pt x="1052790" y="47869"/>
                    <a:pt x="725382" y="47869"/>
                  </a:cubicBezTo>
                  <a:cubicBezTo>
                    <a:pt x="351202" y="47869"/>
                    <a:pt x="47868" y="351202"/>
                    <a:pt x="47868" y="725382"/>
                  </a:cubicBezTo>
                  <a:lnTo>
                    <a:pt x="47890" y="725607"/>
                  </a:lnTo>
                  <a:lnTo>
                    <a:pt x="10" y="725607"/>
                  </a:lnTo>
                  <a:lnTo>
                    <a:pt x="0" y="725382"/>
                  </a:lnTo>
                  <a:cubicBezTo>
                    <a:pt x="0" y="324765"/>
                    <a:pt x="324764" y="1"/>
                    <a:pt x="725382" y="1"/>
                  </a:cubicBezTo>
                  <a:cubicBezTo>
                    <a:pt x="1125998" y="1"/>
                    <a:pt x="1450762" y="324765"/>
                    <a:pt x="1450762" y="725382"/>
                  </a:cubicBezTo>
                  <a:close/>
                  <a:moveTo>
                    <a:pt x="4932812" y="1450762"/>
                  </a:moveTo>
                  <a:cubicBezTo>
                    <a:pt x="4532195" y="1450762"/>
                    <a:pt x="4207431" y="1125998"/>
                    <a:pt x="4207431" y="725381"/>
                  </a:cubicBezTo>
                  <a:lnTo>
                    <a:pt x="4207442" y="725156"/>
                  </a:lnTo>
                  <a:lnTo>
                    <a:pt x="4208363" y="725156"/>
                  </a:lnTo>
                  <a:lnTo>
                    <a:pt x="4208386" y="725381"/>
                  </a:lnTo>
                  <a:lnTo>
                    <a:pt x="4208363" y="725606"/>
                  </a:lnTo>
                  <a:lnTo>
                    <a:pt x="4255322" y="725606"/>
                  </a:lnTo>
                  <a:lnTo>
                    <a:pt x="4269064" y="861924"/>
                  </a:lnTo>
                  <a:cubicBezTo>
                    <a:pt x="4332239" y="1170655"/>
                    <a:pt x="4605404" y="1402894"/>
                    <a:pt x="4932812" y="1402894"/>
                  </a:cubicBezTo>
                  <a:cubicBezTo>
                    <a:pt x="5306992" y="1402894"/>
                    <a:pt x="5610325" y="1099561"/>
                    <a:pt x="5610325" y="725381"/>
                  </a:cubicBezTo>
                  <a:lnTo>
                    <a:pt x="5610302" y="725156"/>
                  </a:lnTo>
                  <a:lnTo>
                    <a:pt x="5658182" y="725156"/>
                  </a:lnTo>
                  <a:lnTo>
                    <a:pt x="5658193" y="725381"/>
                  </a:lnTo>
                  <a:cubicBezTo>
                    <a:pt x="5658193" y="1125998"/>
                    <a:pt x="5333429" y="1450762"/>
                    <a:pt x="4932812" y="1450762"/>
                  </a:cubicBezTo>
                  <a:close/>
                  <a:moveTo>
                    <a:pt x="2127320" y="1450763"/>
                  </a:moveTo>
                  <a:cubicBezTo>
                    <a:pt x="1726703" y="1450763"/>
                    <a:pt x="1401938" y="1125999"/>
                    <a:pt x="1401938" y="725382"/>
                  </a:cubicBezTo>
                  <a:lnTo>
                    <a:pt x="1401950" y="725157"/>
                  </a:lnTo>
                  <a:lnTo>
                    <a:pt x="1402870" y="725157"/>
                  </a:lnTo>
                  <a:lnTo>
                    <a:pt x="1402894" y="725382"/>
                  </a:lnTo>
                  <a:lnTo>
                    <a:pt x="1402870" y="725607"/>
                  </a:lnTo>
                  <a:lnTo>
                    <a:pt x="1449830" y="725607"/>
                  </a:lnTo>
                  <a:lnTo>
                    <a:pt x="1463572" y="861925"/>
                  </a:lnTo>
                  <a:cubicBezTo>
                    <a:pt x="1526746" y="1170656"/>
                    <a:pt x="1799912" y="1402895"/>
                    <a:pt x="2127320" y="1402895"/>
                  </a:cubicBezTo>
                  <a:cubicBezTo>
                    <a:pt x="2501500" y="1402895"/>
                    <a:pt x="2804833" y="1099562"/>
                    <a:pt x="2804833" y="725382"/>
                  </a:cubicBezTo>
                  <a:lnTo>
                    <a:pt x="2804810" y="725157"/>
                  </a:lnTo>
                  <a:lnTo>
                    <a:pt x="2805515" y="725157"/>
                  </a:lnTo>
                  <a:lnTo>
                    <a:pt x="2820229" y="579192"/>
                  </a:lnTo>
                  <a:cubicBezTo>
                    <a:pt x="2887868" y="248648"/>
                    <a:pt x="3180333" y="0"/>
                    <a:pt x="3530873" y="0"/>
                  </a:cubicBezTo>
                  <a:cubicBezTo>
                    <a:pt x="3931490" y="0"/>
                    <a:pt x="4256254" y="324764"/>
                    <a:pt x="4256254" y="725381"/>
                  </a:cubicBezTo>
                  <a:lnTo>
                    <a:pt x="4256243" y="725606"/>
                  </a:lnTo>
                  <a:lnTo>
                    <a:pt x="4255322" y="725606"/>
                  </a:lnTo>
                  <a:lnTo>
                    <a:pt x="4255299" y="725381"/>
                  </a:lnTo>
                  <a:lnTo>
                    <a:pt x="4255322" y="725156"/>
                  </a:lnTo>
                  <a:lnTo>
                    <a:pt x="4208363" y="725156"/>
                  </a:lnTo>
                  <a:lnTo>
                    <a:pt x="4194621" y="588839"/>
                  </a:lnTo>
                  <a:cubicBezTo>
                    <a:pt x="4131446" y="280107"/>
                    <a:pt x="3858281" y="47868"/>
                    <a:pt x="3530873" y="47868"/>
                  </a:cubicBezTo>
                  <a:cubicBezTo>
                    <a:pt x="3156693" y="47868"/>
                    <a:pt x="2853360" y="351201"/>
                    <a:pt x="2853360" y="725381"/>
                  </a:cubicBezTo>
                  <a:lnTo>
                    <a:pt x="2853383" y="725606"/>
                  </a:lnTo>
                  <a:lnTo>
                    <a:pt x="2852678" y="725606"/>
                  </a:lnTo>
                  <a:lnTo>
                    <a:pt x="2837964" y="871572"/>
                  </a:lnTo>
                  <a:cubicBezTo>
                    <a:pt x="2770325" y="1202116"/>
                    <a:pt x="2477860" y="1450763"/>
                    <a:pt x="2127320" y="1450763"/>
                  </a:cubicBezTo>
                  <a:close/>
                </a:path>
              </a:pathLst>
            </a:custGeom>
            <a:gradFill>
              <a:gsLst>
                <a:gs pos="66000">
                  <a:schemeClr val="accent6"/>
                </a:gs>
                <a:gs pos="42000">
                  <a:schemeClr val="accent5"/>
                </a:gs>
                <a:gs pos="8000">
                  <a:schemeClr val="accent4"/>
                </a:gs>
                <a:gs pos="90000">
                  <a:schemeClr val="accent3"/>
                </a:gs>
              </a:gsLst>
              <a:lin ang="10800000" scaled="0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sz="4000" dirty="0">
                <a:solidFill>
                  <a:schemeClr val="bg1"/>
                </a:solidFill>
              </a:endParaRPr>
            </a:p>
          </p:txBody>
        </p:sp>
        <p:sp>
          <p:nvSpPr>
            <p:cNvPr id="8" name="Овал 7" descr="конечные точки временной шкалы">
              <a:extLst>
                <a:ext uri="{FF2B5EF4-FFF2-40B4-BE49-F238E27FC236}">
                  <a16:creationId xmlns:a16="http://schemas.microsoft.com/office/drawing/2014/main" id="{816FAAB1-A220-A22D-D72D-5780A2066406}"/>
                </a:ext>
              </a:extLst>
            </p:cNvPr>
            <p:cNvSpPr/>
            <p:nvPr userDrawn="1"/>
          </p:nvSpPr>
          <p:spPr>
            <a:xfrm>
              <a:off x="259701" y="2929878"/>
              <a:ext cx="190273" cy="190273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9" name="Овал 8" descr="конечные точки временной шкалы">
              <a:extLst>
                <a:ext uri="{FF2B5EF4-FFF2-40B4-BE49-F238E27FC236}">
                  <a16:creationId xmlns:a16="http://schemas.microsoft.com/office/drawing/2014/main" id="{8C990738-7209-3620-599F-A86F9BAE8273}"/>
                </a:ext>
              </a:extLst>
            </p:cNvPr>
            <p:cNvSpPr/>
            <p:nvPr userDrawn="1"/>
          </p:nvSpPr>
          <p:spPr>
            <a:xfrm>
              <a:off x="5666452" y="2934612"/>
              <a:ext cx="180805" cy="180805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DBA45EEE-7A3F-07EF-B732-92E920EAA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53949" y="2331273"/>
            <a:ext cx="5587556" cy="1392649"/>
            <a:chOff x="6353949" y="2331273"/>
            <a:chExt cx="5587556" cy="1392649"/>
          </a:xfrm>
        </p:grpSpPr>
        <p:sp>
          <p:nvSpPr>
            <p:cNvPr id="10" name="Полилиния: Фигура 9" descr="временная шкала ">
              <a:extLst>
                <a:ext uri="{FF2B5EF4-FFF2-40B4-BE49-F238E27FC236}">
                  <a16:creationId xmlns:a16="http://schemas.microsoft.com/office/drawing/2014/main" id="{D5C5C7B3-6DA0-3C02-38EE-ABFEE464A2BB}"/>
                </a:ext>
              </a:extLst>
            </p:cNvPr>
            <p:cNvSpPr/>
            <p:nvPr userDrawn="1"/>
          </p:nvSpPr>
          <p:spPr>
            <a:xfrm rot="10800000" flipV="1">
              <a:off x="6434370" y="2331273"/>
              <a:ext cx="5431542" cy="1392649"/>
            </a:xfrm>
            <a:custGeom>
              <a:avLst/>
              <a:gdLst>
                <a:gd name="connsiteX0" fmla="*/ 1450750 w 5658193"/>
                <a:gd name="connsiteY0" fmla="*/ 725607 h 1450763"/>
                <a:gd name="connsiteX1" fmla="*/ 1449830 w 5658193"/>
                <a:gd name="connsiteY1" fmla="*/ 725607 h 1450763"/>
                <a:gd name="connsiteX2" fmla="*/ 1449806 w 5658193"/>
                <a:gd name="connsiteY2" fmla="*/ 725382 h 1450763"/>
                <a:gd name="connsiteX3" fmla="*/ 1449830 w 5658193"/>
                <a:gd name="connsiteY3" fmla="*/ 725157 h 1450763"/>
                <a:gd name="connsiteX4" fmla="*/ 1402870 w 5658193"/>
                <a:gd name="connsiteY4" fmla="*/ 725157 h 1450763"/>
                <a:gd name="connsiteX5" fmla="*/ 1389130 w 5658193"/>
                <a:gd name="connsiteY5" fmla="*/ 588840 h 1450763"/>
                <a:gd name="connsiteX6" fmla="*/ 725382 w 5658193"/>
                <a:gd name="connsiteY6" fmla="*/ 47869 h 1450763"/>
                <a:gd name="connsiteX7" fmla="*/ 47868 w 5658193"/>
                <a:gd name="connsiteY7" fmla="*/ 725382 h 1450763"/>
                <a:gd name="connsiteX8" fmla="*/ 47890 w 5658193"/>
                <a:gd name="connsiteY8" fmla="*/ 725607 h 1450763"/>
                <a:gd name="connsiteX9" fmla="*/ 10 w 5658193"/>
                <a:gd name="connsiteY9" fmla="*/ 725607 h 1450763"/>
                <a:gd name="connsiteX10" fmla="*/ 0 w 5658193"/>
                <a:gd name="connsiteY10" fmla="*/ 725382 h 1450763"/>
                <a:gd name="connsiteX11" fmla="*/ 725382 w 5658193"/>
                <a:gd name="connsiteY11" fmla="*/ 1 h 1450763"/>
                <a:gd name="connsiteX12" fmla="*/ 1450762 w 5658193"/>
                <a:gd name="connsiteY12" fmla="*/ 725382 h 1450763"/>
                <a:gd name="connsiteX13" fmla="*/ 4932812 w 5658193"/>
                <a:gd name="connsiteY13" fmla="*/ 1450762 h 1450763"/>
                <a:gd name="connsiteX14" fmla="*/ 4207431 w 5658193"/>
                <a:gd name="connsiteY14" fmla="*/ 725381 h 1450763"/>
                <a:gd name="connsiteX15" fmla="*/ 4207442 w 5658193"/>
                <a:gd name="connsiteY15" fmla="*/ 725156 h 1450763"/>
                <a:gd name="connsiteX16" fmla="*/ 4208363 w 5658193"/>
                <a:gd name="connsiteY16" fmla="*/ 725156 h 1450763"/>
                <a:gd name="connsiteX17" fmla="*/ 4208386 w 5658193"/>
                <a:gd name="connsiteY17" fmla="*/ 725381 h 1450763"/>
                <a:gd name="connsiteX18" fmla="*/ 4208363 w 5658193"/>
                <a:gd name="connsiteY18" fmla="*/ 725606 h 1450763"/>
                <a:gd name="connsiteX19" fmla="*/ 4255322 w 5658193"/>
                <a:gd name="connsiteY19" fmla="*/ 725606 h 1450763"/>
                <a:gd name="connsiteX20" fmla="*/ 4269064 w 5658193"/>
                <a:gd name="connsiteY20" fmla="*/ 861924 h 1450763"/>
                <a:gd name="connsiteX21" fmla="*/ 4932812 w 5658193"/>
                <a:gd name="connsiteY21" fmla="*/ 1402894 h 1450763"/>
                <a:gd name="connsiteX22" fmla="*/ 5610325 w 5658193"/>
                <a:gd name="connsiteY22" fmla="*/ 725381 h 1450763"/>
                <a:gd name="connsiteX23" fmla="*/ 5610302 w 5658193"/>
                <a:gd name="connsiteY23" fmla="*/ 725156 h 1450763"/>
                <a:gd name="connsiteX24" fmla="*/ 5658182 w 5658193"/>
                <a:gd name="connsiteY24" fmla="*/ 725156 h 1450763"/>
                <a:gd name="connsiteX25" fmla="*/ 5658193 w 5658193"/>
                <a:gd name="connsiteY25" fmla="*/ 725381 h 1450763"/>
                <a:gd name="connsiteX26" fmla="*/ 4932812 w 5658193"/>
                <a:gd name="connsiteY26" fmla="*/ 1450762 h 1450763"/>
                <a:gd name="connsiteX27" fmla="*/ 2127320 w 5658193"/>
                <a:gd name="connsiteY27" fmla="*/ 1450763 h 1450763"/>
                <a:gd name="connsiteX28" fmla="*/ 1401938 w 5658193"/>
                <a:gd name="connsiteY28" fmla="*/ 725382 h 1450763"/>
                <a:gd name="connsiteX29" fmla="*/ 1401950 w 5658193"/>
                <a:gd name="connsiteY29" fmla="*/ 725157 h 1450763"/>
                <a:gd name="connsiteX30" fmla="*/ 1402870 w 5658193"/>
                <a:gd name="connsiteY30" fmla="*/ 725157 h 1450763"/>
                <a:gd name="connsiteX31" fmla="*/ 1402894 w 5658193"/>
                <a:gd name="connsiteY31" fmla="*/ 725382 h 1450763"/>
                <a:gd name="connsiteX32" fmla="*/ 1402870 w 5658193"/>
                <a:gd name="connsiteY32" fmla="*/ 725607 h 1450763"/>
                <a:gd name="connsiteX33" fmla="*/ 1449830 w 5658193"/>
                <a:gd name="connsiteY33" fmla="*/ 725607 h 1450763"/>
                <a:gd name="connsiteX34" fmla="*/ 1463572 w 5658193"/>
                <a:gd name="connsiteY34" fmla="*/ 861925 h 1450763"/>
                <a:gd name="connsiteX35" fmla="*/ 2127320 w 5658193"/>
                <a:gd name="connsiteY35" fmla="*/ 1402895 h 1450763"/>
                <a:gd name="connsiteX36" fmla="*/ 2804833 w 5658193"/>
                <a:gd name="connsiteY36" fmla="*/ 725382 h 1450763"/>
                <a:gd name="connsiteX37" fmla="*/ 2804810 w 5658193"/>
                <a:gd name="connsiteY37" fmla="*/ 725157 h 1450763"/>
                <a:gd name="connsiteX38" fmla="*/ 2805515 w 5658193"/>
                <a:gd name="connsiteY38" fmla="*/ 725157 h 1450763"/>
                <a:gd name="connsiteX39" fmla="*/ 2820229 w 5658193"/>
                <a:gd name="connsiteY39" fmla="*/ 579192 h 1450763"/>
                <a:gd name="connsiteX40" fmla="*/ 3530873 w 5658193"/>
                <a:gd name="connsiteY40" fmla="*/ 0 h 1450763"/>
                <a:gd name="connsiteX41" fmla="*/ 4256254 w 5658193"/>
                <a:gd name="connsiteY41" fmla="*/ 725381 h 1450763"/>
                <a:gd name="connsiteX42" fmla="*/ 4256243 w 5658193"/>
                <a:gd name="connsiteY42" fmla="*/ 725606 h 1450763"/>
                <a:gd name="connsiteX43" fmla="*/ 4255322 w 5658193"/>
                <a:gd name="connsiteY43" fmla="*/ 725606 h 1450763"/>
                <a:gd name="connsiteX44" fmla="*/ 4255299 w 5658193"/>
                <a:gd name="connsiteY44" fmla="*/ 725381 h 1450763"/>
                <a:gd name="connsiteX45" fmla="*/ 4255322 w 5658193"/>
                <a:gd name="connsiteY45" fmla="*/ 725156 h 1450763"/>
                <a:gd name="connsiteX46" fmla="*/ 4208363 w 5658193"/>
                <a:gd name="connsiteY46" fmla="*/ 725156 h 1450763"/>
                <a:gd name="connsiteX47" fmla="*/ 4194621 w 5658193"/>
                <a:gd name="connsiteY47" fmla="*/ 588839 h 1450763"/>
                <a:gd name="connsiteX48" fmla="*/ 3530873 w 5658193"/>
                <a:gd name="connsiteY48" fmla="*/ 47868 h 1450763"/>
                <a:gd name="connsiteX49" fmla="*/ 2853360 w 5658193"/>
                <a:gd name="connsiteY49" fmla="*/ 725381 h 1450763"/>
                <a:gd name="connsiteX50" fmla="*/ 2853383 w 5658193"/>
                <a:gd name="connsiteY50" fmla="*/ 725606 h 1450763"/>
                <a:gd name="connsiteX51" fmla="*/ 2852678 w 5658193"/>
                <a:gd name="connsiteY51" fmla="*/ 725606 h 1450763"/>
                <a:gd name="connsiteX52" fmla="*/ 2837964 w 5658193"/>
                <a:gd name="connsiteY52" fmla="*/ 871572 h 1450763"/>
                <a:gd name="connsiteX53" fmla="*/ 2127320 w 5658193"/>
                <a:gd name="connsiteY53" fmla="*/ 1450763 h 145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5658193" h="1450763">
                  <a:moveTo>
                    <a:pt x="1450750" y="725607"/>
                  </a:moveTo>
                  <a:lnTo>
                    <a:pt x="1449830" y="725607"/>
                  </a:lnTo>
                  <a:lnTo>
                    <a:pt x="1449806" y="725382"/>
                  </a:lnTo>
                  <a:lnTo>
                    <a:pt x="1449830" y="725157"/>
                  </a:lnTo>
                  <a:lnTo>
                    <a:pt x="1402870" y="725157"/>
                  </a:lnTo>
                  <a:lnTo>
                    <a:pt x="1389130" y="588840"/>
                  </a:lnTo>
                  <a:cubicBezTo>
                    <a:pt x="1325954" y="280108"/>
                    <a:pt x="1052790" y="47869"/>
                    <a:pt x="725382" y="47869"/>
                  </a:cubicBezTo>
                  <a:cubicBezTo>
                    <a:pt x="351202" y="47869"/>
                    <a:pt x="47868" y="351202"/>
                    <a:pt x="47868" y="725382"/>
                  </a:cubicBezTo>
                  <a:lnTo>
                    <a:pt x="47890" y="725607"/>
                  </a:lnTo>
                  <a:lnTo>
                    <a:pt x="10" y="725607"/>
                  </a:lnTo>
                  <a:lnTo>
                    <a:pt x="0" y="725382"/>
                  </a:lnTo>
                  <a:cubicBezTo>
                    <a:pt x="0" y="324765"/>
                    <a:pt x="324764" y="1"/>
                    <a:pt x="725382" y="1"/>
                  </a:cubicBezTo>
                  <a:cubicBezTo>
                    <a:pt x="1125998" y="1"/>
                    <a:pt x="1450762" y="324765"/>
                    <a:pt x="1450762" y="725382"/>
                  </a:cubicBezTo>
                  <a:close/>
                  <a:moveTo>
                    <a:pt x="4932812" y="1450762"/>
                  </a:moveTo>
                  <a:cubicBezTo>
                    <a:pt x="4532195" y="1450762"/>
                    <a:pt x="4207431" y="1125998"/>
                    <a:pt x="4207431" y="725381"/>
                  </a:cubicBezTo>
                  <a:lnTo>
                    <a:pt x="4207442" y="725156"/>
                  </a:lnTo>
                  <a:lnTo>
                    <a:pt x="4208363" y="725156"/>
                  </a:lnTo>
                  <a:lnTo>
                    <a:pt x="4208386" y="725381"/>
                  </a:lnTo>
                  <a:lnTo>
                    <a:pt x="4208363" y="725606"/>
                  </a:lnTo>
                  <a:lnTo>
                    <a:pt x="4255322" y="725606"/>
                  </a:lnTo>
                  <a:lnTo>
                    <a:pt x="4269064" y="861924"/>
                  </a:lnTo>
                  <a:cubicBezTo>
                    <a:pt x="4332239" y="1170655"/>
                    <a:pt x="4605404" y="1402894"/>
                    <a:pt x="4932812" y="1402894"/>
                  </a:cubicBezTo>
                  <a:cubicBezTo>
                    <a:pt x="5306992" y="1402894"/>
                    <a:pt x="5610325" y="1099561"/>
                    <a:pt x="5610325" y="725381"/>
                  </a:cubicBezTo>
                  <a:lnTo>
                    <a:pt x="5610302" y="725156"/>
                  </a:lnTo>
                  <a:lnTo>
                    <a:pt x="5658182" y="725156"/>
                  </a:lnTo>
                  <a:lnTo>
                    <a:pt x="5658193" y="725381"/>
                  </a:lnTo>
                  <a:cubicBezTo>
                    <a:pt x="5658193" y="1125998"/>
                    <a:pt x="5333429" y="1450762"/>
                    <a:pt x="4932812" y="1450762"/>
                  </a:cubicBezTo>
                  <a:close/>
                  <a:moveTo>
                    <a:pt x="2127320" y="1450763"/>
                  </a:moveTo>
                  <a:cubicBezTo>
                    <a:pt x="1726703" y="1450763"/>
                    <a:pt x="1401938" y="1125999"/>
                    <a:pt x="1401938" y="725382"/>
                  </a:cubicBezTo>
                  <a:lnTo>
                    <a:pt x="1401950" y="725157"/>
                  </a:lnTo>
                  <a:lnTo>
                    <a:pt x="1402870" y="725157"/>
                  </a:lnTo>
                  <a:lnTo>
                    <a:pt x="1402894" y="725382"/>
                  </a:lnTo>
                  <a:lnTo>
                    <a:pt x="1402870" y="725607"/>
                  </a:lnTo>
                  <a:lnTo>
                    <a:pt x="1449830" y="725607"/>
                  </a:lnTo>
                  <a:lnTo>
                    <a:pt x="1463572" y="861925"/>
                  </a:lnTo>
                  <a:cubicBezTo>
                    <a:pt x="1526746" y="1170656"/>
                    <a:pt x="1799912" y="1402895"/>
                    <a:pt x="2127320" y="1402895"/>
                  </a:cubicBezTo>
                  <a:cubicBezTo>
                    <a:pt x="2501500" y="1402895"/>
                    <a:pt x="2804833" y="1099562"/>
                    <a:pt x="2804833" y="725382"/>
                  </a:cubicBezTo>
                  <a:lnTo>
                    <a:pt x="2804810" y="725157"/>
                  </a:lnTo>
                  <a:lnTo>
                    <a:pt x="2805515" y="725157"/>
                  </a:lnTo>
                  <a:lnTo>
                    <a:pt x="2820229" y="579192"/>
                  </a:lnTo>
                  <a:cubicBezTo>
                    <a:pt x="2887868" y="248648"/>
                    <a:pt x="3180333" y="0"/>
                    <a:pt x="3530873" y="0"/>
                  </a:cubicBezTo>
                  <a:cubicBezTo>
                    <a:pt x="3931490" y="0"/>
                    <a:pt x="4256254" y="324764"/>
                    <a:pt x="4256254" y="725381"/>
                  </a:cubicBezTo>
                  <a:lnTo>
                    <a:pt x="4256243" y="725606"/>
                  </a:lnTo>
                  <a:lnTo>
                    <a:pt x="4255322" y="725606"/>
                  </a:lnTo>
                  <a:lnTo>
                    <a:pt x="4255299" y="725381"/>
                  </a:lnTo>
                  <a:lnTo>
                    <a:pt x="4255322" y="725156"/>
                  </a:lnTo>
                  <a:lnTo>
                    <a:pt x="4208363" y="725156"/>
                  </a:lnTo>
                  <a:lnTo>
                    <a:pt x="4194621" y="588839"/>
                  </a:lnTo>
                  <a:cubicBezTo>
                    <a:pt x="4131446" y="280107"/>
                    <a:pt x="3858281" y="47868"/>
                    <a:pt x="3530873" y="47868"/>
                  </a:cubicBezTo>
                  <a:cubicBezTo>
                    <a:pt x="3156693" y="47868"/>
                    <a:pt x="2853360" y="351201"/>
                    <a:pt x="2853360" y="725381"/>
                  </a:cubicBezTo>
                  <a:lnTo>
                    <a:pt x="2853383" y="725606"/>
                  </a:lnTo>
                  <a:lnTo>
                    <a:pt x="2852678" y="725606"/>
                  </a:lnTo>
                  <a:lnTo>
                    <a:pt x="2837964" y="871572"/>
                  </a:lnTo>
                  <a:cubicBezTo>
                    <a:pt x="2770325" y="1202116"/>
                    <a:pt x="2477860" y="1450763"/>
                    <a:pt x="2127320" y="1450763"/>
                  </a:cubicBezTo>
                  <a:close/>
                </a:path>
              </a:pathLst>
            </a:custGeom>
            <a:gradFill>
              <a:gsLst>
                <a:gs pos="66000">
                  <a:schemeClr val="accent6"/>
                </a:gs>
                <a:gs pos="42000">
                  <a:schemeClr val="accent5"/>
                </a:gs>
                <a:gs pos="8000">
                  <a:schemeClr val="accent4"/>
                </a:gs>
                <a:gs pos="90000">
                  <a:schemeClr val="accent3"/>
                </a:gs>
              </a:gsLst>
              <a:lin ang="10800000" scaled="0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sz="4000" dirty="0">
                <a:solidFill>
                  <a:schemeClr val="bg1"/>
                </a:solidFill>
              </a:endParaRPr>
            </a:p>
          </p:txBody>
        </p:sp>
        <p:sp>
          <p:nvSpPr>
            <p:cNvPr id="15" name="Овал 14" descr="конечные точки временной шкалы">
              <a:extLst>
                <a:ext uri="{FF2B5EF4-FFF2-40B4-BE49-F238E27FC236}">
                  <a16:creationId xmlns:a16="http://schemas.microsoft.com/office/drawing/2014/main" id="{03982E1B-FD3A-AC57-25DA-C20832A4C22F}"/>
                </a:ext>
              </a:extLst>
            </p:cNvPr>
            <p:cNvSpPr/>
            <p:nvPr userDrawn="1"/>
          </p:nvSpPr>
          <p:spPr>
            <a:xfrm>
              <a:off x="6353949" y="2929878"/>
              <a:ext cx="190273" cy="190273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6" name="Овал 15" descr="конечные точки временной шкалы">
              <a:extLst>
                <a:ext uri="{FF2B5EF4-FFF2-40B4-BE49-F238E27FC236}">
                  <a16:creationId xmlns:a16="http://schemas.microsoft.com/office/drawing/2014/main" id="{2CC14EE6-6330-4A96-A431-F23795BFEB4B}"/>
                </a:ext>
              </a:extLst>
            </p:cNvPr>
            <p:cNvSpPr/>
            <p:nvPr userDrawn="1"/>
          </p:nvSpPr>
          <p:spPr>
            <a:xfrm>
              <a:off x="11760700" y="2934612"/>
              <a:ext cx="180805" cy="180805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04630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ойная 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611859-7CC8-480B-BA0E-18BB16B30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124" y="457200"/>
            <a:ext cx="11731752" cy="963580"/>
          </a:xfrm>
        </p:spPr>
        <p:txBody>
          <a:bodyPr rtlCol="0"/>
          <a:lstStyle>
            <a:lvl1pPr>
              <a:defRPr lang="ru-RU" cap="all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90124243-35B7-C068-DE23-492108FAB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40708" y="1496310"/>
            <a:ext cx="1170522" cy="4672600"/>
            <a:chOff x="240708" y="1496310"/>
            <a:chExt cx="1170522" cy="4672600"/>
          </a:xfrm>
        </p:grpSpPr>
        <p:sp>
          <p:nvSpPr>
            <p:cNvPr id="7" name="Полилиния: Фигура 6" descr="временная шкала ">
              <a:extLst>
                <a:ext uri="{FF2B5EF4-FFF2-40B4-BE49-F238E27FC236}">
                  <a16:creationId xmlns:a16="http://schemas.microsoft.com/office/drawing/2014/main" id="{85E97D83-32EE-1082-8AC3-2D488569095E}"/>
                </a:ext>
              </a:extLst>
            </p:cNvPr>
            <p:cNvSpPr/>
            <p:nvPr userDrawn="1"/>
          </p:nvSpPr>
          <p:spPr>
            <a:xfrm rot="16200000" flipV="1">
              <a:off x="-1456639" y="3241639"/>
              <a:ext cx="4565215" cy="1170522"/>
            </a:xfrm>
            <a:custGeom>
              <a:avLst/>
              <a:gdLst>
                <a:gd name="connsiteX0" fmla="*/ 1450750 w 5658193"/>
                <a:gd name="connsiteY0" fmla="*/ 725607 h 1450763"/>
                <a:gd name="connsiteX1" fmla="*/ 1449830 w 5658193"/>
                <a:gd name="connsiteY1" fmla="*/ 725607 h 1450763"/>
                <a:gd name="connsiteX2" fmla="*/ 1449806 w 5658193"/>
                <a:gd name="connsiteY2" fmla="*/ 725382 h 1450763"/>
                <a:gd name="connsiteX3" fmla="*/ 1449830 w 5658193"/>
                <a:gd name="connsiteY3" fmla="*/ 725157 h 1450763"/>
                <a:gd name="connsiteX4" fmla="*/ 1402870 w 5658193"/>
                <a:gd name="connsiteY4" fmla="*/ 725157 h 1450763"/>
                <a:gd name="connsiteX5" fmla="*/ 1389130 w 5658193"/>
                <a:gd name="connsiteY5" fmla="*/ 588840 h 1450763"/>
                <a:gd name="connsiteX6" fmla="*/ 725382 w 5658193"/>
                <a:gd name="connsiteY6" fmla="*/ 47869 h 1450763"/>
                <a:gd name="connsiteX7" fmla="*/ 47868 w 5658193"/>
                <a:gd name="connsiteY7" fmla="*/ 725382 h 1450763"/>
                <a:gd name="connsiteX8" fmla="*/ 47890 w 5658193"/>
                <a:gd name="connsiteY8" fmla="*/ 725607 h 1450763"/>
                <a:gd name="connsiteX9" fmla="*/ 10 w 5658193"/>
                <a:gd name="connsiteY9" fmla="*/ 725607 h 1450763"/>
                <a:gd name="connsiteX10" fmla="*/ 0 w 5658193"/>
                <a:gd name="connsiteY10" fmla="*/ 725382 h 1450763"/>
                <a:gd name="connsiteX11" fmla="*/ 725382 w 5658193"/>
                <a:gd name="connsiteY11" fmla="*/ 1 h 1450763"/>
                <a:gd name="connsiteX12" fmla="*/ 1450762 w 5658193"/>
                <a:gd name="connsiteY12" fmla="*/ 725382 h 1450763"/>
                <a:gd name="connsiteX13" fmla="*/ 4932812 w 5658193"/>
                <a:gd name="connsiteY13" fmla="*/ 1450762 h 1450763"/>
                <a:gd name="connsiteX14" fmla="*/ 4207431 w 5658193"/>
                <a:gd name="connsiteY14" fmla="*/ 725381 h 1450763"/>
                <a:gd name="connsiteX15" fmla="*/ 4207442 w 5658193"/>
                <a:gd name="connsiteY15" fmla="*/ 725156 h 1450763"/>
                <a:gd name="connsiteX16" fmla="*/ 4208363 w 5658193"/>
                <a:gd name="connsiteY16" fmla="*/ 725156 h 1450763"/>
                <a:gd name="connsiteX17" fmla="*/ 4208386 w 5658193"/>
                <a:gd name="connsiteY17" fmla="*/ 725381 h 1450763"/>
                <a:gd name="connsiteX18" fmla="*/ 4208363 w 5658193"/>
                <a:gd name="connsiteY18" fmla="*/ 725606 h 1450763"/>
                <a:gd name="connsiteX19" fmla="*/ 4255322 w 5658193"/>
                <a:gd name="connsiteY19" fmla="*/ 725606 h 1450763"/>
                <a:gd name="connsiteX20" fmla="*/ 4269064 w 5658193"/>
                <a:gd name="connsiteY20" fmla="*/ 861924 h 1450763"/>
                <a:gd name="connsiteX21" fmla="*/ 4932812 w 5658193"/>
                <a:gd name="connsiteY21" fmla="*/ 1402894 h 1450763"/>
                <a:gd name="connsiteX22" fmla="*/ 5610325 w 5658193"/>
                <a:gd name="connsiteY22" fmla="*/ 725381 h 1450763"/>
                <a:gd name="connsiteX23" fmla="*/ 5610302 w 5658193"/>
                <a:gd name="connsiteY23" fmla="*/ 725156 h 1450763"/>
                <a:gd name="connsiteX24" fmla="*/ 5658182 w 5658193"/>
                <a:gd name="connsiteY24" fmla="*/ 725156 h 1450763"/>
                <a:gd name="connsiteX25" fmla="*/ 5658193 w 5658193"/>
                <a:gd name="connsiteY25" fmla="*/ 725381 h 1450763"/>
                <a:gd name="connsiteX26" fmla="*/ 4932812 w 5658193"/>
                <a:gd name="connsiteY26" fmla="*/ 1450762 h 1450763"/>
                <a:gd name="connsiteX27" fmla="*/ 2127320 w 5658193"/>
                <a:gd name="connsiteY27" fmla="*/ 1450763 h 1450763"/>
                <a:gd name="connsiteX28" fmla="*/ 1401938 w 5658193"/>
                <a:gd name="connsiteY28" fmla="*/ 725382 h 1450763"/>
                <a:gd name="connsiteX29" fmla="*/ 1401950 w 5658193"/>
                <a:gd name="connsiteY29" fmla="*/ 725157 h 1450763"/>
                <a:gd name="connsiteX30" fmla="*/ 1402870 w 5658193"/>
                <a:gd name="connsiteY30" fmla="*/ 725157 h 1450763"/>
                <a:gd name="connsiteX31" fmla="*/ 1402894 w 5658193"/>
                <a:gd name="connsiteY31" fmla="*/ 725382 h 1450763"/>
                <a:gd name="connsiteX32" fmla="*/ 1402870 w 5658193"/>
                <a:gd name="connsiteY32" fmla="*/ 725607 h 1450763"/>
                <a:gd name="connsiteX33" fmla="*/ 1449830 w 5658193"/>
                <a:gd name="connsiteY33" fmla="*/ 725607 h 1450763"/>
                <a:gd name="connsiteX34" fmla="*/ 1463572 w 5658193"/>
                <a:gd name="connsiteY34" fmla="*/ 861925 h 1450763"/>
                <a:gd name="connsiteX35" fmla="*/ 2127320 w 5658193"/>
                <a:gd name="connsiteY35" fmla="*/ 1402895 h 1450763"/>
                <a:gd name="connsiteX36" fmla="*/ 2804833 w 5658193"/>
                <a:gd name="connsiteY36" fmla="*/ 725382 h 1450763"/>
                <a:gd name="connsiteX37" fmla="*/ 2804810 w 5658193"/>
                <a:gd name="connsiteY37" fmla="*/ 725157 h 1450763"/>
                <a:gd name="connsiteX38" fmla="*/ 2805515 w 5658193"/>
                <a:gd name="connsiteY38" fmla="*/ 725157 h 1450763"/>
                <a:gd name="connsiteX39" fmla="*/ 2820229 w 5658193"/>
                <a:gd name="connsiteY39" fmla="*/ 579192 h 1450763"/>
                <a:gd name="connsiteX40" fmla="*/ 3530873 w 5658193"/>
                <a:gd name="connsiteY40" fmla="*/ 0 h 1450763"/>
                <a:gd name="connsiteX41" fmla="*/ 4256254 w 5658193"/>
                <a:gd name="connsiteY41" fmla="*/ 725381 h 1450763"/>
                <a:gd name="connsiteX42" fmla="*/ 4256243 w 5658193"/>
                <a:gd name="connsiteY42" fmla="*/ 725606 h 1450763"/>
                <a:gd name="connsiteX43" fmla="*/ 4255322 w 5658193"/>
                <a:gd name="connsiteY43" fmla="*/ 725606 h 1450763"/>
                <a:gd name="connsiteX44" fmla="*/ 4255299 w 5658193"/>
                <a:gd name="connsiteY44" fmla="*/ 725381 h 1450763"/>
                <a:gd name="connsiteX45" fmla="*/ 4255322 w 5658193"/>
                <a:gd name="connsiteY45" fmla="*/ 725156 h 1450763"/>
                <a:gd name="connsiteX46" fmla="*/ 4208363 w 5658193"/>
                <a:gd name="connsiteY46" fmla="*/ 725156 h 1450763"/>
                <a:gd name="connsiteX47" fmla="*/ 4194621 w 5658193"/>
                <a:gd name="connsiteY47" fmla="*/ 588839 h 1450763"/>
                <a:gd name="connsiteX48" fmla="*/ 3530873 w 5658193"/>
                <a:gd name="connsiteY48" fmla="*/ 47868 h 1450763"/>
                <a:gd name="connsiteX49" fmla="*/ 2853360 w 5658193"/>
                <a:gd name="connsiteY49" fmla="*/ 725381 h 1450763"/>
                <a:gd name="connsiteX50" fmla="*/ 2853383 w 5658193"/>
                <a:gd name="connsiteY50" fmla="*/ 725606 h 1450763"/>
                <a:gd name="connsiteX51" fmla="*/ 2852678 w 5658193"/>
                <a:gd name="connsiteY51" fmla="*/ 725606 h 1450763"/>
                <a:gd name="connsiteX52" fmla="*/ 2837964 w 5658193"/>
                <a:gd name="connsiteY52" fmla="*/ 871572 h 1450763"/>
                <a:gd name="connsiteX53" fmla="*/ 2127320 w 5658193"/>
                <a:gd name="connsiteY53" fmla="*/ 1450763 h 145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5658193" h="1450763">
                  <a:moveTo>
                    <a:pt x="1450750" y="725607"/>
                  </a:moveTo>
                  <a:lnTo>
                    <a:pt x="1449830" y="725607"/>
                  </a:lnTo>
                  <a:lnTo>
                    <a:pt x="1449806" y="725382"/>
                  </a:lnTo>
                  <a:lnTo>
                    <a:pt x="1449830" y="725157"/>
                  </a:lnTo>
                  <a:lnTo>
                    <a:pt x="1402870" y="725157"/>
                  </a:lnTo>
                  <a:lnTo>
                    <a:pt x="1389130" y="588840"/>
                  </a:lnTo>
                  <a:cubicBezTo>
                    <a:pt x="1325954" y="280108"/>
                    <a:pt x="1052790" y="47869"/>
                    <a:pt x="725382" y="47869"/>
                  </a:cubicBezTo>
                  <a:cubicBezTo>
                    <a:pt x="351202" y="47869"/>
                    <a:pt x="47868" y="351202"/>
                    <a:pt x="47868" y="725382"/>
                  </a:cubicBezTo>
                  <a:lnTo>
                    <a:pt x="47890" y="725607"/>
                  </a:lnTo>
                  <a:lnTo>
                    <a:pt x="10" y="725607"/>
                  </a:lnTo>
                  <a:lnTo>
                    <a:pt x="0" y="725382"/>
                  </a:lnTo>
                  <a:cubicBezTo>
                    <a:pt x="0" y="324765"/>
                    <a:pt x="324764" y="1"/>
                    <a:pt x="725382" y="1"/>
                  </a:cubicBezTo>
                  <a:cubicBezTo>
                    <a:pt x="1125998" y="1"/>
                    <a:pt x="1450762" y="324765"/>
                    <a:pt x="1450762" y="725382"/>
                  </a:cubicBezTo>
                  <a:close/>
                  <a:moveTo>
                    <a:pt x="4932812" y="1450762"/>
                  </a:moveTo>
                  <a:cubicBezTo>
                    <a:pt x="4532195" y="1450762"/>
                    <a:pt x="4207431" y="1125998"/>
                    <a:pt x="4207431" y="725381"/>
                  </a:cubicBezTo>
                  <a:lnTo>
                    <a:pt x="4207442" y="725156"/>
                  </a:lnTo>
                  <a:lnTo>
                    <a:pt x="4208363" y="725156"/>
                  </a:lnTo>
                  <a:lnTo>
                    <a:pt x="4208386" y="725381"/>
                  </a:lnTo>
                  <a:lnTo>
                    <a:pt x="4208363" y="725606"/>
                  </a:lnTo>
                  <a:lnTo>
                    <a:pt x="4255322" y="725606"/>
                  </a:lnTo>
                  <a:lnTo>
                    <a:pt x="4269064" y="861924"/>
                  </a:lnTo>
                  <a:cubicBezTo>
                    <a:pt x="4332239" y="1170655"/>
                    <a:pt x="4605404" y="1402894"/>
                    <a:pt x="4932812" y="1402894"/>
                  </a:cubicBezTo>
                  <a:cubicBezTo>
                    <a:pt x="5306992" y="1402894"/>
                    <a:pt x="5610325" y="1099561"/>
                    <a:pt x="5610325" y="725381"/>
                  </a:cubicBezTo>
                  <a:lnTo>
                    <a:pt x="5610302" y="725156"/>
                  </a:lnTo>
                  <a:lnTo>
                    <a:pt x="5658182" y="725156"/>
                  </a:lnTo>
                  <a:lnTo>
                    <a:pt x="5658193" y="725381"/>
                  </a:lnTo>
                  <a:cubicBezTo>
                    <a:pt x="5658193" y="1125998"/>
                    <a:pt x="5333429" y="1450762"/>
                    <a:pt x="4932812" y="1450762"/>
                  </a:cubicBezTo>
                  <a:close/>
                  <a:moveTo>
                    <a:pt x="2127320" y="1450763"/>
                  </a:moveTo>
                  <a:cubicBezTo>
                    <a:pt x="1726703" y="1450763"/>
                    <a:pt x="1401938" y="1125999"/>
                    <a:pt x="1401938" y="725382"/>
                  </a:cubicBezTo>
                  <a:lnTo>
                    <a:pt x="1401950" y="725157"/>
                  </a:lnTo>
                  <a:lnTo>
                    <a:pt x="1402870" y="725157"/>
                  </a:lnTo>
                  <a:lnTo>
                    <a:pt x="1402894" y="725382"/>
                  </a:lnTo>
                  <a:lnTo>
                    <a:pt x="1402870" y="725607"/>
                  </a:lnTo>
                  <a:lnTo>
                    <a:pt x="1449830" y="725607"/>
                  </a:lnTo>
                  <a:lnTo>
                    <a:pt x="1463572" y="861925"/>
                  </a:lnTo>
                  <a:cubicBezTo>
                    <a:pt x="1526746" y="1170656"/>
                    <a:pt x="1799912" y="1402895"/>
                    <a:pt x="2127320" y="1402895"/>
                  </a:cubicBezTo>
                  <a:cubicBezTo>
                    <a:pt x="2501500" y="1402895"/>
                    <a:pt x="2804833" y="1099562"/>
                    <a:pt x="2804833" y="725382"/>
                  </a:cubicBezTo>
                  <a:lnTo>
                    <a:pt x="2804810" y="725157"/>
                  </a:lnTo>
                  <a:lnTo>
                    <a:pt x="2805515" y="725157"/>
                  </a:lnTo>
                  <a:lnTo>
                    <a:pt x="2820229" y="579192"/>
                  </a:lnTo>
                  <a:cubicBezTo>
                    <a:pt x="2887868" y="248648"/>
                    <a:pt x="3180333" y="0"/>
                    <a:pt x="3530873" y="0"/>
                  </a:cubicBezTo>
                  <a:cubicBezTo>
                    <a:pt x="3931490" y="0"/>
                    <a:pt x="4256254" y="324764"/>
                    <a:pt x="4256254" y="725381"/>
                  </a:cubicBezTo>
                  <a:lnTo>
                    <a:pt x="4256243" y="725606"/>
                  </a:lnTo>
                  <a:lnTo>
                    <a:pt x="4255322" y="725606"/>
                  </a:lnTo>
                  <a:lnTo>
                    <a:pt x="4255299" y="725381"/>
                  </a:lnTo>
                  <a:lnTo>
                    <a:pt x="4255322" y="725156"/>
                  </a:lnTo>
                  <a:lnTo>
                    <a:pt x="4208363" y="725156"/>
                  </a:lnTo>
                  <a:lnTo>
                    <a:pt x="4194621" y="588839"/>
                  </a:lnTo>
                  <a:cubicBezTo>
                    <a:pt x="4131446" y="280107"/>
                    <a:pt x="3858281" y="47868"/>
                    <a:pt x="3530873" y="47868"/>
                  </a:cubicBezTo>
                  <a:cubicBezTo>
                    <a:pt x="3156693" y="47868"/>
                    <a:pt x="2853360" y="351201"/>
                    <a:pt x="2853360" y="725381"/>
                  </a:cubicBezTo>
                  <a:lnTo>
                    <a:pt x="2853383" y="725606"/>
                  </a:lnTo>
                  <a:lnTo>
                    <a:pt x="2852678" y="725606"/>
                  </a:lnTo>
                  <a:lnTo>
                    <a:pt x="2837964" y="871572"/>
                  </a:lnTo>
                  <a:cubicBezTo>
                    <a:pt x="2770325" y="1202116"/>
                    <a:pt x="2477860" y="1450763"/>
                    <a:pt x="2127320" y="1450763"/>
                  </a:cubicBezTo>
                  <a:close/>
                </a:path>
              </a:pathLst>
            </a:custGeom>
            <a:gradFill>
              <a:gsLst>
                <a:gs pos="56000">
                  <a:schemeClr val="accent6"/>
                </a:gs>
                <a:gs pos="36000">
                  <a:schemeClr val="accent5"/>
                </a:gs>
                <a:gs pos="15000">
                  <a:schemeClr val="accent4"/>
                </a:gs>
                <a:gs pos="100000">
                  <a:schemeClr val="accent3"/>
                </a:gs>
              </a:gsLst>
              <a:lin ang="10800000" scaled="0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sz="4000" dirty="0">
                <a:solidFill>
                  <a:schemeClr val="bg1"/>
                </a:solidFill>
              </a:endParaRPr>
            </a:p>
          </p:txBody>
        </p:sp>
        <p:sp>
          <p:nvSpPr>
            <p:cNvPr id="8" name="Овал 7" descr="конечные точки временной шкалы">
              <a:extLst>
                <a:ext uri="{FF2B5EF4-FFF2-40B4-BE49-F238E27FC236}">
                  <a16:creationId xmlns:a16="http://schemas.microsoft.com/office/drawing/2014/main" id="{A68E7F3D-56B3-6400-38C6-48EA0FC2B65C}"/>
                </a:ext>
              </a:extLst>
            </p:cNvPr>
            <p:cNvSpPr/>
            <p:nvPr userDrawn="1"/>
          </p:nvSpPr>
          <p:spPr>
            <a:xfrm>
              <a:off x="745262" y="1496310"/>
              <a:ext cx="137199" cy="137199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9" name="Овал 8" descr="конечные точки временной шкалы">
              <a:extLst>
                <a:ext uri="{FF2B5EF4-FFF2-40B4-BE49-F238E27FC236}">
                  <a16:creationId xmlns:a16="http://schemas.microsoft.com/office/drawing/2014/main" id="{A3B99CA7-DB66-357F-E082-9C19B50755E6}"/>
                </a:ext>
              </a:extLst>
            </p:cNvPr>
            <p:cNvSpPr/>
            <p:nvPr userDrawn="1"/>
          </p:nvSpPr>
          <p:spPr>
            <a:xfrm>
              <a:off x="745262" y="6031711"/>
              <a:ext cx="137199" cy="137199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437EB441-7AC5-42B7-2BBE-D2AB4CEB7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335188" y="1496310"/>
            <a:ext cx="1170522" cy="4672600"/>
            <a:chOff x="4335188" y="1496310"/>
            <a:chExt cx="1170522" cy="4672600"/>
          </a:xfrm>
        </p:grpSpPr>
        <p:sp>
          <p:nvSpPr>
            <p:cNvPr id="14" name="Полилиния: Фигура 13" descr="временная шкала ">
              <a:extLst>
                <a:ext uri="{FF2B5EF4-FFF2-40B4-BE49-F238E27FC236}">
                  <a16:creationId xmlns:a16="http://schemas.microsoft.com/office/drawing/2014/main" id="{3D5A0C1A-E309-F54E-56B1-C83E716B076E}"/>
                </a:ext>
              </a:extLst>
            </p:cNvPr>
            <p:cNvSpPr/>
            <p:nvPr userDrawn="1"/>
          </p:nvSpPr>
          <p:spPr>
            <a:xfrm rot="16200000" flipV="1">
              <a:off x="2637841" y="3241639"/>
              <a:ext cx="4565215" cy="1170522"/>
            </a:xfrm>
            <a:custGeom>
              <a:avLst/>
              <a:gdLst>
                <a:gd name="connsiteX0" fmla="*/ 1450750 w 5658193"/>
                <a:gd name="connsiteY0" fmla="*/ 725607 h 1450763"/>
                <a:gd name="connsiteX1" fmla="*/ 1449830 w 5658193"/>
                <a:gd name="connsiteY1" fmla="*/ 725607 h 1450763"/>
                <a:gd name="connsiteX2" fmla="*/ 1449806 w 5658193"/>
                <a:gd name="connsiteY2" fmla="*/ 725382 h 1450763"/>
                <a:gd name="connsiteX3" fmla="*/ 1449830 w 5658193"/>
                <a:gd name="connsiteY3" fmla="*/ 725157 h 1450763"/>
                <a:gd name="connsiteX4" fmla="*/ 1402870 w 5658193"/>
                <a:gd name="connsiteY4" fmla="*/ 725157 h 1450763"/>
                <a:gd name="connsiteX5" fmla="*/ 1389130 w 5658193"/>
                <a:gd name="connsiteY5" fmla="*/ 588840 h 1450763"/>
                <a:gd name="connsiteX6" fmla="*/ 725382 w 5658193"/>
                <a:gd name="connsiteY6" fmla="*/ 47869 h 1450763"/>
                <a:gd name="connsiteX7" fmla="*/ 47868 w 5658193"/>
                <a:gd name="connsiteY7" fmla="*/ 725382 h 1450763"/>
                <a:gd name="connsiteX8" fmla="*/ 47890 w 5658193"/>
                <a:gd name="connsiteY8" fmla="*/ 725607 h 1450763"/>
                <a:gd name="connsiteX9" fmla="*/ 10 w 5658193"/>
                <a:gd name="connsiteY9" fmla="*/ 725607 h 1450763"/>
                <a:gd name="connsiteX10" fmla="*/ 0 w 5658193"/>
                <a:gd name="connsiteY10" fmla="*/ 725382 h 1450763"/>
                <a:gd name="connsiteX11" fmla="*/ 725382 w 5658193"/>
                <a:gd name="connsiteY11" fmla="*/ 1 h 1450763"/>
                <a:gd name="connsiteX12" fmla="*/ 1450762 w 5658193"/>
                <a:gd name="connsiteY12" fmla="*/ 725382 h 1450763"/>
                <a:gd name="connsiteX13" fmla="*/ 4932812 w 5658193"/>
                <a:gd name="connsiteY13" fmla="*/ 1450762 h 1450763"/>
                <a:gd name="connsiteX14" fmla="*/ 4207431 w 5658193"/>
                <a:gd name="connsiteY14" fmla="*/ 725381 h 1450763"/>
                <a:gd name="connsiteX15" fmla="*/ 4207442 w 5658193"/>
                <a:gd name="connsiteY15" fmla="*/ 725156 h 1450763"/>
                <a:gd name="connsiteX16" fmla="*/ 4208363 w 5658193"/>
                <a:gd name="connsiteY16" fmla="*/ 725156 h 1450763"/>
                <a:gd name="connsiteX17" fmla="*/ 4208386 w 5658193"/>
                <a:gd name="connsiteY17" fmla="*/ 725381 h 1450763"/>
                <a:gd name="connsiteX18" fmla="*/ 4208363 w 5658193"/>
                <a:gd name="connsiteY18" fmla="*/ 725606 h 1450763"/>
                <a:gd name="connsiteX19" fmla="*/ 4255322 w 5658193"/>
                <a:gd name="connsiteY19" fmla="*/ 725606 h 1450763"/>
                <a:gd name="connsiteX20" fmla="*/ 4269064 w 5658193"/>
                <a:gd name="connsiteY20" fmla="*/ 861924 h 1450763"/>
                <a:gd name="connsiteX21" fmla="*/ 4932812 w 5658193"/>
                <a:gd name="connsiteY21" fmla="*/ 1402894 h 1450763"/>
                <a:gd name="connsiteX22" fmla="*/ 5610325 w 5658193"/>
                <a:gd name="connsiteY22" fmla="*/ 725381 h 1450763"/>
                <a:gd name="connsiteX23" fmla="*/ 5610302 w 5658193"/>
                <a:gd name="connsiteY23" fmla="*/ 725156 h 1450763"/>
                <a:gd name="connsiteX24" fmla="*/ 5658182 w 5658193"/>
                <a:gd name="connsiteY24" fmla="*/ 725156 h 1450763"/>
                <a:gd name="connsiteX25" fmla="*/ 5658193 w 5658193"/>
                <a:gd name="connsiteY25" fmla="*/ 725381 h 1450763"/>
                <a:gd name="connsiteX26" fmla="*/ 4932812 w 5658193"/>
                <a:gd name="connsiteY26" fmla="*/ 1450762 h 1450763"/>
                <a:gd name="connsiteX27" fmla="*/ 2127320 w 5658193"/>
                <a:gd name="connsiteY27" fmla="*/ 1450763 h 1450763"/>
                <a:gd name="connsiteX28" fmla="*/ 1401938 w 5658193"/>
                <a:gd name="connsiteY28" fmla="*/ 725382 h 1450763"/>
                <a:gd name="connsiteX29" fmla="*/ 1401950 w 5658193"/>
                <a:gd name="connsiteY29" fmla="*/ 725157 h 1450763"/>
                <a:gd name="connsiteX30" fmla="*/ 1402870 w 5658193"/>
                <a:gd name="connsiteY30" fmla="*/ 725157 h 1450763"/>
                <a:gd name="connsiteX31" fmla="*/ 1402894 w 5658193"/>
                <a:gd name="connsiteY31" fmla="*/ 725382 h 1450763"/>
                <a:gd name="connsiteX32" fmla="*/ 1402870 w 5658193"/>
                <a:gd name="connsiteY32" fmla="*/ 725607 h 1450763"/>
                <a:gd name="connsiteX33" fmla="*/ 1449830 w 5658193"/>
                <a:gd name="connsiteY33" fmla="*/ 725607 h 1450763"/>
                <a:gd name="connsiteX34" fmla="*/ 1463572 w 5658193"/>
                <a:gd name="connsiteY34" fmla="*/ 861925 h 1450763"/>
                <a:gd name="connsiteX35" fmla="*/ 2127320 w 5658193"/>
                <a:gd name="connsiteY35" fmla="*/ 1402895 h 1450763"/>
                <a:gd name="connsiteX36" fmla="*/ 2804833 w 5658193"/>
                <a:gd name="connsiteY36" fmla="*/ 725382 h 1450763"/>
                <a:gd name="connsiteX37" fmla="*/ 2804810 w 5658193"/>
                <a:gd name="connsiteY37" fmla="*/ 725157 h 1450763"/>
                <a:gd name="connsiteX38" fmla="*/ 2805515 w 5658193"/>
                <a:gd name="connsiteY38" fmla="*/ 725157 h 1450763"/>
                <a:gd name="connsiteX39" fmla="*/ 2820229 w 5658193"/>
                <a:gd name="connsiteY39" fmla="*/ 579192 h 1450763"/>
                <a:gd name="connsiteX40" fmla="*/ 3530873 w 5658193"/>
                <a:gd name="connsiteY40" fmla="*/ 0 h 1450763"/>
                <a:gd name="connsiteX41" fmla="*/ 4256254 w 5658193"/>
                <a:gd name="connsiteY41" fmla="*/ 725381 h 1450763"/>
                <a:gd name="connsiteX42" fmla="*/ 4256243 w 5658193"/>
                <a:gd name="connsiteY42" fmla="*/ 725606 h 1450763"/>
                <a:gd name="connsiteX43" fmla="*/ 4255322 w 5658193"/>
                <a:gd name="connsiteY43" fmla="*/ 725606 h 1450763"/>
                <a:gd name="connsiteX44" fmla="*/ 4255299 w 5658193"/>
                <a:gd name="connsiteY44" fmla="*/ 725381 h 1450763"/>
                <a:gd name="connsiteX45" fmla="*/ 4255322 w 5658193"/>
                <a:gd name="connsiteY45" fmla="*/ 725156 h 1450763"/>
                <a:gd name="connsiteX46" fmla="*/ 4208363 w 5658193"/>
                <a:gd name="connsiteY46" fmla="*/ 725156 h 1450763"/>
                <a:gd name="connsiteX47" fmla="*/ 4194621 w 5658193"/>
                <a:gd name="connsiteY47" fmla="*/ 588839 h 1450763"/>
                <a:gd name="connsiteX48" fmla="*/ 3530873 w 5658193"/>
                <a:gd name="connsiteY48" fmla="*/ 47868 h 1450763"/>
                <a:gd name="connsiteX49" fmla="*/ 2853360 w 5658193"/>
                <a:gd name="connsiteY49" fmla="*/ 725381 h 1450763"/>
                <a:gd name="connsiteX50" fmla="*/ 2853383 w 5658193"/>
                <a:gd name="connsiteY50" fmla="*/ 725606 h 1450763"/>
                <a:gd name="connsiteX51" fmla="*/ 2852678 w 5658193"/>
                <a:gd name="connsiteY51" fmla="*/ 725606 h 1450763"/>
                <a:gd name="connsiteX52" fmla="*/ 2837964 w 5658193"/>
                <a:gd name="connsiteY52" fmla="*/ 871572 h 1450763"/>
                <a:gd name="connsiteX53" fmla="*/ 2127320 w 5658193"/>
                <a:gd name="connsiteY53" fmla="*/ 1450763 h 145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5658193" h="1450763">
                  <a:moveTo>
                    <a:pt x="1450750" y="725607"/>
                  </a:moveTo>
                  <a:lnTo>
                    <a:pt x="1449830" y="725607"/>
                  </a:lnTo>
                  <a:lnTo>
                    <a:pt x="1449806" y="725382"/>
                  </a:lnTo>
                  <a:lnTo>
                    <a:pt x="1449830" y="725157"/>
                  </a:lnTo>
                  <a:lnTo>
                    <a:pt x="1402870" y="725157"/>
                  </a:lnTo>
                  <a:lnTo>
                    <a:pt x="1389130" y="588840"/>
                  </a:lnTo>
                  <a:cubicBezTo>
                    <a:pt x="1325954" y="280108"/>
                    <a:pt x="1052790" y="47869"/>
                    <a:pt x="725382" y="47869"/>
                  </a:cubicBezTo>
                  <a:cubicBezTo>
                    <a:pt x="351202" y="47869"/>
                    <a:pt x="47868" y="351202"/>
                    <a:pt x="47868" y="725382"/>
                  </a:cubicBezTo>
                  <a:lnTo>
                    <a:pt x="47890" y="725607"/>
                  </a:lnTo>
                  <a:lnTo>
                    <a:pt x="10" y="725607"/>
                  </a:lnTo>
                  <a:lnTo>
                    <a:pt x="0" y="725382"/>
                  </a:lnTo>
                  <a:cubicBezTo>
                    <a:pt x="0" y="324765"/>
                    <a:pt x="324764" y="1"/>
                    <a:pt x="725382" y="1"/>
                  </a:cubicBezTo>
                  <a:cubicBezTo>
                    <a:pt x="1125998" y="1"/>
                    <a:pt x="1450762" y="324765"/>
                    <a:pt x="1450762" y="725382"/>
                  </a:cubicBezTo>
                  <a:close/>
                  <a:moveTo>
                    <a:pt x="4932812" y="1450762"/>
                  </a:moveTo>
                  <a:cubicBezTo>
                    <a:pt x="4532195" y="1450762"/>
                    <a:pt x="4207431" y="1125998"/>
                    <a:pt x="4207431" y="725381"/>
                  </a:cubicBezTo>
                  <a:lnTo>
                    <a:pt x="4207442" y="725156"/>
                  </a:lnTo>
                  <a:lnTo>
                    <a:pt x="4208363" y="725156"/>
                  </a:lnTo>
                  <a:lnTo>
                    <a:pt x="4208386" y="725381"/>
                  </a:lnTo>
                  <a:lnTo>
                    <a:pt x="4208363" y="725606"/>
                  </a:lnTo>
                  <a:lnTo>
                    <a:pt x="4255322" y="725606"/>
                  </a:lnTo>
                  <a:lnTo>
                    <a:pt x="4269064" y="861924"/>
                  </a:lnTo>
                  <a:cubicBezTo>
                    <a:pt x="4332239" y="1170655"/>
                    <a:pt x="4605404" y="1402894"/>
                    <a:pt x="4932812" y="1402894"/>
                  </a:cubicBezTo>
                  <a:cubicBezTo>
                    <a:pt x="5306992" y="1402894"/>
                    <a:pt x="5610325" y="1099561"/>
                    <a:pt x="5610325" y="725381"/>
                  </a:cubicBezTo>
                  <a:lnTo>
                    <a:pt x="5610302" y="725156"/>
                  </a:lnTo>
                  <a:lnTo>
                    <a:pt x="5658182" y="725156"/>
                  </a:lnTo>
                  <a:lnTo>
                    <a:pt x="5658193" y="725381"/>
                  </a:lnTo>
                  <a:cubicBezTo>
                    <a:pt x="5658193" y="1125998"/>
                    <a:pt x="5333429" y="1450762"/>
                    <a:pt x="4932812" y="1450762"/>
                  </a:cubicBezTo>
                  <a:close/>
                  <a:moveTo>
                    <a:pt x="2127320" y="1450763"/>
                  </a:moveTo>
                  <a:cubicBezTo>
                    <a:pt x="1726703" y="1450763"/>
                    <a:pt x="1401938" y="1125999"/>
                    <a:pt x="1401938" y="725382"/>
                  </a:cubicBezTo>
                  <a:lnTo>
                    <a:pt x="1401950" y="725157"/>
                  </a:lnTo>
                  <a:lnTo>
                    <a:pt x="1402870" y="725157"/>
                  </a:lnTo>
                  <a:lnTo>
                    <a:pt x="1402894" y="725382"/>
                  </a:lnTo>
                  <a:lnTo>
                    <a:pt x="1402870" y="725607"/>
                  </a:lnTo>
                  <a:lnTo>
                    <a:pt x="1449830" y="725607"/>
                  </a:lnTo>
                  <a:lnTo>
                    <a:pt x="1463572" y="861925"/>
                  </a:lnTo>
                  <a:cubicBezTo>
                    <a:pt x="1526746" y="1170656"/>
                    <a:pt x="1799912" y="1402895"/>
                    <a:pt x="2127320" y="1402895"/>
                  </a:cubicBezTo>
                  <a:cubicBezTo>
                    <a:pt x="2501500" y="1402895"/>
                    <a:pt x="2804833" y="1099562"/>
                    <a:pt x="2804833" y="725382"/>
                  </a:cubicBezTo>
                  <a:lnTo>
                    <a:pt x="2804810" y="725157"/>
                  </a:lnTo>
                  <a:lnTo>
                    <a:pt x="2805515" y="725157"/>
                  </a:lnTo>
                  <a:lnTo>
                    <a:pt x="2820229" y="579192"/>
                  </a:lnTo>
                  <a:cubicBezTo>
                    <a:pt x="2887868" y="248648"/>
                    <a:pt x="3180333" y="0"/>
                    <a:pt x="3530873" y="0"/>
                  </a:cubicBezTo>
                  <a:cubicBezTo>
                    <a:pt x="3931490" y="0"/>
                    <a:pt x="4256254" y="324764"/>
                    <a:pt x="4256254" y="725381"/>
                  </a:cubicBezTo>
                  <a:lnTo>
                    <a:pt x="4256243" y="725606"/>
                  </a:lnTo>
                  <a:lnTo>
                    <a:pt x="4255322" y="725606"/>
                  </a:lnTo>
                  <a:lnTo>
                    <a:pt x="4255299" y="725381"/>
                  </a:lnTo>
                  <a:lnTo>
                    <a:pt x="4255322" y="725156"/>
                  </a:lnTo>
                  <a:lnTo>
                    <a:pt x="4208363" y="725156"/>
                  </a:lnTo>
                  <a:lnTo>
                    <a:pt x="4194621" y="588839"/>
                  </a:lnTo>
                  <a:cubicBezTo>
                    <a:pt x="4131446" y="280107"/>
                    <a:pt x="3858281" y="47868"/>
                    <a:pt x="3530873" y="47868"/>
                  </a:cubicBezTo>
                  <a:cubicBezTo>
                    <a:pt x="3156693" y="47868"/>
                    <a:pt x="2853360" y="351201"/>
                    <a:pt x="2853360" y="725381"/>
                  </a:cubicBezTo>
                  <a:lnTo>
                    <a:pt x="2853383" y="725606"/>
                  </a:lnTo>
                  <a:lnTo>
                    <a:pt x="2852678" y="725606"/>
                  </a:lnTo>
                  <a:lnTo>
                    <a:pt x="2837964" y="871572"/>
                  </a:lnTo>
                  <a:cubicBezTo>
                    <a:pt x="2770325" y="1202116"/>
                    <a:pt x="2477860" y="1450763"/>
                    <a:pt x="2127320" y="1450763"/>
                  </a:cubicBezTo>
                  <a:close/>
                </a:path>
              </a:pathLst>
            </a:custGeom>
            <a:gradFill>
              <a:gsLst>
                <a:gs pos="56000">
                  <a:schemeClr val="accent6"/>
                </a:gs>
                <a:gs pos="36000">
                  <a:schemeClr val="accent5"/>
                </a:gs>
                <a:gs pos="15000">
                  <a:schemeClr val="accent4"/>
                </a:gs>
                <a:gs pos="100000">
                  <a:schemeClr val="accent3"/>
                </a:gs>
              </a:gsLst>
              <a:lin ang="10800000" scaled="0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sz="4000" dirty="0">
                <a:solidFill>
                  <a:schemeClr val="bg1"/>
                </a:solidFill>
              </a:endParaRPr>
            </a:p>
          </p:txBody>
        </p:sp>
        <p:sp>
          <p:nvSpPr>
            <p:cNvPr id="15" name="Овал 14" descr="конечные точки временной шкалы">
              <a:extLst>
                <a:ext uri="{FF2B5EF4-FFF2-40B4-BE49-F238E27FC236}">
                  <a16:creationId xmlns:a16="http://schemas.microsoft.com/office/drawing/2014/main" id="{C320BD29-7F24-E436-41ED-2FB6B09FFA7D}"/>
                </a:ext>
              </a:extLst>
            </p:cNvPr>
            <p:cNvSpPr/>
            <p:nvPr userDrawn="1"/>
          </p:nvSpPr>
          <p:spPr>
            <a:xfrm>
              <a:off x="4839742" y="1496310"/>
              <a:ext cx="137199" cy="137199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6" name="Овал 15" descr="конечные точки временной шкалы">
              <a:extLst>
                <a:ext uri="{FF2B5EF4-FFF2-40B4-BE49-F238E27FC236}">
                  <a16:creationId xmlns:a16="http://schemas.microsoft.com/office/drawing/2014/main" id="{25CD3A00-642F-F865-8DF5-9FCA90EBD24F}"/>
                </a:ext>
              </a:extLst>
            </p:cNvPr>
            <p:cNvSpPr/>
            <p:nvPr userDrawn="1"/>
          </p:nvSpPr>
          <p:spPr>
            <a:xfrm>
              <a:off x="4839742" y="6031711"/>
              <a:ext cx="137199" cy="137199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4EC1A445-4A1E-0E9A-C43A-7286C5F44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358548" y="1496310"/>
            <a:ext cx="1170522" cy="4672600"/>
            <a:chOff x="8358548" y="1496310"/>
            <a:chExt cx="1170522" cy="4672600"/>
          </a:xfrm>
        </p:grpSpPr>
        <p:sp>
          <p:nvSpPr>
            <p:cNvPr id="21" name="Полилиния: Фигура 20" descr="временная шкала ">
              <a:extLst>
                <a:ext uri="{FF2B5EF4-FFF2-40B4-BE49-F238E27FC236}">
                  <a16:creationId xmlns:a16="http://schemas.microsoft.com/office/drawing/2014/main" id="{4952EE22-E795-2FC7-052C-2BD82A656C94}"/>
                </a:ext>
              </a:extLst>
            </p:cNvPr>
            <p:cNvSpPr/>
            <p:nvPr userDrawn="1"/>
          </p:nvSpPr>
          <p:spPr>
            <a:xfrm rot="16200000" flipV="1">
              <a:off x="6661201" y="3241639"/>
              <a:ext cx="4565215" cy="1170522"/>
            </a:xfrm>
            <a:custGeom>
              <a:avLst/>
              <a:gdLst>
                <a:gd name="connsiteX0" fmla="*/ 1450750 w 5658193"/>
                <a:gd name="connsiteY0" fmla="*/ 725607 h 1450763"/>
                <a:gd name="connsiteX1" fmla="*/ 1449830 w 5658193"/>
                <a:gd name="connsiteY1" fmla="*/ 725607 h 1450763"/>
                <a:gd name="connsiteX2" fmla="*/ 1449806 w 5658193"/>
                <a:gd name="connsiteY2" fmla="*/ 725382 h 1450763"/>
                <a:gd name="connsiteX3" fmla="*/ 1449830 w 5658193"/>
                <a:gd name="connsiteY3" fmla="*/ 725157 h 1450763"/>
                <a:gd name="connsiteX4" fmla="*/ 1402870 w 5658193"/>
                <a:gd name="connsiteY4" fmla="*/ 725157 h 1450763"/>
                <a:gd name="connsiteX5" fmla="*/ 1389130 w 5658193"/>
                <a:gd name="connsiteY5" fmla="*/ 588840 h 1450763"/>
                <a:gd name="connsiteX6" fmla="*/ 725382 w 5658193"/>
                <a:gd name="connsiteY6" fmla="*/ 47869 h 1450763"/>
                <a:gd name="connsiteX7" fmla="*/ 47868 w 5658193"/>
                <a:gd name="connsiteY7" fmla="*/ 725382 h 1450763"/>
                <a:gd name="connsiteX8" fmla="*/ 47890 w 5658193"/>
                <a:gd name="connsiteY8" fmla="*/ 725607 h 1450763"/>
                <a:gd name="connsiteX9" fmla="*/ 10 w 5658193"/>
                <a:gd name="connsiteY9" fmla="*/ 725607 h 1450763"/>
                <a:gd name="connsiteX10" fmla="*/ 0 w 5658193"/>
                <a:gd name="connsiteY10" fmla="*/ 725382 h 1450763"/>
                <a:gd name="connsiteX11" fmla="*/ 725382 w 5658193"/>
                <a:gd name="connsiteY11" fmla="*/ 1 h 1450763"/>
                <a:gd name="connsiteX12" fmla="*/ 1450762 w 5658193"/>
                <a:gd name="connsiteY12" fmla="*/ 725382 h 1450763"/>
                <a:gd name="connsiteX13" fmla="*/ 4932812 w 5658193"/>
                <a:gd name="connsiteY13" fmla="*/ 1450762 h 1450763"/>
                <a:gd name="connsiteX14" fmla="*/ 4207431 w 5658193"/>
                <a:gd name="connsiteY14" fmla="*/ 725381 h 1450763"/>
                <a:gd name="connsiteX15" fmla="*/ 4207442 w 5658193"/>
                <a:gd name="connsiteY15" fmla="*/ 725156 h 1450763"/>
                <a:gd name="connsiteX16" fmla="*/ 4208363 w 5658193"/>
                <a:gd name="connsiteY16" fmla="*/ 725156 h 1450763"/>
                <a:gd name="connsiteX17" fmla="*/ 4208386 w 5658193"/>
                <a:gd name="connsiteY17" fmla="*/ 725381 h 1450763"/>
                <a:gd name="connsiteX18" fmla="*/ 4208363 w 5658193"/>
                <a:gd name="connsiteY18" fmla="*/ 725606 h 1450763"/>
                <a:gd name="connsiteX19" fmla="*/ 4255322 w 5658193"/>
                <a:gd name="connsiteY19" fmla="*/ 725606 h 1450763"/>
                <a:gd name="connsiteX20" fmla="*/ 4269064 w 5658193"/>
                <a:gd name="connsiteY20" fmla="*/ 861924 h 1450763"/>
                <a:gd name="connsiteX21" fmla="*/ 4932812 w 5658193"/>
                <a:gd name="connsiteY21" fmla="*/ 1402894 h 1450763"/>
                <a:gd name="connsiteX22" fmla="*/ 5610325 w 5658193"/>
                <a:gd name="connsiteY22" fmla="*/ 725381 h 1450763"/>
                <a:gd name="connsiteX23" fmla="*/ 5610302 w 5658193"/>
                <a:gd name="connsiteY23" fmla="*/ 725156 h 1450763"/>
                <a:gd name="connsiteX24" fmla="*/ 5658182 w 5658193"/>
                <a:gd name="connsiteY24" fmla="*/ 725156 h 1450763"/>
                <a:gd name="connsiteX25" fmla="*/ 5658193 w 5658193"/>
                <a:gd name="connsiteY25" fmla="*/ 725381 h 1450763"/>
                <a:gd name="connsiteX26" fmla="*/ 4932812 w 5658193"/>
                <a:gd name="connsiteY26" fmla="*/ 1450762 h 1450763"/>
                <a:gd name="connsiteX27" fmla="*/ 2127320 w 5658193"/>
                <a:gd name="connsiteY27" fmla="*/ 1450763 h 1450763"/>
                <a:gd name="connsiteX28" fmla="*/ 1401938 w 5658193"/>
                <a:gd name="connsiteY28" fmla="*/ 725382 h 1450763"/>
                <a:gd name="connsiteX29" fmla="*/ 1401950 w 5658193"/>
                <a:gd name="connsiteY29" fmla="*/ 725157 h 1450763"/>
                <a:gd name="connsiteX30" fmla="*/ 1402870 w 5658193"/>
                <a:gd name="connsiteY30" fmla="*/ 725157 h 1450763"/>
                <a:gd name="connsiteX31" fmla="*/ 1402894 w 5658193"/>
                <a:gd name="connsiteY31" fmla="*/ 725382 h 1450763"/>
                <a:gd name="connsiteX32" fmla="*/ 1402870 w 5658193"/>
                <a:gd name="connsiteY32" fmla="*/ 725607 h 1450763"/>
                <a:gd name="connsiteX33" fmla="*/ 1449830 w 5658193"/>
                <a:gd name="connsiteY33" fmla="*/ 725607 h 1450763"/>
                <a:gd name="connsiteX34" fmla="*/ 1463572 w 5658193"/>
                <a:gd name="connsiteY34" fmla="*/ 861925 h 1450763"/>
                <a:gd name="connsiteX35" fmla="*/ 2127320 w 5658193"/>
                <a:gd name="connsiteY35" fmla="*/ 1402895 h 1450763"/>
                <a:gd name="connsiteX36" fmla="*/ 2804833 w 5658193"/>
                <a:gd name="connsiteY36" fmla="*/ 725382 h 1450763"/>
                <a:gd name="connsiteX37" fmla="*/ 2804810 w 5658193"/>
                <a:gd name="connsiteY37" fmla="*/ 725157 h 1450763"/>
                <a:gd name="connsiteX38" fmla="*/ 2805515 w 5658193"/>
                <a:gd name="connsiteY38" fmla="*/ 725157 h 1450763"/>
                <a:gd name="connsiteX39" fmla="*/ 2820229 w 5658193"/>
                <a:gd name="connsiteY39" fmla="*/ 579192 h 1450763"/>
                <a:gd name="connsiteX40" fmla="*/ 3530873 w 5658193"/>
                <a:gd name="connsiteY40" fmla="*/ 0 h 1450763"/>
                <a:gd name="connsiteX41" fmla="*/ 4256254 w 5658193"/>
                <a:gd name="connsiteY41" fmla="*/ 725381 h 1450763"/>
                <a:gd name="connsiteX42" fmla="*/ 4256243 w 5658193"/>
                <a:gd name="connsiteY42" fmla="*/ 725606 h 1450763"/>
                <a:gd name="connsiteX43" fmla="*/ 4255322 w 5658193"/>
                <a:gd name="connsiteY43" fmla="*/ 725606 h 1450763"/>
                <a:gd name="connsiteX44" fmla="*/ 4255299 w 5658193"/>
                <a:gd name="connsiteY44" fmla="*/ 725381 h 1450763"/>
                <a:gd name="connsiteX45" fmla="*/ 4255322 w 5658193"/>
                <a:gd name="connsiteY45" fmla="*/ 725156 h 1450763"/>
                <a:gd name="connsiteX46" fmla="*/ 4208363 w 5658193"/>
                <a:gd name="connsiteY46" fmla="*/ 725156 h 1450763"/>
                <a:gd name="connsiteX47" fmla="*/ 4194621 w 5658193"/>
                <a:gd name="connsiteY47" fmla="*/ 588839 h 1450763"/>
                <a:gd name="connsiteX48" fmla="*/ 3530873 w 5658193"/>
                <a:gd name="connsiteY48" fmla="*/ 47868 h 1450763"/>
                <a:gd name="connsiteX49" fmla="*/ 2853360 w 5658193"/>
                <a:gd name="connsiteY49" fmla="*/ 725381 h 1450763"/>
                <a:gd name="connsiteX50" fmla="*/ 2853383 w 5658193"/>
                <a:gd name="connsiteY50" fmla="*/ 725606 h 1450763"/>
                <a:gd name="connsiteX51" fmla="*/ 2852678 w 5658193"/>
                <a:gd name="connsiteY51" fmla="*/ 725606 h 1450763"/>
                <a:gd name="connsiteX52" fmla="*/ 2837964 w 5658193"/>
                <a:gd name="connsiteY52" fmla="*/ 871572 h 1450763"/>
                <a:gd name="connsiteX53" fmla="*/ 2127320 w 5658193"/>
                <a:gd name="connsiteY53" fmla="*/ 1450763 h 145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5658193" h="1450763">
                  <a:moveTo>
                    <a:pt x="1450750" y="725607"/>
                  </a:moveTo>
                  <a:lnTo>
                    <a:pt x="1449830" y="725607"/>
                  </a:lnTo>
                  <a:lnTo>
                    <a:pt x="1449806" y="725382"/>
                  </a:lnTo>
                  <a:lnTo>
                    <a:pt x="1449830" y="725157"/>
                  </a:lnTo>
                  <a:lnTo>
                    <a:pt x="1402870" y="725157"/>
                  </a:lnTo>
                  <a:lnTo>
                    <a:pt x="1389130" y="588840"/>
                  </a:lnTo>
                  <a:cubicBezTo>
                    <a:pt x="1325954" y="280108"/>
                    <a:pt x="1052790" y="47869"/>
                    <a:pt x="725382" y="47869"/>
                  </a:cubicBezTo>
                  <a:cubicBezTo>
                    <a:pt x="351202" y="47869"/>
                    <a:pt x="47868" y="351202"/>
                    <a:pt x="47868" y="725382"/>
                  </a:cubicBezTo>
                  <a:lnTo>
                    <a:pt x="47890" y="725607"/>
                  </a:lnTo>
                  <a:lnTo>
                    <a:pt x="10" y="725607"/>
                  </a:lnTo>
                  <a:lnTo>
                    <a:pt x="0" y="725382"/>
                  </a:lnTo>
                  <a:cubicBezTo>
                    <a:pt x="0" y="324765"/>
                    <a:pt x="324764" y="1"/>
                    <a:pt x="725382" y="1"/>
                  </a:cubicBezTo>
                  <a:cubicBezTo>
                    <a:pt x="1125998" y="1"/>
                    <a:pt x="1450762" y="324765"/>
                    <a:pt x="1450762" y="725382"/>
                  </a:cubicBezTo>
                  <a:close/>
                  <a:moveTo>
                    <a:pt x="4932812" y="1450762"/>
                  </a:moveTo>
                  <a:cubicBezTo>
                    <a:pt x="4532195" y="1450762"/>
                    <a:pt x="4207431" y="1125998"/>
                    <a:pt x="4207431" y="725381"/>
                  </a:cubicBezTo>
                  <a:lnTo>
                    <a:pt x="4207442" y="725156"/>
                  </a:lnTo>
                  <a:lnTo>
                    <a:pt x="4208363" y="725156"/>
                  </a:lnTo>
                  <a:lnTo>
                    <a:pt x="4208386" y="725381"/>
                  </a:lnTo>
                  <a:lnTo>
                    <a:pt x="4208363" y="725606"/>
                  </a:lnTo>
                  <a:lnTo>
                    <a:pt x="4255322" y="725606"/>
                  </a:lnTo>
                  <a:lnTo>
                    <a:pt x="4269064" y="861924"/>
                  </a:lnTo>
                  <a:cubicBezTo>
                    <a:pt x="4332239" y="1170655"/>
                    <a:pt x="4605404" y="1402894"/>
                    <a:pt x="4932812" y="1402894"/>
                  </a:cubicBezTo>
                  <a:cubicBezTo>
                    <a:pt x="5306992" y="1402894"/>
                    <a:pt x="5610325" y="1099561"/>
                    <a:pt x="5610325" y="725381"/>
                  </a:cubicBezTo>
                  <a:lnTo>
                    <a:pt x="5610302" y="725156"/>
                  </a:lnTo>
                  <a:lnTo>
                    <a:pt x="5658182" y="725156"/>
                  </a:lnTo>
                  <a:lnTo>
                    <a:pt x="5658193" y="725381"/>
                  </a:lnTo>
                  <a:cubicBezTo>
                    <a:pt x="5658193" y="1125998"/>
                    <a:pt x="5333429" y="1450762"/>
                    <a:pt x="4932812" y="1450762"/>
                  </a:cubicBezTo>
                  <a:close/>
                  <a:moveTo>
                    <a:pt x="2127320" y="1450763"/>
                  </a:moveTo>
                  <a:cubicBezTo>
                    <a:pt x="1726703" y="1450763"/>
                    <a:pt x="1401938" y="1125999"/>
                    <a:pt x="1401938" y="725382"/>
                  </a:cubicBezTo>
                  <a:lnTo>
                    <a:pt x="1401950" y="725157"/>
                  </a:lnTo>
                  <a:lnTo>
                    <a:pt x="1402870" y="725157"/>
                  </a:lnTo>
                  <a:lnTo>
                    <a:pt x="1402894" y="725382"/>
                  </a:lnTo>
                  <a:lnTo>
                    <a:pt x="1402870" y="725607"/>
                  </a:lnTo>
                  <a:lnTo>
                    <a:pt x="1449830" y="725607"/>
                  </a:lnTo>
                  <a:lnTo>
                    <a:pt x="1463572" y="861925"/>
                  </a:lnTo>
                  <a:cubicBezTo>
                    <a:pt x="1526746" y="1170656"/>
                    <a:pt x="1799912" y="1402895"/>
                    <a:pt x="2127320" y="1402895"/>
                  </a:cubicBezTo>
                  <a:cubicBezTo>
                    <a:pt x="2501500" y="1402895"/>
                    <a:pt x="2804833" y="1099562"/>
                    <a:pt x="2804833" y="725382"/>
                  </a:cubicBezTo>
                  <a:lnTo>
                    <a:pt x="2804810" y="725157"/>
                  </a:lnTo>
                  <a:lnTo>
                    <a:pt x="2805515" y="725157"/>
                  </a:lnTo>
                  <a:lnTo>
                    <a:pt x="2820229" y="579192"/>
                  </a:lnTo>
                  <a:cubicBezTo>
                    <a:pt x="2887868" y="248648"/>
                    <a:pt x="3180333" y="0"/>
                    <a:pt x="3530873" y="0"/>
                  </a:cubicBezTo>
                  <a:cubicBezTo>
                    <a:pt x="3931490" y="0"/>
                    <a:pt x="4256254" y="324764"/>
                    <a:pt x="4256254" y="725381"/>
                  </a:cubicBezTo>
                  <a:lnTo>
                    <a:pt x="4256243" y="725606"/>
                  </a:lnTo>
                  <a:lnTo>
                    <a:pt x="4255322" y="725606"/>
                  </a:lnTo>
                  <a:lnTo>
                    <a:pt x="4255299" y="725381"/>
                  </a:lnTo>
                  <a:lnTo>
                    <a:pt x="4255322" y="725156"/>
                  </a:lnTo>
                  <a:lnTo>
                    <a:pt x="4208363" y="725156"/>
                  </a:lnTo>
                  <a:lnTo>
                    <a:pt x="4194621" y="588839"/>
                  </a:lnTo>
                  <a:cubicBezTo>
                    <a:pt x="4131446" y="280107"/>
                    <a:pt x="3858281" y="47868"/>
                    <a:pt x="3530873" y="47868"/>
                  </a:cubicBezTo>
                  <a:cubicBezTo>
                    <a:pt x="3156693" y="47868"/>
                    <a:pt x="2853360" y="351201"/>
                    <a:pt x="2853360" y="725381"/>
                  </a:cubicBezTo>
                  <a:lnTo>
                    <a:pt x="2853383" y="725606"/>
                  </a:lnTo>
                  <a:lnTo>
                    <a:pt x="2852678" y="725606"/>
                  </a:lnTo>
                  <a:lnTo>
                    <a:pt x="2837964" y="871572"/>
                  </a:lnTo>
                  <a:cubicBezTo>
                    <a:pt x="2770325" y="1202116"/>
                    <a:pt x="2477860" y="1450763"/>
                    <a:pt x="2127320" y="1450763"/>
                  </a:cubicBezTo>
                  <a:close/>
                </a:path>
              </a:pathLst>
            </a:custGeom>
            <a:gradFill>
              <a:gsLst>
                <a:gs pos="56000">
                  <a:schemeClr val="accent6"/>
                </a:gs>
                <a:gs pos="36000">
                  <a:schemeClr val="accent5"/>
                </a:gs>
                <a:gs pos="15000">
                  <a:schemeClr val="accent4"/>
                </a:gs>
                <a:gs pos="100000">
                  <a:schemeClr val="accent3"/>
                </a:gs>
              </a:gsLst>
              <a:lin ang="10800000" scaled="0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sz="4000" dirty="0">
                <a:solidFill>
                  <a:schemeClr val="bg1"/>
                </a:solidFill>
              </a:endParaRPr>
            </a:p>
          </p:txBody>
        </p:sp>
        <p:sp>
          <p:nvSpPr>
            <p:cNvPr id="22" name="Овал 21" descr="конечные точки временной шкалы">
              <a:extLst>
                <a:ext uri="{FF2B5EF4-FFF2-40B4-BE49-F238E27FC236}">
                  <a16:creationId xmlns:a16="http://schemas.microsoft.com/office/drawing/2014/main" id="{8D2BA49E-8E76-1626-C082-0F0B29E6A6C1}"/>
                </a:ext>
              </a:extLst>
            </p:cNvPr>
            <p:cNvSpPr/>
            <p:nvPr userDrawn="1"/>
          </p:nvSpPr>
          <p:spPr>
            <a:xfrm>
              <a:off x="8863102" y="1496310"/>
              <a:ext cx="137199" cy="137199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23" name="Овал 22" descr="конечные точки временной шкалы">
              <a:extLst>
                <a:ext uri="{FF2B5EF4-FFF2-40B4-BE49-F238E27FC236}">
                  <a16:creationId xmlns:a16="http://schemas.microsoft.com/office/drawing/2014/main" id="{870CE816-FC7D-CDF1-F5DD-D83DDC380C90}"/>
                </a:ext>
              </a:extLst>
            </p:cNvPr>
            <p:cNvSpPr/>
            <p:nvPr userDrawn="1"/>
          </p:nvSpPr>
          <p:spPr>
            <a:xfrm>
              <a:off x="8863102" y="6031711"/>
              <a:ext cx="137199" cy="137199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24" name="Текст 17">
            <a:extLst>
              <a:ext uri="{FF2B5EF4-FFF2-40B4-BE49-F238E27FC236}">
                <a16:creationId xmlns:a16="http://schemas.microsoft.com/office/drawing/2014/main" id="{FF44018C-13EE-748B-B820-E02F62C1B2B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7578" y="1709039"/>
            <a:ext cx="804672" cy="804672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000" cap="all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1-й кв.</a:t>
            </a:r>
          </a:p>
        </p:txBody>
      </p:sp>
      <p:sp>
        <p:nvSpPr>
          <p:cNvPr id="25" name="Текст 17">
            <a:extLst>
              <a:ext uri="{FF2B5EF4-FFF2-40B4-BE49-F238E27FC236}">
                <a16:creationId xmlns:a16="http://schemas.microsoft.com/office/drawing/2014/main" id="{BAF4CB08-A110-AEA1-5307-2871FEE2CA1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17578" y="2854501"/>
            <a:ext cx="804672" cy="804672"/>
          </a:xfrm>
          <a:prstGeom prst="ellipse">
            <a:avLst/>
          </a:prstGeom>
          <a:ln w="38100">
            <a:solidFill>
              <a:schemeClr val="accent5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000" cap="all"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2-й кв.</a:t>
            </a:r>
          </a:p>
        </p:txBody>
      </p:sp>
      <p:sp>
        <p:nvSpPr>
          <p:cNvPr id="26" name="Текст 17">
            <a:extLst>
              <a:ext uri="{FF2B5EF4-FFF2-40B4-BE49-F238E27FC236}">
                <a16:creationId xmlns:a16="http://schemas.microsoft.com/office/drawing/2014/main" id="{A9174361-1319-57DB-45D4-13BE0DB1827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17578" y="3988708"/>
            <a:ext cx="804672" cy="804672"/>
          </a:xfrm>
          <a:prstGeom prst="ellipse">
            <a:avLst/>
          </a:prstGeom>
          <a:ln w="38100">
            <a:solidFill>
              <a:schemeClr val="accent6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000" cap="all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3-й кв.</a:t>
            </a:r>
          </a:p>
        </p:txBody>
      </p:sp>
      <p:sp>
        <p:nvSpPr>
          <p:cNvPr id="27" name="Текст 17">
            <a:extLst>
              <a:ext uri="{FF2B5EF4-FFF2-40B4-BE49-F238E27FC236}">
                <a16:creationId xmlns:a16="http://schemas.microsoft.com/office/drawing/2014/main" id="{C5889C5B-72CA-D335-92AD-FCB9FEDAB85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17578" y="5122915"/>
            <a:ext cx="804672" cy="804672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000" cap="all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4-й кв.</a:t>
            </a:r>
          </a:p>
        </p:txBody>
      </p:sp>
      <p:sp>
        <p:nvSpPr>
          <p:cNvPr id="49" name="Текст 48">
            <a:extLst>
              <a:ext uri="{FF2B5EF4-FFF2-40B4-BE49-F238E27FC236}">
                <a16:creationId xmlns:a16="http://schemas.microsoft.com/office/drawing/2014/main" id="{14742123-85C4-4775-80AC-721BD7C162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80060" y="1776098"/>
            <a:ext cx="2286000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baseline="0">
                <a:solidFill>
                  <a:schemeClr val="accent4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51" name="Текст 50">
            <a:extLst>
              <a:ext uri="{FF2B5EF4-FFF2-40B4-BE49-F238E27FC236}">
                <a16:creationId xmlns:a16="http://schemas.microsoft.com/office/drawing/2014/main" id="{E1001174-581F-41A6-864B-D3BE932C2E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80060" y="2111375"/>
            <a:ext cx="2286000" cy="706438"/>
          </a:xfrm>
        </p:spPr>
        <p:txBody>
          <a:bodyPr wrap="square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56" name="Текст 48">
            <a:extLst>
              <a:ext uri="{FF2B5EF4-FFF2-40B4-BE49-F238E27FC236}">
                <a16:creationId xmlns:a16="http://schemas.microsoft.com/office/drawing/2014/main" id="{F6AF03D4-E441-4447-876C-A1B030223E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80060" y="2914739"/>
            <a:ext cx="2286000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baseline="0">
                <a:solidFill>
                  <a:schemeClr val="accent5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57" name="Текст 50">
            <a:extLst>
              <a:ext uri="{FF2B5EF4-FFF2-40B4-BE49-F238E27FC236}">
                <a16:creationId xmlns:a16="http://schemas.microsoft.com/office/drawing/2014/main" id="{679D428E-9700-4E19-8364-70006C3E765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80060" y="3254810"/>
            <a:ext cx="2286000" cy="706438"/>
          </a:xfrm>
        </p:spPr>
        <p:txBody>
          <a:bodyPr wrap="square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62" name="Текст 48">
            <a:extLst>
              <a:ext uri="{FF2B5EF4-FFF2-40B4-BE49-F238E27FC236}">
                <a16:creationId xmlns:a16="http://schemas.microsoft.com/office/drawing/2014/main" id="{563D0C18-5125-4D0F-B46D-76AE182B3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0060" y="4057987"/>
            <a:ext cx="2286000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baseline="0">
                <a:solidFill>
                  <a:schemeClr val="accent6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63" name="Текст 50">
            <a:extLst>
              <a:ext uri="{FF2B5EF4-FFF2-40B4-BE49-F238E27FC236}">
                <a16:creationId xmlns:a16="http://schemas.microsoft.com/office/drawing/2014/main" id="{10634501-CE83-42B9-8572-5C6B7371086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80060" y="4392591"/>
            <a:ext cx="2286000" cy="706438"/>
          </a:xfrm>
        </p:spPr>
        <p:txBody>
          <a:bodyPr wrap="square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68" name="Текст 48">
            <a:extLst>
              <a:ext uri="{FF2B5EF4-FFF2-40B4-BE49-F238E27FC236}">
                <a16:creationId xmlns:a16="http://schemas.microsoft.com/office/drawing/2014/main" id="{120E072F-4FF5-422F-B7FD-BE3DF02601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80060" y="5231920"/>
            <a:ext cx="2286000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baseline="0">
                <a:solidFill>
                  <a:schemeClr val="accent3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69" name="Текст 50">
            <a:extLst>
              <a:ext uri="{FF2B5EF4-FFF2-40B4-BE49-F238E27FC236}">
                <a16:creationId xmlns:a16="http://schemas.microsoft.com/office/drawing/2014/main" id="{E73E6162-F4E3-4F6D-BA12-6B5918E23B8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580060" y="5566524"/>
            <a:ext cx="2286000" cy="706438"/>
          </a:xfrm>
        </p:spPr>
        <p:txBody>
          <a:bodyPr wrap="square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28" name="Текст 17">
            <a:extLst>
              <a:ext uri="{FF2B5EF4-FFF2-40B4-BE49-F238E27FC236}">
                <a16:creationId xmlns:a16="http://schemas.microsoft.com/office/drawing/2014/main" id="{D7DE5D79-599D-DFB8-ABE9-922A0E8FCF9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550887" y="1709039"/>
            <a:ext cx="804672" cy="804672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000" cap="all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1-й кв.</a:t>
            </a:r>
          </a:p>
        </p:txBody>
      </p:sp>
      <p:sp>
        <p:nvSpPr>
          <p:cNvPr id="29" name="Текст 17">
            <a:extLst>
              <a:ext uri="{FF2B5EF4-FFF2-40B4-BE49-F238E27FC236}">
                <a16:creationId xmlns:a16="http://schemas.microsoft.com/office/drawing/2014/main" id="{C3CA893D-4ACF-DFF1-9805-37620DBE00F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550887" y="2854501"/>
            <a:ext cx="804672" cy="804672"/>
          </a:xfrm>
          <a:prstGeom prst="ellipse">
            <a:avLst/>
          </a:prstGeom>
          <a:ln w="38100">
            <a:solidFill>
              <a:schemeClr val="accent5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000" cap="all"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2-й кв.</a:t>
            </a:r>
          </a:p>
        </p:txBody>
      </p:sp>
      <p:sp>
        <p:nvSpPr>
          <p:cNvPr id="30" name="Текст 17">
            <a:extLst>
              <a:ext uri="{FF2B5EF4-FFF2-40B4-BE49-F238E27FC236}">
                <a16:creationId xmlns:a16="http://schemas.microsoft.com/office/drawing/2014/main" id="{1547E96D-DC67-55BA-2A08-4A74F1C63C2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550887" y="3988708"/>
            <a:ext cx="804672" cy="804672"/>
          </a:xfrm>
          <a:prstGeom prst="ellipse">
            <a:avLst/>
          </a:prstGeom>
          <a:ln w="38100">
            <a:solidFill>
              <a:schemeClr val="accent6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000" cap="all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3-й кв.</a:t>
            </a:r>
          </a:p>
        </p:txBody>
      </p:sp>
      <p:sp>
        <p:nvSpPr>
          <p:cNvPr id="31" name="Текст 17">
            <a:extLst>
              <a:ext uri="{FF2B5EF4-FFF2-40B4-BE49-F238E27FC236}">
                <a16:creationId xmlns:a16="http://schemas.microsoft.com/office/drawing/2014/main" id="{FA1E7B28-3ADC-1890-14E4-6F9A13C95C0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550887" y="5122915"/>
            <a:ext cx="804672" cy="804672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000" cap="all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4-й кв.</a:t>
            </a:r>
          </a:p>
        </p:txBody>
      </p:sp>
      <p:sp>
        <p:nvSpPr>
          <p:cNvPr id="52" name="Текст 48">
            <a:extLst>
              <a:ext uri="{FF2B5EF4-FFF2-40B4-BE49-F238E27FC236}">
                <a16:creationId xmlns:a16="http://schemas.microsoft.com/office/drawing/2014/main" id="{2B649793-2AFC-43EE-8172-0EAB326F11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74540" y="1776098"/>
            <a:ext cx="2286000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baseline="0">
                <a:solidFill>
                  <a:schemeClr val="accent4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53" name="Текст 50">
            <a:extLst>
              <a:ext uri="{FF2B5EF4-FFF2-40B4-BE49-F238E27FC236}">
                <a16:creationId xmlns:a16="http://schemas.microsoft.com/office/drawing/2014/main" id="{5B27745F-27CA-45D0-BE8E-A9C3B168F4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74540" y="2111375"/>
            <a:ext cx="2286000" cy="706438"/>
          </a:xfrm>
        </p:spPr>
        <p:txBody>
          <a:bodyPr wrap="square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58" name="Текст 48">
            <a:extLst>
              <a:ext uri="{FF2B5EF4-FFF2-40B4-BE49-F238E27FC236}">
                <a16:creationId xmlns:a16="http://schemas.microsoft.com/office/drawing/2014/main" id="{5B64A0D9-EA5C-4EC1-981A-0FD223A62F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74540" y="2914739"/>
            <a:ext cx="2286000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baseline="0">
                <a:solidFill>
                  <a:schemeClr val="accent5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59" name="Текст 50">
            <a:extLst>
              <a:ext uri="{FF2B5EF4-FFF2-40B4-BE49-F238E27FC236}">
                <a16:creationId xmlns:a16="http://schemas.microsoft.com/office/drawing/2014/main" id="{7F9CD6F4-7AEE-42A4-B26D-96BE3E90036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74540" y="3254810"/>
            <a:ext cx="2286000" cy="706438"/>
          </a:xfrm>
        </p:spPr>
        <p:txBody>
          <a:bodyPr wrap="square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64" name="Текст 48">
            <a:extLst>
              <a:ext uri="{FF2B5EF4-FFF2-40B4-BE49-F238E27FC236}">
                <a16:creationId xmlns:a16="http://schemas.microsoft.com/office/drawing/2014/main" id="{54844B85-1B28-4340-AA8C-10A0C2A36C9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674540" y="4057987"/>
            <a:ext cx="2286000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baseline="0">
                <a:solidFill>
                  <a:schemeClr val="accent6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65" name="Текст 50">
            <a:extLst>
              <a:ext uri="{FF2B5EF4-FFF2-40B4-BE49-F238E27FC236}">
                <a16:creationId xmlns:a16="http://schemas.microsoft.com/office/drawing/2014/main" id="{31BB84F0-3823-46DB-BCEF-5EF3F8E680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674540" y="4392591"/>
            <a:ext cx="2286000" cy="706438"/>
          </a:xfrm>
        </p:spPr>
        <p:txBody>
          <a:bodyPr wrap="square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70" name="Текст 48">
            <a:extLst>
              <a:ext uri="{FF2B5EF4-FFF2-40B4-BE49-F238E27FC236}">
                <a16:creationId xmlns:a16="http://schemas.microsoft.com/office/drawing/2014/main" id="{C9938F8E-67A2-401C-882C-ED04C7E5224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74540" y="5231920"/>
            <a:ext cx="2286000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baseline="0">
                <a:solidFill>
                  <a:schemeClr val="accent3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71" name="Текст 50">
            <a:extLst>
              <a:ext uri="{FF2B5EF4-FFF2-40B4-BE49-F238E27FC236}">
                <a16:creationId xmlns:a16="http://schemas.microsoft.com/office/drawing/2014/main" id="{E683DBE3-DCA5-4538-A253-E60ED2C4B62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674540" y="5566524"/>
            <a:ext cx="2286000" cy="706438"/>
          </a:xfrm>
        </p:spPr>
        <p:txBody>
          <a:bodyPr wrap="square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32" name="Текст 17">
            <a:extLst>
              <a:ext uri="{FF2B5EF4-FFF2-40B4-BE49-F238E27FC236}">
                <a16:creationId xmlns:a16="http://schemas.microsoft.com/office/drawing/2014/main" id="{B373CF34-717A-BA57-91E4-2577FD317FE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524917" y="1709039"/>
            <a:ext cx="804672" cy="804672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000" cap="all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1-й кв.</a:t>
            </a:r>
          </a:p>
        </p:txBody>
      </p:sp>
      <p:sp>
        <p:nvSpPr>
          <p:cNvPr id="33" name="Текст 17">
            <a:extLst>
              <a:ext uri="{FF2B5EF4-FFF2-40B4-BE49-F238E27FC236}">
                <a16:creationId xmlns:a16="http://schemas.microsoft.com/office/drawing/2014/main" id="{411A0259-BEF2-E04F-DD42-1C1A80D357D4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524917" y="2854501"/>
            <a:ext cx="804672" cy="804672"/>
          </a:xfrm>
          <a:prstGeom prst="ellipse">
            <a:avLst/>
          </a:prstGeom>
          <a:ln w="38100">
            <a:solidFill>
              <a:schemeClr val="accent5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000" cap="all"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2-й кв.</a:t>
            </a:r>
          </a:p>
        </p:txBody>
      </p:sp>
      <p:sp>
        <p:nvSpPr>
          <p:cNvPr id="34" name="Текст 17">
            <a:extLst>
              <a:ext uri="{FF2B5EF4-FFF2-40B4-BE49-F238E27FC236}">
                <a16:creationId xmlns:a16="http://schemas.microsoft.com/office/drawing/2014/main" id="{44B6D202-4D05-9FD2-4B6F-3D8B92934EE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524917" y="3988708"/>
            <a:ext cx="804672" cy="804672"/>
          </a:xfrm>
          <a:prstGeom prst="ellipse">
            <a:avLst/>
          </a:prstGeom>
          <a:ln w="38100">
            <a:solidFill>
              <a:schemeClr val="accent6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000" cap="all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3-й кв.</a:t>
            </a:r>
          </a:p>
        </p:txBody>
      </p:sp>
      <p:sp>
        <p:nvSpPr>
          <p:cNvPr id="35" name="Текст 17">
            <a:extLst>
              <a:ext uri="{FF2B5EF4-FFF2-40B4-BE49-F238E27FC236}">
                <a16:creationId xmlns:a16="http://schemas.microsoft.com/office/drawing/2014/main" id="{1A4D00E5-D3FF-BC23-98FB-5B61AEFB323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524917" y="5122915"/>
            <a:ext cx="804672" cy="804672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ru-RU" sz="2000" cap="all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lang="ru-RU"/>
            </a:lvl2pPr>
            <a:lvl3pPr marL="914400" indent="0" algn="ctr">
              <a:buNone/>
              <a:defRPr lang="ru-RU"/>
            </a:lvl3pPr>
            <a:lvl4pPr marL="1371600" indent="0" algn="ctr">
              <a:buNone/>
              <a:defRPr lang="ru-RU"/>
            </a:lvl4pPr>
            <a:lvl5pPr marL="1828800" indent="0" algn="ctr">
              <a:buNone/>
              <a:defRPr lang="ru-RU"/>
            </a:lvl5pPr>
          </a:lstStyle>
          <a:p>
            <a:pPr lvl="0" rtl="0"/>
            <a:r>
              <a:rPr lang="ru-RU"/>
              <a:t>4-й кв.</a:t>
            </a:r>
          </a:p>
        </p:txBody>
      </p:sp>
      <p:sp>
        <p:nvSpPr>
          <p:cNvPr id="54" name="Текст 48">
            <a:extLst>
              <a:ext uri="{FF2B5EF4-FFF2-40B4-BE49-F238E27FC236}">
                <a16:creationId xmlns:a16="http://schemas.microsoft.com/office/drawing/2014/main" id="{58782C77-F426-4586-AF09-D07E1E8737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97900" y="1776098"/>
            <a:ext cx="2286000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baseline="0">
                <a:solidFill>
                  <a:schemeClr val="accent4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55" name="Текст 50">
            <a:extLst>
              <a:ext uri="{FF2B5EF4-FFF2-40B4-BE49-F238E27FC236}">
                <a16:creationId xmlns:a16="http://schemas.microsoft.com/office/drawing/2014/main" id="{E04DA729-6A59-4BC5-8955-DF4D12F125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97900" y="2111375"/>
            <a:ext cx="2286000" cy="706438"/>
          </a:xfrm>
        </p:spPr>
        <p:txBody>
          <a:bodyPr wrap="square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60" name="Текст 48">
            <a:extLst>
              <a:ext uri="{FF2B5EF4-FFF2-40B4-BE49-F238E27FC236}">
                <a16:creationId xmlns:a16="http://schemas.microsoft.com/office/drawing/2014/main" id="{82EA5B58-66CC-4197-BAC3-D0A39558DB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97900" y="2914739"/>
            <a:ext cx="2286000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baseline="0">
                <a:solidFill>
                  <a:schemeClr val="accent5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61" name="Текст 50">
            <a:extLst>
              <a:ext uri="{FF2B5EF4-FFF2-40B4-BE49-F238E27FC236}">
                <a16:creationId xmlns:a16="http://schemas.microsoft.com/office/drawing/2014/main" id="{B76C47B4-A585-4CAC-933A-2E6D1938D17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97900" y="3254810"/>
            <a:ext cx="2286000" cy="706438"/>
          </a:xfrm>
        </p:spPr>
        <p:txBody>
          <a:bodyPr wrap="square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66" name="Текст 48">
            <a:extLst>
              <a:ext uri="{FF2B5EF4-FFF2-40B4-BE49-F238E27FC236}">
                <a16:creationId xmlns:a16="http://schemas.microsoft.com/office/drawing/2014/main" id="{D4D4EE7B-E029-47B3-BC18-D53E810711C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97900" y="4057987"/>
            <a:ext cx="2286000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baseline="0">
                <a:solidFill>
                  <a:schemeClr val="accent6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67" name="Текст 50">
            <a:extLst>
              <a:ext uri="{FF2B5EF4-FFF2-40B4-BE49-F238E27FC236}">
                <a16:creationId xmlns:a16="http://schemas.microsoft.com/office/drawing/2014/main" id="{C088BE45-14DC-4551-A5FC-93D0BA99188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97900" y="4392591"/>
            <a:ext cx="2286000" cy="706438"/>
          </a:xfrm>
        </p:spPr>
        <p:txBody>
          <a:bodyPr wrap="square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72" name="Текст 48">
            <a:extLst>
              <a:ext uri="{FF2B5EF4-FFF2-40B4-BE49-F238E27FC236}">
                <a16:creationId xmlns:a16="http://schemas.microsoft.com/office/drawing/2014/main" id="{6F8B9E2C-BE06-4536-A348-4640A2DA1B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7900" y="5231920"/>
            <a:ext cx="2286000" cy="302186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 b="1" cap="all" baseline="0">
                <a:solidFill>
                  <a:schemeClr val="accent3"/>
                </a:solidFill>
                <a:latin typeface="+mj-cs"/>
                <a:cs typeface="+mj-cs"/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73" name="Текст 50">
            <a:extLst>
              <a:ext uri="{FF2B5EF4-FFF2-40B4-BE49-F238E27FC236}">
                <a16:creationId xmlns:a16="http://schemas.microsoft.com/office/drawing/2014/main" id="{B9A57CE7-FAE2-490F-A8F8-402B5F3A744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697900" y="5566524"/>
            <a:ext cx="2286000" cy="706438"/>
          </a:xfrm>
        </p:spPr>
        <p:txBody>
          <a:bodyPr wrap="square"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100">
                <a:solidFill>
                  <a:schemeClr val="tx1"/>
                </a:solidFill>
              </a:defRPr>
            </a:lvl1pPr>
            <a:lvl2pPr marL="457200" indent="0">
              <a:buNone/>
              <a:defRPr lang="ru-RU" sz="1100"/>
            </a:lvl2pPr>
            <a:lvl3pPr marL="914400" indent="0">
              <a:buNone/>
              <a:defRPr lang="ru-RU" sz="1100"/>
            </a:lvl3pPr>
            <a:lvl4pPr marL="1371600" indent="0">
              <a:buNone/>
              <a:defRPr lang="ru-RU" sz="1100"/>
            </a:lvl4pPr>
            <a:lvl5pPr marL="1828800" indent="0">
              <a:buNone/>
              <a:defRPr lang="ru-RU" sz="11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37776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4">
          <p15:clr>
            <a:srgbClr val="FBAE40"/>
          </p15:clr>
        </p15:guide>
        <p15:guide id="2" pos="5112">
          <p15:clr>
            <a:srgbClr val="FBAE40"/>
          </p15:clr>
        </p15:guide>
        <p15:guide id="4" pos="5256">
          <p15:clr>
            <a:srgbClr val="5ACBF0"/>
          </p15:clr>
        </p15:guide>
        <p15:guide id="5" pos="4968">
          <p15:clr>
            <a:srgbClr val="5ACBF0"/>
          </p15:clr>
        </p15:guide>
        <p15:guide id="6" pos="2688">
          <p15:clr>
            <a:srgbClr val="5ACBF0"/>
          </p15:clr>
        </p15:guide>
        <p15:guide id="7" pos="2400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ACD46E6-90C9-5A94-5A35-1C98F051F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022" y="416577"/>
            <a:ext cx="10643616" cy="7172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pPr algn="ctr"/>
            <a:r>
              <a:rPr lang="en-US" dirty="0">
                <a:solidFill>
                  <a:srgbClr val="4D5BE2"/>
                </a:solidFill>
              </a:rPr>
              <a:t>ADD TITLE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7D4AE5-C0C9-3ADD-96CD-4F646C40EC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9315" y="1181873"/>
            <a:ext cx="2787650" cy="1154112"/>
          </a:xfrm>
          <a:solidFill>
            <a:schemeClr val="accent1"/>
          </a:solidFill>
        </p:spPr>
        <p:txBody>
          <a:bodyPr lIns="320040" tIns="457200">
            <a:noAutofit/>
          </a:bodyPr>
          <a:lstStyle>
            <a:lvl1pPr marL="0" indent="0">
              <a:lnSpc>
                <a:spcPct val="90000"/>
              </a:lnSpc>
              <a:buNone/>
              <a:defRPr sz="1200" b="0">
                <a:solidFill>
                  <a:schemeClr val="accent1">
                    <a:lumMod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C840F69-82D1-BA5D-BCDE-065BCBD763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6960" y="1347291"/>
            <a:ext cx="2265363" cy="30480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>
                    <a:lumMod val="2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E6E650B-9763-2E1B-83A3-D40D92876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7610" y="1181873"/>
            <a:ext cx="4532630" cy="1154112"/>
          </a:xfrm>
          <a:solidFill>
            <a:schemeClr val="accent1"/>
          </a:solidFill>
        </p:spPr>
        <p:txBody>
          <a:bodyPr lIns="274320" tIns="457200" rIns="457200">
            <a:noAutofit/>
          </a:bodyPr>
          <a:lstStyle>
            <a:lvl1pPr marL="0" indent="0">
              <a:lnSpc>
                <a:spcPct val="90000"/>
              </a:lnSpc>
              <a:buNone/>
              <a:defRPr sz="1200" b="0">
                <a:solidFill>
                  <a:schemeClr val="accent1">
                    <a:lumMod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0365650-4538-97BE-682C-4FEE50D5B3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15410" y="1347291"/>
            <a:ext cx="2265363" cy="304800"/>
          </a:xfrm>
        </p:spPr>
        <p:txBody>
          <a:bodyPr>
            <a:noAutofit/>
          </a:bodyPr>
          <a:lstStyle>
            <a:lvl1pPr marL="0" indent="0">
              <a:buNone/>
              <a:defRPr sz="1400" b="1" spc="40" baseline="0">
                <a:solidFill>
                  <a:schemeClr val="accent1">
                    <a:lumMod val="2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605A104-600A-E6C4-A7F3-4C6E6E8B62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50250" y="1181873"/>
            <a:ext cx="3084388" cy="1154112"/>
          </a:xfrm>
          <a:solidFill>
            <a:schemeClr val="accent1"/>
          </a:solidFill>
        </p:spPr>
        <p:txBody>
          <a:bodyPr lIns="274320" tIns="457200">
            <a:noAutofit/>
          </a:bodyPr>
          <a:lstStyle>
            <a:lvl1pPr marL="0" indent="0">
              <a:lnSpc>
                <a:spcPct val="90000"/>
              </a:lnSpc>
              <a:buNone/>
              <a:defRPr sz="1200" b="0">
                <a:solidFill>
                  <a:schemeClr val="accent1">
                    <a:lumMod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D53846D8-2231-F40F-1840-B4D3ECF557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42020" y="1347291"/>
            <a:ext cx="2265363" cy="304800"/>
          </a:xfrm>
        </p:spPr>
        <p:txBody>
          <a:bodyPr>
            <a:noAutofit/>
          </a:bodyPr>
          <a:lstStyle>
            <a:lvl1pPr marL="0" indent="0">
              <a:buNone/>
              <a:defRPr sz="1400" b="1" spc="40" baseline="0">
                <a:solidFill>
                  <a:schemeClr val="accent1">
                    <a:lumMod val="2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328A27F-4D37-7494-A00B-931B4AF98F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6161" y="2744409"/>
            <a:ext cx="1554480" cy="839183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B72A2B16-E242-6548-CD5D-53E9964738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54120" y="2744409"/>
            <a:ext cx="1554480" cy="839183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AA825916-F570-17B8-0B3F-0C3FC2D746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82079" y="2744409"/>
            <a:ext cx="1554480" cy="839183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936D7BCE-44E5-237E-196D-3CCF2508CE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10038" y="2744409"/>
            <a:ext cx="1554480" cy="839183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F3883B4-1028-4C70-B921-8FBE334E7F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37996" y="2744409"/>
            <a:ext cx="1554480" cy="839183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2538B7A0-40F3-1C50-E2D0-32A910FA7E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581" y="4431347"/>
            <a:ext cx="1186179" cy="678064"/>
          </a:xfr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E7A61A86-EC14-71A1-4F13-8B5BC4DD2C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38706" y="5667186"/>
            <a:ext cx="1186179" cy="678064"/>
          </a:xfr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8AB8BDC8-1B18-C92E-002C-8E803D44743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5161" y="5079585"/>
            <a:ext cx="1186179" cy="678064"/>
          </a:xfr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33C067A7-180C-CF1A-D355-AD9EFC1F30E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31906" y="3583592"/>
            <a:ext cx="1186179" cy="678064"/>
          </a:xfr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89E3E312-6617-D826-24CF-F63DC3CC30D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706265" y="3837782"/>
            <a:ext cx="1186179" cy="678064"/>
          </a:xfr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7917E37C-ED1D-4637-B0A8-CAECDD7D93A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606164" y="4551608"/>
            <a:ext cx="4828474" cy="230639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F4481A-F390-506E-4D63-DCAF6A499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00708" y="2352259"/>
            <a:ext cx="10816491" cy="3363296"/>
            <a:chOff x="700708" y="2352259"/>
            <a:chExt cx="10816491" cy="3363296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7C823AA8-87A2-6001-8638-F343F400A907}"/>
                </a:ext>
              </a:extLst>
            </p:cNvPr>
            <p:cNvCxnSpPr/>
            <p:nvPr/>
          </p:nvCxnSpPr>
          <p:spPr>
            <a:xfrm flipV="1">
              <a:off x="774192" y="2451652"/>
              <a:ext cx="10643616" cy="0"/>
            </a:xfrm>
            <a:prstGeom prst="line">
              <a:avLst/>
            </a:prstGeom>
            <a:ln w="412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D0F530E-03E0-7D35-0708-C47F20465254}"/>
                </a:ext>
              </a:extLst>
            </p:cNvPr>
            <p:cNvSpPr/>
            <p:nvPr/>
          </p:nvSpPr>
          <p:spPr>
            <a:xfrm>
              <a:off x="700708" y="2355117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5A788A8-1C4E-8BDE-6C51-E311BF3124E3}"/>
                </a:ext>
              </a:extLst>
            </p:cNvPr>
            <p:cNvSpPr/>
            <p:nvPr/>
          </p:nvSpPr>
          <p:spPr>
            <a:xfrm>
              <a:off x="11318416" y="2352259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B1C1373-9DDB-2372-515C-67A4497F18F3}"/>
                </a:ext>
              </a:extLst>
            </p:cNvPr>
            <p:cNvSpPr/>
            <p:nvPr/>
          </p:nvSpPr>
          <p:spPr>
            <a:xfrm>
              <a:off x="2824250" y="2360833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60ED27-416C-9721-BEEA-92FC9C6AFE0E}"/>
                </a:ext>
              </a:extLst>
            </p:cNvPr>
            <p:cNvSpPr/>
            <p:nvPr/>
          </p:nvSpPr>
          <p:spPr>
            <a:xfrm>
              <a:off x="7071334" y="2366548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FF3DAA4-1C0B-AB02-F0B7-AB04EEC80102}"/>
                </a:ext>
              </a:extLst>
            </p:cNvPr>
            <p:cNvSpPr/>
            <p:nvPr/>
          </p:nvSpPr>
          <p:spPr>
            <a:xfrm>
              <a:off x="9194876" y="2357975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A6169A7-8DDB-F115-7D7E-F3F5AE9B0D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9303" y="2451650"/>
              <a:ext cx="1592" cy="1838996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0D69B09-D0BB-952F-77DD-FCCA81D192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1650" y="2528842"/>
              <a:ext cx="1592" cy="2984894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3322965-77FF-0956-83EE-ADA9AFCC2F1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344" y="2496185"/>
              <a:ext cx="0" cy="932815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D744AE-A2B8-150A-697C-7B187BF232E9}"/>
                </a:ext>
              </a:extLst>
            </p:cNvPr>
            <p:cNvCxnSpPr>
              <a:cxnSpLocks/>
            </p:cNvCxnSpPr>
            <p:nvPr/>
          </p:nvCxnSpPr>
          <p:spPr>
            <a:xfrm>
              <a:off x="9287099" y="2447199"/>
              <a:ext cx="2067" cy="122673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3F6EBDE-BEBF-BD05-1C3E-6D9CC3A8AA09}"/>
                </a:ext>
              </a:extLst>
            </p:cNvPr>
            <p:cNvSpPr/>
            <p:nvPr/>
          </p:nvSpPr>
          <p:spPr>
            <a:xfrm>
              <a:off x="704140" y="4297941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35038F8-201A-2CE5-4F96-F5D0E07662F3}"/>
                </a:ext>
              </a:extLst>
            </p:cNvPr>
            <p:cNvSpPr/>
            <p:nvPr/>
          </p:nvSpPr>
          <p:spPr>
            <a:xfrm>
              <a:off x="2817657" y="5516772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152144A-0227-81C8-5EB0-4217CF1CEEE7}"/>
                </a:ext>
              </a:extLst>
            </p:cNvPr>
            <p:cNvSpPr/>
            <p:nvPr/>
          </p:nvSpPr>
          <p:spPr>
            <a:xfrm>
              <a:off x="7066553" y="3435384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C30680FA-8F0F-C8F7-B721-95071536CA7B}"/>
                </a:ext>
              </a:extLst>
            </p:cNvPr>
            <p:cNvSpPr/>
            <p:nvPr/>
          </p:nvSpPr>
          <p:spPr>
            <a:xfrm>
              <a:off x="9194875" y="3679366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0A1FBC1-3297-E024-39A0-EAA69D56BF0E}"/>
                </a:ext>
              </a:extLst>
            </p:cNvPr>
            <p:cNvSpPr/>
            <p:nvPr/>
          </p:nvSpPr>
          <p:spPr>
            <a:xfrm>
              <a:off x="4947792" y="2363691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BE65DC2-ECCC-4D86-835A-D8496935F50C}"/>
                </a:ext>
              </a:extLst>
            </p:cNvPr>
            <p:cNvCxnSpPr>
              <a:cxnSpLocks/>
              <a:stCxn id="35" idx="4"/>
            </p:cNvCxnSpPr>
            <p:nvPr/>
          </p:nvCxnSpPr>
          <p:spPr>
            <a:xfrm flipH="1">
              <a:off x="5043997" y="2562474"/>
              <a:ext cx="3187" cy="2348586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877BD28-BE76-FA51-3EE0-19344A0C1BDE}"/>
                </a:ext>
              </a:extLst>
            </p:cNvPr>
            <p:cNvSpPr/>
            <p:nvPr/>
          </p:nvSpPr>
          <p:spPr>
            <a:xfrm>
              <a:off x="4944605" y="4911060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49205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ACD46E6-90C9-5A94-5A35-1C98F051F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495" y="1081599"/>
            <a:ext cx="6810682" cy="7172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pPr algn="ctr"/>
            <a:r>
              <a:rPr lang="en-US" dirty="0">
                <a:solidFill>
                  <a:srgbClr val="4D5BE2"/>
                </a:solidFill>
              </a:rPr>
              <a:t>ADD TITLE HERE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7917E37C-ED1D-4637-B0A8-CAECDD7D93A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66264" y="311726"/>
            <a:ext cx="3501736" cy="2303391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328A27F-4D37-7494-A00B-931B4AF98F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6161" y="2765191"/>
            <a:ext cx="1524000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B72A2B16-E242-6548-CD5D-53E9964738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3570" y="2765191"/>
            <a:ext cx="1774190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AA825916-F570-17B8-0B3F-0C3FC2D746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82565" y="2765191"/>
            <a:ext cx="1627390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936D7BCE-44E5-237E-196D-3CCF2508CE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08840" y="2765191"/>
            <a:ext cx="1558585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F3883B4-1028-4C70-B921-8FBE334E7F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37996" y="2765191"/>
            <a:ext cx="1558584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6DBD545B-C7EA-7554-01A9-B9A7ADEEAD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843" y="4516277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2538B7A0-40F3-1C50-E2D0-32A910FA7E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5972" y="4732686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AFC63024-9505-E263-E747-4350C4DF2C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32050" y="5738941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E7A61A86-EC14-71A1-4F13-8B5BC4DD2C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28315" y="5968525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21022AC1-BD17-72D5-2B44-1179380BAA5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68063" y="5136272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8AB8BDC8-1B18-C92E-002C-8E803D44743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54770" y="5370533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DCC3C0D0-FD25-227E-0C25-4B5D96A89CC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99246" y="3667681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33C067A7-180C-CF1A-D355-AD9EFC1F30E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94252" y="3874540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40B963E-6D68-753B-684E-FA76297683A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15528" y="3903209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89E3E312-6617-D826-24CF-F63DC3CC30D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716656" y="4128730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0E95E94-C91A-7D90-489F-979154A50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99338" y="2352259"/>
            <a:ext cx="10817861" cy="3363296"/>
            <a:chOff x="699338" y="2352259"/>
            <a:chExt cx="10817861" cy="3363296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82321084-3662-3AC2-9063-B4C96C8D03F8}"/>
                </a:ext>
              </a:extLst>
            </p:cNvPr>
            <p:cNvCxnSpPr/>
            <p:nvPr/>
          </p:nvCxnSpPr>
          <p:spPr>
            <a:xfrm flipV="1">
              <a:off x="774192" y="2451652"/>
              <a:ext cx="10643616" cy="0"/>
            </a:xfrm>
            <a:prstGeom prst="line">
              <a:avLst/>
            </a:prstGeom>
            <a:ln w="412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2F364F9-1001-8A8A-E378-A32BD15C0BAC}"/>
                </a:ext>
              </a:extLst>
            </p:cNvPr>
            <p:cNvSpPr/>
            <p:nvPr/>
          </p:nvSpPr>
          <p:spPr>
            <a:xfrm>
              <a:off x="700708" y="2355117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99546CB-73CE-F525-D8C0-4AFD24A0ECEE}"/>
                </a:ext>
              </a:extLst>
            </p:cNvPr>
            <p:cNvSpPr/>
            <p:nvPr/>
          </p:nvSpPr>
          <p:spPr>
            <a:xfrm>
              <a:off x="11318416" y="2352259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8385D98-23B5-1951-FCF2-575B6CB9D3C3}"/>
                </a:ext>
              </a:extLst>
            </p:cNvPr>
            <p:cNvSpPr/>
            <p:nvPr/>
          </p:nvSpPr>
          <p:spPr>
            <a:xfrm>
              <a:off x="2824250" y="2360833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27EC48D-6773-0157-AB1D-A36DCBF2342B}"/>
                </a:ext>
              </a:extLst>
            </p:cNvPr>
            <p:cNvSpPr/>
            <p:nvPr/>
          </p:nvSpPr>
          <p:spPr>
            <a:xfrm>
              <a:off x="7071334" y="2366548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7197B2A-F814-0F94-65C6-2C666E7C4B11}"/>
                </a:ext>
              </a:extLst>
            </p:cNvPr>
            <p:cNvSpPr/>
            <p:nvPr/>
          </p:nvSpPr>
          <p:spPr>
            <a:xfrm>
              <a:off x="9194876" y="2357975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B72EF2C-8D4F-426F-E532-9848DA562D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9303" y="2451650"/>
              <a:ext cx="1592" cy="1838996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F79E6B9-3986-3441-3239-03C8BAF40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1650" y="2528842"/>
              <a:ext cx="1592" cy="2984894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4AD6852-33FA-D4BC-95FC-3FCFE5A29AA0}"/>
                </a:ext>
              </a:extLst>
            </p:cNvPr>
            <p:cNvCxnSpPr>
              <a:cxnSpLocks/>
            </p:cNvCxnSpPr>
            <p:nvPr/>
          </p:nvCxnSpPr>
          <p:spPr>
            <a:xfrm>
              <a:off x="7171108" y="2496185"/>
              <a:ext cx="0" cy="932815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B4FEB6-AF59-E0CC-6CBF-5C0AE5E9F0B4}"/>
                </a:ext>
              </a:extLst>
            </p:cNvPr>
            <p:cNvCxnSpPr>
              <a:cxnSpLocks/>
            </p:cNvCxnSpPr>
            <p:nvPr/>
          </p:nvCxnSpPr>
          <p:spPr>
            <a:xfrm>
              <a:off x="9291333" y="2447199"/>
              <a:ext cx="2067" cy="122673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25AA1D-824F-C6F6-AF28-AD78390DEFB3}"/>
                </a:ext>
              </a:extLst>
            </p:cNvPr>
            <p:cNvSpPr/>
            <p:nvPr/>
          </p:nvSpPr>
          <p:spPr>
            <a:xfrm>
              <a:off x="699338" y="4296353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5D82967-DC99-C9B0-B596-A62B757AEA9E}"/>
                </a:ext>
              </a:extLst>
            </p:cNvPr>
            <p:cNvSpPr/>
            <p:nvPr/>
          </p:nvSpPr>
          <p:spPr>
            <a:xfrm>
              <a:off x="2821073" y="5516772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57490DB-B4E0-9638-A70F-84BAD77D5B85}"/>
                </a:ext>
              </a:extLst>
            </p:cNvPr>
            <p:cNvSpPr/>
            <p:nvPr/>
          </p:nvSpPr>
          <p:spPr>
            <a:xfrm>
              <a:off x="7072489" y="3435384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E9F2D72-DBC0-63CB-0C92-4A97C46C9046}"/>
                </a:ext>
              </a:extLst>
            </p:cNvPr>
            <p:cNvSpPr/>
            <p:nvPr/>
          </p:nvSpPr>
          <p:spPr>
            <a:xfrm>
              <a:off x="9193605" y="3679366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99004F8-D92D-5313-C37E-C81E7AECAB76}"/>
                </a:ext>
              </a:extLst>
            </p:cNvPr>
            <p:cNvSpPr/>
            <p:nvPr/>
          </p:nvSpPr>
          <p:spPr>
            <a:xfrm>
              <a:off x="4947792" y="2363691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32A87DF-D655-E886-D5EF-E5690A0C7C08}"/>
                </a:ext>
              </a:extLst>
            </p:cNvPr>
            <p:cNvCxnSpPr>
              <a:cxnSpLocks/>
              <a:stCxn id="34" idx="4"/>
            </p:cNvCxnSpPr>
            <p:nvPr/>
          </p:nvCxnSpPr>
          <p:spPr>
            <a:xfrm flipH="1">
              <a:off x="5043997" y="2562474"/>
              <a:ext cx="3187" cy="2348586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3DFD143-EAF1-3327-1DEE-57CE1ECCBFBC}"/>
                </a:ext>
              </a:extLst>
            </p:cNvPr>
            <p:cNvSpPr/>
            <p:nvPr/>
          </p:nvSpPr>
          <p:spPr>
            <a:xfrm>
              <a:off x="4942661" y="4911060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36658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ACD46E6-90C9-5A94-5A35-1C98F051F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022" y="416577"/>
            <a:ext cx="10643616" cy="7172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pPr algn="ctr"/>
            <a:r>
              <a:rPr lang="en-US" dirty="0">
                <a:solidFill>
                  <a:srgbClr val="4D5BE2"/>
                </a:solidFill>
              </a:rPr>
              <a:t>ADD TITLE HERE</a:t>
            </a:r>
          </a:p>
        </p:txBody>
      </p:sp>
      <p:sp>
        <p:nvSpPr>
          <p:cNvPr id="22" name="SmartArt Placeholder 21">
            <a:extLst>
              <a:ext uri="{FF2B5EF4-FFF2-40B4-BE49-F238E27FC236}">
                <a16:creationId xmlns:a16="http://schemas.microsoft.com/office/drawing/2014/main" id="{CE9173F4-65C7-2EC9-A5E4-827E9483F1E5}"/>
              </a:ext>
            </a:extLst>
          </p:cNvPr>
          <p:cNvSpPr>
            <a:spLocks noGrp="1"/>
          </p:cNvSpPr>
          <p:nvPr>
            <p:ph type="dgm" sz="quarter" idx="29"/>
          </p:nvPr>
        </p:nvSpPr>
        <p:spPr>
          <a:xfrm>
            <a:off x="800100" y="1235075"/>
            <a:ext cx="10644188" cy="497522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7917E37C-ED1D-4637-B0A8-CAECDD7D93A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85884" y="4573721"/>
            <a:ext cx="2927538" cy="228428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526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ACD46E6-90C9-5A94-5A35-1C98F051F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022" y="416577"/>
            <a:ext cx="10643616" cy="7172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pPr algn="ctr"/>
            <a:r>
              <a:rPr lang="en-US" dirty="0">
                <a:solidFill>
                  <a:srgbClr val="4D5BE2"/>
                </a:solidFill>
              </a:rPr>
              <a:t>ADD TITLE HERE</a:t>
            </a:r>
          </a:p>
        </p:txBody>
      </p:sp>
      <p:sp>
        <p:nvSpPr>
          <p:cNvPr id="22" name="SmartArt Placeholder 21">
            <a:extLst>
              <a:ext uri="{FF2B5EF4-FFF2-40B4-BE49-F238E27FC236}">
                <a16:creationId xmlns:a16="http://schemas.microsoft.com/office/drawing/2014/main" id="{CE9173F4-65C7-2EC9-A5E4-827E9483F1E5}"/>
              </a:ext>
            </a:extLst>
          </p:cNvPr>
          <p:cNvSpPr>
            <a:spLocks noGrp="1"/>
          </p:cNvSpPr>
          <p:nvPr>
            <p:ph type="dgm" sz="quarter" idx="29"/>
          </p:nvPr>
        </p:nvSpPr>
        <p:spPr>
          <a:xfrm>
            <a:off x="785884" y="1818409"/>
            <a:ext cx="10620232" cy="4530436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C21CF4B-0175-F178-DDAD-E4153A66F75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2046767" y="3141743"/>
            <a:ext cx="429768" cy="429768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469A370C-8C84-0411-0B1D-F7CFCEA96DE2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881116" y="3141743"/>
            <a:ext cx="429768" cy="429768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F3CEC12-A675-5B79-6276-32AE902BDCD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9715465" y="3141743"/>
            <a:ext cx="429768" cy="429768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B7A0051-C60B-9702-8D0B-55AD9470DB55}"/>
              </a:ext>
            </a:extLst>
          </p:cNvPr>
          <p:cNvGrpSpPr/>
          <p:nvPr userDrawn="1"/>
        </p:nvGrpSpPr>
        <p:grpSpPr>
          <a:xfrm>
            <a:off x="396950" y="4022070"/>
            <a:ext cx="2492996" cy="2679178"/>
            <a:chOff x="396950" y="3454904"/>
            <a:chExt cx="2492996" cy="2679178"/>
          </a:xfrm>
        </p:grpSpPr>
        <p:sp>
          <p:nvSpPr>
            <p:cNvPr id="3" name="Rounded Rectangle 24">
              <a:extLst>
                <a:ext uri="{FF2B5EF4-FFF2-40B4-BE49-F238E27FC236}">
                  <a16:creationId xmlns:a16="http://schemas.microsoft.com/office/drawing/2014/main" id="{80B74359-1E30-E650-34A9-AC1C13F1E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92882" y="3653687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EF44D11-0A54-B4F4-331E-6B96D8A43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1163" y="5935299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BDB7A0A-6198-DB01-83AB-531F46341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6950" y="3454904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34D87E-7828-3BED-4543-3B4C0CA46B21}"/>
              </a:ext>
            </a:extLst>
          </p:cNvPr>
          <p:cNvGrpSpPr/>
          <p:nvPr userDrawn="1"/>
        </p:nvGrpSpPr>
        <p:grpSpPr>
          <a:xfrm>
            <a:off x="4231036" y="4022070"/>
            <a:ext cx="2523286" cy="2679178"/>
            <a:chOff x="4231036" y="3454904"/>
            <a:chExt cx="2523286" cy="2679178"/>
          </a:xfrm>
        </p:grpSpPr>
        <p:sp>
          <p:nvSpPr>
            <p:cNvPr id="11" name="Rounded Rectangle 24">
              <a:extLst>
                <a:ext uri="{FF2B5EF4-FFF2-40B4-BE49-F238E27FC236}">
                  <a16:creationId xmlns:a16="http://schemas.microsoft.com/office/drawing/2014/main" id="{4BC203BC-2D31-485A-F534-45D83FB3C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336514" y="3656619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4EB6EC0-B466-7E25-560F-DB65221CD9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555539" y="5935299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445C946-5C12-71D9-0A10-E4324C04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231036" y="3454904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65B5F83-31C9-7197-4027-2354C85DE9ED}"/>
              </a:ext>
            </a:extLst>
          </p:cNvPr>
          <p:cNvGrpSpPr/>
          <p:nvPr userDrawn="1"/>
        </p:nvGrpSpPr>
        <p:grpSpPr>
          <a:xfrm>
            <a:off x="8098797" y="4022937"/>
            <a:ext cx="2519900" cy="2678311"/>
            <a:chOff x="8098797" y="3455771"/>
            <a:chExt cx="2519900" cy="2678311"/>
          </a:xfrm>
        </p:grpSpPr>
        <p:sp>
          <p:nvSpPr>
            <p:cNvPr id="15" name="Rounded Rectangle 24">
              <a:extLst>
                <a:ext uri="{FF2B5EF4-FFF2-40B4-BE49-F238E27FC236}">
                  <a16:creationId xmlns:a16="http://schemas.microsoft.com/office/drawing/2014/main" id="{BD003E26-3B0A-9530-FA03-1DE8541DC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198189" y="3658300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D9E3472-2688-408D-F31B-9BE1005DB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419914" y="5935299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C81E04E-B059-42D8-1D0C-C79A34BF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098797" y="3455771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E75CF47-105F-945E-7D7E-CE093E52E846}"/>
              </a:ext>
            </a:extLst>
          </p:cNvPr>
          <p:cNvGrpSpPr/>
          <p:nvPr userDrawn="1"/>
        </p:nvGrpSpPr>
        <p:grpSpPr>
          <a:xfrm>
            <a:off x="1606262" y="1468735"/>
            <a:ext cx="2486777" cy="2679180"/>
            <a:chOff x="1606262" y="1468735"/>
            <a:chExt cx="2486777" cy="2679180"/>
          </a:xfrm>
        </p:grpSpPr>
        <p:sp>
          <p:nvSpPr>
            <p:cNvPr id="19" name="Rounded Rectangle 24">
              <a:extLst>
                <a:ext uri="{FF2B5EF4-FFF2-40B4-BE49-F238E27FC236}">
                  <a16:creationId xmlns:a16="http://schemas.microsoft.com/office/drawing/2014/main" id="{CC24ACFD-D793-5188-B42E-1E897F8C7D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1764510" y="1561711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A7AAC8D-C780-DD07-FB08-3D84CF0150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606262" y="1468735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755834E-B5C7-896C-41B3-C9AA1CF225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894256" y="3949132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F3D40A7-96C6-7325-D74E-0BAAF95B0348}"/>
              </a:ext>
            </a:extLst>
          </p:cNvPr>
          <p:cNvGrpSpPr/>
          <p:nvPr userDrawn="1"/>
        </p:nvGrpSpPr>
        <p:grpSpPr>
          <a:xfrm>
            <a:off x="5472033" y="1468735"/>
            <a:ext cx="2492391" cy="2679180"/>
            <a:chOff x="5472033" y="1468735"/>
            <a:chExt cx="2492391" cy="2679180"/>
          </a:xfrm>
        </p:grpSpPr>
        <p:sp>
          <p:nvSpPr>
            <p:cNvPr id="24" name="Rounded Rectangle 24">
              <a:extLst>
                <a:ext uri="{FF2B5EF4-FFF2-40B4-BE49-F238E27FC236}">
                  <a16:creationId xmlns:a16="http://schemas.microsoft.com/office/drawing/2014/main" id="{E8634FC8-AA45-1D4D-41A5-0045D067C9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5641896" y="1560107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57BBEDC-DE34-CECB-4508-DDD5D63727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472033" y="1468735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8E38120-7946-0D28-A127-23C1F9B60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765641" y="3949132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B58CFD4-852D-4B39-D204-3EB0869E1FE6}"/>
              </a:ext>
            </a:extLst>
          </p:cNvPr>
          <p:cNvGrpSpPr/>
          <p:nvPr userDrawn="1"/>
        </p:nvGrpSpPr>
        <p:grpSpPr>
          <a:xfrm>
            <a:off x="9337804" y="1468735"/>
            <a:ext cx="2498005" cy="2679180"/>
            <a:chOff x="9337804" y="1468735"/>
            <a:chExt cx="2498005" cy="2679180"/>
          </a:xfrm>
        </p:grpSpPr>
        <p:sp>
          <p:nvSpPr>
            <p:cNvPr id="28" name="Rounded Rectangle 24">
              <a:extLst>
                <a:ext uri="{FF2B5EF4-FFF2-40B4-BE49-F238E27FC236}">
                  <a16:creationId xmlns:a16="http://schemas.microsoft.com/office/drawing/2014/main" id="{305F0D8C-8A5D-FA97-8CB4-9ED5382147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9509656" y="1568128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A4B38F4-9D14-8C3E-5400-810290DA6C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337804" y="1468735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61262C4-56A3-D5A6-84A9-98855854D8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7026" y="3949132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04288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e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ACD46E6-90C9-5A94-5A35-1C98F051F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022" y="1071208"/>
            <a:ext cx="10643616" cy="7172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algn="ctr"/>
            <a:r>
              <a:rPr lang="en-US" dirty="0">
                <a:solidFill>
                  <a:srgbClr val="4D5BE2"/>
                </a:solidFill>
              </a:rPr>
              <a:t>ADD TITLE HERE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9A330AA-5878-8D5D-D42E-8AD48FB27915}"/>
              </a:ext>
            </a:extLst>
          </p:cNvPr>
          <p:cNvCxnSpPr>
            <a:cxnSpLocks/>
          </p:cNvCxnSpPr>
          <p:nvPr userDrawn="1"/>
        </p:nvCxnSpPr>
        <p:spPr>
          <a:xfrm>
            <a:off x="798616" y="3267400"/>
            <a:ext cx="10641775" cy="0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F81950AF-9F44-8F79-3672-CDC47B01BFD7}"/>
              </a:ext>
            </a:extLst>
          </p:cNvPr>
          <p:cNvSpPr/>
          <p:nvPr userDrawn="1"/>
        </p:nvSpPr>
        <p:spPr>
          <a:xfrm>
            <a:off x="711099" y="3166370"/>
            <a:ext cx="198783" cy="1987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03206E1-A4ED-C18D-1A9F-4C775CC6D06E}"/>
              </a:ext>
            </a:extLst>
          </p:cNvPr>
          <p:cNvSpPr/>
          <p:nvPr userDrawn="1"/>
        </p:nvSpPr>
        <p:spPr>
          <a:xfrm>
            <a:off x="11339005" y="3175573"/>
            <a:ext cx="198783" cy="1987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6D407CB-B80D-99CA-DDDE-268370F5B364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1986455" y="2579624"/>
            <a:ext cx="1371600" cy="1371600"/>
          </a:xfrm>
          <a:custGeom>
            <a:avLst/>
            <a:gdLst>
              <a:gd name="connsiteX0" fmla="*/ 685800 w 1371600"/>
              <a:gd name="connsiteY0" fmla="*/ 0 h 1371600"/>
              <a:gd name="connsiteX1" fmla="*/ 1371600 w 1371600"/>
              <a:gd name="connsiteY1" fmla="*/ 685800 h 1371600"/>
              <a:gd name="connsiteX2" fmla="*/ 685800 w 1371600"/>
              <a:gd name="connsiteY2" fmla="*/ 1371600 h 1371600"/>
              <a:gd name="connsiteX3" fmla="*/ 0 w 1371600"/>
              <a:gd name="connsiteY3" fmla="*/ 685800 h 1371600"/>
              <a:gd name="connsiteX4" fmla="*/ 685800 w 1371600"/>
              <a:gd name="connsiteY4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371600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1064557"/>
                  <a:pt x="1064557" y="1371600"/>
                  <a:pt x="685800" y="1371600"/>
                </a:cubicBezTo>
                <a:cubicBezTo>
                  <a:pt x="307043" y="1371600"/>
                  <a:pt x="0" y="1064557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accent5"/>
          </a:solidFill>
          <a:ln w="19050">
            <a:solidFill>
              <a:schemeClr val="tx2"/>
            </a:solidFill>
          </a:ln>
        </p:spPr>
        <p:txBody>
          <a:bodyPr wrap="square" lIns="0" tIns="91440" rIns="0" anchor="ctr"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D4A68BDE-729F-6ACA-C709-13AAD3F9E232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293510" y="2739431"/>
            <a:ext cx="75254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12715B7-52DD-7F3A-75F5-06C1119DF71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109511" y="3546257"/>
            <a:ext cx="1125489" cy="573965"/>
          </a:xfrm>
          <a:custGeom>
            <a:avLst/>
            <a:gdLst>
              <a:gd name="connsiteX0" fmla="*/ 431268 w 1125489"/>
              <a:gd name="connsiteY0" fmla="*/ 0 h 573965"/>
              <a:gd name="connsiteX1" fmla="*/ 546201 w 1125489"/>
              <a:gd name="connsiteY1" fmla="*/ 39030 h 573965"/>
              <a:gd name="connsiteX2" fmla="*/ 563677 w 1125489"/>
              <a:gd name="connsiteY2" fmla="*/ 57502 h 573965"/>
              <a:gd name="connsiteX3" fmla="*/ 579289 w 1125489"/>
              <a:gd name="connsiteY3" fmla="*/ 41000 h 573965"/>
              <a:gd name="connsiteX4" fmla="*/ 694222 w 1125489"/>
              <a:gd name="connsiteY4" fmla="*/ 1970 h 573965"/>
              <a:gd name="connsiteX5" fmla="*/ 883529 w 1125489"/>
              <a:gd name="connsiteY5" fmla="*/ 186438 h 573965"/>
              <a:gd name="connsiteX6" fmla="*/ 929627 w 1125489"/>
              <a:gd name="connsiteY6" fmla="*/ 180718 h 573965"/>
              <a:gd name="connsiteX7" fmla="*/ 1125489 w 1125489"/>
              <a:gd name="connsiteY7" fmla="*/ 377342 h 573965"/>
              <a:gd name="connsiteX8" fmla="*/ 929556 w 1125489"/>
              <a:gd name="connsiteY8" fmla="*/ 573965 h 573965"/>
              <a:gd name="connsiteX9" fmla="*/ 203106 w 1125489"/>
              <a:gd name="connsiteY9" fmla="*/ 573965 h 573965"/>
              <a:gd name="connsiteX10" fmla="*/ 190843 w 1125489"/>
              <a:gd name="connsiteY10" fmla="*/ 571480 h 573965"/>
              <a:gd name="connsiteX11" fmla="*/ 156442 w 1125489"/>
              <a:gd name="connsiteY11" fmla="*/ 568001 h 573965"/>
              <a:gd name="connsiteX12" fmla="*/ 1 w 1125489"/>
              <a:gd name="connsiteY12" fmla="*/ 375372 h 573965"/>
              <a:gd name="connsiteX13" fmla="*/ 195863 w 1125489"/>
              <a:gd name="connsiteY13" fmla="*/ 178748 h 573965"/>
              <a:gd name="connsiteX14" fmla="*/ 241961 w 1125489"/>
              <a:gd name="connsiteY14" fmla="*/ 184468 h 573965"/>
              <a:gd name="connsiteX15" fmla="*/ 431268 w 1125489"/>
              <a:gd name="connsiteY15" fmla="*/ 0 h 573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5489" h="573965">
                <a:moveTo>
                  <a:pt x="431268" y="0"/>
                </a:moveTo>
                <a:cubicBezTo>
                  <a:pt x="474516" y="0"/>
                  <a:pt x="514344" y="14550"/>
                  <a:pt x="546201" y="39030"/>
                </a:cubicBezTo>
                <a:lnTo>
                  <a:pt x="563677" y="57502"/>
                </a:lnTo>
                <a:lnTo>
                  <a:pt x="579289" y="41000"/>
                </a:lnTo>
                <a:cubicBezTo>
                  <a:pt x="611146" y="16520"/>
                  <a:pt x="650974" y="1970"/>
                  <a:pt x="694222" y="1970"/>
                </a:cubicBezTo>
                <a:cubicBezTo>
                  <a:pt x="796962" y="1970"/>
                  <a:pt x="880465" y="84051"/>
                  <a:pt x="883529" y="186438"/>
                </a:cubicBezTo>
                <a:cubicBezTo>
                  <a:pt x="898349" y="182792"/>
                  <a:pt x="913738" y="180718"/>
                  <a:pt x="929627" y="180718"/>
                </a:cubicBezTo>
                <a:cubicBezTo>
                  <a:pt x="1037853" y="180718"/>
                  <a:pt x="1125560" y="268734"/>
                  <a:pt x="1125489" y="377342"/>
                </a:cubicBezTo>
                <a:cubicBezTo>
                  <a:pt x="1125489" y="485949"/>
                  <a:pt x="1037782" y="573965"/>
                  <a:pt x="929556" y="573965"/>
                </a:cubicBezTo>
                <a:lnTo>
                  <a:pt x="203106" y="573965"/>
                </a:lnTo>
                <a:lnTo>
                  <a:pt x="190843" y="571480"/>
                </a:lnTo>
                <a:lnTo>
                  <a:pt x="156442" y="568001"/>
                </a:lnTo>
                <a:cubicBezTo>
                  <a:pt x="67152" y="549669"/>
                  <a:pt x="1" y="470403"/>
                  <a:pt x="1" y="375372"/>
                </a:cubicBezTo>
                <a:cubicBezTo>
                  <a:pt x="-70" y="266764"/>
                  <a:pt x="87637" y="178748"/>
                  <a:pt x="195863" y="178748"/>
                </a:cubicBezTo>
                <a:cubicBezTo>
                  <a:pt x="211752" y="178748"/>
                  <a:pt x="227141" y="180822"/>
                  <a:pt x="241961" y="184468"/>
                </a:cubicBezTo>
                <a:cubicBezTo>
                  <a:pt x="245025" y="82081"/>
                  <a:pt x="328528" y="0"/>
                  <a:pt x="43126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noFill/>
              </a:defRPr>
            </a:lvl1pPr>
          </a:lstStyle>
          <a:p>
            <a:pPr lvl="0"/>
            <a:r>
              <a:rPr lang="en-US" dirty="0"/>
              <a:t>N/A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DFDD86D-A319-8E15-DEEF-F1A74BFC931B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1754336" y="4512813"/>
            <a:ext cx="1830893" cy="287787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86A4BBA9-4A8A-DFC1-5462-3C7B1D7B7B2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1754336" y="4786745"/>
            <a:ext cx="1830893" cy="6165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EF40F9D-972B-E196-BEFF-34E20BAC0F86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4286271" y="2578137"/>
            <a:ext cx="1371600" cy="1371600"/>
          </a:xfrm>
          <a:custGeom>
            <a:avLst/>
            <a:gdLst>
              <a:gd name="connsiteX0" fmla="*/ 685800 w 1371600"/>
              <a:gd name="connsiteY0" fmla="*/ 0 h 1371600"/>
              <a:gd name="connsiteX1" fmla="*/ 1371600 w 1371600"/>
              <a:gd name="connsiteY1" fmla="*/ 685800 h 1371600"/>
              <a:gd name="connsiteX2" fmla="*/ 685800 w 1371600"/>
              <a:gd name="connsiteY2" fmla="*/ 1371600 h 1371600"/>
              <a:gd name="connsiteX3" fmla="*/ 0 w 1371600"/>
              <a:gd name="connsiteY3" fmla="*/ 685800 h 1371600"/>
              <a:gd name="connsiteX4" fmla="*/ 685800 w 1371600"/>
              <a:gd name="connsiteY4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371600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1064557"/>
                  <a:pt x="1064557" y="1371600"/>
                  <a:pt x="685800" y="1371600"/>
                </a:cubicBezTo>
                <a:cubicBezTo>
                  <a:pt x="307043" y="1371600"/>
                  <a:pt x="0" y="1064557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accent5"/>
          </a:solidFill>
          <a:ln w="19050">
            <a:solidFill>
              <a:schemeClr val="tx2"/>
            </a:solidFill>
          </a:ln>
        </p:spPr>
        <p:txBody>
          <a:bodyPr vert="horz" wrap="square" lIns="0" tIns="91440" rIns="0" bIns="45720" rtlCol="0" anchor="ctr">
            <a:noAutofit/>
          </a:bodyPr>
          <a:lstStyle>
            <a:lvl1pPr marL="0" indent="0" algn="ctr">
              <a:buNone/>
              <a:defRPr lang="en-US" sz="5400" b="1" cap="all" baseline="0" dirty="0">
                <a:solidFill>
                  <a:schemeClr val="tx2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X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2AF715E5-429E-2966-2302-1D9698B1853F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593364" y="2746357"/>
            <a:ext cx="75254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14E574E-1D17-CA27-73EB-8C1330B3FBA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9327" y="3546257"/>
            <a:ext cx="1125489" cy="573965"/>
          </a:xfrm>
          <a:custGeom>
            <a:avLst/>
            <a:gdLst>
              <a:gd name="connsiteX0" fmla="*/ 431268 w 1125489"/>
              <a:gd name="connsiteY0" fmla="*/ 0 h 573965"/>
              <a:gd name="connsiteX1" fmla="*/ 546201 w 1125489"/>
              <a:gd name="connsiteY1" fmla="*/ 39030 h 573965"/>
              <a:gd name="connsiteX2" fmla="*/ 563677 w 1125489"/>
              <a:gd name="connsiteY2" fmla="*/ 57502 h 573965"/>
              <a:gd name="connsiteX3" fmla="*/ 579289 w 1125489"/>
              <a:gd name="connsiteY3" fmla="*/ 41000 h 573965"/>
              <a:gd name="connsiteX4" fmla="*/ 694222 w 1125489"/>
              <a:gd name="connsiteY4" fmla="*/ 1970 h 573965"/>
              <a:gd name="connsiteX5" fmla="*/ 883529 w 1125489"/>
              <a:gd name="connsiteY5" fmla="*/ 186438 h 573965"/>
              <a:gd name="connsiteX6" fmla="*/ 929627 w 1125489"/>
              <a:gd name="connsiteY6" fmla="*/ 180718 h 573965"/>
              <a:gd name="connsiteX7" fmla="*/ 1125489 w 1125489"/>
              <a:gd name="connsiteY7" fmla="*/ 377342 h 573965"/>
              <a:gd name="connsiteX8" fmla="*/ 929556 w 1125489"/>
              <a:gd name="connsiteY8" fmla="*/ 573965 h 573965"/>
              <a:gd name="connsiteX9" fmla="*/ 203106 w 1125489"/>
              <a:gd name="connsiteY9" fmla="*/ 573965 h 573965"/>
              <a:gd name="connsiteX10" fmla="*/ 190843 w 1125489"/>
              <a:gd name="connsiteY10" fmla="*/ 571480 h 573965"/>
              <a:gd name="connsiteX11" fmla="*/ 156442 w 1125489"/>
              <a:gd name="connsiteY11" fmla="*/ 568001 h 573965"/>
              <a:gd name="connsiteX12" fmla="*/ 1 w 1125489"/>
              <a:gd name="connsiteY12" fmla="*/ 375372 h 573965"/>
              <a:gd name="connsiteX13" fmla="*/ 195863 w 1125489"/>
              <a:gd name="connsiteY13" fmla="*/ 178748 h 573965"/>
              <a:gd name="connsiteX14" fmla="*/ 241961 w 1125489"/>
              <a:gd name="connsiteY14" fmla="*/ 184468 h 573965"/>
              <a:gd name="connsiteX15" fmla="*/ 431268 w 1125489"/>
              <a:gd name="connsiteY15" fmla="*/ 0 h 573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5489" h="573965">
                <a:moveTo>
                  <a:pt x="431268" y="0"/>
                </a:moveTo>
                <a:cubicBezTo>
                  <a:pt x="474516" y="0"/>
                  <a:pt x="514344" y="14550"/>
                  <a:pt x="546201" y="39030"/>
                </a:cubicBezTo>
                <a:lnTo>
                  <a:pt x="563677" y="57502"/>
                </a:lnTo>
                <a:lnTo>
                  <a:pt x="579289" y="41000"/>
                </a:lnTo>
                <a:cubicBezTo>
                  <a:pt x="611146" y="16520"/>
                  <a:pt x="650974" y="1970"/>
                  <a:pt x="694222" y="1970"/>
                </a:cubicBezTo>
                <a:cubicBezTo>
                  <a:pt x="796962" y="1970"/>
                  <a:pt x="880465" y="84051"/>
                  <a:pt x="883529" y="186438"/>
                </a:cubicBezTo>
                <a:cubicBezTo>
                  <a:pt x="898349" y="182792"/>
                  <a:pt x="913738" y="180718"/>
                  <a:pt x="929627" y="180718"/>
                </a:cubicBezTo>
                <a:cubicBezTo>
                  <a:pt x="1037853" y="180718"/>
                  <a:pt x="1125560" y="268734"/>
                  <a:pt x="1125489" y="377342"/>
                </a:cubicBezTo>
                <a:cubicBezTo>
                  <a:pt x="1125489" y="485949"/>
                  <a:pt x="1037782" y="573965"/>
                  <a:pt x="929556" y="573965"/>
                </a:cubicBezTo>
                <a:lnTo>
                  <a:pt x="203106" y="573965"/>
                </a:lnTo>
                <a:lnTo>
                  <a:pt x="190843" y="571480"/>
                </a:lnTo>
                <a:lnTo>
                  <a:pt x="156442" y="568001"/>
                </a:lnTo>
                <a:cubicBezTo>
                  <a:pt x="67152" y="549669"/>
                  <a:pt x="1" y="470403"/>
                  <a:pt x="1" y="375372"/>
                </a:cubicBezTo>
                <a:cubicBezTo>
                  <a:pt x="-70" y="266764"/>
                  <a:pt x="87637" y="178748"/>
                  <a:pt x="195863" y="178748"/>
                </a:cubicBezTo>
                <a:cubicBezTo>
                  <a:pt x="211752" y="178748"/>
                  <a:pt x="227141" y="180822"/>
                  <a:pt x="241961" y="184468"/>
                </a:cubicBezTo>
                <a:cubicBezTo>
                  <a:pt x="245025" y="82081"/>
                  <a:pt x="328528" y="0"/>
                  <a:pt x="43126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noFill/>
              </a:defRPr>
            </a:lvl1pPr>
          </a:lstStyle>
          <a:p>
            <a:pPr lvl="0"/>
            <a:r>
              <a:rPr lang="en-US" dirty="0"/>
              <a:t>N/A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36E95F6-AF3B-48BC-9D1E-76681AA30643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4054190" y="4512813"/>
            <a:ext cx="1830893" cy="287787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1BF7226-47B1-B42E-D7BF-768B7C2CA215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4054190" y="4786745"/>
            <a:ext cx="1830893" cy="6165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74EF984-2E1F-2EBD-43C0-9C2A5A8359E7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6565305" y="2576649"/>
            <a:ext cx="1371600" cy="1371600"/>
          </a:xfrm>
          <a:custGeom>
            <a:avLst/>
            <a:gdLst>
              <a:gd name="connsiteX0" fmla="*/ 685800 w 1371600"/>
              <a:gd name="connsiteY0" fmla="*/ 0 h 1371600"/>
              <a:gd name="connsiteX1" fmla="*/ 1371600 w 1371600"/>
              <a:gd name="connsiteY1" fmla="*/ 685800 h 1371600"/>
              <a:gd name="connsiteX2" fmla="*/ 685800 w 1371600"/>
              <a:gd name="connsiteY2" fmla="*/ 1371600 h 1371600"/>
              <a:gd name="connsiteX3" fmla="*/ 0 w 1371600"/>
              <a:gd name="connsiteY3" fmla="*/ 685800 h 1371600"/>
              <a:gd name="connsiteX4" fmla="*/ 685800 w 1371600"/>
              <a:gd name="connsiteY4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371600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1064557"/>
                  <a:pt x="1064557" y="1371600"/>
                  <a:pt x="685800" y="1371600"/>
                </a:cubicBezTo>
                <a:cubicBezTo>
                  <a:pt x="307043" y="1371600"/>
                  <a:pt x="0" y="1064557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accent5"/>
          </a:solidFill>
          <a:ln w="19050">
            <a:solidFill>
              <a:schemeClr val="tx2"/>
            </a:solidFill>
          </a:ln>
        </p:spPr>
        <p:txBody>
          <a:bodyPr vert="horz" wrap="square" lIns="0" tIns="91440" rIns="0" bIns="45720" rtlCol="0" anchor="ctr">
            <a:noAutofit/>
          </a:bodyPr>
          <a:lstStyle>
            <a:lvl1pPr marL="0" indent="0" algn="ctr">
              <a:buNone/>
              <a:defRPr lang="en-US" sz="5400" b="1" cap="all" baseline="0" dirty="0">
                <a:solidFill>
                  <a:schemeClr val="tx2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X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FF871F4-0EA0-DADA-3643-4A75A73170CB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874851" y="2746357"/>
            <a:ext cx="75254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245BB00-C503-A47B-71E5-9FD143CEAE0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88361" y="3546257"/>
            <a:ext cx="1125489" cy="573965"/>
          </a:xfrm>
          <a:custGeom>
            <a:avLst/>
            <a:gdLst>
              <a:gd name="connsiteX0" fmla="*/ 431268 w 1125489"/>
              <a:gd name="connsiteY0" fmla="*/ 0 h 573965"/>
              <a:gd name="connsiteX1" fmla="*/ 546201 w 1125489"/>
              <a:gd name="connsiteY1" fmla="*/ 39030 h 573965"/>
              <a:gd name="connsiteX2" fmla="*/ 563677 w 1125489"/>
              <a:gd name="connsiteY2" fmla="*/ 57502 h 573965"/>
              <a:gd name="connsiteX3" fmla="*/ 579289 w 1125489"/>
              <a:gd name="connsiteY3" fmla="*/ 41000 h 573965"/>
              <a:gd name="connsiteX4" fmla="*/ 694222 w 1125489"/>
              <a:gd name="connsiteY4" fmla="*/ 1970 h 573965"/>
              <a:gd name="connsiteX5" fmla="*/ 883529 w 1125489"/>
              <a:gd name="connsiteY5" fmla="*/ 186438 h 573965"/>
              <a:gd name="connsiteX6" fmla="*/ 929627 w 1125489"/>
              <a:gd name="connsiteY6" fmla="*/ 180718 h 573965"/>
              <a:gd name="connsiteX7" fmla="*/ 1125489 w 1125489"/>
              <a:gd name="connsiteY7" fmla="*/ 377342 h 573965"/>
              <a:gd name="connsiteX8" fmla="*/ 929556 w 1125489"/>
              <a:gd name="connsiteY8" fmla="*/ 573965 h 573965"/>
              <a:gd name="connsiteX9" fmla="*/ 203106 w 1125489"/>
              <a:gd name="connsiteY9" fmla="*/ 573965 h 573965"/>
              <a:gd name="connsiteX10" fmla="*/ 190843 w 1125489"/>
              <a:gd name="connsiteY10" fmla="*/ 571480 h 573965"/>
              <a:gd name="connsiteX11" fmla="*/ 156442 w 1125489"/>
              <a:gd name="connsiteY11" fmla="*/ 568001 h 573965"/>
              <a:gd name="connsiteX12" fmla="*/ 1 w 1125489"/>
              <a:gd name="connsiteY12" fmla="*/ 375372 h 573965"/>
              <a:gd name="connsiteX13" fmla="*/ 195863 w 1125489"/>
              <a:gd name="connsiteY13" fmla="*/ 178748 h 573965"/>
              <a:gd name="connsiteX14" fmla="*/ 241961 w 1125489"/>
              <a:gd name="connsiteY14" fmla="*/ 184468 h 573965"/>
              <a:gd name="connsiteX15" fmla="*/ 431268 w 1125489"/>
              <a:gd name="connsiteY15" fmla="*/ 0 h 573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5489" h="573965">
                <a:moveTo>
                  <a:pt x="431268" y="0"/>
                </a:moveTo>
                <a:cubicBezTo>
                  <a:pt x="474516" y="0"/>
                  <a:pt x="514344" y="14550"/>
                  <a:pt x="546201" y="39030"/>
                </a:cubicBezTo>
                <a:lnTo>
                  <a:pt x="563677" y="57502"/>
                </a:lnTo>
                <a:lnTo>
                  <a:pt x="579289" y="41000"/>
                </a:lnTo>
                <a:cubicBezTo>
                  <a:pt x="611146" y="16520"/>
                  <a:pt x="650974" y="1970"/>
                  <a:pt x="694222" y="1970"/>
                </a:cubicBezTo>
                <a:cubicBezTo>
                  <a:pt x="796962" y="1970"/>
                  <a:pt x="880465" y="84051"/>
                  <a:pt x="883529" y="186438"/>
                </a:cubicBezTo>
                <a:cubicBezTo>
                  <a:pt x="898349" y="182792"/>
                  <a:pt x="913738" y="180718"/>
                  <a:pt x="929627" y="180718"/>
                </a:cubicBezTo>
                <a:cubicBezTo>
                  <a:pt x="1037853" y="180718"/>
                  <a:pt x="1125560" y="268734"/>
                  <a:pt x="1125489" y="377342"/>
                </a:cubicBezTo>
                <a:cubicBezTo>
                  <a:pt x="1125489" y="485949"/>
                  <a:pt x="1037782" y="573965"/>
                  <a:pt x="929556" y="573965"/>
                </a:cubicBezTo>
                <a:lnTo>
                  <a:pt x="203106" y="573965"/>
                </a:lnTo>
                <a:lnTo>
                  <a:pt x="190843" y="571480"/>
                </a:lnTo>
                <a:lnTo>
                  <a:pt x="156442" y="568001"/>
                </a:lnTo>
                <a:cubicBezTo>
                  <a:pt x="67152" y="549669"/>
                  <a:pt x="1" y="470403"/>
                  <a:pt x="1" y="375372"/>
                </a:cubicBezTo>
                <a:cubicBezTo>
                  <a:pt x="-70" y="266764"/>
                  <a:pt x="87637" y="178748"/>
                  <a:pt x="195863" y="178748"/>
                </a:cubicBezTo>
                <a:cubicBezTo>
                  <a:pt x="211752" y="178748"/>
                  <a:pt x="227141" y="180822"/>
                  <a:pt x="241961" y="184468"/>
                </a:cubicBezTo>
                <a:cubicBezTo>
                  <a:pt x="245025" y="82081"/>
                  <a:pt x="328528" y="0"/>
                  <a:pt x="43126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noFill/>
              </a:defRPr>
            </a:lvl1pPr>
          </a:lstStyle>
          <a:p>
            <a:pPr lvl="0"/>
            <a:r>
              <a:rPr lang="en-US" dirty="0"/>
              <a:t>N/A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572CB72-265B-1A6E-CB4B-1D54DCA3C9E4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6335677" y="4512813"/>
            <a:ext cx="1830893" cy="287787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AD6653FC-DD0E-D272-9249-E5BC7F66D4A6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241474" y="4786745"/>
            <a:ext cx="2019298" cy="6165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59D9FE5-B2E1-8F66-399D-12509D16150D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8854729" y="2573867"/>
            <a:ext cx="1371600" cy="1371600"/>
          </a:xfrm>
          <a:custGeom>
            <a:avLst/>
            <a:gdLst>
              <a:gd name="connsiteX0" fmla="*/ 685800 w 1371600"/>
              <a:gd name="connsiteY0" fmla="*/ 0 h 1371600"/>
              <a:gd name="connsiteX1" fmla="*/ 1371600 w 1371600"/>
              <a:gd name="connsiteY1" fmla="*/ 685800 h 1371600"/>
              <a:gd name="connsiteX2" fmla="*/ 685800 w 1371600"/>
              <a:gd name="connsiteY2" fmla="*/ 1371600 h 1371600"/>
              <a:gd name="connsiteX3" fmla="*/ 0 w 1371600"/>
              <a:gd name="connsiteY3" fmla="*/ 685800 h 1371600"/>
              <a:gd name="connsiteX4" fmla="*/ 685800 w 1371600"/>
              <a:gd name="connsiteY4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371600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1064557"/>
                  <a:pt x="1064557" y="1371600"/>
                  <a:pt x="685800" y="1371600"/>
                </a:cubicBezTo>
                <a:cubicBezTo>
                  <a:pt x="307043" y="1371600"/>
                  <a:pt x="0" y="1064557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accent5"/>
          </a:solidFill>
          <a:ln w="19050">
            <a:solidFill>
              <a:schemeClr val="tx2"/>
            </a:solidFill>
          </a:ln>
        </p:spPr>
        <p:txBody>
          <a:bodyPr vert="horz" wrap="square" lIns="0" tIns="91440" rIns="0" bIns="45720" rtlCol="0" anchor="ctr">
            <a:noAutofit/>
          </a:bodyPr>
          <a:lstStyle>
            <a:lvl1pPr marL="0" indent="0" algn="ctr">
              <a:buNone/>
              <a:defRPr lang="en-US" sz="5400" b="1" cap="all" baseline="0" dirty="0">
                <a:solidFill>
                  <a:schemeClr val="tx2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X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55E618A-EFFF-E485-8AD1-1D28C8E2CAD8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9161899" y="2753283"/>
            <a:ext cx="75254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D27FCF8-D283-7038-1C0F-0082367663D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977785" y="3546257"/>
            <a:ext cx="1125489" cy="573965"/>
          </a:xfrm>
          <a:custGeom>
            <a:avLst/>
            <a:gdLst>
              <a:gd name="connsiteX0" fmla="*/ 431268 w 1125489"/>
              <a:gd name="connsiteY0" fmla="*/ 0 h 573965"/>
              <a:gd name="connsiteX1" fmla="*/ 546201 w 1125489"/>
              <a:gd name="connsiteY1" fmla="*/ 39030 h 573965"/>
              <a:gd name="connsiteX2" fmla="*/ 563677 w 1125489"/>
              <a:gd name="connsiteY2" fmla="*/ 57502 h 573965"/>
              <a:gd name="connsiteX3" fmla="*/ 579289 w 1125489"/>
              <a:gd name="connsiteY3" fmla="*/ 41000 h 573965"/>
              <a:gd name="connsiteX4" fmla="*/ 694222 w 1125489"/>
              <a:gd name="connsiteY4" fmla="*/ 1970 h 573965"/>
              <a:gd name="connsiteX5" fmla="*/ 883529 w 1125489"/>
              <a:gd name="connsiteY5" fmla="*/ 186438 h 573965"/>
              <a:gd name="connsiteX6" fmla="*/ 929627 w 1125489"/>
              <a:gd name="connsiteY6" fmla="*/ 180718 h 573965"/>
              <a:gd name="connsiteX7" fmla="*/ 1125489 w 1125489"/>
              <a:gd name="connsiteY7" fmla="*/ 377342 h 573965"/>
              <a:gd name="connsiteX8" fmla="*/ 929556 w 1125489"/>
              <a:gd name="connsiteY8" fmla="*/ 573965 h 573965"/>
              <a:gd name="connsiteX9" fmla="*/ 203106 w 1125489"/>
              <a:gd name="connsiteY9" fmla="*/ 573965 h 573965"/>
              <a:gd name="connsiteX10" fmla="*/ 190843 w 1125489"/>
              <a:gd name="connsiteY10" fmla="*/ 571480 h 573965"/>
              <a:gd name="connsiteX11" fmla="*/ 156442 w 1125489"/>
              <a:gd name="connsiteY11" fmla="*/ 568001 h 573965"/>
              <a:gd name="connsiteX12" fmla="*/ 1 w 1125489"/>
              <a:gd name="connsiteY12" fmla="*/ 375372 h 573965"/>
              <a:gd name="connsiteX13" fmla="*/ 195863 w 1125489"/>
              <a:gd name="connsiteY13" fmla="*/ 178748 h 573965"/>
              <a:gd name="connsiteX14" fmla="*/ 241961 w 1125489"/>
              <a:gd name="connsiteY14" fmla="*/ 184468 h 573965"/>
              <a:gd name="connsiteX15" fmla="*/ 431268 w 1125489"/>
              <a:gd name="connsiteY15" fmla="*/ 0 h 573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5489" h="573965">
                <a:moveTo>
                  <a:pt x="431268" y="0"/>
                </a:moveTo>
                <a:cubicBezTo>
                  <a:pt x="474516" y="0"/>
                  <a:pt x="514344" y="14550"/>
                  <a:pt x="546201" y="39030"/>
                </a:cubicBezTo>
                <a:lnTo>
                  <a:pt x="563677" y="57502"/>
                </a:lnTo>
                <a:lnTo>
                  <a:pt x="579289" y="41000"/>
                </a:lnTo>
                <a:cubicBezTo>
                  <a:pt x="611146" y="16520"/>
                  <a:pt x="650974" y="1970"/>
                  <a:pt x="694222" y="1970"/>
                </a:cubicBezTo>
                <a:cubicBezTo>
                  <a:pt x="796962" y="1970"/>
                  <a:pt x="880465" y="84051"/>
                  <a:pt x="883529" y="186438"/>
                </a:cubicBezTo>
                <a:cubicBezTo>
                  <a:pt x="898349" y="182792"/>
                  <a:pt x="913738" y="180718"/>
                  <a:pt x="929627" y="180718"/>
                </a:cubicBezTo>
                <a:cubicBezTo>
                  <a:pt x="1037853" y="180718"/>
                  <a:pt x="1125560" y="268734"/>
                  <a:pt x="1125489" y="377342"/>
                </a:cubicBezTo>
                <a:cubicBezTo>
                  <a:pt x="1125489" y="485949"/>
                  <a:pt x="1037782" y="573965"/>
                  <a:pt x="929556" y="573965"/>
                </a:cubicBezTo>
                <a:lnTo>
                  <a:pt x="203106" y="573965"/>
                </a:lnTo>
                <a:lnTo>
                  <a:pt x="190843" y="571480"/>
                </a:lnTo>
                <a:lnTo>
                  <a:pt x="156442" y="568001"/>
                </a:lnTo>
                <a:cubicBezTo>
                  <a:pt x="67152" y="549669"/>
                  <a:pt x="1" y="470403"/>
                  <a:pt x="1" y="375372"/>
                </a:cubicBezTo>
                <a:cubicBezTo>
                  <a:pt x="-70" y="266764"/>
                  <a:pt x="87637" y="178748"/>
                  <a:pt x="195863" y="178748"/>
                </a:cubicBezTo>
                <a:cubicBezTo>
                  <a:pt x="211752" y="178748"/>
                  <a:pt x="227141" y="180822"/>
                  <a:pt x="241961" y="184468"/>
                </a:cubicBezTo>
                <a:cubicBezTo>
                  <a:pt x="245025" y="82081"/>
                  <a:pt x="328528" y="0"/>
                  <a:pt x="43126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noFill/>
              </a:defRPr>
            </a:lvl1pPr>
          </a:lstStyle>
          <a:p>
            <a:pPr lvl="0"/>
            <a:r>
              <a:rPr lang="en-US" dirty="0"/>
              <a:t>N/A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91520171-76AD-DCF6-B7F6-35E395BDFA85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8622725" y="4512813"/>
            <a:ext cx="1830893" cy="287787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08CFEF0A-F0F7-3357-5C21-B15CE89D0CB8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8622725" y="4786745"/>
            <a:ext cx="1830893" cy="6165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59949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06.12.2025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2405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06.12.2025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510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06.12.2025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957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06.12.2025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978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06.12.2025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2779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06.12.2025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2047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06.12.2025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7096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06.12.2025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4461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06.12.2025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9088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06.12.2025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8068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06.12.2025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386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tx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tx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tx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71" r:id="rId4"/>
    <p:sldLayoutId id="2147483659" r:id="rId5"/>
    <p:sldLayoutId id="2147483668" r:id="rId6"/>
    <p:sldLayoutId id="2147483669" r:id="rId7"/>
    <p:sldLayoutId id="2147483661" r:id="rId8"/>
    <p:sldLayoutId id="2147483666" r:id="rId9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ru-RU"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90B616-241D-4DFE-BC2F-C001ED77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457200"/>
            <a:ext cx="11731752" cy="63093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AE909E-CC4A-4E51-BC02-B893225D2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124" y="1825625"/>
            <a:ext cx="117317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3B6EE4-1695-4DD6-9758-84FFE963D6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01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5DBEE17-08EF-4C4A-BC0F-3EBC467F4D0A}" type="datetime1">
              <a:rPr lang="ru-RU" smtClean="0"/>
              <a:t>06.12.2025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43250D-A8F9-4682-AD84-FD37BCAA6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9280" y="6356350"/>
            <a:ext cx="5933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E1A788-841D-41AB-A983-152B6532F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867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4DE3823-CC86-4AC6-95C0-DC3ECA80FD8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549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ts val="1000"/>
        </a:spcBef>
        <a:buNone/>
        <a:defRPr lang="ru-RU" sz="3600" b="1" kern="1200" cap="all" baseline="0">
          <a:solidFill>
            <a:schemeClr val="tx1"/>
          </a:solidFill>
          <a:latin typeface="+mj-cs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/>
          </a:solidFill>
          <a:latin typeface="+mn-cs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/>
          </a:solidFill>
          <a:latin typeface="+mn-cs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/>
          </a:solidFill>
          <a:latin typeface="+mn-cs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94C4A8-C2EB-4D2A-A43E-BE19EA9AE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2742BD-2E9C-46B7-AFF7-A440C094D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3F001-24C4-4191-A568-B1096B9ABF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9F280-24DB-415F-8DF8-72D7FF3C4BF0}" type="datetimeFigureOut">
              <a:rPr lang="en-US" noProof="0" smtClean="0"/>
              <a:t>12/6/2025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E5E6E-ED1A-4700-A7E8-68DEBCDD6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E6C46-B63C-4A83-8155-0AE7FABAD9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A9A2B-DCEA-459B-8067-44D042050D8C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7365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2E07F91-1951-F047-88A3-E9699D235946}" type="datetimeFigureOut">
              <a:rPr lang="ru-RU"/>
              <a:t>06.12.2025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639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003" y="2203417"/>
            <a:ext cx="8388534" cy="1681143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lnSpc>
                <a:spcPct val="100000"/>
              </a:lnSpc>
            </a:pPr>
            <a:r>
              <a:rPr lang="en-US" sz="4200" dirty="0" err="1"/>
              <a:t>LexCity</a:t>
            </a:r>
            <a:br>
              <a:rPr lang="ru-RU" sz="4200" dirty="0"/>
            </a:br>
            <a:br>
              <a:rPr lang="ru-RU" sz="4200" dirty="0"/>
            </a:br>
            <a:r>
              <a:rPr lang="ru-RU" sz="1400" dirty="0"/>
              <a:t>AI-платформа для стандартизации и автоматизации экспертизы BIM-проектов.</a:t>
            </a:r>
            <a:br>
              <a:rPr lang="ru-RU" sz="1400" dirty="0"/>
            </a:br>
            <a:r>
              <a:rPr lang="ru-RU" sz="1400" dirty="0"/>
              <a:t>Единые правила проверки, RAG-доступ к нормативам, отчёты для госпрограмм.</a:t>
            </a:r>
            <a:br>
              <a:rPr lang="ru-RU" sz="1400" dirty="0"/>
            </a:br>
            <a:br>
              <a:rPr lang="ru-RU" sz="1400" i="1" dirty="0"/>
            </a:br>
            <a:r>
              <a:rPr lang="ru-RU" sz="1400" i="1" dirty="0"/>
              <a:t>Помогает</a:t>
            </a:r>
            <a:r>
              <a:rPr lang="en-US" sz="1400" i="1" dirty="0"/>
              <a:t> </a:t>
            </a:r>
            <a:r>
              <a:rPr lang="ru-RU" sz="1400" i="1" dirty="0"/>
              <a:t>сокращать до 20% переделок, ускорять экспертизу и повышать качество проектирования.</a:t>
            </a:r>
            <a:endParaRPr lang="en-US" sz="1400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8957F-2DB9-5B98-F6AE-50E99BF34B01}"/>
              </a:ext>
            </a:extLst>
          </p:cNvPr>
          <p:cNvSpPr txBox="1"/>
          <p:nvPr/>
        </p:nvSpPr>
        <p:spPr>
          <a:xfrm>
            <a:off x="2745558" y="5377993"/>
            <a:ext cx="92519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ea typeface="+mj-ea"/>
                <a:cs typeface="+mj-cs"/>
              </a:rPr>
              <a:t>Тимофеев Петр Олегович </a:t>
            </a:r>
          </a:p>
          <a:p>
            <a:r>
              <a:rPr lang="ru-RU" b="1" dirty="0">
                <a:latin typeface="Arial" panose="020B0604020202020204" pitchFamily="34" charset="0"/>
                <a:ea typeface="+mj-ea"/>
                <a:cs typeface="+mj-cs"/>
              </a:rPr>
              <a:t>ИТМО Аспирантура</a:t>
            </a:r>
          </a:p>
          <a:p>
            <a:r>
              <a:rPr lang="ru-RU" b="1" dirty="0">
                <a:latin typeface="Arial" panose="020B0604020202020204" pitchFamily="34" charset="0"/>
                <a:ea typeface="+mj-ea"/>
                <a:cs typeface="+mj-cs"/>
              </a:rPr>
              <a:t>1.2.1 Искусственный интеллект и машинное обучение 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1AFAD-FCCA-9F2E-9E26-98538001E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B4DF651-79ED-398C-027A-13E42B61F8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96000" y="1029332"/>
            <a:ext cx="3737287" cy="511983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1D663476-A005-28F5-EDBE-039232BED7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80133" y="1029333"/>
            <a:ext cx="3610466" cy="511983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FEAFBD-EBB7-361C-5848-27124143E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965" y="628199"/>
            <a:ext cx="2794518" cy="27101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/>
              <a:t>Проблема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86EEF2-DD7C-AA16-7301-8042EE59DF7D}"/>
              </a:ext>
            </a:extLst>
          </p:cNvPr>
          <p:cNvSpPr txBox="1"/>
          <p:nvPr/>
        </p:nvSpPr>
        <p:spPr>
          <a:xfrm>
            <a:off x="6632106" y="2828835"/>
            <a:ext cx="30703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</a:rPr>
              <a:t>10–15</a:t>
            </a:r>
            <a:r>
              <a:rPr lang="ru-RU" b="1" dirty="0">
                <a:solidFill>
                  <a:schemeClr val="bg1"/>
                </a:solidFill>
              </a:rPr>
              <a:t>%</a:t>
            </a:r>
            <a:r>
              <a:rPr lang="ru-RU" sz="4800" b="1" dirty="0">
                <a:solidFill>
                  <a:schemeClr val="bg1"/>
                </a:solidFill>
              </a:rPr>
              <a:t> </a:t>
            </a:r>
          </a:p>
          <a:p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времени строительства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уходит </a:t>
            </a:r>
            <a:b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переделки и устранение коллизий</a:t>
            </a:r>
            <a:endParaRPr lang="ru-UA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0D9FC4-34A9-6127-BB41-69EE8A0A19C1}"/>
              </a:ext>
            </a:extLst>
          </p:cNvPr>
          <p:cNvSpPr txBox="1"/>
          <p:nvPr/>
        </p:nvSpPr>
        <p:spPr>
          <a:xfrm>
            <a:off x="1708882" y="4391317"/>
            <a:ext cx="35354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200" b="1" dirty="0">
                <a:solidFill>
                  <a:schemeClr val="bg1"/>
                </a:solidFill>
              </a:rPr>
              <a:t>100 000 </a:t>
            </a:r>
            <a:r>
              <a:rPr lang="ru-RU" b="1" dirty="0">
                <a:solidFill>
                  <a:schemeClr val="bg1"/>
                </a:solidFill>
              </a:rPr>
              <a:t>человек</a:t>
            </a:r>
          </a:p>
          <a:p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Дефицит 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BIM-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специалистов</a:t>
            </a:r>
          </a:p>
          <a:p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ростом на </a:t>
            </a:r>
            <a:r>
              <a:rPr lang="ru-RU" sz="4200" b="1" dirty="0">
                <a:solidFill>
                  <a:schemeClr val="bg1"/>
                </a:solidFill>
              </a:rPr>
              <a:t>30</a:t>
            </a:r>
            <a:r>
              <a:rPr lang="ru-RU" b="1" dirty="0">
                <a:solidFill>
                  <a:schemeClr val="bg1"/>
                </a:solidFill>
              </a:rPr>
              <a:t>%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ежегодно</a:t>
            </a:r>
            <a:endParaRPr lang="ru-UA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C48008-DEA0-456C-9027-CFA6F0F1465D}"/>
              </a:ext>
            </a:extLst>
          </p:cNvPr>
          <p:cNvSpPr txBox="1"/>
          <p:nvPr/>
        </p:nvSpPr>
        <p:spPr>
          <a:xfrm>
            <a:off x="1708882" y="2740940"/>
            <a:ext cx="30703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</a:rPr>
              <a:t>42</a:t>
            </a:r>
            <a:r>
              <a:rPr lang="ru-RU" b="1" dirty="0">
                <a:solidFill>
                  <a:schemeClr val="bg1"/>
                </a:solidFill>
              </a:rPr>
              <a:t>%</a:t>
            </a:r>
            <a:r>
              <a:rPr lang="ru-RU" sz="4800" b="1" dirty="0">
                <a:solidFill>
                  <a:schemeClr val="bg1"/>
                </a:solidFill>
              </a:rPr>
              <a:t> </a:t>
            </a:r>
          </a:p>
          <a:p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проектных организаций использует 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BIM </a:t>
            </a:r>
            <a:r>
              <a:rPr lang="uk-UA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25.09.25</a:t>
            </a:r>
            <a:endParaRPr lang="ru-UA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F072EA-3213-F7D0-55AB-8E866C704B38}"/>
              </a:ext>
            </a:extLst>
          </p:cNvPr>
          <p:cNvSpPr txBox="1"/>
          <p:nvPr/>
        </p:nvSpPr>
        <p:spPr>
          <a:xfrm>
            <a:off x="6632106" y="1291142"/>
            <a:ext cx="22477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&gt;</a:t>
            </a:r>
            <a:r>
              <a:rPr lang="ru-RU" sz="4800" b="1" dirty="0">
                <a:solidFill>
                  <a:schemeClr val="bg1"/>
                </a:solidFill>
              </a:rPr>
              <a:t>2</a:t>
            </a:r>
            <a:r>
              <a:rPr lang="en-US" sz="4800" b="1" dirty="0">
                <a:solidFill>
                  <a:schemeClr val="bg1"/>
                </a:solidFill>
              </a:rPr>
              <a:t>0</a:t>
            </a:r>
            <a:r>
              <a:rPr lang="ru-RU" b="1" dirty="0">
                <a:solidFill>
                  <a:schemeClr val="bg1"/>
                </a:solidFill>
              </a:rPr>
              <a:t>%</a:t>
            </a:r>
            <a:r>
              <a:rPr lang="ru-RU" sz="4800" b="1" dirty="0">
                <a:solidFill>
                  <a:schemeClr val="bg1"/>
                </a:solidFill>
              </a:rPr>
              <a:t> </a:t>
            </a:r>
          </a:p>
          <a:p>
            <a:r>
              <a:rPr lang="uk-UA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обрушений </a:t>
            </a:r>
            <a:r>
              <a:rPr lang="uk-UA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uk-UA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-за </a:t>
            </a:r>
            <a:r>
              <a:rPr lang="uk-UA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ошибок</a:t>
            </a:r>
            <a:r>
              <a:rPr lang="uk-UA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uk-UA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стадии</a:t>
            </a:r>
            <a:r>
              <a:rPr lang="uk-UA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проектирования</a:t>
            </a:r>
            <a:endParaRPr lang="ru-UA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735656-3678-A086-DB88-7D66CACFBF04}"/>
              </a:ext>
            </a:extLst>
          </p:cNvPr>
          <p:cNvSpPr txBox="1"/>
          <p:nvPr/>
        </p:nvSpPr>
        <p:spPr>
          <a:xfrm>
            <a:off x="1708882" y="1291142"/>
            <a:ext cx="26564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&gt;140</a:t>
            </a:r>
            <a:r>
              <a:rPr lang="ru-RU" sz="4800" b="1" dirty="0">
                <a:solidFill>
                  <a:schemeClr val="bg1"/>
                </a:solidFill>
              </a:rPr>
              <a:t> </a:t>
            </a:r>
            <a:r>
              <a:rPr lang="en-US" sz="4800" b="1" dirty="0">
                <a:solidFill>
                  <a:schemeClr val="bg1"/>
                </a:solidFill>
              </a:rPr>
              <a:t>000</a:t>
            </a:r>
            <a:endParaRPr lang="ru-RU" sz="4800" b="1" dirty="0">
              <a:solidFill>
                <a:schemeClr val="bg1"/>
              </a:solidFill>
            </a:endParaRPr>
          </a:p>
          <a:p>
            <a:r>
              <a:rPr lang="uk-UA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ых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организаций в РФ</a:t>
            </a:r>
            <a:endParaRPr lang="ru-UA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D31328-5D5A-8B99-9C2B-FAAEA7095103}"/>
              </a:ext>
            </a:extLst>
          </p:cNvPr>
          <p:cNvSpPr txBox="1"/>
          <p:nvPr/>
        </p:nvSpPr>
        <p:spPr>
          <a:xfrm>
            <a:off x="6632107" y="4304824"/>
            <a:ext cx="22477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&gt;42</a:t>
            </a:r>
            <a:r>
              <a:rPr lang="uk-UA" sz="4800" b="1" dirty="0">
                <a:solidFill>
                  <a:schemeClr val="bg1"/>
                </a:solidFill>
              </a:rPr>
              <a:t> </a:t>
            </a:r>
            <a:r>
              <a:rPr lang="uk-UA" b="1" dirty="0" err="1">
                <a:solidFill>
                  <a:schemeClr val="bg1"/>
                </a:solidFill>
              </a:rPr>
              <a:t>дней</a:t>
            </a:r>
            <a:endParaRPr lang="uk-UA" b="1" dirty="0">
              <a:solidFill>
                <a:schemeClr val="bg1"/>
              </a:solidFill>
            </a:endParaRPr>
          </a:p>
          <a:p>
            <a:r>
              <a:rPr lang="uk-UA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среднее</a:t>
            </a:r>
            <a:r>
              <a:rPr lang="uk-UA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время</a:t>
            </a:r>
            <a:r>
              <a:rPr lang="uk-UA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ожидания</a:t>
            </a:r>
            <a:r>
              <a:rPr lang="uk-UA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</a:t>
            </a:r>
            <a:r>
              <a:rPr lang="uk-UA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экспертизы</a:t>
            </a:r>
          </a:p>
        </p:txBody>
      </p:sp>
    </p:spTree>
    <p:extLst>
      <p:ext uri="{BB962C8B-B14F-4D97-AF65-F5344CB8AC3E}">
        <p14:creationId xmlns:p14="http://schemas.microsoft.com/office/powerpoint/2010/main" val="1080946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9E8221-248B-B943-8452-D12D10C2A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64" y="96366"/>
            <a:ext cx="8284681" cy="541132"/>
          </a:xfrm>
        </p:spPr>
        <p:txBody>
          <a:bodyPr/>
          <a:lstStyle/>
          <a:p>
            <a:pPr algn="ctr"/>
            <a:r>
              <a:rPr lang="ru-RU" sz="2800" dirty="0">
                <a:ea typeface="+mn-ea"/>
                <a:cs typeface="+mn-cs"/>
              </a:rPr>
              <a:t>Продукт - </a:t>
            </a:r>
            <a:r>
              <a:rPr lang="en-US" sz="2800" dirty="0">
                <a:ea typeface="+mn-ea"/>
                <a:cs typeface="+mn-cs"/>
              </a:rPr>
              <a:t> </a:t>
            </a:r>
            <a:r>
              <a:rPr lang="en-US" sz="2800" dirty="0" err="1">
                <a:ea typeface="+mn-ea"/>
                <a:cs typeface="+mn-cs"/>
              </a:rPr>
              <a:t>LexCity</a:t>
            </a:r>
            <a:endParaRPr lang="ru-UA" sz="2800" dirty="0"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5FE0F270-DEFE-1F6C-7DCD-9FDDCE3C61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53559" y="2608224"/>
            <a:ext cx="3451069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🧠 </a:t>
            </a:r>
            <a:r>
              <a:rPr kumimoji="0" lang="ru-UA" altLang="ru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ИИ-ассистент по нормативам</a:t>
            </a:r>
            <a:br>
              <a: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Проверяет элементы модели на соответствие СНиП, ГОСТ и СП.</a:t>
            </a:r>
            <a:br>
              <a: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Объясняет ошибки, даёт ссылки на документы и рекомендации по исправлению.</a:t>
            </a:r>
            <a:endParaRPr kumimoji="0" lang="ru-RU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6047CE-BAED-D030-77C5-912BA374EF53}"/>
              </a:ext>
            </a:extLst>
          </p:cNvPr>
          <p:cNvSpPr txBox="1"/>
          <p:nvPr/>
        </p:nvSpPr>
        <p:spPr>
          <a:xfrm>
            <a:off x="5945698" y="1526920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altLang="ru-UA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altLang="ru-UA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644F62-442D-1206-7A8C-01D4BF5EC4B0}"/>
              </a:ext>
            </a:extLst>
          </p:cNvPr>
          <p:cNvSpPr txBox="1"/>
          <p:nvPr/>
        </p:nvSpPr>
        <p:spPr>
          <a:xfrm>
            <a:off x="7664172" y="2516692"/>
            <a:ext cx="37338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UA" altLang="ru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Аналитика и отчёты </a:t>
            </a:r>
            <a:r>
              <a: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Автоматическое выявление коллизий, статистика ошибок и экспорт отчётов для экспертизы.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A61D9E-31C0-365E-616C-51B446E6BE13}"/>
              </a:ext>
            </a:extLst>
          </p:cNvPr>
          <p:cNvSpPr txBox="1"/>
          <p:nvPr/>
        </p:nvSpPr>
        <p:spPr>
          <a:xfrm>
            <a:off x="1855011" y="1185080"/>
            <a:ext cx="76760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🤝 </a:t>
            </a:r>
            <a:r>
              <a:rPr kumimoji="0" lang="ru-UA" altLang="ru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Платформа для коллаборации</a:t>
            </a:r>
            <a:br>
              <a: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Архитекторы, инженеры и эксперты работают в одном пространстве:</a:t>
            </a:r>
            <a:br>
              <a: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назначают задачи, оставляют замечания, отслеживают исправления.</a:t>
            </a:r>
            <a:endParaRPr kumimoji="0" lang="ru-RU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530FBC-C118-5EBC-1380-D7C5FB515171}"/>
              </a:ext>
            </a:extLst>
          </p:cNvPr>
          <p:cNvSpPr txBox="1"/>
          <p:nvPr/>
        </p:nvSpPr>
        <p:spPr>
          <a:xfrm>
            <a:off x="4462862" y="2516692"/>
            <a:ext cx="246039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UA" altLang="ru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🏗️ </a:t>
            </a:r>
            <a:r>
              <a:rPr kumimoji="0" lang="ru-UA" altLang="ru-U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Визуализатор BIM-моделей</a:t>
            </a:r>
            <a:br>
              <a:rPr kumimoji="0" lang="ru-UA" altLang="ru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</a:br>
            <a:r>
              <a:rPr kumimoji="0" lang="ru-UA" altLang="ru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Позволяет работать с IFC-файлами прямо в браузере.</a:t>
            </a:r>
            <a:br>
              <a:rPr kumimoji="0" lang="ru-UA" altLang="ru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</a:br>
            <a:r>
              <a:rPr kumimoji="0" lang="ru-UA" altLang="ru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Удобная навигация, комментарии, выделение проблемных зон.</a:t>
            </a:r>
          </a:p>
        </p:txBody>
      </p:sp>
    </p:spTree>
    <p:extLst>
      <p:ext uri="{BB962C8B-B14F-4D97-AF65-F5344CB8AC3E}">
        <p14:creationId xmlns:p14="http://schemas.microsoft.com/office/powerpoint/2010/main" val="4098412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78F775-20BE-3887-7F4F-CE1D34239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64" y="102022"/>
            <a:ext cx="9779183" cy="633522"/>
          </a:xfrm>
        </p:spPr>
        <p:txBody>
          <a:bodyPr/>
          <a:lstStyle/>
          <a:p>
            <a:pPr algn="ctr"/>
            <a:r>
              <a:rPr lang="ru-RU" sz="2800" dirty="0"/>
              <a:t>Решение</a:t>
            </a:r>
            <a:endParaRPr lang="ru-UA" sz="280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7AD614D-7921-941B-7566-8A5B3503576B}"/>
              </a:ext>
            </a:extLst>
          </p:cNvPr>
          <p:cNvGrpSpPr/>
          <p:nvPr/>
        </p:nvGrpSpPr>
        <p:grpSpPr>
          <a:xfrm>
            <a:off x="2122903" y="1202543"/>
            <a:ext cx="7946193" cy="3942026"/>
            <a:chOff x="2516978" y="1638378"/>
            <a:chExt cx="7946193" cy="3942026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5D5141BE-BA10-AF5D-AEFB-8FA3A2402CF3}"/>
                </a:ext>
              </a:extLst>
            </p:cNvPr>
            <p:cNvSpPr/>
            <p:nvPr/>
          </p:nvSpPr>
          <p:spPr>
            <a:xfrm>
              <a:off x="2516978" y="1638378"/>
              <a:ext cx="7768139" cy="3942026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8135D4-FC88-B535-2779-46A87911866D}"/>
                </a:ext>
              </a:extLst>
            </p:cNvPr>
            <p:cNvSpPr txBox="1"/>
            <p:nvPr/>
          </p:nvSpPr>
          <p:spPr>
            <a:xfrm>
              <a:off x="2598062" y="2536793"/>
              <a:ext cx="7605970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</a:rPr>
                <a:t>💸 Сокращение времени проекта на </a:t>
              </a:r>
              <a:r>
                <a:rPr lang="ru-RU" b="1" dirty="0">
                  <a:solidFill>
                    <a:schemeClr val="bg1"/>
                  </a:solidFill>
                </a:rPr>
                <a:t>10–15</a:t>
              </a:r>
              <a:r>
                <a:rPr lang="ru-RU" sz="1600" dirty="0">
                  <a:solidFill>
                    <a:schemeClr val="bg1"/>
                  </a:solidFill>
                </a:rPr>
                <a:t>% за счет уменьшения переделок и исправлений проекта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F6723C-AC6F-FF92-5CB4-31BD8F471928}"/>
                </a:ext>
              </a:extLst>
            </p:cNvPr>
            <p:cNvSpPr txBox="1"/>
            <p:nvPr/>
          </p:nvSpPr>
          <p:spPr>
            <a:xfrm>
              <a:off x="2578306" y="1926347"/>
              <a:ext cx="68178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/>
                <a:t>⏱️ </a:t>
              </a:r>
              <a:r>
                <a:rPr lang="ru-RU" sz="1600" dirty="0">
                  <a:solidFill>
                    <a:schemeClr val="bg1"/>
                  </a:solidFill>
                </a:rPr>
                <a:t>Проверка проекта не за 42 дня, а за несколько часов.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4B43E55-05C9-041F-9164-4D8D4FA4FB71}"/>
                </a:ext>
              </a:extLst>
            </p:cNvPr>
            <p:cNvSpPr txBox="1"/>
            <p:nvPr/>
          </p:nvSpPr>
          <p:spPr>
            <a:xfrm>
              <a:off x="2598061" y="3393460"/>
              <a:ext cx="760597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</a:rPr>
                <a:t>👷 Снижение нагрузки на BIM-специалистов, повышение их продуктивности.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CF6F760-E404-3274-9932-BEFBDCC22226}"/>
                </a:ext>
              </a:extLst>
            </p:cNvPr>
            <p:cNvSpPr txBox="1"/>
            <p:nvPr/>
          </p:nvSpPr>
          <p:spPr>
            <a:xfrm>
              <a:off x="2578306" y="4075709"/>
              <a:ext cx="760597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</a:rPr>
                <a:t>🧩 Упрощённый переход на обязательный BIM-формат без простоев и сбоев.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49746D5-7654-4E67-6786-A3680E8880F0}"/>
                </a:ext>
              </a:extLst>
            </p:cNvPr>
            <p:cNvSpPr txBox="1"/>
            <p:nvPr/>
          </p:nvSpPr>
          <p:spPr>
            <a:xfrm>
              <a:off x="2578306" y="4881068"/>
              <a:ext cx="788486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</a:rPr>
                <a:t>🏙️ Основа для </a:t>
              </a:r>
              <a:r>
                <a:rPr lang="ru-RU" sz="1600" b="1" dirty="0">
                  <a:solidFill>
                    <a:schemeClr val="bg1"/>
                  </a:solidFill>
                </a:rPr>
                <a:t>оцифровки стройки</a:t>
              </a:r>
              <a:r>
                <a:rPr lang="ru-RU" sz="1600" dirty="0">
                  <a:solidFill>
                    <a:schemeClr val="bg1"/>
                  </a:solidFill>
                </a:rPr>
                <a:t> и перехода к гибридному проектированию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9545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снимок экрана, 3D-моделирование, Программное обеспечение для видеоигр, Графическ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321D647-09D6-27AF-7AE2-802549A5F7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06" y="957866"/>
            <a:ext cx="4459993" cy="2398337"/>
          </a:xfrm>
          <a:prstGeom prst="rect">
            <a:avLst/>
          </a:prstGeom>
        </p:spPr>
      </p:pic>
      <p:pic>
        <p:nvPicPr>
          <p:cNvPr id="7" name="Рисунок 15">
            <a:extLst>
              <a:ext uri="{FF2B5EF4-FFF2-40B4-BE49-F238E27FC236}">
                <a16:creationId xmlns:a16="http://schemas.microsoft.com/office/drawing/2014/main" id="{2D4410B9-A1BC-E947-2833-206D8E1A8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734" y="3958330"/>
            <a:ext cx="4293728" cy="247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E23AE7-97A4-39C9-AD80-594044DD7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64" y="102022"/>
            <a:ext cx="9779183" cy="619873"/>
          </a:xfrm>
        </p:spPr>
        <p:txBody>
          <a:bodyPr/>
          <a:lstStyle/>
          <a:p>
            <a:pPr algn="ctr"/>
            <a:r>
              <a:rPr lang="ru-RU" sz="3200" dirty="0"/>
              <a:t>Продукт</a:t>
            </a:r>
          </a:p>
        </p:txBody>
      </p:sp>
      <p:pic>
        <p:nvPicPr>
          <p:cNvPr id="6" name="Рисунок 14" descr="Изображение выглядит как снимок экрана, текс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90C3923-6506-9581-66AC-F5BA6EAE8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203" y="1279351"/>
            <a:ext cx="3979069" cy="350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386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3D96C-D744-BB93-9134-4FB79EF90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4152" y="340698"/>
            <a:ext cx="5049431" cy="873905"/>
          </a:xfrm>
        </p:spPr>
        <p:txBody>
          <a:bodyPr/>
          <a:lstStyle/>
          <a:p>
            <a:pPr algn="ctr"/>
            <a:r>
              <a:rPr lang="ru-RU" sz="3200" dirty="0"/>
              <a:t>Принцип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747BF2-6A93-9733-4644-6A61D99A0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894" y="1745592"/>
            <a:ext cx="5166974" cy="3897805"/>
          </a:xfrm>
        </p:spPr>
        <p:txBody>
          <a:bodyPr>
            <a:noAutofit/>
          </a:bodyPr>
          <a:lstStyle/>
          <a:p>
            <a:r>
              <a:rPr lang="ru-RU" sz="1100" dirty="0"/>
              <a:t>🧩 1. Работа с моделью</a:t>
            </a:r>
          </a:p>
          <a:p>
            <a:endParaRPr lang="ru-RU" sz="1100" dirty="0"/>
          </a:p>
          <a:p>
            <a:r>
              <a:rPr lang="ru-RU" sz="1100" dirty="0"/>
              <a:t>🔹 Загрузка </a:t>
            </a:r>
            <a:r>
              <a:rPr lang="af-ZA" sz="1100" dirty="0"/>
              <a:t>IFC-</a:t>
            </a:r>
            <a:r>
              <a:rPr lang="ru-RU" sz="1100" dirty="0"/>
              <a:t>файла</a:t>
            </a:r>
          </a:p>
          <a:p>
            <a:r>
              <a:rPr lang="ru-RU" sz="1100" dirty="0"/>
              <a:t>🔹 Система анализирует геометрию, классифицирует элементы</a:t>
            </a:r>
          </a:p>
          <a:p>
            <a:r>
              <a:rPr lang="ru-RU" sz="1100" dirty="0"/>
              <a:t>🔹 Пользователь выбирает элемент (стена, перекрытие, лестница и т.д.)</a:t>
            </a:r>
          </a:p>
          <a:p>
            <a:r>
              <a:rPr lang="ru-RU" sz="1100" dirty="0"/>
              <a:t>🔹 ИИ-ассистент отвечает на контекстные вопросы: </a:t>
            </a:r>
          </a:p>
          <a:p>
            <a:r>
              <a:rPr lang="ru-RU" sz="1100" dirty="0"/>
              <a:t>— “Соответствует ли этот элемент пожарным нормам?” </a:t>
            </a:r>
          </a:p>
          <a:p>
            <a:r>
              <a:rPr lang="ru-RU" sz="1100" dirty="0"/>
              <a:t>— “Какой минимальный уклон по СП?”</a:t>
            </a:r>
          </a:p>
          <a:p>
            <a:r>
              <a:rPr lang="ru-RU" sz="1100" dirty="0"/>
              <a:t>🔹 Проблемные участки подсвечиваются в 3</a:t>
            </a:r>
            <a:r>
              <a:rPr lang="af-ZA" sz="1100" dirty="0"/>
              <a:t>D-</a:t>
            </a:r>
            <a:r>
              <a:rPr lang="ru-RU" sz="1100" dirty="0"/>
              <a:t>модели</a:t>
            </a:r>
          </a:p>
          <a:p>
            <a:r>
              <a:rPr lang="ru-RU" sz="1100" dirty="0"/>
              <a:t>🔹 Комментарии и задачи формируются прямо в интерфейсе</a:t>
            </a:r>
          </a:p>
          <a:p>
            <a:endParaRPr lang="ru-RU" sz="1100" dirty="0"/>
          </a:p>
          <a:p>
            <a:r>
              <a:rPr lang="ru-RU" sz="1100" dirty="0"/>
              <a:t>💡 Результат:</a:t>
            </a:r>
          </a:p>
          <a:p>
            <a:r>
              <a:rPr lang="ru-RU" sz="1100" dirty="0"/>
              <a:t>— Уменьшение времени проекта до 20% из-за переделок и исправлений</a:t>
            </a:r>
          </a:p>
          <a:p>
            <a:r>
              <a:rPr lang="ru-RU" sz="1100" dirty="0"/>
              <a:t>— Автоматизация проверки и ускорение экспертизы до 4 раз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343349D0-0E10-2B57-8EDB-7366D9B400FE}"/>
              </a:ext>
            </a:extLst>
          </p:cNvPr>
          <p:cNvSpPr txBox="1">
            <a:spLocks/>
          </p:cNvSpPr>
          <p:nvPr/>
        </p:nvSpPr>
        <p:spPr>
          <a:xfrm>
            <a:off x="6096000" y="1745591"/>
            <a:ext cx="5524106" cy="3366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📄2. Работа без модели
🔹 Загрузка чертежей, текстовых описаний или нормативов
🔹 ИИ-ассистент с модулем RAG отвечает на вопросы, извлекая данные из СНиП, ГОСТ, СП
🔹 Можно проверять соответствие текстовых разделов проектной документации
🔹 Создаются задачи и комментарии, даже без 3D-модели
💡 Результат:
— Возможность использовать LexCity уже на ранних стадиях проектирования
— Повышение качества документации и снижение нагрузки на экспертов</a:t>
            </a:r>
          </a:p>
        </p:txBody>
      </p:sp>
    </p:spTree>
    <p:extLst>
      <p:ext uri="{BB962C8B-B14F-4D97-AF65-F5344CB8AC3E}">
        <p14:creationId xmlns:p14="http://schemas.microsoft.com/office/powerpoint/2010/main" val="4266934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430662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 rot="5400000">
            <a:off x="10418636" y="1727646"/>
            <a:ext cx="3501008" cy="45719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F568C9-4A46-43B8-AEB4-C2630076730F}" type="slidenum">
              <a:rPr lang="ru-RU" smtClean="0"/>
              <a:pPr/>
              <a:t>7</a:t>
            </a:fld>
            <a:endParaRPr lang="ru-RU" sz="1400" dirty="0">
              <a:solidFill>
                <a:srgbClr val="1342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E05B09-EEB6-18BE-E04B-16964C61E5E2}"/>
              </a:ext>
            </a:extLst>
          </p:cNvPr>
          <p:cNvSpPr txBox="1"/>
          <p:nvPr/>
        </p:nvSpPr>
        <p:spPr>
          <a:xfrm>
            <a:off x="400404" y="1035463"/>
            <a:ext cx="569559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Рынок строительного проектирования РФ 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2024 году —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1,094 трлн рублей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(рост 13,8%)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согласно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tadviser.ru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+ в реконструкцию и восстановление новых регионов в 2025 году государственные вложения составили </a:t>
            </a:r>
            <a:r>
              <a:rPr lang="ru-RU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300 млрд. рублей.</a:t>
            </a:r>
            <a:endParaRPr lang="uk-UA" sz="1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ru-U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3C41BF-3875-FBB2-D7F9-6391EDB428AF}"/>
              </a:ext>
            </a:extLst>
          </p:cNvPr>
          <p:cNvSpPr txBox="1"/>
          <p:nvPr/>
        </p:nvSpPr>
        <p:spPr>
          <a:xfrm>
            <a:off x="400404" y="2560105"/>
            <a:ext cx="5596168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TAM (Общий адресный рынок)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Доля цифрового проектирования: 10% от рынка строительного проектирования РФ (1,094 трлн руб.)</a:t>
            </a:r>
          </a:p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109,4 млрд рублей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SAM (Доступный сегмент рынка)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Экспертиза в проектировании: 5% от затрат на проектирование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109,4 млрд × 5% =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5,47 млрд рублей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Автоматизированная экспертиза BIM: 30% от экспертизы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5,47 млрд × 30% =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1,641 млрд рублей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SOM (Достижимая доля рынка за 2–3 года)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 учетом роста интереса к ИИ-инструментам – роста интереса и возникновение необходимости использования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BIM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, м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ы можем ожидать 20-35% за 2-3 года успешной работы.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1,641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млрд.рублей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* 35% =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574 </a:t>
            </a:r>
            <a:r>
              <a:rPr 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млн.рублей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B876C6EC-2EB6-EC22-3170-39A0EF4C41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9042105"/>
              </p:ext>
            </p:extLst>
          </p:nvPr>
        </p:nvGraphicFramePr>
        <p:xfrm>
          <a:off x="5797135" y="13652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AE643F9-268B-12CD-814F-8FB18E7CF32D}"/>
              </a:ext>
            </a:extLst>
          </p:cNvPr>
          <p:cNvSpPr txBox="1">
            <a:spLocks/>
          </p:cNvSpPr>
          <p:nvPr/>
        </p:nvSpPr>
        <p:spPr>
          <a:xfrm>
            <a:off x="894914" y="-216109"/>
            <a:ext cx="6845907" cy="119887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2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Рынок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70F5AD-E562-9705-DA37-7B1257CE464A}"/>
              </a:ext>
            </a:extLst>
          </p:cNvPr>
          <p:cNvSpPr txBox="1"/>
          <p:nvPr/>
        </p:nvSpPr>
        <p:spPr>
          <a:xfrm>
            <a:off x="292861" y="6231136"/>
            <a:ext cx="69622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*согласно </a:t>
            </a:r>
            <a:r>
              <a:rPr lang="en-US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tadviser.ru</a:t>
            </a:r>
            <a:endParaRPr lang="uk-UA" sz="1400" b="1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714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4B58F-C29D-EF1E-5C2A-CDDF4F0F4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16FAF93B-3860-9A25-B29F-4775F4D497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133591"/>
              </p:ext>
            </p:extLst>
          </p:nvPr>
        </p:nvGraphicFramePr>
        <p:xfrm>
          <a:off x="896983" y="918158"/>
          <a:ext cx="10968850" cy="363267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92848">
                  <a:extLst>
                    <a:ext uri="{9D8B030D-6E8A-4147-A177-3AD203B41FA5}">
                      <a16:colId xmlns:a16="http://schemas.microsoft.com/office/drawing/2014/main" val="2717647710"/>
                    </a:ext>
                  </a:extLst>
                </a:gridCol>
                <a:gridCol w="1352805">
                  <a:extLst>
                    <a:ext uri="{9D8B030D-6E8A-4147-A177-3AD203B41FA5}">
                      <a16:colId xmlns:a16="http://schemas.microsoft.com/office/drawing/2014/main" val="3665599922"/>
                    </a:ext>
                  </a:extLst>
                </a:gridCol>
                <a:gridCol w="1469447">
                  <a:extLst>
                    <a:ext uri="{9D8B030D-6E8A-4147-A177-3AD203B41FA5}">
                      <a16:colId xmlns:a16="http://schemas.microsoft.com/office/drawing/2014/main" val="52745934"/>
                    </a:ext>
                  </a:extLst>
                </a:gridCol>
                <a:gridCol w="1433134">
                  <a:extLst>
                    <a:ext uri="{9D8B030D-6E8A-4147-A177-3AD203B41FA5}">
                      <a16:colId xmlns:a16="http://schemas.microsoft.com/office/drawing/2014/main" val="3347201615"/>
                    </a:ext>
                  </a:extLst>
                </a:gridCol>
                <a:gridCol w="1580553">
                  <a:extLst>
                    <a:ext uri="{9D8B030D-6E8A-4147-A177-3AD203B41FA5}">
                      <a16:colId xmlns:a16="http://schemas.microsoft.com/office/drawing/2014/main" val="1983957770"/>
                    </a:ext>
                  </a:extLst>
                </a:gridCol>
                <a:gridCol w="1580553">
                  <a:extLst>
                    <a:ext uri="{9D8B030D-6E8A-4147-A177-3AD203B41FA5}">
                      <a16:colId xmlns:a16="http://schemas.microsoft.com/office/drawing/2014/main" val="2616526003"/>
                    </a:ext>
                  </a:extLst>
                </a:gridCol>
                <a:gridCol w="2159510">
                  <a:extLst>
                    <a:ext uri="{9D8B030D-6E8A-4147-A177-3AD203B41FA5}">
                      <a16:colId xmlns:a16="http://schemas.microsoft.com/office/drawing/2014/main" val="3828911715"/>
                    </a:ext>
                  </a:extLst>
                </a:gridCol>
              </a:tblGrid>
              <a:tr h="396845">
                <a:tc>
                  <a:txBody>
                    <a:bodyPr/>
                    <a:lstStyle/>
                    <a:p>
                      <a:pPr algn="ctr"/>
                      <a:endParaRPr lang="ru-RU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519" marR="43519" marT="21759" marB="2175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GlavExpert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Градэксперт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519" marR="43519" marT="21759" marB="2175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Model Studio CS, Renga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Revit</a:t>
                      </a:r>
                      <a:endParaRPr lang="uk-UA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519" marR="43519" marT="21759" marB="2175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Normagpt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519" marR="43519" marT="21759" marB="2175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Larix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.Manager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Tang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519" marR="43519" marT="21759" marB="2175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Hypar.ai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519" marR="43519" marT="21759" marB="2175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LexCit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marL="43519" marR="43519" marT="21759" marB="21759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512683"/>
                  </a:ext>
                </a:extLst>
              </a:tr>
              <a:tr h="548558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Фокус</a:t>
                      </a:r>
                    </a:p>
                  </a:txBody>
                  <a:tcPr marL="43519" marR="43519" marT="21759" marB="2175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Проверка нормативных требований, выдача отчетов</a:t>
                      </a:r>
                      <a:endParaRPr lang="ru-RU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Проектирование моделей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Ассистент по поиску нормативных документов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Автоматизированный контроль коллизий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uk-UA" sz="9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Генеративн</a:t>
                      </a:r>
                      <a:r>
                        <a:rPr lang="ru-RU" sz="9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ое</a:t>
                      </a:r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BIM </a:t>
                      </a:r>
                      <a:r>
                        <a:rPr lang="uk-UA" sz="9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приложение</a:t>
                      </a:r>
                      <a:endParaRPr lang="ru-RU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Интерактивный просмотр + ИИ-помощник по стандартам</a:t>
                      </a:r>
                    </a:p>
                  </a:txBody>
                  <a:tcPr marL="43519" marR="43519" marT="21759" marB="21759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56037"/>
                  </a:ext>
                </a:extLst>
              </a:tr>
              <a:tr h="574169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Автоматический семантический анализ</a:t>
                      </a:r>
                    </a:p>
                  </a:txBody>
                  <a:tcPr marL="43519" marR="43519" marT="21759" marB="2175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Нет</a:t>
                      </a:r>
                      <a:endParaRPr lang="ru-RU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43519" marR="43519" marT="21759" marB="21759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383477"/>
                  </a:ext>
                </a:extLst>
              </a:tr>
              <a:tr h="548558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Интеграция ИИ</a:t>
                      </a:r>
                    </a:p>
                  </a:txBody>
                  <a:tcPr marL="43519" marR="43519" marT="21759" marB="2175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43519" marR="43519" marT="21759" marB="21759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93658"/>
                  </a:ext>
                </a:extLst>
              </a:tr>
              <a:tr h="421969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Интеграция в проектный процесс</a:t>
                      </a:r>
                    </a:p>
                  </a:txBody>
                  <a:tcPr marL="43519" marR="43519" marT="21759" marB="2175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Отдельный этап (проверка после моделирования)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Основной инструмент моделирования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Нет, только текстовая поддержка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Проверка моделей на коллизии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Встроенный в </a:t>
                      </a:r>
                      <a:r>
                        <a:rPr lang="ru-RU" sz="9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просмотрщик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BIM-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моделей</a:t>
                      </a:r>
                    </a:p>
                  </a:txBody>
                  <a:tcPr marL="43519" marR="43519" marT="21759" marB="21759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2504806"/>
                  </a:ext>
                </a:extLst>
              </a:tr>
              <a:tr h="421969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Ценообразование</a:t>
                      </a:r>
                    </a:p>
                  </a:txBody>
                  <a:tcPr marL="43519" marR="43519" marT="21759" marB="2175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Консалтинговый тариф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Коробочные лицензии</a:t>
                      </a:r>
                      <a:endParaRPr lang="ru-RU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Бесплатно (не работает)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Лицензии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endParaRPr lang="ru-RU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Гибкая модель (</a:t>
                      </a:r>
                      <a:r>
                        <a:rPr lang="en-US" sz="9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SaaS /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лицензия)</a:t>
                      </a:r>
                    </a:p>
                  </a:txBody>
                  <a:tcPr marL="43519" marR="43519" marT="21759" marB="21759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938077"/>
                  </a:ext>
                </a:extLst>
              </a:tr>
              <a:tr h="675149"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Ограничения</a:t>
                      </a:r>
                    </a:p>
                  </a:txBody>
                  <a:tcPr marL="43519" marR="43519" marT="21759" marB="2175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 ИИ-диалогов, не интегрированы с BIM-просмотром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 автоматической проверки норм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 возможности контекстно работать с моделью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 ИИ-модулей, отсутствует эксплуатационный подход</a:t>
                      </a: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endParaRPr lang="ru-RU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519" marR="43519" marT="21759" marB="21759" anchor="ctr"/>
                </a:tc>
                <a:tc>
                  <a:txBody>
                    <a:bodyPr/>
                    <a:lstStyle/>
                    <a:p>
                      <a:endParaRPr lang="ru-RU" sz="9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519" marR="43519" marT="21759" marB="21759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15542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0B37FD4-C1A7-E04D-EBBD-1CB3A9334705}"/>
              </a:ext>
            </a:extLst>
          </p:cNvPr>
          <p:cNvSpPr txBox="1"/>
          <p:nvPr/>
        </p:nvSpPr>
        <p:spPr bwMode="auto">
          <a:xfrm>
            <a:off x="5418821" y="231955"/>
            <a:ext cx="439248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3" b="1">
                <a:solidFill>
                  <a:srgbClr val="3B74AF"/>
                </a:solidFill>
                <a:latin typeface="DIN Pro Bold" panose="020B0604020202020204" charset="0"/>
                <a:ea typeface="Tahoma"/>
                <a:cs typeface="DIN Pro Bold" panose="020B0604020202020204" charset="0"/>
              </a:defRPr>
            </a:lvl1pPr>
          </a:lstStyle>
          <a:p>
            <a:r>
              <a:rPr lang="ru-RU"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КОНКУРЕНТЫ</a:t>
            </a:r>
          </a:p>
        </p:txBody>
      </p:sp>
    </p:spTree>
    <p:extLst>
      <p:ext uri="{BB962C8B-B14F-4D97-AF65-F5344CB8AC3E}">
        <p14:creationId xmlns:p14="http://schemas.microsoft.com/office/powerpoint/2010/main" val="1543024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36DEE71-FEBB-B717-6D0E-139BD732F2C7}"/>
              </a:ext>
            </a:extLst>
          </p:cNvPr>
          <p:cNvSpPr txBox="1"/>
          <p:nvPr/>
        </p:nvSpPr>
        <p:spPr>
          <a:xfrm>
            <a:off x="2870200" y="310634"/>
            <a:ext cx="7061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Бизнес-модель</a:t>
            </a:r>
            <a:endParaRPr lang="ru-UA" sz="2800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EFDFAA6-4FD4-1CCE-2D05-D9E040008C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315025"/>
              </p:ext>
            </p:extLst>
          </p:nvPr>
        </p:nvGraphicFramePr>
        <p:xfrm>
          <a:off x="1309894" y="2330647"/>
          <a:ext cx="10029792" cy="4036506"/>
        </p:xfrm>
        <a:graphic>
          <a:graphicData uri="http://schemas.openxmlformats.org/drawingml/2006/table">
            <a:tbl>
              <a:tblPr/>
              <a:tblGrid>
                <a:gridCol w="1552031">
                  <a:extLst>
                    <a:ext uri="{9D8B030D-6E8A-4147-A177-3AD203B41FA5}">
                      <a16:colId xmlns:a16="http://schemas.microsoft.com/office/drawing/2014/main" val="1644477210"/>
                    </a:ext>
                  </a:extLst>
                </a:gridCol>
                <a:gridCol w="2683135">
                  <a:extLst>
                    <a:ext uri="{9D8B030D-6E8A-4147-A177-3AD203B41FA5}">
                      <a16:colId xmlns:a16="http://schemas.microsoft.com/office/drawing/2014/main" val="2957681719"/>
                    </a:ext>
                  </a:extLst>
                </a:gridCol>
                <a:gridCol w="4021766">
                  <a:extLst>
                    <a:ext uri="{9D8B030D-6E8A-4147-A177-3AD203B41FA5}">
                      <a16:colId xmlns:a16="http://schemas.microsoft.com/office/drawing/2014/main" val="2352145935"/>
                    </a:ext>
                  </a:extLst>
                </a:gridCol>
                <a:gridCol w="1772860">
                  <a:extLst>
                    <a:ext uri="{9D8B030D-6E8A-4147-A177-3AD203B41FA5}">
                      <a16:colId xmlns:a16="http://schemas.microsoft.com/office/drawing/2014/main" val="854958648"/>
                    </a:ext>
                  </a:extLst>
                </a:gridCol>
              </a:tblGrid>
              <a:tr h="2592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dirty="0"/>
                        <a:t>Тарифы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dirty="0"/>
                        <a:t>Для кого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dirty="0"/>
                        <a:t>Возможности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/>
                        <a:t>Цена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931932"/>
                  </a:ext>
                </a:extLst>
              </a:tr>
              <a:tr h="7685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/>
                        <a:t>Free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dirty="0"/>
                        <a:t>Индивидуальные инженеры, студенты, малые бюро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/>
                        <a:t>Загрузка 1 проекта, базовый RAG-ассистент, просмотр BIM-моделей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UA" sz="1400" dirty="0"/>
                        <a:t>0 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684766"/>
                  </a:ext>
                </a:extLst>
              </a:tr>
              <a:tr h="7685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Basic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Малые и средние проектные компании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dirty="0"/>
                        <a:t>Ограниченные агенты, проекты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dirty="0"/>
                        <a:t>20000 </a:t>
                      </a:r>
                      <a:r>
                        <a:rPr lang="ru-UA" sz="1400" dirty="0"/>
                        <a:t>₽</a:t>
                      </a:r>
                      <a:r>
                        <a:rPr lang="ru-RU" sz="1400" dirty="0"/>
                        <a:t> </a:t>
                      </a:r>
                      <a:r>
                        <a:rPr lang="uk-UA" sz="1400" dirty="0"/>
                        <a:t>в </a:t>
                      </a:r>
                      <a:r>
                        <a:rPr lang="uk-UA" sz="1400" dirty="0" err="1"/>
                        <a:t>месяц</a:t>
                      </a:r>
                      <a:endParaRPr lang="ru-UA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0630584"/>
                  </a:ext>
                </a:extLst>
              </a:tr>
              <a:tr h="7685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/>
                        <a:t>Pro</a:t>
                      </a:r>
                      <a:endParaRPr lang="en-US" sz="1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dirty="0"/>
                        <a:t>Малые и средние проектные компании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dirty="0"/>
                        <a:t>Неограниченные проекты, командная работа, </a:t>
                      </a:r>
                      <a:r>
                        <a:rPr lang="ru-RU" sz="1400" dirty="0" err="1"/>
                        <a:t>воркспейс</a:t>
                      </a:r>
                      <a:r>
                        <a:rPr lang="ru-RU" sz="1400" dirty="0"/>
                        <a:t>, комментарии, история изменений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dirty="0"/>
                        <a:t>60000 </a:t>
                      </a:r>
                      <a:r>
                        <a:rPr lang="ru-UA" sz="1400" dirty="0"/>
                        <a:t>₽</a:t>
                      </a:r>
                      <a:r>
                        <a:rPr lang="uk-UA" sz="1400" dirty="0"/>
                        <a:t> в </a:t>
                      </a:r>
                      <a:r>
                        <a:rPr lang="uk-UA" sz="1400" dirty="0" err="1"/>
                        <a:t>месяц</a:t>
                      </a:r>
                      <a:endParaRPr lang="ru-RU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077301"/>
                  </a:ext>
                </a:extLst>
              </a:tr>
              <a:tr h="14261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/>
                        <a:t>Enterprise</a:t>
                      </a:r>
                      <a:endParaRPr lang="en-US" sz="1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dirty="0"/>
                        <a:t>Крупные компании, девелоперы, органы экспертизы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dirty="0"/>
                        <a:t>Локальная установка, расширенные API, интеграция с ERP/CRM, аудит по СНиП и СП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dirty="0"/>
                        <a:t>от </a:t>
                      </a:r>
                      <a:r>
                        <a:rPr lang="en-US" sz="1400" dirty="0"/>
                        <a:t>2</a:t>
                      </a:r>
                      <a:r>
                        <a:rPr lang="ru-RU" sz="1400" dirty="0"/>
                        <a:t>00 000 ₽ в месяц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859475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E7C9FE6-C907-5976-A999-61A5236A1CD5}"/>
              </a:ext>
            </a:extLst>
          </p:cNvPr>
          <p:cNvSpPr txBox="1"/>
          <p:nvPr/>
        </p:nvSpPr>
        <p:spPr>
          <a:xfrm>
            <a:off x="1309895" y="833854"/>
            <a:ext cx="98806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400" b="1" dirty="0"/>
              <a:t>Целевая аудитория</a:t>
            </a:r>
          </a:p>
          <a:p>
            <a:r>
              <a:rPr lang="ru-RU" sz="1400" b="1" dirty="0"/>
              <a:t>B2C</a:t>
            </a:r>
            <a:r>
              <a:rPr lang="ru-RU" sz="1400" dirty="0"/>
              <a:t> — инженеры, архитекторы, BIM-специалисты → формирует базу пользователей, узнаваемость бренда</a:t>
            </a:r>
            <a:endParaRPr lang="en-US" sz="1400" dirty="0"/>
          </a:p>
          <a:p>
            <a:endParaRPr lang="ru-RU" sz="1400" dirty="0"/>
          </a:p>
          <a:p>
            <a:r>
              <a:rPr lang="ru-RU" sz="1400" b="1" dirty="0"/>
              <a:t>B2B</a:t>
            </a:r>
            <a:r>
              <a:rPr lang="ru-RU" sz="1400" dirty="0"/>
              <a:t> — проектные организации, девелоперы, госэкспертизы → основная выручка</a:t>
            </a:r>
            <a:endParaRPr lang="en-US" sz="1400" dirty="0"/>
          </a:p>
          <a:p>
            <a:endParaRPr lang="ru-RU" sz="1400" dirty="0"/>
          </a:p>
          <a:p>
            <a:r>
              <a:rPr lang="ru-RU" sz="1400" b="1" dirty="0"/>
              <a:t>Образовательные учреждения</a:t>
            </a:r>
            <a:r>
              <a:rPr lang="ru-RU" sz="1400" dirty="0"/>
              <a:t> — потенциал внедрения в учебный процесс (в качестве платформы для практики)</a:t>
            </a:r>
          </a:p>
        </p:txBody>
      </p:sp>
    </p:spTree>
    <p:extLst>
      <p:ext uri="{BB962C8B-B14F-4D97-AF65-F5344CB8AC3E}">
        <p14:creationId xmlns:p14="http://schemas.microsoft.com/office/powerpoint/2010/main" val="3523765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17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8998388" name="TextBox 7"/>
          <p:cNvSpPr txBox="1"/>
          <p:nvPr/>
        </p:nvSpPr>
        <p:spPr bwMode="auto">
          <a:xfrm>
            <a:off x="430212" y="284722"/>
            <a:ext cx="5357403" cy="457212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ts val="38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Times New Roman"/>
              </a:rPr>
              <a:t>Бизнес-модель</a:t>
            </a:r>
            <a:endParaRPr kumimoji="0" sz="3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Times New Roman"/>
            </a:endParaRPr>
          </a:p>
        </p:txBody>
      </p:sp>
      <p:grpSp>
        <p:nvGrpSpPr>
          <p:cNvPr id="2143660049" name="Группа 10"/>
          <p:cNvGrpSpPr/>
          <p:nvPr/>
        </p:nvGrpSpPr>
        <p:grpSpPr bwMode="auto">
          <a:xfrm>
            <a:off x="1" y="741934"/>
            <a:ext cx="12255817" cy="6116066"/>
            <a:chOff x="-262715" y="-60491"/>
            <a:chExt cx="12454713" cy="5965990"/>
          </a:xfrm>
        </p:grpSpPr>
        <p:sp>
          <p:nvSpPr>
            <p:cNvPr id="1037310019" name="AutoShape 15"/>
            <p:cNvSpPr/>
            <p:nvPr/>
          </p:nvSpPr>
          <p:spPr bwMode="auto">
            <a:xfrm>
              <a:off x="0" y="6431"/>
              <a:ext cx="12191998" cy="0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/>
              </a:endParaRPr>
            </a:p>
          </p:txBody>
        </p:sp>
        <p:sp>
          <p:nvSpPr>
            <p:cNvPr id="355812672" name="AutoShape 16"/>
            <p:cNvSpPr/>
            <p:nvPr/>
          </p:nvSpPr>
          <p:spPr bwMode="auto">
            <a:xfrm>
              <a:off x="-262715" y="4462829"/>
              <a:ext cx="5092735" cy="14461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/>
              </a:endParaRPr>
            </a:p>
          </p:txBody>
        </p:sp>
        <p:sp>
          <p:nvSpPr>
            <p:cNvPr id="726804202" name="AutoShape 17"/>
            <p:cNvSpPr/>
            <p:nvPr/>
          </p:nvSpPr>
          <p:spPr bwMode="auto">
            <a:xfrm>
              <a:off x="0" y="5905499"/>
              <a:ext cx="12072254" cy="0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/>
              </a:endParaRPr>
            </a:p>
          </p:txBody>
        </p:sp>
        <p:sp>
          <p:nvSpPr>
            <p:cNvPr id="975868152" name="AutoShape 19"/>
            <p:cNvSpPr/>
            <p:nvPr/>
          </p:nvSpPr>
          <p:spPr bwMode="auto">
            <a:xfrm flipV="1">
              <a:off x="2057371" y="-6949"/>
              <a:ext cx="0" cy="4456791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/>
              </a:endParaRPr>
            </a:p>
          </p:txBody>
        </p:sp>
        <p:sp>
          <p:nvSpPr>
            <p:cNvPr id="674856406" name="AutoShape 21"/>
            <p:cNvSpPr/>
            <p:nvPr/>
          </p:nvSpPr>
          <p:spPr bwMode="auto">
            <a:xfrm flipV="1">
              <a:off x="8811651" y="-60491"/>
              <a:ext cx="3093" cy="3103408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/>
              </a:endParaRPr>
            </a:p>
          </p:txBody>
        </p:sp>
        <p:sp>
          <p:nvSpPr>
            <p:cNvPr id="2035126078" name="AutoShape 22"/>
            <p:cNvSpPr/>
            <p:nvPr/>
          </p:nvSpPr>
          <p:spPr bwMode="auto">
            <a:xfrm flipH="1" flipV="1">
              <a:off x="12173666" y="-6949"/>
              <a:ext cx="3093" cy="4463224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/>
              </a:endParaRPr>
            </a:p>
          </p:txBody>
        </p:sp>
        <p:sp>
          <p:nvSpPr>
            <p:cNvPr id="1444518720" name="AutoShape 23"/>
            <p:cNvSpPr/>
            <p:nvPr/>
          </p:nvSpPr>
          <p:spPr bwMode="auto">
            <a:xfrm flipV="1">
              <a:off x="4831590" y="4449842"/>
              <a:ext cx="0" cy="1442273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/>
              </a:endParaRPr>
            </a:p>
          </p:txBody>
        </p:sp>
        <p:sp>
          <p:nvSpPr>
            <p:cNvPr id="1495711011" name="AutoShape 25"/>
            <p:cNvSpPr/>
            <p:nvPr/>
          </p:nvSpPr>
          <p:spPr bwMode="auto">
            <a:xfrm flipV="1">
              <a:off x="2062783" y="2335821"/>
              <a:ext cx="2745649" cy="5475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/>
              </a:endParaRPr>
            </a:p>
          </p:txBody>
        </p:sp>
      </p:grpSp>
      <p:sp>
        <p:nvSpPr>
          <p:cNvPr id="915758173" name="TextBox 5"/>
          <p:cNvSpPr txBox="1"/>
          <p:nvPr/>
        </p:nvSpPr>
        <p:spPr bwMode="auto">
          <a:xfrm>
            <a:off x="2440570" y="3151144"/>
            <a:ext cx="2196688" cy="324709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Ключевые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ресурсы</a:t>
            </a:r>
            <a:endParaRPr kumimoji="0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Gilroy Bold"/>
            </a:endParaRPr>
          </a:p>
        </p:txBody>
      </p:sp>
      <p:sp>
        <p:nvSpPr>
          <p:cNvPr id="1426973484" name="TextBox 6"/>
          <p:cNvSpPr txBox="1"/>
          <p:nvPr/>
        </p:nvSpPr>
        <p:spPr bwMode="auto">
          <a:xfrm>
            <a:off x="88334" y="1020136"/>
            <a:ext cx="2198883" cy="295091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Ключевые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партнёры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 и поставщики</a:t>
            </a:r>
            <a:endParaRPr kumimoji="0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Gilroy Bold"/>
            </a:endParaRPr>
          </a:p>
        </p:txBody>
      </p:sp>
      <p:sp>
        <p:nvSpPr>
          <p:cNvPr id="163187904" name="TextBox 8"/>
          <p:cNvSpPr txBox="1"/>
          <p:nvPr/>
        </p:nvSpPr>
        <p:spPr bwMode="auto">
          <a:xfrm>
            <a:off x="88334" y="5422154"/>
            <a:ext cx="5083727" cy="1726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Структура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затрат</a:t>
            </a:r>
            <a:endParaRPr kumimoji="0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Gilroy Bold"/>
            </a:endParaRPr>
          </a:p>
        </p:txBody>
      </p:sp>
      <p:sp>
        <p:nvSpPr>
          <p:cNvPr id="1328255586" name="TextBox 13"/>
          <p:cNvSpPr txBox="1"/>
          <p:nvPr/>
        </p:nvSpPr>
        <p:spPr bwMode="auto">
          <a:xfrm>
            <a:off x="5235714" y="3980318"/>
            <a:ext cx="6705046" cy="229922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Потоки</a:t>
            </a:r>
            <a:r>
              <a:rPr kumimoji="0" lang="en-US" sz="1100" b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 </a:t>
            </a:r>
            <a:r>
              <a:rPr kumimoji="0" lang="en-US" sz="1100" b="1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поступления</a:t>
            </a:r>
            <a:r>
              <a:rPr kumimoji="0" lang="en-US" sz="1100" b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 </a:t>
            </a:r>
            <a:r>
              <a:rPr kumimoji="0" lang="en-US" sz="1100" b="1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дохода</a:t>
            </a:r>
            <a:endParaRPr kumimoji="0" sz="1100" b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Gilroy Bold"/>
            </a:endParaRPr>
          </a:p>
        </p:txBody>
      </p:sp>
      <p:sp>
        <p:nvSpPr>
          <p:cNvPr id="832868230" name="TextBox 28"/>
          <p:cNvSpPr txBox="1"/>
          <p:nvPr/>
        </p:nvSpPr>
        <p:spPr bwMode="auto">
          <a:xfrm>
            <a:off x="46720" y="1436583"/>
            <a:ext cx="2198882" cy="3815903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100" kern="0" dirty="0">
                <a:solidFill>
                  <a:prstClr val="white"/>
                </a:solidFill>
                <a:latin typeface="+mn-ea"/>
                <a:cs typeface="Roboto"/>
              </a:rPr>
              <a:t>Образовательные учреждения (ИТМО, МФТИ, МИСИС, </a:t>
            </a:r>
            <a:r>
              <a:rPr lang="ru-RU" sz="1100" kern="0" dirty="0" err="1">
                <a:solidFill>
                  <a:prstClr val="white"/>
                </a:solidFill>
                <a:latin typeface="+mn-ea"/>
                <a:cs typeface="Roboto"/>
              </a:rPr>
              <a:t>ДонГУ</a:t>
            </a:r>
            <a:r>
              <a:rPr lang="ru-RU" sz="1100" kern="0" dirty="0">
                <a:solidFill>
                  <a:prstClr val="white"/>
                </a:solidFill>
                <a:latin typeface="+mn-ea"/>
                <a:cs typeface="Roboto"/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100" kern="0" dirty="0">
                <a:solidFill>
                  <a:prstClr val="white"/>
                </a:solidFill>
                <a:latin typeface="+mn-ea"/>
                <a:cs typeface="Roboto"/>
              </a:rPr>
              <a:t>Акселераторы и фонды </a:t>
            </a:r>
            <a:br>
              <a:rPr lang="ru-RU" sz="1100" kern="0" dirty="0">
                <a:solidFill>
                  <a:prstClr val="white"/>
                </a:solidFill>
                <a:latin typeface="+mn-ea"/>
                <a:cs typeface="Roboto"/>
              </a:rPr>
            </a:br>
            <a:r>
              <a:rPr lang="ru-RU" sz="1100" kern="0" dirty="0">
                <a:solidFill>
                  <a:prstClr val="white"/>
                </a:solidFill>
                <a:latin typeface="+mn-ea"/>
                <a:cs typeface="Roboto"/>
              </a:rPr>
              <a:t>Стратегические корпоративные партнёры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100" kern="0" dirty="0">
                <a:solidFill>
                  <a:prstClr val="white"/>
                </a:solidFill>
                <a:latin typeface="+mn-ea"/>
                <a:cs typeface="Roboto"/>
              </a:rPr>
              <a:t>Стратегические корпоративные партнёры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chemeClr val="bg1"/>
                </a:solidFill>
                <a:latin typeface="+mn-ea"/>
              </a:rPr>
              <a:t>Поставщики облачной инфраструктуры</a:t>
            </a:r>
            <a:endParaRPr lang="ru-RU" sz="1100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chemeClr val="bg1"/>
                </a:solidFill>
                <a:latin typeface="+mn-ea"/>
              </a:rPr>
              <a:t>Государственные и отраслевые органы, разрабатывающие нормативы (Минстрой РФ)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b="1" dirty="0">
              <a:solidFill>
                <a:schemeClr val="bg1"/>
              </a:solidFill>
              <a:latin typeface="+mn-ea"/>
            </a:endParaRPr>
          </a:p>
          <a:p>
            <a:r>
              <a:rPr lang="ru-RU" sz="1100" b="1" dirty="0">
                <a:solidFill>
                  <a:schemeClr val="bg1"/>
                </a:solidFill>
                <a:latin typeface="+mn-ea"/>
              </a:rPr>
              <a:t>От партнёров:</a:t>
            </a:r>
            <a:r>
              <a:rPr lang="ru-RU" sz="1100" dirty="0">
                <a:solidFill>
                  <a:schemeClr val="bg1"/>
                </a:solidFill>
                <a:latin typeface="+mn-ea"/>
              </a:rPr>
              <a:t> Экспертиза, доступ к рынку, валидация продукта, начальные инвестиции, кадровый резерв.</a:t>
            </a:r>
          </a:p>
          <a:p>
            <a:r>
              <a:rPr lang="ru-RU" sz="1100" b="1" dirty="0">
                <a:solidFill>
                  <a:schemeClr val="bg1"/>
                </a:solidFill>
                <a:latin typeface="+mn-ea"/>
              </a:rPr>
              <a:t>От поставщиков:</a:t>
            </a:r>
            <a:r>
              <a:rPr lang="ru-RU" sz="1100" dirty="0">
                <a:solidFill>
                  <a:schemeClr val="bg1"/>
                </a:solidFill>
                <a:latin typeface="+mn-ea"/>
              </a:rPr>
              <a:t> Вычислительные мощности, хранилища данных, актуальная нормативная база.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30113937" name="TextBox 30"/>
          <p:cNvSpPr txBox="1"/>
          <p:nvPr/>
        </p:nvSpPr>
        <p:spPr bwMode="auto">
          <a:xfrm>
            <a:off x="2509726" y="1142741"/>
            <a:ext cx="2265427" cy="1724358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r>
              <a:rPr lang="ru-RU" sz="700" b="1" dirty="0">
                <a:solidFill>
                  <a:schemeClr val="bg1"/>
                </a:solidFill>
                <a:latin typeface="+mn-ea"/>
              </a:rPr>
              <a:t>Разработка и R&amp;D:</a:t>
            </a:r>
            <a:r>
              <a:rPr lang="ru-RU" sz="700" dirty="0">
                <a:solidFill>
                  <a:schemeClr val="bg1"/>
                </a:solidFill>
                <a:latin typeface="+mn-ea"/>
              </a:rPr>
              <a:t> Непрерывное совершенствование ИИ-модулей (включая RAG), развитие BIM-визуализатора, обеспечение интеграции модулей в единую платформу.</a:t>
            </a:r>
          </a:p>
          <a:p>
            <a:endParaRPr lang="ru-RU" sz="700" dirty="0">
              <a:solidFill>
                <a:schemeClr val="bg1"/>
              </a:solidFill>
              <a:latin typeface="+mn-ea"/>
            </a:endParaRPr>
          </a:p>
          <a:p>
            <a:r>
              <a:rPr lang="ru-RU" sz="700" b="1" dirty="0">
                <a:solidFill>
                  <a:schemeClr val="bg1"/>
                </a:solidFill>
                <a:latin typeface="+mn-ea"/>
              </a:rPr>
              <a:t>Управление платформой:</a:t>
            </a:r>
            <a:r>
              <a:rPr lang="ru-RU" sz="700" dirty="0">
                <a:solidFill>
                  <a:schemeClr val="bg1"/>
                </a:solidFill>
                <a:latin typeface="+mn-ea"/>
              </a:rPr>
              <a:t> Обеспечение стабильной работы </a:t>
            </a:r>
            <a:r>
              <a:rPr lang="ru-RU" sz="700" dirty="0" err="1">
                <a:solidFill>
                  <a:schemeClr val="bg1"/>
                </a:solidFill>
                <a:latin typeface="+mn-ea"/>
              </a:rPr>
              <a:t>SaaS</a:t>
            </a:r>
            <a:r>
              <a:rPr lang="ru-RU" sz="700" dirty="0">
                <a:solidFill>
                  <a:schemeClr val="bg1"/>
                </a:solidFill>
                <a:latin typeface="+mn-ea"/>
              </a:rPr>
              <a:t>-сервиса, техническая поддержка пользователей, обновление нормативных баз данных.</a:t>
            </a:r>
          </a:p>
          <a:p>
            <a:endParaRPr lang="ru-RU" sz="700" dirty="0">
              <a:solidFill>
                <a:schemeClr val="bg1"/>
              </a:solidFill>
              <a:latin typeface="+mn-ea"/>
            </a:endParaRPr>
          </a:p>
          <a:p>
            <a:r>
              <a:rPr lang="ru-RU" sz="700" b="1" dirty="0">
                <a:solidFill>
                  <a:schemeClr val="bg1"/>
                </a:solidFill>
                <a:latin typeface="+mn-ea"/>
              </a:rPr>
              <a:t>Продажи и маркетинг:</a:t>
            </a:r>
            <a:r>
              <a:rPr lang="ru-RU" sz="700" dirty="0">
                <a:solidFill>
                  <a:schemeClr val="bg1"/>
                </a:solidFill>
                <a:latin typeface="+mn-ea"/>
              </a:rPr>
              <a:t> Привлечение пользователей на всех уровнях (B2C, B2B), проведение демонстраций продукта, заключение контрактов с корпоративными клиентами.</a:t>
            </a:r>
          </a:p>
          <a:p>
            <a:endParaRPr lang="ru-RU" sz="700" dirty="0">
              <a:solidFill>
                <a:schemeClr val="bg1"/>
              </a:solidFill>
              <a:latin typeface="+mn-ea"/>
            </a:endParaRPr>
          </a:p>
          <a:p>
            <a:r>
              <a:rPr lang="ru-RU" sz="700" b="1" dirty="0">
                <a:solidFill>
                  <a:schemeClr val="bg1"/>
                </a:solidFill>
                <a:latin typeface="+mn-ea"/>
              </a:rPr>
              <a:t>Клиентский сервис и внедрение:</a:t>
            </a:r>
            <a:r>
              <a:rPr lang="ru-RU" sz="700" dirty="0">
                <a:solidFill>
                  <a:schemeClr val="bg1"/>
                </a:solidFill>
                <a:latin typeface="+mn-ea"/>
              </a:rPr>
              <a:t> Помощь крупным клиентам (Enterprise) с локальной установкой, интеграцией с их ERP/CRM-системами и обучением сотрудников.</a:t>
            </a:r>
          </a:p>
        </p:txBody>
      </p:sp>
      <p:sp>
        <p:nvSpPr>
          <p:cNvPr id="45814864" name="TextBox 31"/>
          <p:cNvSpPr txBox="1"/>
          <p:nvPr/>
        </p:nvSpPr>
        <p:spPr bwMode="auto">
          <a:xfrm>
            <a:off x="2466114" y="3475853"/>
            <a:ext cx="2524056" cy="1502797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r>
              <a:rPr lang="ru-RU" sz="700" b="1" dirty="0">
                <a:solidFill>
                  <a:schemeClr val="bg1"/>
                </a:solidFill>
                <a:latin typeface="+mn-ea"/>
              </a:rPr>
              <a:t>Человеческие ресурсы:</a:t>
            </a:r>
            <a:r>
              <a:rPr lang="ru-RU" sz="700" dirty="0">
                <a:solidFill>
                  <a:schemeClr val="bg1"/>
                </a:solidFill>
                <a:latin typeface="+mn-ea"/>
              </a:rPr>
              <a:t> Команда проекта — разработчики в области ИИ и машинного обучения, BIM-специалисты, специалисты по продажам и маркетингу в строительной отрасли.</a:t>
            </a:r>
          </a:p>
          <a:p>
            <a:endParaRPr lang="ru-RU" sz="700" dirty="0">
              <a:solidFill>
                <a:schemeClr val="bg1"/>
              </a:solidFill>
              <a:latin typeface="+mn-ea"/>
            </a:endParaRPr>
          </a:p>
          <a:p>
            <a:r>
              <a:rPr lang="ru-RU" sz="700" b="1" dirty="0">
                <a:solidFill>
                  <a:schemeClr val="bg1"/>
                </a:solidFill>
                <a:latin typeface="+mn-ea"/>
              </a:rPr>
              <a:t>Технологические ресурсы:</a:t>
            </a:r>
            <a:r>
              <a:rPr lang="ru-RU" sz="700" dirty="0">
                <a:solidFill>
                  <a:schemeClr val="bg1"/>
                </a:solidFill>
                <a:latin typeface="+mn-ea"/>
              </a:rPr>
              <a:t> Собственные разработки — RAG-модуль, BIM-визуализатор, база знаний на основе строительных нормативов, сама платформа </a:t>
            </a:r>
            <a:r>
              <a:rPr lang="ru-RU" sz="700" dirty="0" err="1">
                <a:solidFill>
                  <a:schemeClr val="bg1"/>
                </a:solidFill>
                <a:latin typeface="+mn-ea"/>
              </a:rPr>
              <a:t>LexCity</a:t>
            </a:r>
            <a:r>
              <a:rPr lang="ru-RU" sz="700" dirty="0">
                <a:solidFill>
                  <a:schemeClr val="bg1"/>
                </a:solidFill>
                <a:latin typeface="+mn-ea"/>
              </a:rPr>
              <a:t>.</a:t>
            </a:r>
          </a:p>
          <a:p>
            <a:endParaRPr lang="ru-RU" sz="700" dirty="0">
              <a:solidFill>
                <a:schemeClr val="bg1"/>
              </a:solidFill>
              <a:latin typeface="+mn-ea"/>
            </a:endParaRPr>
          </a:p>
          <a:p>
            <a:r>
              <a:rPr lang="ru-RU" sz="700" b="1" dirty="0">
                <a:solidFill>
                  <a:schemeClr val="bg1"/>
                </a:solidFill>
                <a:latin typeface="+mn-ea"/>
              </a:rPr>
              <a:t>Интеллектуальные ресурсы:</a:t>
            </a:r>
            <a:r>
              <a:rPr lang="ru-RU" sz="700" dirty="0">
                <a:solidFill>
                  <a:schemeClr val="bg1"/>
                </a:solidFill>
                <a:latin typeface="+mn-ea"/>
              </a:rPr>
              <a:t> Экспертные знания в области строительства и проектирования, партнерские соглашения, база пользователей, бренд </a:t>
            </a:r>
            <a:r>
              <a:rPr lang="ru-RU" sz="700" dirty="0" err="1">
                <a:solidFill>
                  <a:schemeClr val="bg1"/>
                </a:solidFill>
                <a:latin typeface="+mn-ea"/>
              </a:rPr>
              <a:t>LexCity</a:t>
            </a:r>
            <a:r>
              <a:rPr lang="ru-RU" sz="700" dirty="0">
                <a:solidFill>
                  <a:schemeClr val="bg1"/>
                </a:solidFill>
                <a:latin typeface="+mn-ea"/>
              </a:rPr>
              <a:t>.</a:t>
            </a:r>
          </a:p>
          <a:p>
            <a:endParaRPr lang="ru-RU" sz="700" dirty="0">
              <a:solidFill>
                <a:schemeClr val="bg1"/>
              </a:solidFill>
              <a:latin typeface="+mn-ea"/>
            </a:endParaRPr>
          </a:p>
          <a:p>
            <a:r>
              <a:rPr lang="ru-RU" sz="700" b="1" dirty="0">
                <a:solidFill>
                  <a:schemeClr val="bg1"/>
                </a:solidFill>
                <a:latin typeface="+mn-ea"/>
              </a:rPr>
              <a:t>Финансовые ресурсы:</a:t>
            </a:r>
            <a:r>
              <a:rPr lang="ru-RU" sz="700" dirty="0">
                <a:solidFill>
                  <a:schemeClr val="bg1"/>
                </a:solidFill>
                <a:latin typeface="+mn-ea"/>
              </a:rPr>
              <a:t> Инвестиции для обеспечения разработки, вывода продукта на рынок и масштабирования.</a:t>
            </a:r>
          </a:p>
        </p:txBody>
      </p:sp>
      <p:sp>
        <p:nvSpPr>
          <p:cNvPr id="798243823" name="TextBox 32"/>
          <p:cNvSpPr txBox="1"/>
          <p:nvPr/>
        </p:nvSpPr>
        <p:spPr bwMode="auto">
          <a:xfrm>
            <a:off x="5133559" y="1421318"/>
            <a:ext cx="3618099" cy="2591607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lvl="0">
              <a:defRPr/>
            </a:pPr>
            <a:r>
              <a:rPr lang="ru-RU" sz="850" dirty="0" err="1">
                <a:solidFill>
                  <a:schemeClr val="bg1"/>
                </a:solidFill>
                <a:latin typeface="+mn-ea"/>
              </a:rPr>
              <a:t>LexCity</a:t>
            </a:r>
            <a:r>
              <a:rPr lang="ru-RU" sz="850" dirty="0">
                <a:solidFill>
                  <a:schemeClr val="bg1"/>
                </a:solidFill>
                <a:latin typeface="+mn-ea"/>
              </a:rPr>
              <a:t> — это инструмент для снижения рисков и издержек в строительном проектировании. Мы превращаем многомесячную экспертизу в процесс, занимающий несколько часов, и делаем BIM-технологии доступными для всех.</a:t>
            </a:r>
            <a:endParaRPr kumimoji="0" sz="8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Arial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8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Roboto"/>
            </a:endParaRPr>
          </a:p>
          <a:p>
            <a:r>
              <a:rPr lang="ru-RU" sz="850" b="1" dirty="0">
                <a:solidFill>
                  <a:schemeClr val="bg1"/>
                </a:solidFill>
                <a:latin typeface="+mn-ea"/>
              </a:rPr>
              <a:t>Снижение затрат:</a:t>
            </a:r>
            <a:r>
              <a:rPr lang="ru-RU" sz="850" dirty="0">
                <a:solidFill>
                  <a:schemeClr val="bg1"/>
                </a:solidFill>
                <a:latin typeface="+mn-ea"/>
              </a:rPr>
              <a:t> Сокращаем время проекта до 20% </a:t>
            </a:r>
            <a:r>
              <a:rPr lang="ru-RU" sz="850" dirty="0" err="1">
                <a:solidFill>
                  <a:schemeClr val="bg1"/>
                </a:solidFill>
                <a:latin typeface="+mn-ea"/>
              </a:rPr>
              <a:t>засчет</a:t>
            </a:r>
            <a:r>
              <a:rPr lang="ru-RU" sz="850" dirty="0">
                <a:solidFill>
                  <a:schemeClr val="bg1"/>
                </a:solidFill>
                <a:latin typeface="+mn-ea"/>
              </a:rPr>
              <a:t> отсутствия переделок на стройке.</a:t>
            </a:r>
          </a:p>
          <a:p>
            <a:endParaRPr lang="ru-RU" sz="850" dirty="0">
              <a:solidFill>
                <a:schemeClr val="bg1"/>
              </a:solidFill>
              <a:latin typeface="+mn-ea"/>
            </a:endParaRPr>
          </a:p>
          <a:p>
            <a:r>
              <a:rPr lang="ru-RU" sz="850" b="1" dirty="0">
                <a:solidFill>
                  <a:schemeClr val="bg1"/>
                </a:solidFill>
                <a:latin typeface="+mn-ea"/>
              </a:rPr>
              <a:t>Ускорение процессов:</a:t>
            </a:r>
            <a:r>
              <a:rPr lang="ru-RU" sz="850" dirty="0">
                <a:solidFill>
                  <a:schemeClr val="bg1"/>
                </a:solidFill>
                <a:latin typeface="+mn-ea"/>
              </a:rPr>
              <a:t> Уменьшаем время госэкспертизы с 42 дней до нескольких часов.</a:t>
            </a:r>
          </a:p>
          <a:p>
            <a:endParaRPr lang="ru-RU" sz="850" dirty="0">
              <a:solidFill>
                <a:schemeClr val="bg1"/>
              </a:solidFill>
              <a:latin typeface="+mn-ea"/>
            </a:endParaRPr>
          </a:p>
          <a:p>
            <a:r>
              <a:rPr lang="ru-RU" sz="850" b="1" dirty="0">
                <a:solidFill>
                  <a:schemeClr val="bg1"/>
                </a:solidFill>
                <a:latin typeface="+mn-ea"/>
              </a:rPr>
              <a:t>Решение кадрового дефицита:</a:t>
            </a:r>
            <a:r>
              <a:rPr lang="ru-RU" sz="850" dirty="0">
                <a:solidFill>
                  <a:schemeClr val="bg1"/>
                </a:solidFill>
                <a:latin typeface="+mn-ea"/>
              </a:rPr>
              <a:t> Снижаем нагрузку на дефицитных и дорогих BIM-специалистов, автоматизируя рутинные проверки.</a:t>
            </a:r>
          </a:p>
          <a:p>
            <a:endParaRPr lang="ru-RU" sz="850" dirty="0">
              <a:solidFill>
                <a:schemeClr val="bg1"/>
              </a:solidFill>
              <a:latin typeface="+mn-ea"/>
            </a:endParaRPr>
          </a:p>
          <a:p>
            <a:r>
              <a:rPr lang="ru-RU" sz="850" b="1" dirty="0">
                <a:solidFill>
                  <a:schemeClr val="bg1"/>
                </a:solidFill>
                <a:latin typeface="+mn-ea"/>
              </a:rPr>
              <a:t>Повышение качества:</a:t>
            </a:r>
            <a:r>
              <a:rPr lang="ru-RU" sz="850" dirty="0">
                <a:solidFill>
                  <a:schemeClr val="bg1"/>
                </a:solidFill>
                <a:latin typeface="+mn-ea"/>
              </a:rPr>
              <a:t> Обеспечиваем соответствие проекта актуальным СНиП и ГОСТ на самых ранних стадиях.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Roboto"/>
              </a:rPr>
              <a:t> </a:t>
            </a:r>
            <a:endParaRPr kumimoji="0" sz="8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Arial"/>
            </a:endParaRPr>
          </a:p>
        </p:txBody>
      </p:sp>
      <p:sp>
        <p:nvSpPr>
          <p:cNvPr id="2053230212" name="TextBox 34"/>
          <p:cNvSpPr txBox="1"/>
          <p:nvPr/>
        </p:nvSpPr>
        <p:spPr bwMode="auto">
          <a:xfrm>
            <a:off x="8957538" y="1483727"/>
            <a:ext cx="3298280" cy="149966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+mn-ea"/>
              </a:rPr>
              <a:t>Прямые продажи</a:t>
            </a:r>
          </a:p>
          <a:p>
            <a:endParaRPr lang="ru-RU" sz="900" b="1" dirty="0">
              <a:solidFill>
                <a:schemeClr val="bg1"/>
              </a:solidFill>
              <a:latin typeface="+mn-ea"/>
            </a:endParaRPr>
          </a:p>
          <a:p>
            <a:r>
              <a:rPr lang="ru-RU" sz="900" dirty="0">
                <a:solidFill>
                  <a:schemeClr val="bg1"/>
                </a:solidFill>
                <a:latin typeface="+mn-ea"/>
              </a:rPr>
              <a:t>Сайт как основной канал для регистрации Free и Pro пользователей.</a:t>
            </a:r>
          </a:p>
          <a:p>
            <a:endParaRPr lang="ru-RU" sz="900" dirty="0">
              <a:solidFill>
                <a:schemeClr val="bg1"/>
              </a:solidFill>
              <a:latin typeface="+mn-ea"/>
            </a:endParaRPr>
          </a:p>
          <a:p>
            <a:r>
              <a:rPr lang="ru-RU" sz="900" b="1" dirty="0">
                <a:solidFill>
                  <a:schemeClr val="bg1"/>
                </a:solidFill>
                <a:latin typeface="+mn-ea"/>
              </a:rPr>
              <a:t>Команда прямых продаж</a:t>
            </a:r>
          </a:p>
          <a:p>
            <a:endParaRPr lang="ru-RU" sz="900" b="1" dirty="0">
              <a:solidFill>
                <a:schemeClr val="bg1"/>
              </a:solidFill>
              <a:latin typeface="+mn-ea"/>
            </a:endParaRPr>
          </a:p>
          <a:p>
            <a:r>
              <a:rPr lang="ru-RU" sz="900" dirty="0">
                <a:solidFill>
                  <a:schemeClr val="bg1"/>
                </a:solidFill>
                <a:latin typeface="+mn-ea"/>
              </a:rPr>
              <a:t>Для работы с крупными клиентами (Enterprise), проведения переговоров и заключения долгосрочных контрактов.</a:t>
            </a:r>
          </a:p>
          <a:p>
            <a:endParaRPr lang="ru-RU" sz="900" dirty="0">
              <a:solidFill>
                <a:schemeClr val="bg1"/>
              </a:solidFill>
              <a:latin typeface="+mn-ea"/>
            </a:endParaRPr>
          </a:p>
          <a:p>
            <a:r>
              <a:rPr lang="ru-RU" sz="900" b="1" dirty="0">
                <a:solidFill>
                  <a:schemeClr val="bg1"/>
                </a:solidFill>
                <a:latin typeface="+mn-ea"/>
              </a:rPr>
              <a:t>Партнерская сеть</a:t>
            </a:r>
          </a:p>
          <a:p>
            <a:r>
              <a:rPr lang="ru-RU" sz="900" dirty="0">
                <a:solidFill>
                  <a:schemeClr val="bg1"/>
                </a:solidFill>
                <a:latin typeface="+mn-ea"/>
              </a:rPr>
              <a:t>Вузы и образовательные платформы для привлечения B2C-сегмента.</a:t>
            </a:r>
          </a:p>
          <a:p>
            <a:endParaRPr lang="ru-RU" sz="900" dirty="0">
              <a:solidFill>
                <a:schemeClr val="bg1"/>
              </a:solidFill>
              <a:latin typeface="+mn-ea"/>
            </a:endParaRPr>
          </a:p>
          <a:p>
            <a:r>
              <a:rPr lang="ru-RU" sz="900" b="1" dirty="0">
                <a:solidFill>
                  <a:schemeClr val="bg1"/>
                </a:solidFill>
                <a:latin typeface="+mn-ea"/>
              </a:rPr>
              <a:t>Отраслевые мероприятия</a:t>
            </a:r>
          </a:p>
          <a:p>
            <a:r>
              <a:rPr lang="ru-RU" sz="900" dirty="0">
                <a:solidFill>
                  <a:schemeClr val="bg1"/>
                </a:solidFill>
                <a:latin typeface="+mn-ea"/>
              </a:rPr>
              <a:t>Конференции, выставки и форумы для демонстрации продукта и установления контактов с B2B-клиентами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Roboto"/>
              </a:rPr>
              <a:t>?</a:t>
            </a: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Arial"/>
            </a:endParaRPr>
          </a:p>
        </p:txBody>
      </p:sp>
      <p:sp>
        <p:nvSpPr>
          <p:cNvPr id="297299614" name="TextBox 36"/>
          <p:cNvSpPr txBox="1"/>
          <p:nvPr/>
        </p:nvSpPr>
        <p:spPr bwMode="auto">
          <a:xfrm>
            <a:off x="44167" y="5524516"/>
            <a:ext cx="4974528" cy="1300353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+mn-ea"/>
              </a:rPr>
              <a:t>Самые значительные затраты:</a:t>
            </a:r>
            <a:endParaRPr lang="ru-RU" sz="900" dirty="0">
              <a:solidFill>
                <a:schemeClr val="bg1"/>
              </a:solidFill>
              <a:latin typeface="+mn-ea"/>
            </a:endParaRPr>
          </a:p>
          <a:p>
            <a:pPr lvl="1"/>
            <a:r>
              <a:rPr lang="ru-RU" sz="900" b="1" dirty="0">
                <a:solidFill>
                  <a:schemeClr val="bg1"/>
                </a:solidFill>
                <a:latin typeface="+mn-ea"/>
              </a:rPr>
              <a:t>Фонд оплаты труда (ФОТ):</a:t>
            </a:r>
            <a:r>
              <a:rPr lang="ru-RU" sz="900" dirty="0">
                <a:solidFill>
                  <a:schemeClr val="bg1"/>
                </a:solidFill>
                <a:latin typeface="+mn-ea"/>
              </a:rPr>
              <a:t> Зарплаты высококвалифицированных разработчиков ИИ, BIM-специалистов и команды продаж. </a:t>
            </a:r>
          </a:p>
          <a:p>
            <a:pPr lvl="1"/>
            <a:r>
              <a:rPr lang="ru-RU" sz="900" b="1" dirty="0">
                <a:solidFill>
                  <a:schemeClr val="bg1"/>
                </a:solidFill>
                <a:latin typeface="+mn-ea"/>
              </a:rPr>
              <a:t>Расходы на разработку и R&amp;D:</a:t>
            </a:r>
            <a:r>
              <a:rPr lang="ru-RU" sz="900" dirty="0">
                <a:solidFill>
                  <a:schemeClr val="bg1"/>
                </a:solidFill>
                <a:latin typeface="+mn-ea"/>
              </a:rPr>
              <a:t> Постоянное улучшение продукта и поддержание его технологического преимущества.</a:t>
            </a:r>
          </a:p>
          <a:p>
            <a:r>
              <a:rPr lang="ru-RU" sz="900" b="1" dirty="0">
                <a:solidFill>
                  <a:schemeClr val="bg1"/>
                </a:solidFill>
                <a:latin typeface="+mn-ea"/>
              </a:rPr>
              <a:t>Самые дорогие ключевые ресурсы:</a:t>
            </a:r>
            <a:r>
              <a:rPr lang="ru-RU" sz="900" dirty="0">
                <a:solidFill>
                  <a:schemeClr val="bg1"/>
                </a:solidFill>
                <a:latin typeface="+mn-ea"/>
              </a:rPr>
              <a:t> Команда проекта (человеческий капитал) + инфраструктура</a:t>
            </a:r>
          </a:p>
          <a:p>
            <a:r>
              <a:rPr lang="ru-RU" sz="900" b="1" dirty="0">
                <a:solidFill>
                  <a:schemeClr val="bg1"/>
                </a:solidFill>
                <a:latin typeface="+mn-ea"/>
              </a:rPr>
              <a:t>Самые дорогие ключевые активности:</a:t>
            </a:r>
            <a:r>
              <a:rPr lang="ru-RU" sz="900" dirty="0">
                <a:solidFill>
                  <a:schemeClr val="bg1"/>
                </a:solidFill>
                <a:latin typeface="+mn-ea"/>
              </a:rPr>
              <a:t> Разработка ПО и прямые продажи корпоративным клиентам. </a:t>
            </a:r>
          </a:p>
        </p:txBody>
      </p:sp>
      <p:sp>
        <p:nvSpPr>
          <p:cNvPr id="2131906946" name="TextBox 37"/>
          <p:cNvSpPr txBox="1"/>
          <p:nvPr/>
        </p:nvSpPr>
        <p:spPr bwMode="auto">
          <a:xfrm>
            <a:off x="5156711" y="4242525"/>
            <a:ext cx="7042003" cy="217374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lvl="1"/>
            <a:r>
              <a:rPr lang="ru-RU" sz="1000" b="1" dirty="0">
                <a:solidFill>
                  <a:schemeClr val="bg1"/>
                </a:solidFill>
                <a:latin typeface="+mn-ea"/>
              </a:rPr>
              <a:t>Pro:</a:t>
            </a:r>
            <a:r>
              <a:rPr lang="ru-RU" sz="1000" dirty="0">
                <a:solidFill>
                  <a:schemeClr val="bg1"/>
                </a:solidFill>
                <a:latin typeface="+mn-ea"/>
              </a:rPr>
              <a:t> За возможность командной работы, неограниченное количество проектов, доступ к истории изменений и комментариям.</a:t>
            </a:r>
          </a:p>
          <a:p>
            <a:pPr lvl="1"/>
            <a:r>
              <a:rPr lang="ru-RU" sz="1000" b="1" dirty="0">
                <a:solidFill>
                  <a:schemeClr val="bg1"/>
                </a:solidFill>
                <a:latin typeface="+mn-ea"/>
              </a:rPr>
              <a:t>Enterprise:</a:t>
            </a:r>
            <a:r>
              <a:rPr lang="ru-RU" sz="1000" dirty="0">
                <a:solidFill>
                  <a:schemeClr val="bg1"/>
                </a:solidFill>
                <a:latin typeface="+mn-ea"/>
              </a:rPr>
              <a:t> За локальную установку (безопасность), расширенный API для интеграции с внутренними системами (ERP/CRM), возможность аудита по уникальным нормативам и стандартам компании.</a:t>
            </a:r>
          </a:p>
          <a:p>
            <a:pPr lvl="1"/>
            <a:endParaRPr lang="ru-RU" sz="1000" dirty="0">
              <a:solidFill>
                <a:schemeClr val="bg1"/>
              </a:solidFill>
              <a:latin typeface="+mn-ea"/>
            </a:endParaRPr>
          </a:p>
          <a:p>
            <a:pPr lvl="1"/>
            <a:r>
              <a:rPr lang="ru-RU" sz="1000" b="1" dirty="0">
                <a:solidFill>
                  <a:schemeClr val="bg1"/>
                </a:solidFill>
                <a:latin typeface="+mn-ea"/>
              </a:rPr>
              <a:t>Pro: П</a:t>
            </a:r>
            <a:r>
              <a:rPr lang="ru-RU" sz="1000" dirty="0">
                <a:solidFill>
                  <a:schemeClr val="bg1"/>
                </a:solidFill>
                <a:latin typeface="+mn-ea"/>
              </a:rPr>
              <a:t>латежи по модели подписки (</a:t>
            </a:r>
            <a:r>
              <a:rPr lang="ru-RU" sz="1000" dirty="0" err="1">
                <a:solidFill>
                  <a:schemeClr val="bg1"/>
                </a:solidFill>
                <a:latin typeface="+mn-ea"/>
              </a:rPr>
              <a:t>SaaS</a:t>
            </a:r>
            <a:r>
              <a:rPr lang="ru-RU" sz="1000" dirty="0">
                <a:solidFill>
                  <a:schemeClr val="bg1"/>
                </a:solidFill>
                <a:latin typeface="+mn-ea"/>
              </a:rPr>
              <a:t>) — ежемесячно с каждого пользователя.</a:t>
            </a:r>
          </a:p>
          <a:p>
            <a:pPr lvl="1"/>
            <a:r>
              <a:rPr lang="ru-RU" sz="1000" b="1" dirty="0">
                <a:solidFill>
                  <a:schemeClr val="bg1"/>
                </a:solidFill>
                <a:latin typeface="+mn-ea"/>
              </a:rPr>
              <a:t>Enterprise:</a:t>
            </a:r>
            <a:r>
              <a:rPr lang="ru-RU" sz="1000" dirty="0">
                <a:solidFill>
                  <a:schemeClr val="bg1"/>
                </a:solidFill>
                <a:latin typeface="+mn-ea"/>
              </a:rPr>
              <a:t> Годовая лицензия с фиксированной стоимостью.</a:t>
            </a:r>
          </a:p>
          <a:p>
            <a:pPr lvl="1"/>
            <a:endParaRPr lang="ru-RU" sz="1000" dirty="0">
              <a:solidFill>
                <a:schemeClr val="bg1"/>
              </a:solidFill>
              <a:latin typeface="+mn-ea"/>
            </a:endParaRPr>
          </a:p>
          <a:p>
            <a:pPr lvl="1"/>
            <a:r>
              <a:rPr lang="ru-RU" sz="1000" b="1" dirty="0">
                <a:solidFill>
                  <a:schemeClr val="bg1"/>
                </a:solidFill>
                <a:latin typeface="+mn-ea"/>
              </a:rPr>
              <a:t>Краткосрочная перспектива:</a:t>
            </a:r>
            <a:r>
              <a:rPr lang="ru-RU" sz="1000" dirty="0">
                <a:solidFill>
                  <a:schemeClr val="bg1"/>
                </a:solidFill>
                <a:latin typeface="+mn-ea"/>
              </a:rPr>
              <a:t> Основной доход (80-90%) будет генерироваться за счет B2B-сегмента (Pro и Enterprise лицензии).</a:t>
            </a:r>
          </a:p>
          <a:p>
            <a:pPr lvl="1"/>
            <a:r>
              <a:rPr lang="ru-RU" sz="1000" b="1" dirty="0">
                <a:solidFill>
                  <a:schemeClr val="bg1"/>
                </a:solidFill>
                <a:latin typeface="+mn-ea"/>
              </a:rPr>
              <a:t>Долгосрочная перспектива:</a:t>
            </a:r>
            <a:r>
              <a:rPr lang="ru-RU" sz="1000" dirty="0">
                <a:solidFill>
                  <a:schemeClr val="bg1"/>
                </a:solidFill>
                <a:latin typeface="+mn-ea"/>
              </a:rPr>
              <a:t> B2C-сегмент (</a:t>
            </a:r>
            <a:r>
              <a:rPr lang="ru-RU" sz="1000" dirty="0" err="1">
                <a:solidFill>
                  <a:schemeClr val="bg1"/>
                </a:solidFill>
                <a:latin typeface="+mn-ea"/>
              </a:rPr>
              <a:t>Freemium</a:t>
            </a:r>
            <a:r>
              <a:rPr lang="ru-RU" sz="1000" dirty="0">
                <a:solidFill>
                  <a:schemeClr val="bg1"/>
                </a:solidFill>
                <a:latin typeface="+mn-ea"/>
              </a:rPr>
              <a:t>) работает на узнаваемость бренда и формирует будущий поток B2B-клиентов, не принося прямого дохода.</a:t>
            </a:r>
          </a:p>
        </p:txBody>
      </p:sp>
      <p:sp>
        <p:nvSpPr>
          <p:cNvPr id="2000707405" name="TextBox 6"/>
          <p:cNvSpPr txBox="1"/>
          <p:nvPr/>
        </p:nvSpPr>
        <p:spPr bwMode="auto">
          <a:xfrm>
            <a:off x="5575730" y="907545"/>
            <a:ext cx="2052655" cy="264808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Ценностное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предложение</a:t>
            </a:r>
            <a:endParaRPr kumimoji="0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Gilroy Bold"/>
            </a:endParaRPr>
          </a:p>
        </p:txBody>
      </p:sp>
      <p:sp>
        <p:nvSpPr>
          <p:cNvPr id="247764229" name="TextBox 6"/>
          <p:cNvSpPr txBox="1"/>
          <p:nvPr/>
        </p:nvSpPr>
        <p:spPr bwMode="auto">
          <a:xfrm>
            <a:off x="2509727" y="764600"/>
            <a:ext cx="2209983" cy="428573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Ключевые </a:t>
            </a:r>
            <a:r>
              <a:rPr kumimoji="0" lang="en-US" sz="11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виды</a:t>
            </a: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 </a:t>
            </a:r>
            <a:r>
              <a:rPr kumimoji="0" lang="en-US" sz="11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деятельности</a:t>
            </a:r>
            <a:endParaRPr kumimoji="0" sz="1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Gilroy Bold"/>
            </a:endParaRPr>
          </a:p>
        </p:txBody>
      </p:sp>
      <p:sp>
        <p:nvSpPr>
          <p:cNvPr id="1500073173" name="TextBox 6"/>
          <p:cNvSpPr txBox="1"/>
          <p:nvPr/>
        </p:nvSpPr>
        <p:spPr bwMode="auto">
          <a:xfrm>
            <a:off x="10119311" y="885330"/>
            <a:ext cx="1201254" cy="321022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Каналы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 </a:t>
            </a: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сбыт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Gilroy Bold"/>
              </a:rPr>
              <a:t>а</a:t>
            </a:r>
            <a:endParaRPr kumimoji="0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Gilroy Bold"/>
            </a:endParaRPr>
          </a:p>
        </p:txBody>
      </p:sp>
      <p:sp>
        <p:nvSpPr>
          <p:cNvPr id="1962961836" name="TextBox 1962961835"/>
          <p:cNvSpPr txBox="1"/>
          <p:nvPr/>
        </p:nvSpPr>
        <p:spPr bwMode="auto">
          <a:xfrm>
            <a:off x="11262500" y="318060"/>
            <a:ext cx="495090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A1C5FF"/>
                </a:solidFill>
                <a:effectLst/>
                <a:uLnTx/>
                <a:uFillTx/>
                <a:latin typeface="+mn-ea"/>
                <a:cs typeface="Roboto"/>
              </a:rPr>
              <a:t>07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A1C5FF"/>
              </a:solidFill>
              <a:effectLst/>
              <a:uLnTx/>
              <a:uFillTx/>
              <a:latin typeface="+mn-ea"/>
              <a:cs typeface="Roboto"/>
            </a:endParaRPr>
          </a:p>
        </p:txBody>
      </p:sp>
      <p:sp>
        <p:nvSpPr>
          <p:cNvPr id="3" name="AutoShape 23">
            <a:extLst>
              <a:ext uri="{FF2B5EF4-FFF2-40B4-BE49-F238E27FC236}">
                <a16:creationId xmlns:a16="http://schemas.microsoft.com/office/drawing/2014/main" id="{B8C117A3-E5F2-BEAB-A59A-54AD391CDEC2}"/>
              </a:ext>
            </a:extLst>
          </p:cNvPr>
          <p:cNvSpPr/>
          <p:nvPr/>
        </p:nvSpPr>
        <p:spPr bwMode="auto">
          <a:xfrm flipH="1" flipV="1">
            <a:off x="4995664" y="836864"/>
            <a:ext cx="19539" cy="4548894"/>
          </a:xfrm>
          <a:prstGeom prst="line">
            <a:avLst/>
          </a:prstGeom>
          <a:grpFill/>
          <a:ln w="12699" cap="flat">
            <a:solidFill>
              <a:srgbClr val="5BA9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Arial"/>
            </a:endParaRPr>
          </a:p>
        </p:txBody>
      </p:sp>
      <p:sp>
        <p:nvSpPr>
          <p:cNvPr id="4" name="AutoShape 23">
            <a:extLst>
              <a:ext uri="{FF2B5EF4-FFF2-40B4-BE49-F238E27FC236}">
                <a16:creationId xmlns:a16="http://schemas.microsoft.com/office/drawing/2014/main" id="{1A429994-CEC9-39F4-A9DA-C9E10BEB80C2}"/>
              </a:ext>
            </a:extLst>
          </p:cNvPr>
          <p:cNvSpPr/>
          <p:nvPr/>
        </p:nvSpPr>
        <p:spPr bwMode="auto">
          <a:xfrm flipH="1">
            <a:off x="5005433" y="3923409"/>
            <a:ext cx="7147731" cy="24624"/>
          </a:xfrm>
          <a:prstGeom prst="line">
            <a:avLst/>
          </a:prstGeom>
          <a:grpFill/>
          <a:ln w="12699" cap="flat">
            <a:solidFill>
              <a:srgbClr val="5BA9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88" y="5630402"/>
            <a:ext cx="1521695" cy="1199078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7B508BE-2F6C-4254-9B93-1E3899E00A01}"/>
              </a:ext>
            </a:extLst>
          </p:cNvPr>
          <p:cNvSpPr txBox="1"/>
          <p:nvPr/>
        </p:nvSpPr>
        <p:spPr>
          <a:xfrm>
            <a:off x="181817" y="4325026"/>
            <a:ext cx="4032448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Со-основатель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LexCity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CEO/CTO</a:t>
            </a:r>
          </a:p>
          <a:p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Опыт разработки и запуска прототипов цифровых решений, участие в проектных и исследовательских работах, </a:t>
            </a:r>
          </a:p>
          <a:p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высшее образование по техническому профилю </a:t>
            </a:r>
            <a:b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«Донецкий государственный университет» с отличием, дополнительное образование УрФУ</a:t>
            </a:r>
            <a:b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Аспирант ИТМО 1.2.1. Искусственный интеллект и Машинное обучение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Финалист</a:t>
            </a:r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AI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Pitch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Challenge от Бизнес-школы МФТИ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Финалист акселератора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Физтех.Идея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х ВТБ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Грант ФСИ 2025 «Студенческий стартап» - проект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LexCity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 rot="5400000">
            <a:off x="10418636" y="1727646"/>
            <a:ext cx="3501008" cy="45719"/>
            <a:chOff x="0" y="616563"/>
            <a:chExt cx="2624903" cy="24895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F568C9-4A46-43B8-AEB4-C2630076730F}" type="slidenum">
              <a:rPr lang="ru-RU" smtClean="0"/>
              <a:pPr/>
              <a:t>11</a:t>
            </a:fld>
            <a:endParaRPr lang="ru-RU" sz="1400" dirty="0">
              <a:solidFill>
                <a:srgbClr val="1342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A6FFE1B-8AF4-61BB-55F6-179DEE6888D7}"/>
              </a:ext>
            </a:extLst>
          </p:cNvPr>
          <p:cNvSpPr txBox="1"/>
          <p:nvPr/>
        </p:nvSpPr>
        <p:spPr bwMode="auto">
          <a:xfrm>
            <a:off x="3798799" y="416268"/>
            <a:ext cx="459440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3" b="1">
                <a:solidFill>
                  <a:srgbClr val="3B74AF"/>
                </a:solidFill>
                <a:latin typeface="DIN Pro Bold" panose="020B0604020202020204" charset="0"/>
                <a:ea typeface="Tahoma"/>
                <a:cs typeface="DIN Pro Bold" panose="020B0604020202020204" charset="0"/>
              </a:defRPr>
            </a:lvl1pPr>
          </a:lstStyle>
          <a:p>
            <a:pPr algn="ctr"/>
            <a:r>
              <a:rPr lang="ru-RU"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Команда проекта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A3F8BC-24E3-F746-6B18-752521CB428F}"/>
              </a:ext>
            </a:extLst>
          </p:cNvPr>
          <p:cNvSpPr txBox="1"/>
          <p:nvPr/>
        </p:nvSpPr>
        <p:spPr bwMode="auto">
          <a:xfrm>
            <a:off x="379398" y="3953358"/>
            <a:ext cx="307698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3" b="1">
                <a:solidFill>
                  <a:srgbClr val="3B74AF"/>
                </a:solidFill>
                <a:latin typeface="DIN Pro Bold" panose="020B0604020202020204" charset="0"/>
                <a:ea typeface="Tahoma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Тимофеев Петр Олегович</a:t>
            </a:r>
          </a:p>
        </p:txBody>
      </p:sp>
      <p:pic>
        <p:nvPicPr>
          <p:cNvPr id="23" name="Рисунок 22" descr="Изображение выглядит как человек, Человеческое лицо, в помещении, сте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132B2FF-CD44-B925-C839-79A9E1F3D4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6" r="21271"/>
          <a:stretch>
            <a:fillRect/>
          </a:stretch>
        </p:blipFill>
        <p:spPr>
          <a:xfrm>
            <a:off x="537433" y="1334485"/>
            <a:ext cx="2384805" cy="2433143"/>
          </a:xfrm>
          <a:prstGeom prst="rect">
            <a:avLst/>
          </a:prstGeom>
        </p:spPr>
      </p:pic>
      <p:pic>
        <p:nvPicPr>
          <p:cNvPr id="25" name="Рисунок 24" descr="Изображение выглядит как человек, Человеческое лицо, одежд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F365EDC-7A8F-0DEC-6970-5EF21EC876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200" y="1262122"/>
            <a:ext cx="2693516" cy="258210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42EF8EC-727F-A96C-5C9C-1E95757727E1}"/>
              </a:ext>
            </a:extLst>
          </p:cNvPr>
          <p:cNvSpPr txBox="1"/>
          <p:nvPr/>
        </p:nvSpPr>
        <p:spPr bwMode="auto">
          <a:xfrm>
            <a:off x="7855885" y="3928599"/>
            <a:ext cx="39796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3" b="1">
                <a:solidFill>
                  <a:srgbClr val="3B74AF"/>
                </a:solidFill>
                <a:latin typeface="DIN Pro Bold" panose="020B0604020202020204" charset="0"/>
                <a:ea typeface="Tahoma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Иванин Ярослав Александрович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3EB893-8D58-F95F-4248-E67602B39D60}"/>
              </a:ext>
            </a:extLst>
          </p:cNvPr>
          <p:cNvSpPr txBox="1"/>
          <p:nvPr/>
        </p:nvSpPr>
        <p:spPr>
          <a:xfrm>
            <a:off x="8469150" y="4289970"/>
            <a:ext cx="290499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Со-основатель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LexCity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. CMO</a:t>
            </a:r>
          </a:p>
          <a:p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Предприниматель, маркетолог.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Специалист по строительному рынку.</a:t>
            </a:r>
          </a:p>
          <a:p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Высшее экономическое образование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ДонГУ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8375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2835657-5DA0-1A6D-5167-12F6EB432C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UA" altLang="ru-UA" dirty="0">
                <a:solidFill>
                  <a:schemeClr val="tx1"/>
                </a:solidFill>
                <a:latin typeface="Arial" panose="020B0604020202020204" pitchFamily="34" charset="0"/>
              </a:rPr>
              <a:t>Разработаны модули RAG и визуализатор IFC.</a:t>
            </a:r>
            <a:endParaRPr lang="en-US" altLang="ru-UA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171450" lvl="0" indent="-1714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UA" altLang="ru-UA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UA" altLang="ru-UA" dirty="0">
                <a:solidFill>
                  <a:schemeClr val="tx1"/>
                </a:solidFill>
                <a:latin typeface="Arial" panose="020B0604020202020204" pitchFamily="34" charset="0"/>
              </a:rPr>
              <a:t>Проведена тестовая интеграция с BIM-файлами</a:t>
            </a:r>
            <a:endParaRPr lang="en-US" altLang="ru-UA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171450" lvl="0" indent="-1714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UA" altLang="ru-UA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B0A2FA-5D96-215B-CC72-FB61D8525A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Создание единой системы взаимодействия между модулями (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</a:rPr>
              <a:t>backend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 +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</a:rPr>
              <a:t>frontend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  <a:p>
            <a:endParaRPr lang="ru-RU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Доработка модуля ИИ</a:t>
            </a:r>
          </a:p>
          <a:p>
            <a:endParaRPr lang="ru-RU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Подготовка интерфейса для ввода и хранения нормативных данных.</a:t>
            </a:r>
          </a:p>
          <a:p>
            <a:endParaRPr lang="en-US" dirty="0"/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E12194B4-7038-6077-795A-394B86080A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37996" y="2744409"/>
            <a:ext cx="1896642" cy="2088848"/>
          </a:xfrm>
        </p:spPr>
        <p:txBody>
          <a:bodyPr/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UA" altLang="ru-UA" dirty="0">
                <a:solidFill>
                  <a:schemeClr val="tx1"/>
                </a:solidFill>
                <a:latin typeface="Arial" panose="020B0604020202020204" pitchFamily="34" charset="0"/>
              </a:rPr>
              <a:t>Генерация планировок и застройки ИИ</a:t>
            </a:r>
            <a:endParaRPr lang="ru-RU" altLang="ru-UA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altLang="ru-UA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UA" dirty="0" err="1">
                <a:solidFill>
                  <a:schemeClr val="tx1"/>
                </a:solidFill>
                <a:latin typeface="Arial" panose="020B0604020202020204" pitchFamily="34" charset="0"/>
              </a:rPr>
              <a:t>Сотрудничество</a:t>
            </a:r>
            <a:r>
              <a:rPr lang="uk-UA" altLang="ru-UA" dirty="0">
                <a:solidFill>
                  <a:schemeClr val="tx1"/>
                </a:solidFill>
                <a:latin typeface="Arial" panose="020B0604020202020204" pitchFamily="34" charset="0"/>
              </a:rPr>
              <a:t> с </a:t>
            </a:r>
            <a:r>
              <a:rPr lang="uk-UA" altLang="ru-UA" dirty="0" err="1">
                <a:solidFill>
                  <a:schemeClr val="tx1"/>
                </a:solidFill>
                <a:latin typeface="Arial" panose="020B0604020202020204" pitchFamily="34" charset="0"/>
              </a:rPr>
              <a:t>государственн</a:t>
            </a:r>
            <a:r>
              <a:rPr lang="ru-RU" altLang="ru-UA" dirty="0" err="1">
                <a:solidFill>
                  <a:schemeClr val="tx1"/>
                </a:solidFill>
                <a:latin typeface="Arial" panose="020B0604020202020204" pitchFamily="34" charset="0"/>
              </a:rPr>
              <a:t>ыми</a:t>
            </a:r>
            <a:r>
              <a:rPr lang="ru-RU" altLang="ru-UA" dirty="0">
                <a:solidFill>
                  <a:schemeClr val="tx1"/>
                </a:solidFill>
                <a:latin typeface="Arial" panose="020B0604020202020204" pitchFamily="34" charset="0"/>
              </a:rPr>
              <a:t> структурами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UA" altLang="ru-UA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99" name="Text Placeholder 98">
            <a:extLst>
              <a:ext uri="{FF2B5EF4-FFF2-40B4-BE49-F238E27FC236}">
                <a16:creationId xmlns:a16="http://schemas.microsoft.com/office/drawing/2014/main" id="{4B15B48F-323D-D53A-284E-ECFCF1B477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100" name="Text Placeholder 99">
            <a:extLst>
              <a:ext uri="{FF2B5EF4-FFF2-40B4-BE49-F238E27FC236}">
                <a16:creationId xmlns:a16="http://schemas.microsoft.com/office/drawing/2014/main" id="{10991830-5611-7EA5-5C05-EB305E105A5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u="sng" dirty="0"/>
              <a:t>2</a:t>
            </a:r>
          </a:p>
        </p:txBody>
      </p:sp>
      <p:sp>
        <p:nvSpPr>
          <p:cNvPr id="101" name="Text Placeholder 100">
            <a:extLst>
              <a:ext uri="{FF2B5EF4-FFF2-40B4-BE49-F238E27FC236}">
                <a16:creationId xmlns:a16="http://schemas.microsoft.com/office/drawing/2014/main" id="{5D75CF1C-89C8-3658-E1C1-3B208B1E7D7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102" name="Text Placeholder 101">
            <a:extLst>
              <a:ext uri="{FF2B5EF4-FFF2-40B4-BE49-F238E27FC236}">
                <a16:creationId xmlns:a16="http://schemas.microsoft.com/office/drawing/2014/main" id="{028BE212-50F0-A359-7C63-B91DE555EBC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103" name="Text Placeholder 102">
            <a:extLst>
              <a:ext uri="{FF2B5EF4-FFF2-40B4-BE49-F238E27FC236}">
                <a16:creationId xmlns:a16="http://schemas.microsoft.com/office/drawing/2014/main" id="{19F7CB68-3005-C3CF-3A55-43B3FA72542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158" name="Picture Placeholder 157" descr="Isometric drawing person climbing a mountain">
            <a:extLst>
              <a:ext uri="{FF2B5EF4-FFF2-40B4-BE49-F238E27FC236}">
                <a16:creationId xmlns:a16="http://schemas.microsoft.com/office/drawing/2014/main" id="{5AEC4904-7638-57CD-130D-B0230284BC5F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124" b="8124"/>
          <a:stretch/>
        </p:blipFill>
        <p:spPr/>
      </p:pic>
      <p:sp>
        <p:nvSpPr>
          <p:cNvPr id="21" name="Rectangle 6">
            <a:extLst>
              <a:ext uri="{FF2B5EF4-FFF2-40B4-BE49-F238E27FC236}">
                <a16:creationId xmlns:a16="http://schemas.microsoft.com/office/drawing/2014/main" id="{74929B50-F255-868F-769C-3DB0B48FA76B}"/>
              </a:ext>
            </a:extLst>
          </p:cNvPr>
          <p:cNvSpPr>
            <a:spLocks noGrp="1" noChangeArrowheads="1"/>
          </p:cNvSpPr>
          <p:nvPr>
            <p:ph type="body" sz="quarter" idx="18"/>
          </p:nvPr>
        </p:nvSpPr>
        <p:spPr bwMode="auto">
          <a:xfrm>
            <a:off x="5282398" y="2744409"/>
            <a:ext cx="1554162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UA" altLang="ru-UA" dirty="0">
                <a:solidFill>
                  <a:schemeClr val="tx1"/>
                </a:solidFill>
                <a:latin typeface="Arial" panose="020B0604020202020204" pitchFamily="34" charset="0"/>
              </a:rPr>
              <a:t>Платформа для командной работы: архитекторы, инженеры, заказчики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ru-UA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UA" altLang="ru-UA" dirty="0">
                <a:solidFill>
                  <a:schemeClr val="tx1"/>
                </a:solidFill>
                <a:latin typeface="Arial" panose="020B0604020202020204" pitchFamily="34" charset="0"/>
              </a:rPr>
              <a:t>Комментарии, статусы исправлений, роли и права доступа</a:t>
            </a:r>
            <a:endParaRPr lang="en-US" altLang="ru-UA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UA" altLang="ru-UA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UA" altLang="ru-UA" dirty="0">
                <a:solidFill>
                  <a:schemeClr val="tx1"/>
                </a:solidFill>
                <a:latin typeface="Arial" panose="020B0604020202020204" pitchFamily="34" charset="0"/>
              </a:rPr>
              <a:t>Веб-интерфейс проектов и трекер задач по модели</a:t>
            </a:r>
            <a:endParaRPr lang="en-US" altLang="ru-UA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ru-UA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UA" altLang="ru-UA" dirty="0" err="1">
                <a:solidFill>
                  <a:schemeClr val="tx1"/>
                </a:solidFill>
                <a:latin typeface="Arial" panose="020B0604020202020204" pitchFamily="34" charset="0"/>
              </a:rPr>
              <a:t>SaaS</a:t>
            </a:r>
            <a:r>
              <a:rPr lang="ru-UA" altLang="ru-UA" dirty="0">
                <a:solidFill>
                  <a:schemeClr val="tx1"/>
                </a:solidFill>
                <a:latin typeface="Arial" panose="020B0604020202020204" pitchFamily="34" charset="0"/>
              </a:rPr>
              <a:t>-модель и выход на рынок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UA" altLang="ru-UA" sz="900" dirty="0">
              <a:latin typeface="Arial" panose="020B0604020202020204" pitchFamily="34" charset="0"/>
            </a:endParaRPr>
          </a:p>
        </p:txBody>
      </p:sp>
      <p:sp>
        <p:nvSpPr>
          <p:cNvPr id="23" name="Текст 21">
            <a:extLst>
              <a:ext uri="{FF2B5EF4-FFF2-40B4-BE49-F238E27FC236}">
                <a16:creationId xmlns:a16="http://schemas.microsoft.com/office/drawing/2014/main" id="{66CD5BF4-5EB6-18A5-5D72-A06D0DD47F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01453" y="2709630"/>
            <a:ext cx="1771650" cy="1841978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UA" altLang="ru-UA" dirty="0">
                <a:solidFill>
                  <a:schemeClr val="tx1"/>
                </a:solidFill>
                <a:latin typeface="Arial" panose="020B0604020202020204" pitchFamily="34" charset="0"/>
              </a:rPr>
              <a:t>ИИ-контроль ошибок и коллизий</a:t>
            </a:r>
          </a:p>
          <a:p>
            <a:pPr marL="171450" lvl="0" indent="-17145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ru-UA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UA" altLang="ru-UA" dirty="0">
                <a:solidFill>
                  <a:schemeClr val="tx1"/>
                </a:solidFill>
                <a:latin typeface="Arial" panose="020B0604020202020204" pitchFamily="34" charset="0"/>
              </a:rPr>
              <a:t>Автоматическая проверка соответствия нормам</a:t>
            </a:r>
          </a:p>
          <a:p>
            <a:pPr marL="171450" lvl="0" indent="-17145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ru-UA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UA" altLang="ru-UA" dirty="0">
                <a:solidFill>
                  <a:schemeClr val="tx1"/>
                </a:solidFill>
                <a:latin typeface="Arial" panose="020B0604020202020204" pitchFamily="34" charset="0"/>
              </a:rPr>
              <a:t>Отчёты о готовности к экспертизе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A903D678-571D-0DFB-F288-55AF0B3196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8671" y="2015732"/>
            <a:ext cx="2132330" cy="308368"/>
          </a:xfrm>
        </p:spPr>
        <p:txBody>
          <a:bodyPr/>
          <a:lstStyle/>
          <a:p>
            <a:pPr algn="ctr"/>
            <a:r>
              <a:rPr lang="ru-RU" dirty="0"/>
              <a:t>Завершено</a:t>
            </a:r>
            <a:endParaRPr lang="ru-UA" dirty="0"/>
          </a:p>
        </p:txBody>
      </p:sp>
      <p:sp>
        <p:nvSpPr>
          <p:cNvPr id="31" name="Текст 26">
            <a:extLst>
              <a:ext uri="{FF2B5EF4-FFF2-40B4-BE49-F238E27FC236}">
                <a16:creationId xmlns:a16="http://schemas.microsoft.com/office/drawing/2014/main" id="{05984522-5083-1DB9-E7D4-1F8976079F51}"/>
              </a:ext>
            </a:extLst>
          </p:cNvPr>
          <p:cNvSpPr txBox="1">
            <a:spLocks/>
          </p:cNvSpPr>
          <p:nvPr/>
        </p:nvSpPr>
        <p:spPr>
          <a:xfrm>
            <a:off x="2865195" y="2015732"/>
            <a:ext cx="2132330" cy="308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kern="1200" spc="40" baseline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До конца 2025</a:t>
            </a:r>
            <a:endParaRPr lang="ru-UA" dirty="0"/>
          </a:p>
        </p:txBody>
      </p:sp>
      <p:sp>
        <p:nvSpPr>
          <p:cNvPr id="32" name="Текст 26">
            <a:extLst>
              <a:ext uri="{FF2B5EF4-FFF2-40B4-BE49-F238E27FC236}">
                <a16:creationId xmlns:a16="http://schemas.microsoft.com/office/drawing/2014/main" id="{703E6F65-EE57-3B4E-D13E-27FCD070F4E7}"/>
              </a:ext>
            </a:extLst>
          </p:cNvPr>
          <p:cNvSpPr txBox="1">
            <a:spLocks/>
          </p:cNvSpPr>
          <p:nvPr/>
        </p:nvSpPr>
        <p:spPr>
          <a:xfrm>
            <a:off x="4992665" y="2015732"/>
            <a:ext cx="2132330" cy="308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kern="1200" spc="40" baseline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1й квартал 2026</a:t>
            </a:r>
            <a:endParaRPr lang="ru-UA" dirty="0"/>
          </a:p>
        </p:txBody>
      </p:sp>
      <p:sp>
        <p:nvSpPr>
          <p:cNvPr id="33" name="Текст 26">
            <a:extLst>
              <a:ext uri="{FF2B5EF4-FFF2-40B4-BE49-F238E27FC236}">
                <a16:creationId xmlns:a16="http://schemas.microsoft.com/office/drawing/2014/main" id="{04FBC07B-5B8D-EF94-5419-8D00B6FB8DCC}"/>
              </a:ext>
            </a:extLst>
          </p:cNvPr>
          <p:cNvSpPr txBox="1">
            <a:spLocks/>
          </p:cNvSpPr>
          <p:nvPr/>
        </p:nvSpPr>
        <p:spPr>
          <a:xfrm>
            <a:off x="7167024" y="2015732"/>
            <a:ext cx="2132330" cy="308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kern="1200" spc="40" baseline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2й квартал 2026</a:t>
            </a:r>
            <a:endParaRPr lang="ru-UA" dirty="0"/>
          </a:p>
        </p:txBody>
      </p:sp>
      <p:sp>
        <p:nvSpPr>
          <p:cNvPr id="34" name="Текст 26">
            <a:extLst>
              <a:ext uri="{FF2B5EF4-FFF2-40B4-BE49-F238E27FC236}">
                <a16:creationId xmlns:a16="http://schemas.microsoft.com/office/drawing/2014/main" id="{FA8F1CC3-FA1F-34CB-4B80-DD738196C55F}"/>
              </a:ext>
            </a:extLst>
          </p:cNvPr>
          <p:cNvSpPr txBox="1">
            <a:spLocks/>
          </p:cNvSpPr>
          <p:nvPr/>
        </p:nvSpPr>
        <p:spPr>
          <a:xfrm>
            <a:off x="9302308" y="1998024"/>
            <a:ext cx="2132330" cy="308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kern="1200" spc="40" baseline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До конца 2026</a:t>
            </a:r>
            <a:endParaRPr lang="ru-UA" dirty="0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85B5FF7B-CE1E-69D2-463F-D845F5F92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022" y="734058"/>
            <a:ext cx="10643616" cy="717279"/>
          </a:xfrm>
        </p:spPr>
        <p:txBody>
          <a:bodyPr/>
          <a:lstStyle/>
          <a:p>
            <a:r>
              <a:rPr lang="ru-RU" dirty="0"/>
              <a:t>Таймлайн проекта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332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1C753FD-96EC-101A-B8A4-5F69A189B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252549"/>
            <a:ext cx="6220278" cy="326281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Спасибо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67BB04B7-47A4-741B-59E0-F0E6F2126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85939"/>
            <a:ext cx="6220277" cy="291951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 Тимофеев Петр</a:t>
            </a:r>
          </a:p>
          <a:p>
            <a:pPr rtl="0"/>
            <a:r>
              <a:rPr lang="ru-RU" dirty="0"/>
              <a:t>+79198992207</a:t>
            </a:r>
          </a:p>
          <a:p>
            <a:pPr rtl="0"/>
            <a:r>
              <a:rPr lang="en-US" dirty="0"/>
              <a:t>petrtym@gmail.com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9673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0C1D4C-CADC-5169-370B-8998D724B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F568C9-4A46-43B8-AEB4-C2630076730F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6" name="Рисунок 5" descr="Изображение выглядит как текст, снимок экрана, Шрифт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FBFDA1F-AF75-BD01-0DFF-1638222115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519" y="262407"/>
            <a:ext cx="4248472" cy="3134582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1989604-0FC5-2489-82A6-050A024F2E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010" y="236270"/>
            <a:ext cx="4411768" cy="3113822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49AFC23-6515-0A34-3F15-A73E4CD1BE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750" y="3748864"/>
            <a:ext cx="3454009" cy="2660909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Шрифт, снимок экрана, докумен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2051667-A11B-548C-D6D5-244AC9F131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760" y="3521152"/>
            <a:ext cx="3619680" cy="320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1018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Arial"/>
      </a:majorFont>
      <a:minorFont>
        <a:latin typeface="Tenorite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331398_Win32_SL_V13" id="{C59E605D-C281-4A06-BDA0-E97A35AC3AA8}" vid="{25D1D206-DA25-4050-926A-BD6D3A1B506F}"/>
    </a:ext>
  </a:extLst>
</a:theme>
</file>

<file path=ppt/theme/theme2.xml><?xml version="1.0" encoding="utf-8"?>
<a:theme xmlns:a="http://schemas.openxmlformats.org/drawingml/2006/main" name="Пользовательский">
  <a:themeElements>
    <a:clrScheme name="Custom 11">
      <a:dk1>
        <a:srgbClr val="000000"/>
      </a:dk1>
      <a:lt1>
        <a:srgbClr val="FFFFFF"/>
      </a:lt1>
      <a:dk2>
        <a:srgbClr val="8439BD"/>
      </a:dk2>
      <a:lt2>
        <a:srgbClr val="EBEBEB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13DC8"/>
      </a:folHlink>
    </a:clrScheme>
    <a:fontScheme name="Custom 11">
      <a:majorFont>
        <a:latin typeface="Calibri Light"/>
        <a:ea typeface=""/>
        <a:cs typeface="Calibri Light"/>
      </a:majorFont>
      <a:minorFont>
        <a:latin typeface="Calibri Light"/>
        <a:ea typeface=""/>
        <a:cs typeface="Calibri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rful product roadmap timeline_Win32_SL_v3" id="{061EDF52-E0A6-4B09-AC91-99376BDEAEBE}" vid="{EB6D99AA-2953-4511-BF11-744F79C18307}"/>
    </a:ext>
  </a:extLst>
</a:theme>
</file>

<file path=ppt/theme/theme3.xml><?xml version="1.0" encoding="utf-8"?>
<a:theme xmlns:a="http://schemas.openxmlformats.org/drawingml/2006/main" name="Office Theme">
  <a:themeElements>
    <a:clrScheme name="Custom 94">
      <a:dk1>
        <a:srgbClr val="000000"/>
      </a:dk1>
      <a:lt1>
        <a:srgbClr val="FFFFFF"/>
      </a:lt1>
      <a:dk2>
        <a:srgbClr val="4D5BE1"/>
      </a:dk2>
      <a:lt2>
        <a:srgbClr val="E7E6E6"/>
      </a:lt2>
      <a:accent1>
        <a:srgbClr val="DEE5F4"/>
      </a:accent1>
      <a:accent2>
        <a:srgbClr val="B73734"/>
      </a:accent2>
      <a:accent3>
        <a:srgbClr val="FE8583"/>
      </a:accent3>
      <a:accent4>
        <a:srgbClr val="C2BDFF"/>
      </a:accent4>
      <a:accent5>
        <a:srgbClr val="FAECE1"/>
      </a:accent5>
      <a:accent6>
        <a:srgbClr val="BAE6F4"/>
      </a:accent6>
      <a:hlink>
        <a:srgbClr val="4E5AE1"/>
      </a:hlink>
      <a:folHlink>
        <a:srgbClr val="DFE4F4"/>
      </a:folHlink>
    </a:clrScheme>
    <a:fontScheme name="Custom 38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4420931_Win32_SL_v7a" id="{B0F47714-C288-438A-A83E-1FA0BB22FDAA}" vid="{E20F96FA-9E6B-4931-8D41-C5753D602163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31D3D4E-040D-4F59-9215-B1F04B81B9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7188B1-CB43-4216-A332-EE7733BC221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E52C7A-8834-4F18-859F-7167A187E138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  <ds:schemaRef ds:uri="71af3243-3dd4-4a8d-8c0d-dd76da1f02a5"/>
    <ds:schemaRef ds:uri="http://schemas.microsoft.com/office/infopath/2007/PartnerControls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1493</TotalTime>
  <Words>1696</Words>
  <Application>Microsoft Office PowerPoint</Application>
  <PresentationFormat>Широкоэкранный</PresentationFormat>
  <Paragraphs>275</Paragraphs>
  <Slides>14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Helvetica</vt:lpstr>
      <vt:lpstr>Пользовательская</vt:lpstr>
      <vt:lpstr>Пользовательский</vt:lpstr>
      <vt:lpstr>Office Theme</vt:lpstr>
      <vt:lpstr>Тема Office</vt:lpstr>
      <vt:lpstr>LexCity  AI-платформа для стандартизации и автоматизации экспертизы BIM-проектов. Единые правила проверки, RAG-доступ к нормативам, отчёты для госпрограмм.  Помогает сокращать до 20% переделок, ускорять экспертизу и повышать качество проектирования.</vt:lpstr>
      <vt:lpstr>Проблема</vt:lpstr>
      <vt:lpstr>Продукт -  LexCity</vt:lpstr>
      <vt:lpstr>Решение</vt:lpstr>
      <vt:lpstr>Продукт</vt:lpstr>
      <vt:lpstr>Принцип работы</vt:lpstr>
      <vt:lpstr> </vt:lpstr>
      <vt:lpstr>Презентация PowerPoint</vt:lpstr>
      <vt:lpstr>Презентация PowerPoint</vt:lpstr>
      <vt:lpstr>Презентация PowerPoint</vt:lpstr>
      <vt:lpstr> </vt:lpstr>
      <vt:lpstr>Таймлайн проекта</vt:lpstr>
      <vt:lpstr>Спасибо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LexCity  ИИ-ассистент для строителей</dc:title>
  <dc:creator>Наталья Болотова</dc:creator>
  <cp:lastModifiedBy>Пётр Тимофеев</cp:lastModifiedBy>
  <cp:revision>18</cp:revision>
  <dcterms:created xsi:type="dcterms:W3CDTF">2023-12-12T16:04:07Z</dcterms:created>
  <dcterms:modified xsi:type="dcterms:W3CDTF">2025-12-06T09:55:20Z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