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17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1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82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653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79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9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8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67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5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49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759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22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59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5202461-1FBF-474C-9FAB-92733D1528DA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6A69DEB4-E431-4631-AC03-0244F21AEF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862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0" y="673292"/>
            <a:ext cx="10572000" cy="297105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Дегидрированные сухарики из куриного мяса с различными вкусоароматическими добавками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5236" y="5532581"/>
            <a:ext cx="9144000" cy="889000"/>
          </a:xfrm>
        </p:spPr>
        <p:txBody>
          <a:bodyPr/>
          <a:lstStyle/>
          <a:p>
            <a:r>
              <a:rPr lang="ru-RU" dirty="0" smtClean="0"/>
              <a:t>Докладчик: доцент, к.т.н. Марианна Сергеевна Воронина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32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Цель проекта</a:t>
            </a:r>
            <a:r>
              <a:rPr lang="ru-RU" dirty="0"/>
              <a:t>: производство продукта длительного хранения из мяса курицы с различными вкусоароматическими добавками.</a:t>
            </a:r>
          </a:p>
          <a:p>
            <a:pPr marL="0" indent="0">
              <a:buNone/>
            </a:pPr>
            <a:r>
              <a:rPr lang="ru-RU" b="1" u="sng" dirty="0" smtClean="0"/>
              <a:t>Задачи </a:t>
            </a:r>
            <a:r>
              <a:rPr lang="ru-RU" b="1" u="sng" dirty="0"/>
              <a:t>проекта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Проведение маркетингового исследования.</a:t>
            </a:r>
          </a:p>
          <a:p>
            <a:pPr lvl="0"/>
            <a:r>
              <a:rPr lang="ru-RU" dirty="0"/>
              <a:t>Разработка товарного ассортимента.</a:t>
            </a:r>
          </a:p>
          <a:p>
            <a:pPr lvl="0"/>
            <a:r>
              <a:rPr lang="ru-RU" dirty="0"/>
              <a:t>Разработка технологической схемы производства продукта.</a:t>
            </a:r>
          </a:p>
          <a:p>
            <a:pPr lvl="0"/>
            <a:r>
              <a:rPr lang="ru-RU" dirty="0"/>
              <a:t>Проведение дегустации первых прототипов.</a:t>
            </a:r>
          </a:p>
          <a:p>
            <a:pPr lvl="0"/>
            <a:r>
              <a:rPr lang="ru-RU" dirty="0"/>
              <a:t>Разработка бизнес-плана проекта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38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Краткое описание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1490731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Производство сухариков из куриного мяса с различными вкусоароматическими добавками. Технологический процесс включает в себя инновационную технологию – дегидрирование. Проведена дегустация первых </a:t>
            </a:r>
            <a:r>
              <a:rPr lang="ru-RU" dirty="0" smtClean="0"/>
              <a:t>образцов и </a:t>
            </a:r>
            <a:r>
              <a:rPr lang="en-US" dirty="0" err="1"/>
              <a:t>CasDev</a:t>
            </a:r>
            <a:r>
              <a:rPr lang="ru-RU" dirty="0"/>
              <a:t>, которые показали, что продукт интересен и соответствует ожиданиям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64" y="3592100"/>
            <a:ext cx="4019683" cy="30257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827" y="3592100"/>
            <a:ext cx="4019683" cy="302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3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Дегустация и </a:t>
            </a:r>
            <a:r>
              <a:rPr lang="en-US" dirty="0" err="1" smtClean="0"/>
              <a:t>CasDev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028"/>
            <a:ext cx="2641598" cy="35221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598" y="3071092"/>
            <a:ext cx="2840181" cy="37869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779" y="2040973"/>
            <a:ext cx="3830361" cy="28727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2140" y="3058926"/>
            <a:ext cx="2887315" cy="38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288" y="724279"/>
            <a:ext cx="10571998" cy="970450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Информация о новизне проекта, реализуемого в результате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125058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проекте используется только отечественное мясо птицы, а также инновационная и </a:t>
            </a:r>
            <a:r>
              <a:rPr lang="ru-RU" dirty="0" err="1"/>
              <a:t>малозатратная</a:t>
            </a:r>
            <a:r>
              <a:rPr lang="ru-RU" dirty="0"/>
              <a:t> технология дегидрирования.</a:t>
            </a:r>
          </a:p>
        </p:txBody>
      </p:sp>
      <p:pic>
        <p:nvPicPr>
          <p:cNvPr id="1026" name="Picture 2" descr="Дегидратор Airhot FD-16GR купить в Москве по хорошей цене | БАРМА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18" y="2894724"/>
            <a:ext cx="2681720" cy="37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≡ Куриное филе без кожи охл., Питер, кг (П.Ф. &quot;Северная&quot;) для магазинов ⇒  пищевых производств ⇒ отелей ⇒ ресторанов ⇒ недорого в компании ТД  «Опт-Торг Horeca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45" y="3409518"/>
            <a:ext cx="3240520" cy="324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77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288" y="733516"/>
            <a:ext cx="10571998" cy="970450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 реализации проекта с указанием методов и(или) инструментов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397778"/>
            <a:ext cx="10554574" cy="3636511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Июнь-август 2023 года – регистрация нормативной документации, юридического лица.</a:t>
            </a:r>
          </a:p>
          <a:p>
            <a:pPr lvl="0"/>
            <a:r>
              <a:rPr lang="ru-RU" dirty="0"/>
              <a:t>Август 2023 года – мониторинг цен и получение коммерческих предложений на оборудование и сырье.</a:t>
            </a:r>
          </a:p>
          <a:p>
            <a:pPr lvl="0"/>
            <a:r>
              <a:rPr lang="ru-RU" dirty="0"/>
              <a:t>Август 2023 года – сбор команды для реализации проекта, поиск помещения для производства.</a:t>
            </a:r>
          </a:p>
          <a:p>
            <a:pPr lvl="0"/>
            <a:r>
              <a:rPr lang="ru-RU" dirty="0"/>
              <a:t>Сентябрь 2023 года – закупка оборудования, ремонт помещения.</a:t>
            </a:r>
          </a:p>
          <a:p>
            <a:pPr lvl="0"/>
            <a:r>
              <a:rPr lang="ru-RU" dirty="0"/>
              <a:t>Октябрь 2023 года – запуск проекта, первые продажи.</a:t>
            </a:r>
          </a:p>
          <a:p>
            <a:pPr lvl="0"/>
            <a:r>
              <a:rPr lang="ru-RU" dirty="0"/>
              <a:t>Октябрь 2023 года – запуск рекламы.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рынка</a:t>
            </a:r>
          </a:p>
        </p:txBody>
      </p:sp>
      <p:pic>
        <p:nvPicPr>
          <p:cNvPr id="1026" name="Picture 2" descr="bakkw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802" y="2422099"/>
            <a:ext cx="7094393" cy="399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1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82" y="164945"/>
            <a:ext cx="11591636" cy="1579418"/>
          </a:xfrm>
        </p:spPr>
        <p:txBody>
          <a:bodyPr>
            <a:normAutofit fontScale="90000"/>
          </a:bodyPr>
          <a:lstStyle/>
          <a:p>
            <a:r>
              <a:rPr lang="ru-RU" sz="3500" dirty="0"/>
              <a:t>Финансовый план проекта с указанием необходимого объема инвестиций для реализации проекта и направлений расходования средств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648505"/>
              </p:ext>
            </p:extLst>
          </p:nvPr>
        </p:nvGraphicFramePr>
        <p:xfrm>
          <a:off x="838200" y="2729864"/>
          <a:ext cx="10515599" cy="2379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6512">
                  <a:extLst>
                    <a:ext uri="{9D8B030D-6E8A-4147-A177-3AD203B41FA5}">
                      <a16:colId xmlns:a16="http://schemas.microsoft.com/office/drawing/2014/main" val="1610335330"/>
                    </a:ext>
                  </a:extLst>
                </a:gridCol>
                <a:gridCol w="4635276">
                  <a:extLst>
                    <a:ext uri="{9D8B030D-6E8A-4147-A177-3AD203B41FA5}">
                      <a16:colId xmlns:a16="http://schemas.microsoft.com/office/drawing/2014/main" val="2667041931"/>
                    </a:ext>
                  </a:extLst>
                </a:gridCol>
                <a:gridCol w="2563703">
                  <a:extLst>
                    <a:ext uri="{9D8B030D-6E8A-4147-A177-3AD203B41FA5}">
                      <a16:colId xmlns:a16="http://schemas.microsoft.com/office/drawing/2014/main" val="642941027"/>
                    </a:ext>
                  </a:extLst>
                </a:gridCol>
                <a:gridCol w="1960108">
                  <a:extLst>
                    <a:ext uri="{9D8B030D-6E8A-4147-A177-3AD203B41FA5}">
                      <a16:colId xmlns:a16="http://schemas.microsoft.com/office/drawing/2014/main" val="3456863704"/>
                    </a:ext>
                  </a:extLst>
                </a:gridCol>
              </a:tblGrid>
              <a:tr h="336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Ед.изм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Затраты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21673946"/>
                  </a:ext>
                </a:extLst>
              </a:tr>
              <a:tr h="212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Материальные затраты на сырье и упаковку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90518,75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77288060"/>
                  </a:ext>
                </a:extLst>
              </a:tr>
              <a:tr h="1978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Энергетические затраты для оборудования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376,48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105819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Энергетические затраты на освещение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37,65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72932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Затраты на воду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52,70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472483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Затраты на ЗП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6540,00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05276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Отчисления на соц. Нужды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1988,16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33381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Амортизация оборудования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650,45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18515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Общезаводские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1486,74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88212327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Производственная себестоимость 1 шт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138,87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61722913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Коммерческие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42,35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34348857"/>
                  </a:ext>
                </a:extLst>
              </a:tr>
              <a:tr h="1593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 ПОЛНАЯ СЕБЕСТОИМОСТЬ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142,13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7140142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26836" y="5664308"/>
            <a:ext cx="1046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Точка безубыточности составляет 14373 шт. по 100 г упаковка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Оптовая цена 320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упаковку.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5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08" y="665018"/>
            <a:ext cx="12145819" cy="1029711"/>
          </a:xfrm>
        </p:spPr>
        <p:txBody>
          <a:bodyPr/>
          <a:lstStyle/>
          <a:p>
            <a:r>
              <a:rPr lang="ru-RU" sz="3500" dirty="0"/>
              <a:t>Финансовый план проекта с указанием необходимого объема инвестиций для реализации проекта и направлений расходования средств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061381"/>
              </p:ext>
            </p:extLst>
          </p:nvPr>
        </p:nvGraphicFramePr>
        <p:xfrm>
          <a:off x="727364" y="2259113"/>
          <a:ext cx="10515599" cy="3573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8208">
                  <a:extLst>
                    <a:ext uri="{9D8B030D-6E8A-4147-A177-3AD203B41FA5}">
                      <a16:colId xmlns:a16="http://schemas.microsoft.com/office/drawing/2014/main" val="3475265400"/>
                    </a:ext>
                  </a:extLst>
                </a:gridCol>
                <a:gridCol w="889620">
                  <a:extLst>
                    <a:ext uri="{9D8B030D-6E8A-4147-A177-3AD203B41FA5}">
                      <a16:colId xmlns:a16="http://schemas.microsoft.com/office/drawing/2014/main" val="641588082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2646764790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4133401913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3128442819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1888458264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100266726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4148279400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3237982122"/>
                    </a:ext>
                  </a:extLst>
                </a:gridCol>
                <a:gridCol w="977951">
                  <a:extLst>
                    <a:ext uri="{9D8B030D-6E8A-4147-A177-3AD203B41FA5}">
                      <a16:colId xmlns:a16="http://schemas.microsoft.com/office/drawing/2014/main" val="2731092527"/>
                    </a:ext>
                  </a:extLst>
                </a:gridCol>
              </a:tblGrid>
              <a:tr h="29936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Прогноз доходов от реализации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38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34210431"/>
                  </a:ext>
                </a:extLst>
              </a:tr>
              <a:tr h="312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Объем реализованной продукции ,шт.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13715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Цена продукта,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42272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 тыс. руб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19520,00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19617,60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20108,04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20610,74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21126,01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21654,16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22195,51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22750,40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93251221"/>
                  </a:ext>
                </a:extLst>
              </a:tr>
              <a:tr h="18288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Инвестиционный план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621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482292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Капиталовложения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5203590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197188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Объем продукции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70150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80673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92773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106689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122693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141097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162261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560934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Оптовая цена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90431791"/>
                  </a:ext>
                </a:extLst>
              </a:tr>
              <a:tr h="132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 с НДС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19520000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22560240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26592883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31346361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36949523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43554250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51339572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60516521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782221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 без НДС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16006400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18499397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21806164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25704016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30298609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35714485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42098449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49623547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586003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Затраты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16523920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073101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Амортизация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650449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635154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132929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2625926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5932693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9830545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14425137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19841014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26224978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33750076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568148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 на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26586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525185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1186539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1966109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2885027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3968203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5244996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6750015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380452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Чистый доход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106343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2100740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4746154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7864436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11540110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15872811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20979982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27000060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2207315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93837" y="6103013"/>
            <a:ext cx="423167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окупаемости проекта: 1,2 года.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2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182" y="763677"/>
            <a:ext cx="11400472" cy="970450"/>
          </a:xfrm>
        </p:spPr>
        <p:txBody>
          <a:bodyPr>
            <a:noAutofit/>
          </a:bodyPr>
          <a:lstStyle/>
          <a:p>
            <a:r>
              <a:rPr lang="ru-RU" sz="3500" dirty="0"/>
              <a:t>Информация об участии участника конкурса в иных конкурсах, о наличии потенциальных инвесторов проекта, патентов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85819"/>
            <a:ext cx="7058891" cy="1122142"/>
          </a:xfrm>
        </p:spPr>
        <p:txBody>
          <a:bodyPr>
            <a:normAutofit/>
          </a:bodyPr>
          <a:lstStyle/>
          <a:p>
            <a:r>
              <a:rPr lang="ru-RU" dirty="0"/>
              <a:t>Руководитель проекта в конкурсе Шаг в будущее 2022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5987" y="3107961"/>
            <a:ext cx="71466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Контактная информация участника конкурса: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203037" y="4802473"/>
            <a:ext cx="4948382" cy="1189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Телефон: +79991707547</a:t>
            </a:r>
          </a:p>
          <a:p>
            <a:r>
              <a:rPr lang="en-US" dirty="0" smtClean="0"/>
              <a:t>E-mail: nikol163@bk.ru</a:t>
            </a:r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536" y="1565129"/>
            <a:ext cx="3751118" cy="500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42</TotalTime>
  <Words>543</Words>
  <Application>Microsoft Office PowerPoint</Application>
  <PresentationFormat>Широкоэкранный</PresentationFormat>
  <Paragraphs>216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2</vt:lpstr>
      <vt:lpstr>Цитаты</vt:lpstr>
      <vt:lpstr>Дегидрированные сухарики из куриного мяса с различными вкусоароматическими добавками</vt:lpstr>
      <vt:lpstr>Цель и задачи проекта</vt:lpstr>
      <vt:lpstr>Краткое описание проекта</vt:lpstr>
      <vt:lpstr>Дегустация и CasDev</vt:lpstr>
      <vt:lpstr>Информация о новизне проекта, реализуемого в результате реализации проекта</vt:lpstr>
      <vt:lpstr>План реализации проекта с указанием методов и(или) инструментов реализации проекта</vt:lpstr>
      <vt:lpstr>Оценка рынка</vt:lpstr>
      <vt:lpstr>Финансовый план проекта с указанием необходимого объема инвестиций для реализации проекта и направлений расходования средств</vt:lpstr>
      <vt:lpstr>Финансовый план проекта с указанием необходимого объема инвестиций для реализации проекта и направлений расходования средств</vt:lpstr>
      <vt:lpstr>Информация об участии участника конкурса в иных конкурсах, о наличии потенциальных инвесторов проекта, патентов</vt:lpstr>
    </vt:vector>
  </TitlesOfParts>
  <Company>MSI 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Дегидрированные сухарики из куриного мяса с различными вкусоароматическими добавками</dc:title>
  <dc:creator>MSI Modern</dc:creator>
  <cp:lastModifiedBy>MSI Modern</cp:lastModifiedBy>
  <cp:revision>13</cp:revision>
  <dcterms:created xsi:type="dcterms:W3CDTF">2023-10-02T04:17:41Z</dcterms:created>
  <dcterms:modified xsi:type="dcterms:W3CDTF">2023-10-05T03:21:58Z</dcterms:modified>
</cp:coreProperties>
</file>