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77" r:id="rId4"/>
    <p:sldId id="278" r:id="rId5"/>
    <p:sldId id="279" r:id="rId6"/>
    <p:sldId id="280" r:id="rId7"/>
    <p:sldId id="286" r:id="rId8"/>
    <p:sldId id="283" r:id="rId9"/>
    <p:sldId id="284" r:id="rId10"/>
    <p:sldId id="293" r:id="rId11"/>
    <p:sldId id="281" r:id="rId12"/>
    <p:sldId id="282" r:id="rId13"/>
    <p:sldId id="292" r:id="rId14"/>
    <p:sldId id="285" r:id="rId15"/>
    <p:sldId id="287" r:id="rId16"/>
    <p:sldId id="288" r:id="rId17"/>
    <p:sldId id="290" r:id="rId18"/>
    <p:sldId id="291" r:id="rId19"/>
    <p:sldId id="289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5" d="100"/>
          <a:sy n="65" d="100"/>
        </p:scale>
        <p:origin x="-59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A6A4981-9810-4193-BD96-AF8B5E9C5B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4B95C73-A363-49B4-ABCE-F40C938BA8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D096CDB-AD95-4BF4-9BDE-DEFA4B4E8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D8A60-CB21-451A-89BC-D476BC66F69C}" type="datetimeFigureOut">
              <a:rPr lang="ru-RU" smtClean="0"/>
              <a:pPr/>
              <a:t>03.06.2021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663D294-F643-496F-8EBC-E5A4BD9CD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6479EE4-383F-4A1E-8335-AECBABD20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6D40-FA59-4C06-B1CA-7F61C9C1A7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03873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D3A3F0E-F859-4200-875B-9B7356A0F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2C4DDB6-85BC-4351-8AE0-C1952E273F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CED0788-FCAC-4D4C-B509-3F98D9114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D8A60-CB21-451A-89BC-D476BC66F69C}" type="datetimeFigureOut">
              <a:rPr lang="ru-RU" smtClean="0"/>
              <a:pPr/>
              <a:t>03.06.2021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9B6070D-2D53-4EF8-8AA5-D7A4E0FDA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E42972F-227E-4F26-88C0-51A5C3A05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6D40-FA59-4C06-B1CA-7F61C9C1A7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69612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566F232-BE0A-46FE-99FC-0F97EC400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B97A65F-BA46-41E1-ADFF-65F0055081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AA2CE33-1007-4101-8755-AC8E783C6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D8A60-CB21-451A-89BC-D476BC66F69C}" type="datetimeFigureOut">
              <a:rPr lang="ru-RU" smtClean="0"/>
              <a:pPr/>
              <a:t>03.06.2021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86551AC-CA04-4B0F-B808-98360ADF6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CE2B6BB-DBD2-4A66-93C4-23CE454EB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6D40-FA59-4C06-B1CA-7F61C9C1A7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92410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9A27BEA-9533-4BAC-B748-691A1BD44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80F8A44-4E38-461E-8E26-FC9D511F4A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350E652-8FE3-4067-B5D4-3580808F26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550BC6F-CEA0-45D5-A693-48BD046CC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D8A60-CB21-451A-89BC-D476BC66F69C}" type="datetimeFigureOut">
              <a:rPr lang="ru-RU" smtClean="0"/>
              <a:pPr/>
              <a:t>03.06.2021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E173F177-6871-46AD-894A-1906E33B5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CBA4160-73F2-4C44-8A20-D0C651087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6D40-FA59-4C06-B1CA-7F61C9C1A7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18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773BBC4-CBBC-4BA6-9114-BF4BDEB33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06B5C5F-D699-40DB-836A-1BD09BAFCA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7A7ECD7-412C-4C03-98EB-949EFB5CE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96CA235F-820B-40C2-A1BF-6FBF2187BF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6735799F-6B6D-4339-A938-875156D086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1111317E-B9E9-41D4-A9FC-955807C27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D8A60-CB21-451A-89BC-D476BC66F69C}" type="datetimeFigureOut">
              <a:rPr lang="ru-RU" smtClean="0"/>
              <a:pPr/>
              <a:t>03.06.2021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6FF3B657-8CC6-43A3-8F5E-85528A25E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15D49919-C992-4E40-A625-82393F703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6D40-FA59-4C06-B1CA-7F61C9C1A7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96655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B5C67FD-E768-4749-89E9-071B4F555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8FC0E410-979F-41D9-86E1-238AFACBE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D8A60-CB21-451A-89BC-D476BC66F69C}" type="datetimeFigureOut">
              <a:rPr lang="ru-RU" smtClean="0"/>
              <a:pPr/>
              <a:t>03.06.2021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0176BC93-F8B2-4D97-BED9-99CCA9D47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8CC4474A-A84B-4E4B-AE29-6A5223C74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6D40-FA59-4C06-B1CA-7F61C9C1A7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93922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0E71D1F6-1B8B-4A95-B104-FE1179CB3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D8A60-CB21-451A-89BC-D476BC66F69C}" type="datetimeFigureOut">
              <a:rPr lang="ru-RU" smtClean="0"/>
              <a:pPr/>
              <a:t>03.06.2021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5403D947-08A6-4B8A-ABD9-F373E88AF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4627A73-E160-4C52-B8AC-E7D0667D5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6D40-FA59-4C06-B1CA-7F61C9C1A7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23174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E623072-5EC4-4098-BAE0-55FD6843D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F30B412-2C2E-43D8-9C99-F41021769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747A08E1-911F-487B-90A2-F305FAFE7C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D22C46A8-5504-4F0E-BAE1-7530D0B2E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D8A60-CB21-451A-89BC-D476BC66F69C}" type="datetimeFigureOut">
              <a:rPr lang="ru-RU" smtClean="0"/>
              <a:pPr/>
              <a:t>03.06.2021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EED62601-8AAF-42F5-B6A1-AE4497016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00BBB7B4-862C-426F-9D57-98605E45A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6D40-FA59-4C06-B1CA-7F61C9C1A7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34845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9705BAA-8414-41E0-941B-08F60764B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DC4748DD-B4FF-40C5-936A-228784060C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0D91694F-49A5-4FD7-8496-FAE86A3C2D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40986FC-481A-4482-AA73-DD410EB5C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D8A60-CB21-451A-89BC-D476BC66F69C}" type="datetimeFigureOut">
              <a:rPr lang="ru-RU" smtClean="0"/>
              <a:pPr/>
              <a:t>03.06.2021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BF5E470-4A7A-49BD-B38C-E97AC63ED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C50A555-85E4-49A5-9EE9-292A1E327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6D40-FA59-4C06-B1CA-7F61C9C1A7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45111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B1270A1-08E4-462B-8CD8-9923EBED7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8054D369-771D-4202-B2F8-E153925F3E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EF29DB8-E670-4C91-9015-E33522BB9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D8A60-CB21-451A-89BC-D476BC66F69C}" type="datetimeFigureOut">
              <a:rPr lang="ru-RU" smtClean="0"/>
              <a:pPr/>
              <a:t>03.06.2021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4A31F4E-CECE-4BFE-82C4-AAF1EAC55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5D28CC8-BC8B-4321-B7A0-A6C89E81F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6D40-FA59-4C06-B1CA-7F61C9C1A7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44745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638F3B5B-51F6-474A-AFFA-B3F0DDF73D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D350E5C5-6E37-48E1-9E42-07D06719FC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FC336A7-22F2-4CF1-81D6-B5F5ABBF9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D8A60-CB21-451A-89BC-D476BC66F69C}" type="datetimeFigureOut">
              <a:rPr lang="ru-RU" smtClean="0"/>
              <a:pPr/>
              <a:t>03.06.2021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30B9A96-A361-4E7F-8102-1C031A0B1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F155551-F4E1-415A-B262-1D520EEB3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6D40-FA59-4C06-B1CA-7F61C9C1A7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09007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85D772B-F12C-4122-8D62-6DB1B18E7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1A9D548-869A-4483-B06D-FDE88E0DB8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80F467F-12E2-4B99-9188-E626C5B5AE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D8A60-CB21-451A-89BC-D476BC66F69C}" type="datetimeFigureOut">
              <a:rPr lang="ru-RU" smtClean="0"/>
              <a:pPr/>
              <a:t>03.06.2021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C8173CC-7C31-4E60-B5BD-4FB8A7C6DA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0CF13E8-7333-47C5-A977-4C980F739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B6D40-FA59-4C06-B1CA-7F61C9C1A7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6689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1">
            <a:extLst>
              <a:ext uri="{FF2B5EF4-FFF2-40B4-BE49-F238E27FC236}">
                <a16:creationId xmlns="" xmlns:a16="http://schemas.microsoft.com/office/drawing/2014/main" id="{1D63188B-C92D-4606-95DB-0601ED0ECB5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3">
            <a:extLst>
              <a:ext uri="{FF2B5EF4-FFF2-40B4-BE49-F238E27FC236}">
                <a16:creationId xmlns="" xmlns:a16="http://schemas.microsoft.com/office/drawing/2014/main" id="{2927A7B7-1B6D-432E-B2C4-E71C6C361C2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="" xmlns:a16="http://schemas.microsoft.com/office/drawing/2014/main" id="{E27DBEE0-99A4-4464-9371-C89D97E7A95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7136182 w 12192000"/>
              <a:gd name="connsiteY1" fmla="*/ 0 h 6858000"/>
              <a:gd name="connsiteX2" fmla="*/ 7136182 w 12192000"/>
              <a:gd name="connsiteY2" fmla="*/ 335 h 6858000"/>
              <a:gd name="connsiteX3" fmla="*/ 7215619 w 12192000"/>
              <a:gd name="connsiteY3" fmla="*/ 2368586 h 6858000"/>
              <a:gd name="connsiteX4" fmla="*/ 7295436 w 12192000"/>
              <a:gd name="connsiteY4" fmla="*/ 3753611 h 6858000"/>
              <a:gd name="connsiteX5" fmla="*/ 7397299 w 12192000"/>
              <a:gd name="connsiteY5" fmla="*/ 4072305 h 6858000"/>
              <a:gd name="connsiteX6" fmla="*/ 7445569 w 12192000"/>
              <a:gd name="connsiteY6" fmla="*/ 4526719 h 6858000"/>
              <a:gd name="connsiteX7" fmla="*/ 7531468 w 12192000"/>
              <a:gd name="connsiteY7" fmla="*/ 5116854 h 6858000"/>
              <a:gd name="connsiteX8" fmla="*/ 7590760 w 12192000"/>
              <a:gd name="connsiteY8" fmla="*/ 5630249 h 6858000"/>
              <a:gd name="connsiteX9" fmla="*/ 7884185 w 12192000"/>
              <a:gd name="connsiteY9" fmla="*/ 5724081 h 6858000"/>
              <a:gd name="connsiteX10" fmla="*/ 8115655 w 12192000"/>
              <a:gd name="connsiteY10" fmla="*/ 5424488 h 6858000"/>
              <a:gd name="connsiteX11" fmla="*/ 8264267 w 12192000"/>
              <a:gd name="connsiteY11" fmla="*/ 5616845 h 6858000"/>
              <a:gd name="connsiteX12" fmla="*/ 8453928 w 12192000"/>
              <a:gd name="connsiteY12" fmla="*/ 5348754 h 6858000"/>
              <a:gd name="connsiteX13" fmla="*/ 8615844 w 12192000"/>
              <a:gd name="connsiteY13" fmla="*/ 5190580 h 6858000"/>
              <a:gd name="connsiteX14" fmla="*/ 8701363 w 12192000"/>
              <a:gd name="connsiteY14" fmla="*/ 4645684 h 6858000"/>
              <a:gd name="connsiteX15" fmla="*/ 8801704 w 12192000"/>
              <a:gd name="connsiteY15" fmla="*/ 4490862 h 6858000"/>
              <a:gd name="connsiteX16" fmla="*/ 8859097 w 12192000"/>
              <a:gd name="connsiteY16" fmla="*/ 4649036 h 6858000"/>
              <a:gd name="connsiteX17" fmla="*/ 8816528 w 12192000"/>
              <a:gd name="connsiteY17" fmla="*/ 5258608 h 6858000"/>
              <a:gd name="connsiteX18" fmla="*/ 8908507 w 12192000"/>
              <a:gd name="connsiteY18" fmla="*/ 5148354 h 6858000"/>
              <a:gd name="connsiteX19" fmla="*/ 9112612 w 12192000"/>
              <a:gd name="connsiteY19" fmla="*/ 4460032 h 6858000"/>
              <a:gd name="connsiteX20" fmla="*/ 9242220 w 12192000"/>
              <a:gd name="connsiteY20" fmla="*/ 4342071 h 6858000"/>
              <a:gd name="connsiteX21" fmla="*/ 9341422 w 12192000"/>
              <a:gd name="connsiteY21" fmla="*/ 4562911 h 6858000"/>
              <a:gd name="connsiteX22" fmla="*/ 9480152 w 12192000"/>
              <a:gd name="connsiteY22" fmla="*/ 5150031 h 6858000"/>
              <a:gd name="connsiteX23" fmla="*/ 9561110 w 12192000"/>
              <a:gd name="connsiteY23" fmla="*/ 4866524 h 6858000"/>
              <a:gd name="connsiteX24" fmla="*/ 9881520 w 12192000"/>
              <a:gd name="connsiteY24" fmla="*/ 4313922 h 6858000"/>
              <a:gd name="connsiteX25" fmla="*/ 10094366 w 12192000"/>
              <a:gd name="connsiteY25" fmla="*/ 4813241 h 6858000"/>
              <a:gd name="connsiteX26" fmla="*/ 10237276 w 12192000"/>
              <a:gd name="connsiteY26" fmla="*/ 4416132 h 6858000"/>
              <a:gd name="connsiteX27" fmla="*/ 10324315 w 12192000"/>
              <a:gd name="connsiteY27" fmla="*/ 4322299 h 6858000"/>
              <a:gd name="connsiteX28" fmla="*/ 10344080 w 12192000"/>
              <a:gd name="connsiteY28" fmla="*/ 4373907 h 6858000"/>
              <a:gd name="connsiteX29" fmla="*/ 10527280 w 12192000"/>
              <a:gd name="connsiteY29" fmla="*/ 3490211 h 6858000"/>
              <a:gd name="connsiteX30" fmla="*/ 10594174 w 12192000"/>
              <a:gd name="connsiteY30" fmla="*/ 3861183 h 6858000"/>
              <a:gd name="connsiteX31" fmla="*/ 11258180 w 12192000"/>
              <a:gd name="connsiteY31" fmla="*/ 1488576 h 6858000"/>
              <a:gd name="connsiteX32" fmla="*/ 11362322 w 12192000"/>
              <a:gd name="connsiteY32" fmla="*/ 0 h 6858000"/>
              <a:gd name="connsiteX33" fmla="*/ 12192000 w 12192000"/>
              <a:gd name="connsiteY33" fmla="*/ 0 h 6858000"/>
              <a:gd name="connsiteX34" fmla="*/ 12192000 w 12192000"/>
              <a:gd name="connsiteY34" fmla="*/ 6858000 h 6858000"/>
              <a:gd name="connsiteX35" fmla="*/ 0 w 12192000"/>
              <a:gd name="connsiteY3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7136182" y="0"/>
                </a:lnTo>
                <a:lnTo>
                  <a:pt x="7136182" y="335"/>
                </a:lnTo>
                <a:cubicBezTo>
                  <a:pt x="7149485" y="1194346"/>
                  <a:pt x="7215999" y="2368586"/>
                  <a:pt x="7215619" y="2368586"/>
                </a:cubicBezTo>
                <a:cubicBezTo>
                  <a:pt x="7215999" y="2370261"/>
                  <a:pt x="7261609" y="3524058"/>
                  <a:pt x="7295436" y="3753611"/>
                </a:cubicBezTo>
                <a:cubicBezTo>
                  <a:pt x="7329643" y="3986516"/>
                  <a:pt x="7366892" y="3841746"/>
                  <a:pt x="7397299" y="4072305"/>
                </a:cubicBezTo>
                <a:cubicBezTo>
                  <a:pt x="7410602" y="4226792"/>
                  <a:pt x="7396538" y="4381615"/>
                  <a:pt x="7445569" y="4526719"/>
                </a:cubicBezTo>
                <a:cubicBezTo>
                  <a:pt x="7442148" y="4749905"/>
                  <a:pt x="7507522" y="4896349"/>
                  <a:pt x="7531468" y="5116854"/>
                </a:cubicBezTo>
                <a:cubicBezTo>
                  <a:pt x="7542490" y="5292454"/>
                  <a:pt x="7518165" y="5467049"/>
                  <a:pt x="7590760" y="5630249"/>
                </a:cubicBezTo>
                <a:cubicBezTo>
                  <a:pt x="7648913" y="5755916"/>
                  <a:pt x="7723029" y="5854440"/>
                  <a:pt x="7884185" y="5724081"/>
                </a:cubicBezTo>
                <a:cubicBezTo>
                  <a:pt x="7883045" y="5562555"/>
                  <a:pt x="8152523" y="5586684"/>
                  <a:pt x="8115655" y="5424488"/>
                </a:cubicBezTo>
                <a:cubicBezTo>
                  <a:pt x="8237281" y="5459341"/>
                  <a:pt x="8173428" y="5573280"/>
                  <a:pt x="8264267" y="5616845"/>
                </a:cubicBezTo>
                <a:cubicBezTo>
                  <a:pt x="8342565" y="5535411"/>
                  <a:pt x="8290493" y="5372882"/>
                  <a:pt x="8453928" y="5348754"/>
                </a:cubicBezTo>
                <a:cubicBezTo>
                  <a:pt x="8621165" y="5384611"/>
                  <a:pt x="8603300" y="5278045"/>
                  <a:pt x="8615844" y="5190580"/>
                </a:cubicBezTo>
                <a:cubicBezTo>
                  <a:pt x="8640930" y="4983479"/>
                  <a:pt x="8661074" y="4848093"/>
                  <a:pt x="8701363" y="4645684"/>
                </a:cubicBezTo>
                <a:cubicBezTo>
                  <a:pt x="8712764" y="4595082"/>
                  <a:pt x="8689960" y="4479468"/>
                  <a:pt x="8801704" y="4490862"/>
                </a:cubicBezTo>
                <a:cubicBezTo>
                  <a:pt x="8887983" y="4501920"/>
                  <a:pt x="8855296" y="4593407"/>
                  <a:pt x="8859097" y="4649036"/>
                </a:cubicBezTo>
                <a:cubicBezTo>
                  <a:pt x="8892544" y="4963372"/>
                  <a:pt x="8818808" y="4944941"/>
                  <a:pt x="8816528" y="5258608"/>
                </a:cubicBezTo>
                <a:cubicBezTo>
                  <a:pt x="8816147" y="5271006"/>
                  <a:pt x="8871260" y="5282066"/>
                  <a:pt x="8908507" y="5148354"/>
                </a:cubicBezTo>
                <a:cubicBezTo>
                  <a:pt x="8981484" y="4884620"/>
                  <a:pt x="9068522" y="4676850"/>
                  <a:pt x="9112612" y="4460032"/>
                </a:cubicBezTo>
                <a:cubicBezTo>
                  <a:pt x="9165063" y="4506612"/>
                  <a:pt x="9210294" y="4296495"/>
                  <a:pt x="9242220" y="4342071"/>
                </a:cubicBezTo>
                <a:cubicBezTo>
                  <a:pt x="9257044" y="4418812"/>
                  <a:pt x="9283648" y="4492872"/>
                  <a:pt x="9341422" y="4562911"/>
                </a:cubicBezTo>
                <a:cubicBezTo>
                  <a:pt x="9391213" y="4774703"/>
                  <a:pt x="9336860" y="4972085"/>
                  <a:pt x="9480152" y="5150031"/>
                </a:cubicBezTo>
                <a:cubicBezTo>
                  <a:pt x="9480152" y="5150031"/>
                  <a:pt x="9482432" y="5095407"/>
                  <a:pt x="9561110" y="4866524"/>
                </a:cubicBezTo>
                <a:cubicBezTo>
                  <a:pt x="9624583" y="4682212"/>
                  <a:pt x="9705921" y="4777385"/>
                  <a:pt x="9881520" y="4313922"/>
                </a:cubicBezTo>
                <a:cubicBezTo>
                  <a:pt x="9929790" y="4492202"/>
                  <a:pt x="9821466" y="4720414"/>
                  <a:pt x="10094366" y="4813241"/>
                </a:cubicBezTo>
                <a:cubicBezTo>
                  <a:pt x="10147197" y="4677855"/>
                  <a:pt x="10106528" y="4511974"/>
                  <a:pt x="10237276" y="4416132"/>
                </a:cubicBezTo>
                <a:cubicBezTo>
                  <a:pt x="10275285" y="4388317"/>
                  <a:pt x="10302651" y="4356481"/>
                  <a:pt x="10324315" y="4322299"/>
                </a:cubicBezTo>
                <a:cubicBezTo>
                  <a:pt x="10330777" y="4339726"/>
                  <a:pt x="10337619" y="4357821"/>
                  <a:pt x="10344080" y="4373907"/>
                </a:cubicBezTo>
                <a:cubicBezTo>
                  <a:pt x="10370306" y="4346763"/>
                  <a:pt x="10519678" y="3662796"/>
                  <a:pt x="10527280" y="3490211"/>
                </a:cubicBezTo>
                <a:cubicBezTo>
                  <a:pt x="10565288" y="3612863"/>
                  <a:pt x="10594174" y="3861183"/>
                  <a:pt x="10594174" y="3861183"/>
                </a:cubicBezTo>
                <a:cubicBezTo>
                  <a:pt x="10594174" y="3861183"/>
                  <a:pt x="10758371" y="3809910"/>
                  <a:pt x="11258180" y="1488576"/>
                </a:cubicBezTo>
                <a:cubicBezTo>
                  <a:pt x="11297708" y="1305268"/>
                  <a:pt x="11334195" y="675255"/>
                  <a:pt x="11362322" y="0"/>
                </a:cubicBez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BE2ABFF-3B84-409C-80C4-0168230DB8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406005"/>
            <a:ext cx="5257800" cy="2806704"/>
          </a:xfrm>
        </p:spPr>
        <p:txBody>
          <a:bodyPr anchor="b">
            <a:normAutofit/>
          </a:bodyPr>
          <a:lstStyle/>
          <a:p>
            <a:pPr algn="l"/>
            <a:r>
              <a:rPr lang="ru-RU" sz="4400" b="1" dirty="0"/>
              <a:t>Продукты для урологии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1F0E6E1E-EB87-4C9A-B17C-BBC5E938A5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1" y="4279787"/>
            <a:ext cx="5257800" cy="1467873"/>
          </a:xfrm>
        </p:spPr>
        <p:txBody>
          <a:bodyPr>
            <a:normAutofit/>
          </a:bodyPr>
          <a:lstStyle/>
          <a:p>
            <a:pPr algn="l"/>
            <a:r>
              <a:rPr lang="en-US"/>
              <a:t>UroGyn.Pro</a:t>
            </a:r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7D67DC7C-AE71-4D44-94BE-2773E2FF2EE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1732" y="270417"/>
            <a:ext cx="3589212" cy="28713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33315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" y="0"/>
            <a:ext cx="12189542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13461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1"/>
            <a:ext cx="12192000" cy="685697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92257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1"/>
            <a:ext cx="12192000" cy="685697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10827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1"/>
            <a:ext cx="12192000" cy="685697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02419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1"/>
            <a:ext cx="12192000" cy="685697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50443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23E36EC1-632C-412E-A229-30479E0EC1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Суточный мониторинг</a:t>
            </a:r>
          </a:p>
        </p:txBody>
      </p:sp>
      <p:sp>
        <p:nvSpPr>
          <p:cNvPr id="5" name="Подзаголовок 4">
            <a:extLst>
              <a:ext uri="{FF2B5EF4-FFF2-40B4-BE49-F238E27FC236}">
                <a16:creationId xmlns="" xmlns:a16="http://schemas.microsoft.com/office/drawing/2014/main" id="{D22CAEC1-98D7-45CB-A687-E3EB5BB7D8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7 дней</a:t>
            </a:r>
          </a:p>
        </p:txBody>
      </p:sp>
    </p:spTree>
    <p:extLst>
      <p:ext uri="{BB962C8B-B14F-4D97-AF65-F5344CB8AC3E}">
        <p14:creationId xmlns="" xmlns:p14="http://schemas.microsoft.com/office/powerpoint/2010/main" val="256775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C4DA1D9B-43B1-4D9A-9DBF-56EB46F0980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57569" y="1198172"/>
            <a:ext cx="3246383" cy="460480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DCD67800-37AC-4E14-89B0-F79DCB3FB8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9E91404-1362-429E-8937-CEA141A0F0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5465" y="1160850"/>
            <a:ext cx="3246383" cy="46048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="" xmlns:a16="http://schemas.microsoft.com/office/drawing/2014/main" id="{20F1788F-A5AE-4188-8274-F7F2E3833EC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6F65F41-1F13-4898-8DF4-9B97343A6D7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97704" y="1123528"/>
            <a:ext cx="3246383" cy="46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91857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A3746058-0545-4386-991A-710AD8D38FB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10428" y="1123528"/>
            <a:ext cx="3234872" cy="460480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DCD67800-37AC-4E14-89B0-F79DCB3FB8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955DE1F-8E78-4779-911A-D2868E4BC66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3198" y="1123528"/>
            <a:ext cx="3257895" cy="46048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="" xmlns:a16="http://schemas.microsoft.com/office/drawing/2014/main" id="{20F1788F-A5AE-4188-8274-F7F2E3833EC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FCE8FDEF-E344-47DE-9047-FC7DA4F37A1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80108" y="1123528"/>
            <a:ext cx="3257895" cy="46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74260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="" xmlns:a16="http://schemas.microsoft.com/office/drawing/2014/main" id="{99ED5833-B85B-4103-8A3B-CAB0308E6C1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119E146-3DC0-4BA2-BF2A-DC260F497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560881"/>
            <a:ext cx="9795638" cy="11143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b="1" dirty="0" err="1"/>
              <a:t>Результаты</a:t>
            </a:r>
            <a:endParaRPr lang="en-US" sz="52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0B878C0-F3D7-48A9-9B1E-7D2737F61B5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6718" y="2957665"/>
            <a:ext cx="5577293" cy="334637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E787C7F-F2B5-45DF-8AEA-E74EF87B50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-1" r="1516"/>
          <a:stretch/>
        </p:blipFill>
        <p:spPr>
          <a:xfrm>
            <a:off x="6350237" y="2957665"/>
            <a:ext cx="5492797" cy="334637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25813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D244D8F-0F7C-4D5D-8710-D46C219D88E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86540" y="899593"/>
            <a:ext cx="3234872" cy="460480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="" xmlns:a16="http://schemas.microsoft.com/office/drawing/2014/main" id="{DCD67800-37AC-4E14-89B0-F79DCB3FB8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E2B944C2-DD2A-4F75-B94C-674A1050310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56157" y="1123527"/>
            <a:ext cx="3246383" cy="4604800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="" xmlns:a16="http://schemas.microsoft.com/office/drawing/2014/main" id="{20F1788F-A5AE-4188-8274-F7F2E3833EC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B03ADCC7-79A7-43FB-BAAB-BC5ACF9A474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8728" y="1011560"/>
            <a:ext cx="3234872" cy="46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76454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3FE47D3-0E8E-4131-B43A-4B487B40EBB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31420" y="927585"/>
            <a:ext cx="3234872" cy="4604800"/>
          </a:xfrm>
          <a:prstGeom prst="rect">
            <a:avLst/>
          </a:prstGeom>
        </p:spPr>
      </p:pic>
      <p:cxnSp>
        <p:nvCxnSpPr>
          <p:cNvPr id="28" name="Straight Connector 13">
            <a:extLst>
              <a:ext uri="{FF2B5EF4-FFF2-40B4-BE49-F238E27FC236}">
                <a16:creationId xmlns="" xmlns:a16="http://schemas.microsoft.com/office/drawing/2014/main" id="{DCD67800-37AC-4E14-89B0-F79DCB3FB8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41D86098-D186-496E-B23A-B4ABD479C74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56157" y="1123527"/>
            <a:ext cx="3246383" cy="4604800"/>
          </a:xfrm>
          <a:prstGeom prst="rect">
            <a:avLst/>
          </a:prstGeom>
        </p:spPr>
      </p:pic>
      <p:cxnSp>
        <p:nvCxnSpPr>
          <p:cNvPr id="29" name="Straight Connector 15">
            <a:extLst>
              <a:ext uri="{FF2B5EF4-FFF2-40B4-BE49-F238E27FC236}">
                <a16:creationId xmlns="" xmlns:a16="http://schemas.microsoft.com/office/drawing/2014/main" id="{20F1788F-A5AE-4188-8274-F7F2E3833EC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57E31BA-8C4A-4972-A0E3-2B109182A10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0894" y="985162"/>
            <a:ext cx="3246383" cy="46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73802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8CD4EF3-AF1E-4776-BDC5-75695B34B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96" y="4571216"/>
            <a:ext cx="10906008" cy="11154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b="1" dirty="0" err="1"/>
              <a:t>Результаты</a:t>
            </a:r>
            <a:endParaRPr lang="en-US" sz="6000" b="1" dirty="0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63E04C84-B473-44B7-B664-B373D05583E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1946" y="1005324"/>
            <a:ext cx="3529109" cy="271741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4E453AA8-EEFB-4FC7-BF62-DCDA467EEA0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32788" y="680164"/>
            <a:ext cx="3526424" cy="336773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4FD8B48F-345C-4299-843C-82EF905F0A5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53400" y="1195664"/>
            <a:ext cx="3553968" cy="2336734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8F880EF2-DF79-4D9D-8F11-E91D48C7974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FEBE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581377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621F293E-5C66-4F43-83BF-FE2BE3EE2E0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89301" y="1123527"/>
            <a:ext cx="3234872" cy="460480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DCD67800-37AC-4E14-89B0-F79DCB3FB8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69AC0356-BE97-4051-87D8-4FF00DE93A5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56157" y="1123527"/>
            <a:ext cx="3246383" cy="46048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="" xmlns:a16="http://schemas.microsoft.com/office/drawing/2014/main" id="{20F1788F-A5AE-4188-8274-F7F2E3833EC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18CCF1B-79C2-46AB-9CB7-2A60CAEC857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0217" y="1123527"/>
            <a:ext cx="3234872" cy="46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45578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668BF53C-FE70-4011-A93A-0EA32D753D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Программы дистанционного длительного мониторинга</a:t>
            </a:r>
          </a:p>
        </p:txBody>
      </p:sp>
      <p:sp>
        <p:nvSpPr>
          <p:cNvPr id="5" name="Подзаголовок 4">
            <a:extLst>
              <a:ext uri="{FF2B5EF4-FFF2-40B4-BE49-F238E27FC236}">
                <a16:creationId xmlns="" xmlns:a16="http://schemas.microsoft.com/office/drawing/2014/main" id="{6777F58E-F055-41AE-8334-A44D551873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6-12-24-36 месяцев</a:t>
            </a:r>
          </a:p>
        </p:txBody>
      </p:sp>
    </p:spTree>
    <p:extLst>
      <p:ext uri="{BB962C8B-B14F-4D97-AF65-F5344CB8AC3E}">
        <p14:creationId xmlns="" xmlns:p14="http://schemas.microsoft.com/office/powerpoint/2010/main" val="3026826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EA6519D-9FFB-4BBB-A9AC-A93F05D56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Мониторинг пациентов с «хроническим циститом»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7A7EB01-07E8-4AD7-AE78-AB3F44963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860794"/>
            <a:ext cx="5856636" cy="4351338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Показания</a:t>
            </a:r>
          </a:p>
          <a:p>
            <a:pPr lvl="1"/>
            <a:r>
              <a:rPr lang="ru-RU" dirty="0"/>
              <a:t>Хронический цистит различной этиологии, включая интерстициальный цистит</a:t>
            </a:r>
          </a:p>
          <a:p>
            <a:pPr lvl="1"/>
            <a:r>
              <a:rPr lang="ru-RU" dirty="0"/>
              <a:t>Хроническая рецидивирующая инфекция нижних (верхних) мочевых путей, включая пациентов с </a:t>
            </a:r>
            <a:r>
              <a:rPr lang="ru-RU" dirty="0" err="1"/>
              <a:t>посткоитальным</a:t>
            </a:r>
            <a:r>
              <a:rPr lang="ru-RU" dirty="0"/>
              <a:t> циститом</a:t>
            </a:r>
          </a:p>
          <a:p>
            <a:pPr lvl="1"/>
            <a:r>
              <a:rPr lang="ru-RU" dirty="0"/>
              <a:t>Бессимптомная бактериурия</a:t>
            </a:r>
          </a:p>
          <a:p>
            <a:pPr lvl="1"/>
            <a:r>
              <a:rPr lang="ru-RU" dirty="0"/>
              <a:t>Беременные с инфекцией мочевых путей</a:t>
            </a:r>
          </a:p>
          <a:p>
            <a:r>
              <a:rPr lang="ru-RU" b="1" dirty="0"/>
              <a:t>Задачи</a:t>
            </a:r>
          </a:p>
          <a:p>
            <a:pPr lvl="1"/>
            <a:r>
              <a:rPr lang="ru-RU" dirty="0"/>
              <a:t>Уменьшение количества рецидивов, </a:t>
            </a:r>
          </a:p>
          <a:p>
            <a:pPr lvl="1"/>
            <a:r>
              <a:rPr lang="ru-RU" dirty="0"/>
              <a:t>Снижение интенсивности симптоматики заболевания</a:t>
            </a:r>
          </a:p>
          <a:p>
            <a:pPr lvl="1"/>
            <a:r>
              <a:rPr lang="ru-RU" dirty="0"/>
              <a:t>Уменьшение антибиотикорезистентности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00FBF771-C5F4-462F-A8E2-24F6041B667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94836" y="1690688"/>
            <a:ext cx="5236331" cy="384260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570243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9BDBC0A-DA59-4F94-B330-CCC4375EB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Мониторинг пациентов с МКБ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D194537-80E1-4C79-9870-64DA59A94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61264" cy="435133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Пациенты с рецидивной мочекаменной болезнью</a:t>
            </a:r>
          </a:p>
          <a:p>
            <a:r>
              <a:rPr lang="ru-RU" b="1" dirty="0"/>
              <a:t>Цель</a:t>
            </a:r>
            <a:r>
              <a:rPr lang="ru-RU" dirty="0"/>
              <a:t> – </a:t>
            </a:r>
            <a:r>
              <a:rPr lang="ru-RU" dirty="0" err="1"/>
              <a:t>метафилактика</a:t>
            </a:r>
            <a:r>
              <a:rPr lang="ru-RU" dirty="0"/>
              <a:t> МКБ</a:t>
            </a:r>
          </a:p>
          <a:p>
            <a:r>
              <a:rPr lang="ru-RU" b="1" dirty="0"/>
              <a:t>Задачи:</a:t>
            </a:r>
          </a:p>
          <a:p>
            <a:pPr lvl="1"/>
            <a:r>
              <a:rPr lang="ru-RU" dirty="0"/>
              <a:t>Увеличение приверженности к длительной терапии</a:t>
            </a:r>
          </a:p>
          <a:p>
            <a:pPr lvl="1"/>
            <a:r>
              <a:rPr lang="ru-RU" dirty="0"/>
              <a:t>Достижение целевых показателей: </a:t>
            </a:r>
            <a:r>
              <a:rPr lang="en-US" dirty="0"/>
              <a:t>pH</a:t>
            </a:r>
            <a:r>
              <a:rPr lang="ru-RU" dirty="0"/>
              <a:t>, плотность мочи, контроль инфекции МВС</a:t>
            </a:r>
          </a:p>
          <a:p>
            <a:pPr lvl="1"/>
            <a:r>
              <a:rPr lang="ru-RU" dirty="0"/>
              <a:t>Борьба с рецидивом</a:t>
            </a:r>
          </a:p>
          <a:p>
            <a:pPr lvl="1"/>
            <a:r>
              <a:rPr lang="ru-RU" dirty="0" err="1"/>
              <a:t>Литолитическая</a:t>
            </a:r>
            <a:r>
              <a:rPr lang="ru-RU" dirty="0"/>
              <a:t> и </a:t>
            </a:r>
            <a:r>
              <a:rPr lang="ru-RU" dirty="0" err="1"/>
              <a:t>литокинетическая</a:t>
            </a:r>
            <a:r>
              <a:rPr lang="ru-RU" dirty="0"/>
              <a:t> терапия</a:t>
            </a:r>
          </a:p>
          <a:p>
            <a:pPr lvl="1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641F305-8642-4241-8A48-90F5CD6AF18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72877" y="1421799"/>
            <a:ext cx="4372492" cy="257949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595CC447-4083-48DA-9B9A-E25521074F0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72877" y="4227631"/>
            <a:ext cx="4382083" cy="263036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881550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6787A6C-D7B5-44E3-A8FE-C3D8B00FA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Мониторинг пациентов с нарушением мочеиспускания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DE462B2-BCF2-4DC8-826C-B390BC2E7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191774" cy="4351338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/>
              <a:t>Показания:</a:t>
            </a:r>
          </a:p>
          <a:p>
            <a:pPr lvl="1"/>
            <a:r>
              <a:rPr lang="ru-RU" dirty="0"/>
              <a:t>Пациенты с обструктивным типом мочеиспускания, у которых имеются противопоказаниями к хирургическому лечению доброкачественная гиперплазия предстательной железы (ДГПЖ, аденомы простаты)</a:t>
            </a:r>
          </a:p>
          <a:p>
            <a:pPr lvl="1"/>
            <a:r>
              <a:rPr lang="ru-RU" dirty="0"/>
              <a:t>Пациенты с рецидивными стриктурами уретры</a:t>
            </a:r>
          </a:p>
          <a:p>
            <a:pPr lvl="1"/>
            <a:r>
              <a:rPr lang="ru-RU" dirty="0"/>
              <a:t>Пациенты, которым регулярно проводится </a:t>
            </a:r>
            <a:r>
              <a:rPr lang="ru-RU" dirty="0" err="1"/>
              <a:t>ботулинотерапия</a:t>
            </a:r>
            <a:r>
              <a:rPr lang="ru-RU" dirty="0"/>
              <a:t> по поводу нейрогенных нарушений мочеиспускания</a:t>
            </a:r>
          </a:p>
          <a:p>
            <a:r>
              <a:rPr lang="ru-RU" b="1" dirty="0"/>
              <a:t>Задачи</a:t>
            </a:r>
          </a:p>
          <a:p>
            <a:pPr lvl="1"/>
            <a:r>
              <a:rPr lang="ru-RU" dirty="0"/>
              <a:t>Индивидуальный подход к подбору терапии</a:t>
            </a:r>
          </a:p>
          <a:p>
            <a:pPr lvl="1"/>
            <a:r>
              <a:rPr lang="ru-RU" dirty="0"/>
              <a:t>Борьба с осложнениями (острая и хроническая задержка мочи)</a:t>
            </a:r>
          </a:p>
          <a:p>
            <a:pPr lvl="1"/>
            <a:r>
              <a:rPr lang="ru-RU" dirty="0"/>
              <a:t>Точный контроль точки изменения типа терапии</a:t>
            </a:r>
          </a:p>
          <a:p>
            <a:pPr lvl="1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7ECE61DB-B94B-4DFB-8EB1-A794594DD77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51757" y="2077552"/>
            <a:ext cx="4556131" cy="361248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542916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9">
            <a:extLst>
              <a:ext uri="{FF2B5EF4-FFF2-40B4-BE49-F238E27FC236}">
                <a16:creationId xmlns="" xmlns:a16="http://schemas.microsoft.com/office/drawing/2014/main" id="{F3060C83-F051-4F0E-ABAD-AA0DFC48B21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="" xmlns:a16="http://schemas.microsoft.com/office/drawing/2014/main" id="{83C98ABE-055B-441F-B07E-44F97F083C3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29FDB030-9B49-4CED-8CCD-4D99382388A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3783CA14-24A1-485C-8B30-D6A5D87987A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="" xmlns:a16="http://schemas.microsoft.com/office/drawing/2014/main" id="{9A97C86A-04D6-40F7-AE84-31AB43E6A84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="" xmlns:a16="http://schemas.microsoft.com/office/drawing/2014/main" id="{FF9F2414-84E8-453E-B1F3-389FDE8192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8888F03-5FF1-4672-89A5-B2B5545A23F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3321" y="643467"/>
            <a:ext cx="7165358" cy="5571065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="" xmlns:a16="http://schemas.microsoft.com/office/drawing/2014/main" id="{3ECA69A1-7536-43AC-85EF-C7106179F5E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061184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172</Words>
  <Application>Microsoft Office PowerPoint</Application>
  <PresentationFormat>Произвольный</PresentationFormat>
  <Paragraphs>35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Продукты для урологии</vt:lpstr>
      <vt:lpstr>Слайд 2</vt:lpstr>
      <vt:lpstr>Слайд 3</vt:lpstr>
      <vt:lpstr>Слайд 4</vt:lpstr>
      <vt:lpstr>Слайд 5</vt:lpstr>
      <vt:lpstr>Слайд 6</vt:lpstr>
      <vt:lpstr>Суточный мониторинг</vt:lpstr>
      <vt:lpstr>Слайд 8</vt:lpstr>
      <vt:lpstr>Слайд 9</vt:lpstr>
      <vt:lpstr>Результаты</vt:lpstr>
      <vt:lpstr>Слайд 11</vt:lpstr>
      <vt:lpstr>Слайд 12</vt:lpstr>
      <vt:lpstr>Результаты</vt:lpstr>
      <vt:lpstr>Слайд 14</vt:lpstr>
      <vt:lpstr>Программы дистанционного длительного мониторинга</vt:lpstr>
      <vt:lpstr>Мониторинг пациентов с «хроническим циститом»</vt:lpstr>
      <vt:lpstr>Мониторинг пациентов с МКБ</vt:lpstr>
      <vt:lpstr>Мониторинг пациентов с нарушением мочеиспускания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Продукты для урологии</dc:title>
  <dc:creator>Игорь Шадеркин</dc:creator>
  <cp:lastModifiedBy>ThinkPad</cp:lastModifiedBy>
  <cp:revision>53</cp:revision>
  <dcterms:created xsi:type="dcterms:W3CDTF">2021-03-16T07:07:48Z</dcterms:created>
  <dcterms:modified xsi:type="dcterms:W3CDTF">2021-06-03T20:21:18Z</dcterms:modified>
</cp:coreProperties>
</file>