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8"/>
  </p:notesMasterIdLst>
  <p:sldIdLst>
    <p:sldId id="273" r:id="rId3"/>
    <p:sldId id="257" r:id="rId4"/>
    <p:sldId id="258" r:id="rId5"/>
    <p:sldId id="259" r:id="rId6"/>
    <p:sldId id="272" r:id="rId7"/>
    <p:sldId id="260" r:id="rId8"/>
    <p:sldId id="261" r:id="rId9"/>
    <p:sldId id="262" r:id="rId10"/>
    <p:sldId id="263" r:id="rId11"/>
    <p:sldId id="270" r:id="rId12"/>
    <p:sldId id="271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Raleway SemiBold" panose="020B0604020202020204" charset="-52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Raleway" panose="020B0604020202020204" charset="-52"/>
      <p:regular r:id="rId27"/>
      <p:bold r:id="rId28"/>
      <p:italic r:id="rId29"/>
      <p:boldItalic r:id="rId30"/>
    </p:embeddedFont>
    <p:embeddedFont>
      <p:font typeface="Helvetica Neue" panose="020B060402020202020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idXguDHmR6yFVyT5kcJ7ET9Tdq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08C4E-8F73-447E-9AF5-B932483634C0}">
  <a:tblStyle styleId="{7DF08C4E-8F73-447E-9AF5-B932483634C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F38FA03-1C1C-4276-A4F7-0F7EDEAD694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1" autoAdjust="0"/>
    <p:restoredTop sz="94660"/>
  </p:normalViewPr>
  <p:slideViewPr>
    <p:cSldViewPr snapToGrid="0">
      <p:cViewPr varScale="1">
        <p:scale>
          <a:sx n="92" d="100"/>
          <a:sy n="92" d="100"/>
        </p:scale>
        <p:origin x="71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customschemas.google.com/relationships/presentationmetadata" Target="meta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ru-RU" sz="1100" b="0" dirty="0" smtClean="0"/>
              <a:t>Сколько </a:t>
            </a:r>
            <a:r>
              <a:rPr lang="ru-RU" sz="1100" b="0" dirty="0"/>
              <a:t>соков вы выпиваете в неделю?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соков вы выпиваете в неделю?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C8CD-43C8-A1D1-7B798181AC4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C8CD-43C8-A1D1-7B798181AC45}"/>
              </c:ext>
            </c:extLst>
          </c:dPt>
          <c:dPt>
            <c:idx val="2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C8CD-43C8-A1D1-7B798181AC45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3-C8CD-43C8-A1D1-7B798181AC45}"/>
              </c:ext>
            </c:extLst>
          </c:dPt>
          <c:cat>
            <c:strRef>
              <c:f>Лист1!$A$2:$A$5</c:f>
              <c:strCache>
                <c:ptCount val="4"/>
                <c:pt idx="0">
                  <c:v>1л</c:v>
                </c:pt>
                <c:pt idx="1">
                  <c:v>2л</c:v>
                </c:pt>
                <c:pt idx="2">
                  <c:v>0,5л</c:v>
                </c:pt>
                <c:pt idx="3">
                  <c:v>0,25л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0.24000000000000007</c:v>
                </c:pt>
                <c:pt idx="1">
                  <c:v>0.46</c:v>
                </c:pt>
                <c:pt idx="2">
                  <c:v>0.18000000000000008</c:v>
                </c:pt>
                <c:pt idx="3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CD-43C8-A1D1-7B798181AC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100" b="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Для кого вы приобретаете натуральные соки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C8BF-4990-A007-C1262940F033}"/>
              </c:ext>
            </c:extLst>
          </c:dPt>
          <c:dPt>
            <c:idx val="1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8BF-4990-A007-C1262940F033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C8BF-4990-A007-C1262940F033}"/>
              </c:ext>
            </c:extLst>
          </c:dPt>
          <c:cat>
            <c:strRef>
              <c:f>Лист1!$A$2:$A$5</c:f>
              <c:strCache>
                <c:ptCount val="4"/>
                <c:pt idx="0">
                  <c:v>Детям</c:v>
                </c:pt>
                <c:pt idx="1">
                  <c:v>Себе</c:v>
                </c:pt>
                <c:pt idx="2">
                  <c:v>Родственникам</c:v>
                </c:pt>
                <c:pt idx="3">
                  <c:v>Друзьям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0.28000000000000008</c:v>
                </c:pt>
                <c:pt idx="1">
                  <c:v>0.38000000000000012</c:v>
                </c:pt>
                <c:pt idx="2">
                  <c:v>0.22</c:v>
                </c:pt>
                <c:pt idx="3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BF-4990-A007-C1262940F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971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113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/>
            </a:r>
            <a:br>
              <a:rPr lang="ru" sz="3100"/>
            </a:br>
            <a:r>
              <a:rPr lang="ru" sz="3100"/>
              <a:t>«Натуральные соки»</a:t>
            </a:r>
            <a:endParaRPr sz="3100"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 descr="C:\Users\Захарова\Desktop\Захарова СОКИ\1647972440_32-kartinkin-net-p-soki-kartinki-43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57465" y="3806756"/>
            <a:ext cx="2003897" cy="119406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16" name="Google Shape;116;p1" descr="Статьи о производстве фруктово-ягодных наполнителей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 descr="Статьи о производстве фруктово-ягодных наполнителей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 descr="C:\Users\Захарова\Desktop\Захарова СОКИ\морс1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77701" y="2548648"/>
            <a:ext cx="1686128" cy="112911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19" name="Google Shape;119;p1" descr="C:\Users\Захарова\Desktop\Захарова СОКИ\hf4h7467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7719" y="2516221"/>
            <a:ext cx="1660187" cy="119974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215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456825" y="1883060"/>
            <a:ext cx="5548864" cy="273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None/>
            </a:pPr>
            <a:r>
              <a:rPr lang="ru-RU" sz="1400" b="1" dirty="0" smtClean="0"/>
              <a:t> </a:t>
            </a:r>
            <a:endParaRPr lang="ru-RU" sz="1400" dirty="0" smtClean="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883" y="1562470"/>
            <a:ext cx="3435659" cy="168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56769" y="3515556"/>
            <a:ext cx="4048217" cy="1216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541538" y="3329126"/>
            <a:ext cx="28763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7030A0"/>
                </a:solidFill>
              </a:rPr>
              <a:t>    </a:t>
            </a:r>
            <a:r>
              <a:rPr lang="ru-RU" sz="1000" b="1" dirty="0" smtClean="0">
                <a:solidFill>
                  <a:srgbClr val="7030A0"/>
                </a:solidFill>
                <a:latin typeface="Raleway SemiBold" charset="-52"/>
              </a:rPr>
              <a:t>Производство натуральных соков в РФ</a:t>
            </a:r>
            <a:endParaRPr lang="ru-RU" sz="1000" b="1" dirty="0">
              <a:solidFill>
                <a:srgbClr val="7030A0"/>
              </a:solidFill>
              <a:latin typeface="Raleway SemiBold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78711" y="4714043"/>
            <a:ext cx="3808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7030A0"/>
                </a:solidFill>
                <a:latin typeface="Raleway SemiBold" charset="-52"/>
              </a:rPr>
              <a:t>Потребление  соков  за 2019 -2022 гг.</a:t>
            </a:r>
            <a:endParaRPr lang="ru-RU" sz="1000" b="1" dirty="0">
              <a:solidFill>
                <a:srgbClr val="7030A0"/>
              </a:solidFill>
              <a:latin typeface="Raleway SemiBold" charset="-5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63036" y="1497104"/>
            <a:ext cx="1810870" cy="1775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>
            <a:spLocks noGrp="1"/>
          </p:cNvSpPr>
          <p:nvPr>
            <p:ph type="body" idx="1"/>
          </p:nvPr>
        </p:nvSpPr>
        <p:spPr>
          <a:xfrm>
            <a:off x="513262" y="2111022"/>
            <a:ext cx="7993200" cy="273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048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300" b="1" dirty="0" smtClean="0">
                <a:solidFill>
                  <a:srgbClr val="132C40"/>
                </a:solidFill>
              </a:rPr>
              <a:t>Сегмент А1  </a:t>
            </a:r>
            <a:r>
              <a:rPr lang="ru-RU" sz="1300" dirty="0" smtClean="0">
                <a:solidFill>
                  <a:srgbClr val="132C40"/>
                </a:solidFill>
              </a:rPr>
              <a:t>- родители детей от 6 месяцев и кормящие мамы, со средним и высоким уровнем дохода , люди с высокой занятостью.</a:t>
            </a:r>
          </a:p>
          <a:p>
            <a:pPr lvl="0" algn="just">
              <a:spcBef>
                <a:spcPts val="1200"/>
              </a:spcBef>
              <a:buClr>
                <a:schemeClr val="dk1"/>
              </a:buClr>
            </a:pPr>
            <a:r>
              <a:rPr lang="ru-RU" sz="1300" b="1" dirty="0" smtClean="0">
                <a:solidFill>
                  <a:srgbClr val="132C40"/>
                </a:solidFill>
              </a:rPr>
              <a:t>Сегмент А2</a:t>
            </a:r>
            <a:r>
              <a:rPr lang="ru-RU" sz="1300" dirty="0" smtClean="0">
                <a:solidFill>
                  <a:srgbClr val="132C40"/>
                </a:solidFill>
              </a:rPr>
              <a:t>   - люди, ведущие здоровый образ жизни   (ЗОЖ), спортсмены, со среднем и высоким уровнем дохода </a:t>
            </a:r>
          </a:p>
          <a:p>
            <a:pPr algn="just">
              <a:spcBef>
                <a:spcPts val="1200"/>
              </a:spcBef>
              <a:buClr>
                <a:schemeClr val="dk1"/>
              </a:buClr>
            </a:pPr>
            <a:r>
              <a:rPr lang="ru-RU" sz="1300" b="1" dirty="0" smtClean="0">
                <a:solidFill>
                  <a:srgbClr val="132C40"/>
                </a:solidFill>
              </a:rPr>
              <a:t>Сегмент В1 </a:t>
            </a:r>
            <a:r>
              <a:rPr lang="ru-RU" sz="1300" dirty="0" smtClean="0">
                <a:solidFill>
                  <a:srgbClr val="132C40"/>
                </a:solidFill>
              </a:rPr>
              <a:t>- люди, употребляющие растительную пищу (вегетарианцы)</a:t>
            </a:r>
          </a:p>
          <a:p>
            <a:pPr marL="457200" lvl="0" indent="-3048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sz="1300" dirty="0" smtClean="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53" name="Picture 1" descr="C:\Users\Захарова\Desktop\Захарова СОКИ\1646737790_41-kartinkin-net-p-rebenok-i-roditeli-kartinki-4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6339" y="3644630"/>
            <a:ext cx="1818661" cy="14007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>
            <a:spLocks noGrp="1"/>
          </p:cNvSpPr>
          <p:nvPr>
            <p:ph type="body" idx="1"/>
          </p:nvPr>
        </p:nvSpPr>
        <p:spPr>
          <a:xfrm>
            <a:off x="456817" y="2077159"/>
            <a:ext cx="8068617" cy="321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Char char="●"/>
            </a:pPr>
            <a:endParaRPr lang="en-US" sz="1500" dirty="0" smtClean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r>
              <a:rPr lang="ru-RU" sz="1400" i="1" dirty="0" smtClean="0">
                <a:solidFill>
                  <a:srgbClr val="7030A0"/>
                </a:solidFill>
                <a:latin typeface="+mn-lt"/>
              </a:rPr>
              <a:t>Сегмент  А1 - </a:t>
            </a:r>
            <a:r>
              <a:rPr lang="ru-RU" sz="1400" dirty="0" smtClean="0">
                <a:solidFill>
                  <a:srgbClr val="7030A0"/>
                </a:solidFill>
                <a:latin typeface="+mn-lt"/>
              </a:rPr>
              <a:t>д</a:t>
            </a:r>
            <a:r>
              <a:rPr lang="ru-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ефицит витаминов и минералов в употребляемой пище и </a:t>
            </a:r>
            <a:r>
              <a:rPr lang="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отсутствие                                   возможности  у </a:t>
            </a:r>
            <a:r>
              <a:rPr lang="ru-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потребителей </a:t>
            </a:r>
            <a:r>
              <a:rPr lang="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производить натуральный сок в домашних условиях в связи с высокой занятостью;</a:t>
            </a: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endParaRPr lang="ru-RU" sz="1400" dirty="0" smtClean="0">
              <a:solidFill>
                <a:srgbClr val="7030A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r>
              <a:rPr lang="ru-RU" sz="1400" i="1" dirty="0" smtClean="0">
                <a:solidFill>
                  <a:srgbClr val="7030A0"/>
                </a:solidFill>
                <a:latin typeface="+mn-lt"/>
              </a:rPr>
              <a:t>Сегмент А2 - </a:t>
            </a:r>
            <a:r>
              <a:rPr lang="ru-RU" sz="1400" dirty="0" smtClean="0">
                <a:solidFill>
                  <a:srgbClr val="7030A0"/>
                </a:solidFill>
                <a:latin typeface="+mn-lt"/>
              </a:rPr>
              <a:t>о</a:t>
            </a:r>
            <a:r>
              <a:rPr lang="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тсутствие  возможности  у </a:t>
            </a:r>
            <a:r>
              <a:rPr lang="ru-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потребителей </a:t>
            </a:r>
            <a:r>
              <a:rPr lang="ru" sz="1400" dirty="0" smtClean="0">
                <a:solidFill>
                  <a:srgbClr val="7030A0"/>
                </a:solidFill>
                <a:latin typeface="+mn-lt"/>
                <a:ea typeface="Calibri"/>
                <a:cs typeface="Calibri"/>
                <a:sym typeface="Calibri"/>
              </a:rPr>
              <a:t>производить натуральный сок в домашних условиях в связи с высокой занятостью.</a:t>
            </a: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endParaRPr lang="ru" sz="1400" dirty="0" smtClean="0">
              <a:solidFill>
                <a:srgbClr val="7030A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endParaRPr lang="ru" dirty="0" smtClean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endParaRPr lang="ru" sz="1500" dirty="0" smtClean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endParaRPr lang="ru-RU" sz="1500" dirty="0" smtClean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-323850">
              <a:lnSpc>
                <a:spcPct val="90000"/>
              </a:lnSpc>
              <a:buClr>
                <a:srgbClr val="3F3F3F"/>
              </a:buClr>
              <a:buSzPts val="1500"/>
              <a:buNone/>
            </a:pPr>
            <a:endParaRPr sz="15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49" y="282903"/>
            <a:ext cx="8711668" cy="923299"/>
          </a:xfrm>
        </p:spPr>
        <p:txBody>
          <a:bodyPr/>
          <a:lstStyle/>
          <a:p>
            <a:pPr algn="ctr"/>
            <a:r>
              <a:rPr lang="ru-RU" sz="2400" b="1" dirty="0" smtClean="0"/>
              <a:t>Результаты опроса «Потребление натурального сока»</a:t>
            </a:r>
            <a:endParaRPr lang="ru-RU" sz="2400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87877" y="1135856"/>
          <a:ext cx="3748391" cy="2740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807744" y="1194120"/>
          <a:ext cx="4080703" cy="271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643467" y="1207294"/>
            <a:ext cx="7186989" cy="4642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algn="ctr"/>
            <a:r>
              <a:rPr lang="ru" sz="3000" dirty="0" smtClean="0">
                <a:solidFill>
                  <a:schemeClr val="bg2"/>
                </a:solidFill>
              </a:rPr>
              <a:t/>
            </a:r>
            <a:br>
              <a:rPr lang="ru" sz="3000" dirty="0" smtClean="0">
                <a:solidFill>
                  <a:schemeClr val="bg2"/>
                </a:solidFill>
              </a:rPr>
            </a:br>
            <a:r>
              <a:rPr lang="ru-RU" sz="12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2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</a:rPr>
              <a:t> </a:t>
            </a: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     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900" dirty="0" smtClean="0">
                <a:solidFill>
                  <a:srgbClr val="7030A0"/>
                </a:solidFill>
                <a:latin typeface="Raleway SemiBold" charset="-52"/>
              </a:rPr>
              <a:t>    </a:t>
            </a:r>
            <a:br>
              <a:rPr lang="ru-RU" sz="9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9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9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900" b="1" dirty="0" smtClean="0">
                <a:solidFill>
                  <a:srgbClr val="7030A0"/>
                </a:solidFill>
                <a:latin typeface="Raleway SemiBold" charset="-52"/>
              </a:rPr>
              <a:t>                                             </a:t>
            </a:r>
            <a:r>
              <a:rPr lang="ru-RU" sz="900" b="1" dirty="0" smtClean="0">
                <a:solidFill>
                  <a:srgbClr val="7030A0"/>
                </a:solidFill>
              </a:rPr>
              <a:t>Технологический процесс производства натуральных соков </a:t>
            </a:r>
            <a:r>
              <a:rPr lang="ru-RU" sz="9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9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9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9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800" dirty="0" smtClean="0">
                <a:solidFill>
                  <a:srgbClr val="7030A0"/>
                </a:solidFill>
                <a:latin typeface="Raleway SemiBold" charset="-52"/>
              </a:rPr>
              <a:t> </a:t>
            </a:r>
            <a:br>
              <a:rPr lang="ru-RU" sz="8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8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8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 </a:t>
            </a:r>
            <a:b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</a:br>
            <a:r>
              <a:rPr lang="ru-RU" sz="1400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Raleway SemiBold" charset="-52"/>
              </a:rPr>
              <a:t>Технологический процесс производства соков </a:t>
            </a:r>
            <a:r>
              <a:rPr lang="ru" sz="3000" dirty="0" smtClean="0">
                <a:solidFill>
                  <a:schemeClr val="bg2"/>
                </a:solidFill>
              </a:rPr>
              <a:t/>
            </a:r>
            <a:br>
              <a:rPr lang="ru" sz="3000" dirty="0" smtClean="0">
                <a:solidFill>
                  <a:schemeClr val="bg2"/>
                </a:solidFill>
              </a:rPr>
            </a:br>
            <a:r>
              <a:rPr lang="ru" sz="3000" dirty="0" smtClean="0">
                <a:solidFill>
                  <a:schemeClr val="bg2"/>
                </a:solidFill>
              </a:rPr>
              <a:t/>
            </a:r>
            <a:br>
              <a:rPr lang="ru" sz="3000" dirty="0" smtClean="0">
                <a:solidFill>
                  <a:schemeClr val="bg2"/>
                </a:solidFill>
              </a:rPr>
            </a:br>
            <a:endParaRPr sz="3000" dirty="0">
              <a:solidFill>
                <a:schemeClr val="bg2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студент\Downloads\картинка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826" y="1835944"/>
            <a:ext cx="7058024" cy="216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21506" y="1307308"/>
            <a:ext cx="742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3200" dirty="0" smtClean="0">
                <a:solidFill>
                  <a:schemeClr val="dk1"/>
                </a:solidFill>
              </a:rPr>
              <a:t>РЕШЕНИЕ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>
            <a:spLocks noGrp="1"/>
          </p:cNvSpPr>
          <p:nvPr>
            <p:ph type="title"/>
          </p:nvPr>
        </p:nvSpPr>
        <p:spPr>
          <a:xfrm>
            <a:off x="548432" y="21455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>
            <a:spLocks noGrp="1"/>
          </p:cNvSpPr>
          <p:nvPr>
            <p:ph type="body" idx="1"/>
          </p:nvPr>
        </p:nvSpPr>
        <p:spPr>
          <a:xfrm>
            <a:off x="548432" y="1340881"/>
            <a:ext cx="7743900" cy="75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b="1" dirty="0" smtClean="0">
                <a:solidFill>
                  <a:schemeClr val="accent3"/>
                </a:solidFill>
              </a:rPr>
              <a:t>Ценность </a:t>
            </a:r>
            <a:r>
              <a:rPr lang="ru" b="1" dirty="0">
                <a:solidFill>
                  <a:schemeClr val="accent3"/>
                </a:solidFill>
              </a:rPr>
              <a:t>нашего продукта заключается</a:t>
            </a:r>
            <a:r>
              <a:rPr lang="ru" b="1" dirty="0" smtClean="0">
                <a:solidFill>
                  <a:schemeClr val="accent3"/>
                </a:solidFill>
              </a:rPr>
              <a:t>:</a:t>
            </a:r>
          </a:p>
          <a:p>
            <a:pPr lvl="0">
              <a:buClr>
                <a:srgbClr val="132C40"/>
              </a:buClr>
            </a:pPr>
            <a:r>
              <a:rPr lang="ru" dirty="0" smtClean="0">
                <a:solidFill>
                  <a:srgbClr val="7030A0"/>
                </a:solidFill>
              </a:rPr>
              <a:t>экономия времени;</a:t>
            </a:r>
            <a:endParaRPr dirty="0">
              <a:solidFill>
                <a:srgbClr val="7030A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 smtClean="0">
                <a:solidFill>
                  <a:srgbClr val="7030A0"/>
                </a:solidFill>
              </a:rPr>
              <a:t>постоянное  потребление  необходимых витаминов и минералов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776632" y="2198451"/>
            <a:ext cx="7430390" cy="252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1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по производству натуральных соков «прямого отжима»  из овощей, фруктов и ягод,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sz="1200" b="0" i="0" u="none" strike="noStrike" cap="none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1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клиентам  получить экологически чистый </a:t>
            </a:r>
            <a:r>
              <a:rPr lang="ru" sz="1200" b="0" i="0" u="none" strike="noStrike" cap="none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натуральный продукт в течение года,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sz="1200" b="0" i="0" u="none" strike="noStrike" cap="none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200" b="1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</a:t>
            </a:r>
            <a:r>
              <a:rPr lang="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когда</a:t>
            </a:r>
            <a:r>
              <a:rPr lang="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 у </a:t>
            </a:r>
            <a:r>
              <a:rPr lang="ru" sz="1200" b="0" i="0" u="none" strike="noStrike" cap="none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клиент</a:t>
            </a:r>
            <a:r>
              <a:rPr lang="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а </a:t>
            </a:r>
            <a:r>
              <a:rPr lang="ru" sz="1200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имеется необходимость в потребелении натурального сока,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обогащенного витаминами,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 </a:t>
            </a:r>
            <a:r>
              <a:rPr lang="ru" sz="1200" b="0" i="0" u="none" strike="noStrike" cap="none" dirty="0" smtClean="0">
                <a:solidFill>
                  <a:srgbClr val="7030A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восполнения дефицита отдельных витаминов и минералов,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ru" sz="1200" dirty="0" smtClean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ru" sz="1200" b="1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</a:t>
            </a:r>
            <a:r>
              <a:rPr lang="ru" sz="1200" b="0" i="0" u="none" strike="noStrike" cap="none" dirty="0" smtClean="0">
                <a:solidFill>
                  <a:srgbClr val="7030A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потребления натурального сока «прямого отжима»,</a:t>
            </a:r>
          </a:p>
          <a:p>
            <a:pPr lvl="0">
              <a:lnSpc>
                <a:spcPct val="115000"/>
              </a:lnSpc>
              <a:buSzPts val="1200"/>
            </a:pPr>
            <a:endParaRPr lang="ru" sz="1200" b="0" i="0" u="none" strike="noStrike" cap="none" dirty="0" smtClean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lang="ru" sz="1200" b="1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r>
              <a:rPr lang="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запас  необходимых витаминов.</a:t>
            </a:r>
            <a:endParaRPr sz="1200" b="0" i="0" u="none" strike="noStrike" cap="none" dirty="0">
              <a:solidFill>
                <a:srgbClr val="7030A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88943" y="1712068"/>
            <a:ext cx="7941695" cy="399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400"/>
            </a:pPr>
            <a:r>
              <a:rPr lang="ru" sz="1200" dirty="0" smtClean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Мы </a:t>
            </a:r>
            <a:r>
              <a:rPr lang="ru" sz="1200" dirty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работаем на рынке </a:t>
            </a:r>
            <a:r>
              <a:rPr lang="ru" sz="1200" dirty="0" smtClean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В2</a:t>
            </a:r>
            <a:r>
              <a:rPr lang="en-US" sz="1200" dirty="0" smtClean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B</a:t>
            </a:r>
            <a:r>
              <a:rPr lang="ru-RU" sz="1200" dirty="0" smtClean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+В2С</a:t>
            </a: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</a:pPr>
            <a:r>
              <a:rPr lang="ru" sz="1200" b="1" dirty="0" smtClean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Сильные стороны</a:t>
            </a:r>
            <a:r>
              <a:rPr lang="ru" sz="1200" dirty="0" smtClean="0">
                <a:solidFill>
                  <a:srgbClr val="7030A0"/>
                </a:solidFill>
                <a:highlight>
                  <a:srgbClr val="FFFFFF"/>
                </a:highlight>
                <a:latin typeface="Raleway SemiBold" charset="-52"/>
              </a:rPr>
              <a:t>:</a:t>
            </a: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  <a:buFont typeface="Arial"/>
              <a:buChar char="●"/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Calibri"/>
                <a:cs typeface="Times New Roman"/>
              </a:rPr>
              <a:t>Качественная экологически чистая продукция</a:t>
            </a: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  <a:buFont typeface="Arial"/>
              <a:buChar char="●"/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Calibri"/>
                <a:cs typeface="Times New Roman"/>
              </a:rPr>
              <a:t>Приемлемые цены</a:t>
            </a: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</a:pPr>
            <a:r>
              <a:rPr lang="ru-RU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Возможности:</a:t>
            </a: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  <a:buFont typeface="Arial"/>
              <a:buChar char="●"/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Calibri"/>
                <a:cs typeface="Times New Roman"/>
              </a:rPr>
              <a:t>Расширение производства, ассортимента готовой продукции (соки, пюре)</a:t>
            </a:r>
            <a:endParaRPr lang="ru-RU" sz="1200" dirty="0" smtClean="0">
              <a:solidFill>
                <a:srgbClr val="7030A0"/>
              </a:solidFill>
              <a:latin typeface="Raleway SemiBold" charset="-52"/>
              <a:ea typeface="Times New Roman"/>
              <a:cs typeface="Times New Roman"/>
            </a:endParaRP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  <a:buFont typeface="Arial"/>
              <a:buChar char="●"/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Расширение рынков сбыта  продукции</a:t>
            </a: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</a:pPr>
            <a:endParaRPr lang="ru-RU" sz="1200" b="1" dirty="0" smtClean="0">
              <a:solidFill>
                <a:srgbClr val="7030A0"/>
              </a:solidFill>
              <a:latin typeface="Raleway SemiBold" charset="-52"/>
              <a:ea typeface="Times New Roman"/>
              <a:cs typeface="Times New Roman"/>
            </a:endParaRP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</a:pPr>
            <a:r>
              <a:rPr lang="en-US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TAM</a:t>
            </a:r>
            <a:r>
              <a:rPr lang="ru-RU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</a:t>
            </a:r>
            <a:r>
              <a:rPr lang="en-US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–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1,16 </a:t>
            </a:r>
            <a:r>
              <a:rPr lang="ru-RU" sz="1200" dirty="0" err="1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млрд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литров фруктово-овощных соков (объем производства соков в России за 2022 год);</a:t>
            </a:r>
            <a:endParaRPr lang="en-US" sz="1200" dirty="0" smtClean="0">
              <a:solidFill>
                <a:srgbClr val="7030A0"/>
              </a:solidFill>
              <a:latin typeface="Raleway SemiBold" charset="-52"/>
              <a:ea typeface="Times New Roman"/>
              <a:cs typeface="Times New Roman"/>
            </a:endParaRPr>
          </a:p>
          <a:p>
            <a:pPr marL="457200" indent="-323850">
              <a:lnSpc>
                <a:spcPct val="115000"/>
              </a:lnSpc>
              <a:buClr>
                <a:schemeClr val="dk2"/>
              </a:buClr>
              <a:buSzPts val="1500"/>
            </a:pPr>
            <a:r>
              <a:rPr lang="en-US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SAM</a:t>
            </a:r>
            <a:r>
              <a:rPr lang="ru-RU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</a:t>
            </a:r>
            <a:r>
              <a:rPr lang="en-US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–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116 </a:t>
            </a:r>
            <a:r>
              <a:rPr lang="ru-RU" sz="1200" dirty="0" err="1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млн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литров (объем производства соков на региональном уровне);</a:t>
            </a:r>
            <a:endParaRPr lang="en-US" sz="1200" dirty="0" smtClean="0">
              <a:solidFill>
                <a:srgbClr val="7030A0"/>
              </a:solidFill>
              <a:latin typeface="Raleway SemiBold" charset="-52"/>
              <a:ea typeface="Times New Roman"/>
              <a:cs typeface="Times New Roman"/>
            </a:endParaRPr>
          </a:p>
          <a:p>
            <a:pPr marL="457200" indent="-323850" algn="just">
              <a:lnSpc>
                <a:spcPct val="115000"/>
              </a:lnSpc>
              <a:buClr>
                <a:schemeClr val="dk2"/>
              </a:buClr>
              <a:buSzPts val="1500"/>
            </a:pPr>
            <a:r>
              <a:rPr lang="en-US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SOM</a:t>
            </a:r>
            <a:r>
              <a:rPr lang="en-US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</a:t>
            </a:r>
            <a:r>
              <a:rPr lang="ru-RU" sz="1200" b="1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–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Times New Roman"/>
                <a:cs typeface="Times New Roman"/>
              </a:rPr>
              <a:t>  5,8 литров натуральных соков (производство натуральных соков на региональном уровне).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546100" algn="just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1971472" y="1653703"/>
            <a:ext cx="5732834" cy="379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>
              <a:lnSpc>
                <a:spcPct val="115000"/>
              </a:lnSpc>
            </a:pPr>
            <a:endParaRPr lang="ru-RU" sz="1200" dirty="0" smtClean="0">
              <a:solidFill>
                <a:srgbClr val="7030A0"/>
              </a:solidFill>
              <a:latin typeface="Raleway SemiBold" charset="-52"/>
            </a:endParaRP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</a:rPr>
              <a:t>Производители соков и нектаров в России   </a:t>
            </a:r>
            <a:r>
              <a:rPr lang="ru-RU" sz="1200" b="1" dirty="0" smtClean="0">
                <a:solidFill>
                  <a:srgbClr val="7030A0"/>
                </a:solidFill>
                <a:latin typeface="Raleway SemiBold" charset="-52"/>
              </a:rPr>
              <a:t>- 80 компаний *</a:t>
            </a:r>
          </a:p>
          <a:p>
            <a:pPr marL="457200">
              <a:lnSpc>
                <a:spcPct val="115000"/>
              </a:lnSpc>
            </a:pPr>
            <a:r>
              <a:rPr lang="ru-RU" sz="1200" i="0" u="none" strike="noStrike" cap="none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Производитель соков прямого отжима: 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</a:rPr>
              <a:t>ООО “Авангард”;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Торговый дом -67 (Сычевка)</a:t>
            </a:r>
          </a:p>
          <a:p>
            <a:pPr marL="457200">
              <a:lnSpc>
                <a:spcPct val="115000"/>
              </a:lnSpc>
            </a:pPr>
            <a:r>
              <a:rPr lang="ru-RU" sz="1200" i="0" u="none" strike="noStrike" cap="none" dirty="0" err="1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СокиОпт</a:t>
            </a:r>
            <a:r>
              <a:rPr lang="ru-RU" sz="1200" i="0" u="none" strike="noStrike" cap="none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 (Воронеж)</a:t>
            </a:r>
          </a:p>
          <a:p>
            <a:pPr marL="457200">
              <a:lnSpc>
                <a:spcPct val="115000"/>
              </a:lnSpc>
            </a:pPr>
            <a:r>
              <a:rPr lang="ru-RU" sz="1200" i="0" u="none" strike="noStrike" cap="none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«Ягоды Карелии»</a:t>
            </a:r>
          </a:p>
          <a:p>
            <a:pPr marL="457200">
              <a:lnSpc>
                <a:spcPct val="115000"/>
              </a:lnSpc>
            </a:pPr>
            <a:r>
              <a:rPr lang="ru-RU" sz="1200" i="0" u="none" strike="noStrike" cap="none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ООО «Южный альянс»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Соки Крыма</a:t>
            </a:r>
            <a:endParaRPr lang="ru-RU" sz="1200" i="0" u="none" strike="noStrike" cap="none" dirty="0" smtClean="0">
              <a:solidFill>
                <a:srgbClr val="7030A0"/>
              </a:solidFill>
              <a:latin typeface="Raleway SemiBold" charset="-52"/>
              <a:ea typeface="Raleway"/>
              <a:cs typeface="Raleway"/>
              <a:sym typeface="Raleway"/>
            </a:endParaRP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 ООО «Чеченские минеральные воды»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«Экспресс Кубань» 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ТПК «Южный продукт» 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«Сады </a:t>
            </a:r>
            <a:r>
              <a:rPr lang="ru-RU" sz="1200" dirty="0" err="1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Придонья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»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«Добрый»</a:t>
            </a:r>
          </a:p>
          <a:p>
            <a:pPr marL="457200">
              <a:lnSpc>
                <a:spcPct val="115000"/>
              </a:lnSpc>
            </a:pPr>
            <a:r>
              <a:rPr lang="ru-RU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*К</a:t>
            </a:r>
            <a:r>
              <a:rPr lang="ru-RU" sz="1200" dirty="0" smtClean="0">
                <a:solidFill>
                  <a:srgbClr val="7030A0"/>
                </a:solidFill>
                <a:latin typeface="Raleway SemiBold" charset="-52"/>
              </a:rPr>
              <a:t>аталог 2023 г. </a:t>
            </a:r>
            <a:r>
              <a:rPr lang="en-US" sz="1200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https://productcenter.ru/producers/catalog-soki-527</a:t>
            </a:r>
            <a:endParaRPr lang="ru-RU" sz="1200" dirty="0" smtClean="0">
              <a:solidFill>
                <a:srgbClr val="7030A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>
              <a:lnSpc>
                <a:spcPct val="115000"/>
              </a:lnSpc>
            </a:pPr>
            <a:endParaRPr lang="ru-RU" sz="1200" dirty="0" smtClean="0">
              <a:solidFill>
                <a:srgbClr val="7030A0"/>
              </a:solidFill>
              <a:latin typeface="Raleway SemiBold" charset="-52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 dirty="0">
              <a:solidFill>
                <a:srgbClr val="132C40"/>
              </a:solidFill>
              <a:latin typeface="Raleway SemiBold" charset="-52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289" name="Picture 1" descr="C:\Users\Захарова\Desktop\16d207b6430be747-5624-1-w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3277" y="670602"/>
            <a:ext cx="863532" cy="863532"/>
          </a:xfrm>
          <a:prstGeom prst="rect">
            <a:avLst/>
          </a:prstGeom>
          <a:noFill/>
        </p:spPr>
      </p:pic>
      <p:pic>
        <p:nvPicPr>
          <p:cNvPr id="12291" name="Picture 3" descr="Хвалынский сад — производство яблочного сока, ягодных морсов прямого отжим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3711" y="2524328"/>
            <a:ext cx="864140" cy="997085"/>
          </a:xfrm>
          <a:prstGeom prst="rect">
            <a:avLst/>
          </a:prstGeom>
          <a:noFill/>
        </p:spPr>
      </p:pic>
      <p:pic>
        <p:nvPicPr>
          <p:cNvPr id="12295" name="Picture 7" descr="Транскэроб — натуральные экопродукты опто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5184" y="3867047"/>
            <a:ext cx="1428750" cy="352426"/>
          </a:xfrm>
          <a:prstGeom prst="rect">
            <a:avLst/>
          </a:prstGeom>
          <a:noFill/>
        </p:spPr>
      </p:pic>
      <p:sp>
        <p:nvSpPr>
          <p:cNvPr id="12297" name="AutoShape 9" descr="Ягоды Карелии Производство натуральных продукт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9" name="AutoShape 11" descr="Ягоды Карелии Производство натуральных продукт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1" name="AutoShape 13" descr="Ягоды Карелии Производство натуральных продукт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3" name="AutoShape 15" descr="Ягоды Карелии Производство натуральных продукт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40612" y="739301"/>
            <a:ext cx="1468517" cy="92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06" name="AutoShape 18" descr="Выставка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8" name="AutoShape 20" descr="Выставка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59558" y="1979747"/>
            <a:ext cx="1314619" cy="597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10" name="Picture 2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2385" y="2023350"/>
            <a:ext cx="797509" cy="107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11" name="Picture 23" descr="C:\Users\Захарова\Desktop\Захарова СОКИ\459694-tm-soki-kryma-ooo-nkz-1280x76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7622" y="2983149"/>
            <a:ext cx="1473500" cy="856034"/>
          </a:xfrm>
          <a:prstGeom prst="rect">
            <a:avLst/>
          </a:prstGeom>
          <a:noFill/>
        </p:spPr>
      </p:pic>
      <p:pic>
        <p:nvPicPr>
          <p:cNvPr id="12313" name="Picture 25" descr="Фото №1 на стенде ООО завод «Империя соков», г.Вольск. 403478 картинка из каталога «Производство России».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2324" y="4046707"/>
            <a:ext cx="1297022" cy="707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513976" y="4486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85401" y="479206"/>
            <a:ext cx="7772774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9100" y="4321500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http://www.bion-life.com/wp-content/uploads/2019/11/Tehnologicheskie-linii-dlya-proizvodstva-bezalkogolnyh-napitkov-i-sokov-1-700x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6" y="1156293"/>
            <a:ext cx="6047509" cy="388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49" y="132427"/>
          <a:ext cx="8677276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7967"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</a:t>
                      </a:r>
                      <a:r>
                        <a:rPr lang="ru-RU" sz="90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партнеры</a:t>
                      </a:r>
                    </a:p>
                    <a:p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 ваши ключевые партнеры, поставщики?</a:t>
                      </a:r>
                    </a:p>
                    <a:p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мы от них получаем? Что мы им предлагаем?</a:t>
                      </a:r>
                    </a:p>
                    <a:p>
                      <a:endParaRPr lang="ru-RU" sz="9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Поставщики: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Плодовощ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КФХ «Фермер»</a:t>
                      </a:r>
                    </a:p>
                    <a:p>
                      <a:endParaRPr lang="ru-RU" sz="11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Партнеры: 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Спринг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«Радонеж»,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Шкуренко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Раданка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endParaRPr lang="ru-RU" sz="11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действия</a:t>
                      </a:r>
                    </a:p>
                    <a:p>
                      <a:r>
                        <a:rPr lang="ru-RU" sz="900" b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ключевые действия нужно предпринять?</a:t>
                      </a:r>
                    </a:p>
                    <a:p>
                      <a:r>
                        <a:rPr lang="ru-RU" sz="900" b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Производство?</a:t>
                      </a:r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Программное обеспечение? Поставки?</a:t>
                      </a:r>
                      <a:endParaRPr lang="en-US" sz="9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Постоянный и строгий контроль качества продукта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</a:t>
                      </a:r>
                      <a:r>
                        <a:rPr lang="ru-RU" sz="90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предложения</a:t>
                      </a:r>
                    </a:p>
                    <a:p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проблемы наших клиентов мы решаем? Какие потребности удовлетворяем?</a:t>
                      </a:r>
                    </a:p>
                    <a:p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чем ключевые преимущества нашего продукта для клиента. Которые помогают решать проблему или удовлетворить потребность?</a:t>
                      </a:r>
                    </a:p>
                    <a:p>
                      <a:endParaRPr lang="ru-RU" sz="9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Экономия времени на приготовление натурального сока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1" i="0" u="none" strike="noStrike" cap="none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Raleway"/>
                          <a:cs typeface="Times New Roman" pitchFamily="18" charset="0"/>
                          <a:sym typeface="Raleway"/>
                        </a:rPr>
                        <a:t>- Получение</a:t>
                      </a:r>
                      <a:r>
                        <a:rPr lang="ru-RU" sz="1100" b="1" i="0" u="none" strike="noStrike" cap="none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Raleway"/>
                          <a:cs typeface="Times New Roman" pitchFamily="18" charset="0"/>
                          <a:sym typeface="Raleway"/>
                        </a:rPr>
                        <a:t> </a:t>
                      </a:r>
                      <a:r>
                        <a:rPr lang="ru-RU" sz="1100" b="1" i="0" u="none" strike="noStrike" cap="none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Raleway"/>
                          <a:cs typeface="Times New Roman" pitchFamily="18" charset="0"/>
                          <a:sym typeface="Raleway"/>
                        </a:rPr>
                        <a:t>экологически чистого натурального</a:t>
                      </a:r>
                      <a:r>
                        <a:rPr lang="ru-RU" sz="1100" b="1" i="0" u="none" strike="noStrike" cap="none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Raleway"/>
                          <a:cs typeface="Times New Roman" pitchFamily="18" charset="0"/>
                          <a:sym typeface="Raleway"/>
                        </a:rPr>
                        <a:t> </a:t>
                      </a:r>
                      <a:r>
                        <a:rPr lang="ru-RU" sz="1100" b="1" i="0" u="none" strike="noStrike" cap="none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Raleway"/>
                          <a:cs typeface="Times New Roman" pitchFamily="18" charset="0"/>
                          <a:sym typeface="Raleway"/>
                        </a:rPr>
                        <a:t>продукта в течение года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lang="ru-RU" sz="900" b="0" i="0" u="none" strike="noStrike" cap="none" dirty="0" smtClean="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lang="ru-RU" sz="900" dirty="0" smtClean="0">
                        <a:solidFill>
                          <a:schemeClr val="tx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endParaRPr lang="ru-RU" sz="900" b="0" dirty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  <a:p>
                      <a:r>
                        <a:rPr lang="ru-RU" sz="900" b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</a:t>
                      </a:r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мы получаем, сохраняем и увеличиваем количество наших клиентов ?</a:t>
                      </a:r>
                    </a:p>
                    <a:p>
                      <a:endParaRPr lang="ru-RU" sz="9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Оптово-розничная торговля</a:t>
                      </a:r>
                      <a:endParaRPr lang="ru-RU" sz="1100" b="0" baseline="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Разнообразие ассортимента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Сезонные предложения</a:t>
                      </a: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скидки, акции) </a:t>
                      </a:r>
                    </a:p>
                    <a:p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Сегменты потребителей</a:t>
                      </a:r>
                    </a:p>
                    <a:p>
                      <a:r>
                        <a:rPr lang="ru-RU" sz="900" b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</a:t>
                      </a:r>
                      <a:r>
                        <a:rPr lang="ru-RU" sz="900" b="0" baseline="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наши самые важные клиенты? На какие сегменты их можно поделить? Что они хотят, чтобы мы для них сделали?</a:t>
                      </a: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Родители детей от 6 месяцев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кормящие мамы, со средним и высоким уровнем дохода;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люди, ведущие здоровый образ жизни, спортсмены, со средним и высоким уровнем дохода;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вегетарианцы.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25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r>
                        <a:rPr lang="ru-RU" sz="1100" b="1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Производство  натуральных соков «прямого отжима» с применением </a:t>
                      </a:r>
                      <a:r>
                        <a:rPr lang="ru-RU" sz="1100" b="1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нанотехнологии</a:t>
                      </a:r>
                      <a:r>
                        <a:rPr lang="ru-RU" sz="1100" b="1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  используя мембранный деаэратор</a:t>
                      </a:r>
                      <a:endParaRPr lang="ru-RU" sz="1100" b="1" dirty="0" smtClean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</a:t>
                      </a:r>
                    </a:p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какие каналы наши клиенты хотят, чтобы мы с ними общались?</a:t>
                      </a:r>
                    </a:p>
                    <a:p>
                      <a:endParaRPr lang="ru-RU" sz="900" dirty="0" smtClean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в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Вконтакте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в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WhatsApp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Официальный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айт,</a:t>
                      </a: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Ярмарки,</a:t>
                      </a:r>
                    </a:p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продвижение (уникальная упаковка продукта)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dirty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530">
                <a:tc gridSpan="3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расходов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Сырье 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Оборудование,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  с отчислениями 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Аренда, производственные расходы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выручки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литр сока (около 250 рублей)</a:t>
                      </a:r>
                    </a:p>
                    <a:p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Оптово-розничная продажа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435046" y="158424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872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 smtClean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33" name="Google Shape;23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7714" y="791183"/>
          <a:ext cx="8425545" cy="4253206"/>
        </p:xfrm>
        <a:graphic>
          <a:graphicData uri="http://schemas.openxmlformats.org/drawingml/2006/table">
            <a:tbl>
              <a:tblPr firstRow="1" bandRow="1">
                <a:tableStyleId>{7DF08C4E-8F73-447E-9AF5-B932483634C0}</a:tableStyleId>
              </a:tblPr>
              <a:tblGrid>
                <a:gridCol w="1491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822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Период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Действие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Результат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632">
                <a:tc>
                  <a:txBody>
                    <a:bodyPr/>
                    <a:lstStyle/>
                    <a:p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     Сентябрь 2023</a:t>
                      </a: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Команда приняла участие в мероприятиях: 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“Презентация акселерационной программы «Омский ГАУ СТАРТ 2023» в рамках федерального проекта ПУТП”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Экспертное выступление на тему "Рынок </a:t>
                      </a:r>
                      <a:r>
                        <a:rPr lang="ru-RU" sz="1100" b="0" i="0" u="none" strike="noStrike" dirty="0" err="1" smtClean="0">
                          <a:solidFill>
                            <a:srgbClr val="7030A0"/>
                          </a:solidFill>
                          <a:latin typeface="Arial"/>
                        </a:rPr>
                        <a:t>Фуднет</a:t>
                      </a:r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: вызовы, актуальные тренды, перспективные проекты" #АП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“Экспертное выступление на тему "НТИ, СКВОТ, тренды"#АП”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“10+ Дизайн-спринт по генерации идей и </a:t>
                      </a:r>
                      <a:r>
                        <a:rPr lang="ru-RU" sz="1100" b="0" i="0" u="none" strike="noStrike" dirty="0" err="1" smtClean="0">
                          <a:solidFill>
                            <a:srgbClr val="7030A0"/>
                          </a:solidFill>
                          <a:latin typeface="Arial"/>
                        </a:rPr>
                        <a:t>командообразованию</a:t>
                      </a:r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 для 4-ой группы #АП</a:t>
                      </a: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Сформирована команда, выбрана идея  проекта, распределены задачи членов команды</a:t>
                      </a: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5632">
                <a:tc>
                  <a:txBody>
                    <a:bodyPr/>
                    <a:lstStyle/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       </a:t>
                      </a:r>
                    </a:p>
                    <a:p>
                      <a:pPr rtl="0"/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pPr rtl="0"/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pPr rtl="0"/>
                      <a:endParaRPr lang="ru-RU" sz="1100" b="0" i="0" u="none" strike="noStrike" dirty="0" smtClean="0">
                        <a:solidFill>
                          <a:srgbClr val="7030A0"/>
                        </a:solidFill>
                        <a:latin typeface="Arial"/>
                      </a:endParaRP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      Октябрь 2023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sz="1100" b="0" i="0" u="none" dirty="0" smtClean="0">
                          <a:solidFill>
                            <a:srgbClr val="7030A0"/>
                          </a:solidFill>
                        </a:rPr>
                        <a:t/>
                      </a:r>
                      <a:br>
                        <a:rPr lang="ru-RU" sz="1100" b="0" i="0" u="none" dirty="0" smtClean="0">
                          <a:solidFill>
                            <a:srgbClr val="7030A0"/>
                          </a:solidFill>
                        </a:rPr>
                      </a:b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Команда приняла участие в мероприятиях: 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Практикум по продуктовым шаблонам «Оценка рынка. Расчет TAM, SAM, SOM. Работа с конкурентами» #АП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pPr rtl="0"/>
                      <a:r>
                        <a:rPr lang="ru-RU" sz="1100" b="0" i="0" u="none" strike="noStrike" dirty="0" err="1" smtClean="0">
                          <a:solidFill>
                            <a:srgbClr val="7030A0"/>
                          </a:solidFill>
                          <a:latin typeface="Arial"/>
                        </a:rPr>
                        <a:t>Трекшен-митинг</a:t>
                      </a:r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 на тему «Проработка продуктового видения и предпринимательского замысла команды» #АП</a:t>
                      </a:r>
                      <a:endParaRPr lang="ru-RU" sz="1100" b="0" i="0" u="none" dirty="0" smtClean="0">
                        <a:solidFill>
                          <a:srgbClr val="7030A0"/>
                        </a:solidFill>
                      </a:endParaRP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Экспертная труба на тему «Консультации команд по рынкам и технологиям» #АП</a:t>
                      </a:r>
                    </a:p>
                    <a:p>
                      <a:pPr rtl="0"/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Проведен анализ конкурентов, оценка рынка</a:t>
                      </a: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Проведены корректировки темы и обязанностей членов команды, представили проект на оценку экспертов</a:t>
                      </a: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3722">
                <a:tc>
                  <a:txBody>
                    <a:bodyPr/>
                    <a:lstStyle/>
                    <a:p>
                      <a:r>
                        <a:rPr lang="ru-RU" sz="1100" b="0" i="0" u="none" dirty="0" smtClean="0">
                          <a:solidFill>
                            <a:srgbClr val="7030A0"/>
                          </a:solidFill>
                        </a:rPr>
                        <a:t>        </a:t>
                      </a:r>
                    </a:p>
                    <a:p>
                      <a:r>
                        <a:rPr lang="ru-RU" sz="1100" b="0" i="0" u="none" dirty="0" smtClean="0">
                          <a:solidFill>
                            <a:srgbClr val="7030A0"/>
                          </a:solidFill>
                        </a:rPr>
                        <a:t>      Ноябрь 2023</a:t>
                      </a:r>
                      <a:endParaRPr lang="ru-RU" sz="1100" b="0" i="0" u="none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Расчет </a:t>
                      </a:r>
                      <a:r>
                        <a:rPr lang="ru-RU" sz="1100" b="0" i="0" u="none" strike="noStrike" dirty="0" err="1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юнит-экономики</a:t>
                      </a:r>
                      <a:r>
                        <a:rPr lang="ru-RU" sz="1100" b="0" i="0" u="none" strike="noStrike" dirty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применительно к продукту </a:t>
                      </a:r>
                      <a:endParaRPr lang="ru-RU" sz="11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6675" marR="66675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Определены </a:t>
                      </a:r>
                      <a:r>
                        <a:rPr lang="ru-RU" sz="1100" b="0" i="0" u="none" strike="noStrike" dirty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экономические показатели </a:t>
                      </a:r>
                      <a:r>
                        <a:rPr lang="ru-RU" sz="1100" b="0" i="0" u="none" strike="noStrike" dirty="0" err="1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бизнес-модели</a:t>
                      </a:r>
                      <a:endParaRPr lang="ru-RU" sz="11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6675" marR="66675" marT="95250" marB="952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dk1"/>
                </a:solidFill>
              </a:rPr>
              <a:t>КОМАНДА СТАРТАПА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8" name="Google Shape;248;p11"/>
          <p:cNvGraphicFramePr/>
          <p:nvPr/>
        </p:nvGraphicFramePr>
        <p:xfrm>
          <a:off x="1211581" y="1240706"/>
          <a:ext cx="6804659" cy="3079832"/>
        </p:xfrm>
        <a:graphic>
          <a:graphicData uri="http://schemas.openxmlformats.org/drawingml/2006/table">
            <a:tbl>
              <a:tblPr>
                <a:noFill/>
                <a:tableStyleId>{7DF08C4E-8F73-447E-9AF5-B932483634C0}</a:tableStyleId>
              </a:tblPr>
              <a:tblGrid>
                <a:gridCol w="1339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1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дизайнер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Афельд Валентина Владимировна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2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дизайнер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200" u="none" strike="noStrike" cap="none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Токмина</a:t>
                      </a:r>
                      <a:r>
                        <a:rPr lang="ru-RU" sz="1200" u="none" strike="noStrike" cap="none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 Вероника </a:t>
                      </a:r>
                      <a:r>
                        <a:rPr lang="ru-RU" sz="1200" u="none" strike="noStrike" cap="none" baseline="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Евгенькевна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6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3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ответственный за тайминг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Дюднева Карина Леонидовна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4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аналитик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Герсенко Ксения Владимировна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5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технолог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Гракович Николай Сергеевич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6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разработчик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Братухин Андрей Васильевич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7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спикер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Бывальцев Вячеслав Сергеевич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8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п</a:t>
                      </a:r>
                      <a:r>
                        <a:rPr lang="ru" sz="1200" u="none" strike="noStrike" cap="none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родажник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Быстрова Полина Владимировна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9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л</a:t>
                      </a:r>
                      <a:r>
                        <a:rPr lang="ru" sz="1200" u="none" strike="noStrike" cap="none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идер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Нефедьев Федор Александрович</a:t>
                      </a:r>
                      <a:endParaRPr sz="1200" b="1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00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10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н</a:t>
                      </a:r>
                      <a:r>
                        <a:rPr lang="ru" sz="1200" u="none" strike="noStrike" cap="none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аставник</a:t>
                      </a:r>
                      <a:endParaRPr sz="1200" u="none" strike="noStrike" cap="none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Times New Roman"/>
                        </a:rPr>
                        <a:t>Захарова Татьяна Ивановна</a:t>
                      </a:r>
                      <a:endParaRPr sz="1200" u="none" strike="noStrike" cap="none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  <a:sym typeface="Times New Roman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b="1" dirty="0">
                <a:solidFill>
                  <a:schemeClr val="dk1"/>
                </a:solidFill>
              </a:rPr>
              <a:t>ПЛАНЫ РАЗВИТИЯ</a:t>
            </a:r>
            <a:endParaRPr sz="2800" b="1" dirty="0">
              <a:solidFill>
                <a:schemeClr val="dk1"/>
              </a:solidFill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1228163" y="1228165"/>
            <a:ext cx="6633883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ru" sz="1600" b="1" i="0" u="none" strike="noStrike" cap="none" dirty="0" smtClean="0">
                <a:solidFill>
                  <a:srgbClr val="7030A0"/>
                </a:solidFill>
                <a:latin typeface="Raleway SemiBold" charset="-52"/>
                <a:ea typeface="Raleway"/>
                <a:cs typeface="Raleway"/>
                <a:sym typeface="Raleway"/>
              </a:rPr>
              <a:t>План-график на 2024 г. </a:t>
            </a:r>
            <a:endParaRPr sz="1600" b="1" i="0" u="none" strike="noStrike" cap="none" dirty="0">
              <a:solidFill>
                <a:srgbClr val="7030A0"/>
              </a:solidFill>
              <a:latin typeface="Raleway SemiBold" charset="-52"/>
              <a:sym typeface="Arial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>
          <a:xfrm>
            <a:off x="456818" y="1739153"/>
            <a:ext cx="7993200" cy="2166717"/>
          </a:xfrm>
        </p:spPr>
        <p:txBody>
          <a:bodyPr/>
          <a:lstStyle/>
          <a:p>
            <a:r>
              <a:rPr lang="ru-RU" sz="1400" b="1" dirty="0" smtClean="0">
                <a:solidFill>
                  <a:srgbClr val="7030A0"/>
                </a:solidFill>
                <a:latin typeface="Raleway SemiBold" charset="-52"/>
              </a:rPr>
              <a:t>Инвестиционная стадия</a:t>
            </a:r>
          </a:p>
          <a:p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Подготовка производственного помещения</a:t>
            </a:r>
          </a:p>
          <a:p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Подбор и наем персонала</a:t>
            </a:r>
          </a:p>
          <a:p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Приобретение оборудования, его доставка и монтаж</a:t>
            </a:r>
          </a:p>
          <a:p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Поиск каналов сбыта, заключение договоров</a:t>
            </a:r>
          </a:p>
          <a:p>
            <a:r>
              <a:rPr lang="ru-RU" sz="1400" b="1" dirty="0" smtClean="0">
                <a:solidFill>
                  <a:srgbClr val="7030A0"/>
                </a:solidFill>
                <a:latin typeface="Raleway SemiBold" charset="-52"/>
              </a:rPr>
              <a:t>Эксплуатационная стадия</a:t>
            </a:r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 </a:t>
            </a:r>
          </a:p>
          <a:p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Производство</a:t>
            </a:r>
          </a:p>
          <a:p>
            <a:r>
              <a:rPr lang="ru-RU" sz="1400" dirty="0" smtClean="0">
                <a:solidFill>
                  <a:srgbClr val="7030A0"/>
                </a:solidFill>
                <a:latin typeface="Raleway SemiBold" charset="-52"/>
              </a:rPr>
              <a:t>Реализация </a:t>
            </a:r>
            <a:endParaRPr lang="ru-RU" sz="1400" dirty="0">
              <a:solidFill>
                <a:srgbClr val="7030A0"/>
              </a:solidFill>
              <a:latin typeface="Raleway SemiBo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b="1" dirty="0">
                <a:solidFill>
                  <a:srgbClr val="7030A0"/>
                </a:solidFill>
              </a:rPr>
              <a:t>Нефедьев Федор Александрович</a:t>
            </a:r>
            <a:endParaRPr b="1">
              <a:solidFill>
                <a:srgbClr val="7030A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b="1" dirty="0" smtClean="0">
                <a:solidFill>
                  <a:srgbClr val="7030A0"/>
                </a:solidFill>
              </a:rPr>
              <a:t> тел.89835661396</a:t>
            </a:r>
            <a:endParaRPr b="1">
              <a:solidFill>
                <a:srgbClr val="7030A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="1" dirty="0" smtClean="0">
                <a:solidFill>
                  <a:srgbClr val="7030A0"/>
                </a:solidFill>
              </a:rPr>
              <a:t> е-</a:t>
            </a:r>
            <a:r>
              <a:rPr lang="en-US" b="1" dirty="0" smtClean="0">
                <a:solidFill>
                  <a:srgbClr val="7030A0"/>
                </a:solidFill>
              </a:rPr>
              <a:t>mail</a:t>
            </a:r>
            <a:r>
              <a:rPr lang="ru-RU" b="1" dirty="0" smtClean="0">
                <a:solidFill>
                  <a:srgbClr val="7030A0"/>
                </a:solidFill>
              </a:rPr>
              <a:t>: </a:t>
            </a:r>
            <a:r>
              <a:rPr lang="ru" b="1" dirty="0" smtClean="0">
                <a:solidFill>
                  <a:srgbClr val="7030A0"/>
                </a:solidFill>
              </a:rPr>
              <a:t>fedornefedev@gmail.com</a:t>
            </a:r>
            <a:endParaRPr b="1">
              <a:solidFill>
                <a:srgbClr val="7030A0"/>
              </a:solidFill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755</Words>
  <Application>Microsoft Office PowerPoint</Application>
  <PresentationFormat>Экран (16:9)</PresentationFormat>
  <Paragraphs>216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Raleway SemiBold</vt:lpstr>
      <vt:lpstr>Arial</vt:lpstr>
      <vt:lpstr>Century Gothic</vt:lpstr>
      <vt:lpstr>Times New Roman</vt:lpstr>
      <vt:lpstr>Raleway</vt:lpstr>
      <vt:lpstr>Helvetica Neue</vt:lpstr>
      <vt:lpstr>Calibri</vt:lpstr>
      <vt:lpstr>Simple Light</vt:lpstr>
      <vt:lpstr>Simple Light</vt:lpstr>
      <vt:lpstr> «Натуральные соки»</vt:lpstr>
      <vt:lpstr>Презентация PowerPoint</vt:lpstr>
      <vt:lpstr>ЦЕЛЕВАЯ АУДИТОРИЯ</vt:lpstr>
      <vt:lpstr>ПРОБЛЕМА</vt:lpstr>
      <vt:lpstr>Результаты опроса «Потребление натурального сока»</vt:lpstr>
      <vt:lpstr>                                                                   Технологический процесс производства натуральных соков          Технологический процесс производства соков   </vt:lpstr>
      <vt:lpstr>ЦЕННОСТЬ, ЦЕННОСТНОЕ ПРЕДЛОЖЕНИЕ</vt:lpstr>
      <vt:lpstr>РЫНОК</vt:lpstr>
      <vt:lpstr>КОНКУРЕНТЫ</vt:lpstr>
      <vt:lpstr>БИЗНЕС-МОДЕЛЬ*</vt:lpstr>
      <vt:lpstr>Презентация PowerPoint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натуральных соков</dc:title>
  <dc:creator>nout_204</dc:creator>
  <cp:lastModifiedBy>Коля Гракович</cp:lastModifiedBy>
  <cp:revision>101</cp:revision>
  <dcterms:modified xsi:type="dcterms:W3CDTF">2023-11-29T10:18:00Z</dcterms:modified>
</cp:coreProperties>
</file>