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zeOikaRQPCUbogDnUx/yw4fhs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64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 smtClean="0">
                <a:solidFill>
                  <a:srgbClr val="8E7CC3"/>
                </a:solidFill>
              </a:rPr>
              <a:t>Я смогу! Английский для всех</a:t>
            </a:r>
            <a:endParaRPr dirty="0">
              <a:solidFill>
                <a:srgbClr val="8E7CC3"/>
              </a:solidFill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700" y="3294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lnSpc>
                <a:spcPct val="115000"/>
              </a:lnSpc>
              <a:buClr>
                <a:schemeClr val="dk1"/>
              </a:buClr>
              <a:buSzPct val="55000"/>
            </a:pPr>
            <a:r>
              <a:rPr lang="ru" sz="2000" dirty="0" smtClean="0">
                <a:solidFill>
                  <a:srgbClr val="8E7CC3"/>
                </a:solidFill>
              </a:rPr>
              <a:t>Английский для детей с дислексией</a:t>
            </a:r>
            <a:endParaRPr dirty="0">
              <a:solidFill>
                <a:srgbClr val="C27B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rgbClr val="8E7CC3"/>
                </a:solidFill>
              </a:rPr>
              <a:t>ПРОБЛЕМА </a:t>
            </a:r>
            <a:endParaRPr b="1">
              <a:solidFill>
                <a:srgbClr val="8E7CC3"/>
              </a:solidFill>
            </a:endParaRPr>
          </a:p>
        </p:txBody>
      </p:sp>
      <p:sp>
        <p:nvSpPr>
          <p:cNvPr id="61" name="Google Shape;61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r>
              <a:rPr lang="ru-RU" dirty="0" smtClean="0"/>
              <a:t>Одной из ключевых позиций обучения иностранным языкам является их направленность на формирование языковой личности</a:t>
            </a:r>
          </a:p>
          <a:p>
            <a:r>
              <a:rPr lang="ru-RU" dirty="0" smtClean="0"/>
              <a:t>Поскольку освоение ребенком иностранного языка невозможно без полноценного речевого развития и связано с переработкой постоянно возрастающих объемов информации на основе чтения, говорения и </a:t>
            </a:r>
            <a:r>
              <a:rPr lang="ru-RU" dirty="0" err="1" smtClean="0"/>
              <a:t>аудирования</a:t>
            </a:r>
            <a:r>
              <a:rPr lang="ru-RU" dirty="0" smtClean="0"/>
              <a:t>, концепцией языкового образования предусмотрена последовательная трансформация речевой деятельности в читательскую функциональную грамотность, в средство коммуникации и когнитивного развития человека на протяжении всей жизни. </a:t>
            </a:r>
          </a:p>
          <a:p>
            <a:r>
              <a:rPr lang="ru-RU" dirty="0" smtClean="0"/>
              <a:t>Серьезным препятствием на пути формирования развитой языковой личности ребенка является </a:t>
            </a:r>
            <a:r>
              <a:rPr lang="ru-RU" dirty="0" err="1" smtClean="0"/>
              <a:t>дислексия</a:t>
            </a:r>
            <a:r>
              <a:rPr lang="ru-RU" dirty="0" smtClean="0"/>
              <a:t>, традиционно определяемая как специфическое нарушение процесса чтения, стойкая неспособность к овладению </a:t>
            </a:r>
            <a:r>
              <a:rPr lang="ru-RU" dirty="0" err="1" smtClean="0"/>
              <a:t>письменноречевой</a:t>
            </a:r>
            <a:r>
              <a:rPr lang="ru-RU" dirty="0" smtClean="0"/>
              <a:t> деятельностью, проявляющаяся в ошибках технической (способ, правильность) и смысловой сторон чтения.</a:t>
            </a:r>
          </a:p>
          <a:p>
            <a:r>
              <a:rPr lang="ru-RU" dirty="0" err="1" smtClean="0"/>
              <a:t>Дислексия</a:t>
            </a:r>
            <a:r>
              <a:rPr lang="ru-RU" dirty="0" smtClean="0"/>
              <a:t> не входит в перечень ОВЗ, поэтому для таких детей не делают специальных упражнений</a:t>
            </a:r>
            <a:endParaRPr lang="ru-RU" dirty="0"/>
          </a:p>
        </p:txBody>
      </p:sp>
      <p:cxnSp>
        <p:nvCxnSpPr>
          <p:cNvPr id="62" name="Google Shape;62;p2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 dirty="0">
                <a:solidFill>
                  <a:srgbClr val="8E7CC3"/>
                </a:solidFill>
              </a:rPr>
              <a:t>РЕШЕНИЕ</a:t>
            </a:r>
            <a:endParaRPr b="1" dirty="0">
              <a:solidFill>
                <a:srgbClr val="8E7CC3"/>
              </a:solidFill>
            </a:endParaRPr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i="1" dirty="0" smtClean="0">
                <a:solidFill>
                  <a:srgbClr val="D5A6BD"/>
                </a:solidFill>
              </a:rPr>
              <a:t>Мы предлагаемразработать программу для детей-дислексиков, где мы представим специальные упражнения, которые позволят родителям помогать своим детям при обучении чтению на английском языке. Основой для данной программы будет служить сайт с методическим банком заданий, которым могут воспользоваться как родители, так и сами дети</a:t>
            </a:r>
            <a:endParaRPr i="1" dirty="0">
              <a:solidFill>
                <a:srgbClr val="D5A6BD"/>
              </a:solidFill>
            </a:endParaRPr>
          </a:p>
        </p:txBody>
      </p:sp>
      <p:cxnSp>
        <p:nvCxnSpPr>
          <p:cNvPr id="69" name="Google Shape;69;p4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rgbClr val="674EA7"/>
                </a:solidFill>
              </a:rPr>
              <a:t>ПОЛЬЗОВАТЕЛЬ</a:t>
            </a:r>
            <a:endParaRPr b="1">
              <a:solidFill>
                <a:srgbClr val="674EA7"/>
              </a:solidFill>
            </a:endParaRPr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311700" y="1203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 smtClean="0">
                <a:solidFill>
                  <a:srgbClr val="D5A6BD"/>
                </a:solidFill>
              </a:rPr>
              <a:t>Наш проект носит социальный характер и нацелен на учебные заведения (школы, языковые центры), где нет специализированных программ для </a:t>
            </a:r>
            <a:r>
              <a:rPr lang="ru-RU" i="1" dirty="0" err="1" smtClean="0">
                <a:solidFill>
                  <a:srgbClr val="D5A6BD"/>
                </a:solidFill>
              </a:rPr>
              <a:t>детей-дислексиков</a:t>
            </a:r>
            <a:r>
              <a:rPr lang="ru-RU" i="1" dirty="0" smtClean="0">
                <a:solidFill>
                  <a:srgbClr val="D5A6BD"/>
                </a:solidFill>
              </a:rPr>
              <a:t>, а также на родителей таких детей. Наш сегмент рынка – цифровые образовательные услуги для детей с ОВЗ</a:t>
            </a:r>
            <a:endParaRPr i="1" dirty="0">
              <a:solidFill>
                <a:srgbClr val="D5A6BD"/>
              </a:solidFill>
            </a:endParaRPr>
          </a:p>
        </p:txBody>
      </p:sp>
      <p:cxnSp>
        <p:nvCxnSpPr>
          <p:cNvPr id="76" name="Google Shape;76;p7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solidFill>
                  <a:srgbClr val="674EA7"/>
                </a:solidFill>
              </a:rPr>
              <a:t>ПЛАН РАБОТЫ НАД ПРОЕКТОМ</a:t>
            </a:r>
            <a:endParaRPr b="1">
              <a:solidFill>
                <a:srgbClr val="674EA7"/>
              </a:solidFill>
            </a:endParaRPr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ru-RU" dirty="0" smtClean="0"/>
              <a:t>рассмотреть понятие и принципы инклюзивного образования в России; </a:t>
            </a:r>
          </a:p>
          <a:p>
            <a:r>
              <a:rPr lang="ru-RU" dirty="0" smtClean="0"/>
              <a:t>определить уровень осведомленности о </a:t>
            </a:r>
            <a:r>
              <a:rPr lang="ru-RU" dirty="0" err="1" smtClean="0"/>
              <a:t>дислексии</a:t>
            </a:r>
            <a:r>
              <a:rPr lang="ru-RU" dirty="0" smtClean="0"/>
              <a:t> в условиях российской системы образования;</a:t>
            </a:r>
          </a:p>
          <a:p>
            <a:r>
              <a:rPr lang="ru-RU" dirty="0" smtClean="0"/>
              <a:t>рассмотреть влияние патологий психофизического генеза у </a:t>
            </a:r>
            <a:r>
              <a:rPr lang="ru-RU" dirty="0" err="1" smtClean="0"/>
              <a:t>дислексиков</a:t>
            </a:r>
            <a:r>
              <a:rPr lang="ru-RU" dirty="0" smtClean="0"/>
              <a:t> на способности к обучению;</a:t>
            </a:r>
          </a:p>
          <a:p>
            <a:r>
              <a:rPr lang="ru-RU" dirty="0" smtClean="0"/>
              <a:t>разработать психолого-педагогические рекомендации по работе с </a:t>
            </a:r>
            <a:r>
              <a:rPr lang="ru-RU" dirty="0" err="1" smtClean="0"/>
              <a:t>детьми-дислексиками</a:t>
            </a:r>
            <a:r>
              <a:rPr lang="ru-RU" dirty="0" smtClean="0"/>
              <a:t> в процессе обучения иностранному языку на всех его </a:t>
            </a:r>
            <a:r>
              <a:rPr lang="ru-RU" dirty="0" smtClean="0"/>
              <a:t>этапах; </a:t>
            </a:r>
          </a:p>
          <a:p>
            <a:r>
              <a:rPr lang="ru-RU" dirty="0" smtClean="0"/>
              <a:t>н</a:t>
            </a:r>
            <a:r>
              <a:rPr lang="ru-RU" dirty="0" smtClean="0"/>
              <a:t>ачать создание сайта и банка заданий</a:t>
            </a:r>
            <a:endParaRPr lang="ru-RU" dirty="0" smtClean="0"/>
          </a:p>
        </p:txBody>
      </p:sp>
      <p:cxnSp>
        <p:nvCxnSpPr>
          <p:cNvPr id="83" name="Google Shape;83;p12"/>
          <p:cNvCxnSpPr/>
          <p:nvPr/>
        </p:nvCxnSpPr>
        <p:spPr>
          <a:xfrm rot="10800000" flipH="1">
            <a:off x="326550" y="960000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282</Words>
  <Application>Microsoft Office PowerPoint</Application>
  <PresentationFormat>Экран (16:9)</PresentationFormat>
  <Paragraphs>17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Simple Light</vt:lpstr>
      <vt:lpstr>Я смогу! Английский для всех</vt:lpstr>
      <vt:lpstr>ПРОБЛЕМА </vt:lpstr>
      <vt:lpstr>РЕШЕНИЕ</vt:lpstr>
      <vt:lpstr>ПОЛЬЗОВАТЕЛЬ</vt:lpstr>
      <vt:lpstr>ПЛАН РАБОТЫ НАД ПРОЕКТОМ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смогу! Английский для всех</dc:title>
  <cp:lastModifiedBy>adel</cp:lastModifiedBy>
  <cp:revision>3</cp:revision>
  <dcterms:modified xsi:type="dcterms:W3CDTF">2023-10-09T14:05:58Z</dcterms:modified>
</cp:coreProperties>
</file>