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hZ8uKSNRSa2ahQujH4MIg0e9Ug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556C"/>
    <a:srgbClr val="ABC8C9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CA65C6-0EF6-4FCE-A7D7-9A15377CED70}" v="34" dt="2025-06-05T03:56:32.854"/>
    <p1510:client id="{31718D52-A899-4623-8792-F5E5E61A7741}" v="1862" dt="2025-06-05T17:00:09.9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5ca6640bb0_0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g35ca6640bb0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8" name="Google Shape;12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ca6640bb0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g35ca6640bb0_0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g35ca6640bb0_0_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5CE59301-0249-8025-43B5-B6C7E17FD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>
            <a:extLst>
              <a:ext uri="{FF2B5EF4-FFF2-40B4-BE49-F238E27FC236}">
                <a16:creationId xmlns:a16="http://schemas.microsoft.com/office/drawing/2014/main" id="{A3446747-3E03-05AC-2391-01CB950FDA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B5F8EDD5-0C51-6661-BF0E-22128866EE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E314FB4B-C2F1-DC12-087A-28E65947876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3597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9" name="Google Shape;16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ca6640bb0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g35ca6640bb0_0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5" name="Google Shape;195;g35ca6640bb0_0_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9" name="Google Shape;20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5ca6640bb0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g35ca6640bb0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3" name="Google Shape;223;g35ca6640bb0_0_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7" name="Google Shape;23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 светлый">
  <p:cSld name="Титул светлый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title"/>
          </p:nvPr>
        </p:nvSpPr>
        <p:spPr>
          <a:xfrm>
            <a:off x="550862" y="1591591"/>
            <a:ext cx="6433597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body" idx="1"/>
          </p:nvPr>
        </p:nvSpPr>
        <p:spPr>
          <a:xfrm>
            <a:off x="550863" y="4568243"/>
            <a:ext cx="5303554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body" idx="2"/>
          </p:nvPr>
        </p:nvSpPr>
        <p:spPr>
          <a:xfrm>
            <a:off x="550863" y="6151102"/>
            <a:ext cx="5303554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 l="-4000" r="-4000"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742207" y="1711984"/>
            <a:ext cx="7601857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-RU" sz="4400" b="1" dirty="0">
                <a:solidFill>
                  <a:srgbClr val="40556C"/>
                </a:solidFill>
              </a:rPr>
              <a:t>Восток-Тех</a:t>
            </a:r>
            <a:endParaRPr lang="ru-RU" sz="4400" b="1" i="0" u="none" strike="noStrike" cap="none" dirty="0">
              <a:solidFill>
                <a:srgbClr val="40556C"/>
              </a:solidFill>
              <a:ea typeface="Arial"/>
              <a:cs typeface="Arial"/>
            </a:endParaRPr>
          </a:p>
          <a:p>
            <a:pPr>
              <a:buSzPts val="3800"/>
            </a:pPr>
            <a:r>
              <a:rPr lang="ru-RU" sz="4400" b="1" dirty="0">
                <a:solidFill>
                  <a:srgbClr val="40556C"/>
                </a:solidFill>
              </a:rPr>
              <a:t>Технологии для развития Дальнего Востока</a:t>
            </a:r>
            <a:endParaRPr lang="ru-RU" sz="4400" b="1" i="0" u="none" strike="noStrike" cap="none" dirty="0">
              <a:solidFill>
                <a:srgbClr val="40556C"/>
              </a:solidFill>
              <a:ea typeface="Arial"/>
              <a:cs typeface="Arial"/>
            </a:endParaRPr>
          </a:p>
        </p:txBody>
      </p:sp>
      <p:grpSp>
        <p:nvGrpSpPr>
          <p:cNvPr id="97" name="Google Shape;97;p2"/>
          <p:cNvGrpSpPr/>
          <p:nvPr/>
        </p:nvGrpSpPr>
        <p:grpSpPr>
          <a:xfrm>
            <a:off x="10202635" y="347344"/>
            <a:ext cx="1777593" cy="676888"/>
            <a:chOff x="0" y="1200930"/>
            <a:chExt cx="12191999" cy="4456140"/>
          </a:xfrm>
        </p:grpSpPr>
        <p:pic>
          <p:nvPicPr>
            <p:cNvPr id="98" name="Google Shape;98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1200930"/>
              <a:ext cx="12191999" cy="4456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2037" y="1852612"/>
              <a:ext cx="10067925" cy="3152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0" name="Google Shape;100;p2"/>
          <p:cNvSpPr txBox="1"/>
          <p:nvPr/>
        </p:nvSpPr>
        <p:spPr>
          <a:xfrm>
            <a:off x="4626964" y="4301401"/>
            <a:ext cx="7439480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2000" dirty="0">
                <a:solidFill>
                  <a:srgbClr val="40556C"/>
                </a:solidFill>
              </a:rPr>
              <a:t>   Мы — "Восток-Тех", и наша миссия — стимулировать развитие Дальнего Востока России с помощью передовых технологий. Мы стремимся создавать инновационные решения, которые принесут пользу региону и его жителям, улучшая качество жизни и открывая новые возможности для роста.</a:t>
            </a:r>
            <a:endParaRPr lang="ru-RU" sz="20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lang="ru-RU" sz="1800" b="0" i="1" u="none" strike="noStrike" cap="none" dirty="0">
              <a:solidFill>
                <a:srgbClr val="40556C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" name="Рисунок 1" descr="Изображение выглядит как символ, Шрифт, логотип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5F7A721-648E-3909-65D9-ABF8BF4314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20" t="-5333" b="-28000"/>
          <a:stretch>
            <a:fillRect/>
          </a:stretch>
        </p:blipFill>
        <p:spPr>
          <a:xfrm>
            <a:off x="7363314" y="-1979"/>
            <a:ext cx="2578754" cy="149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 txBox="1"/>
          <p:nvPr/>
        </p:nvSpPr>
        <p:spPr>
          <a:xfrm>
            <a:off x="199981" y="149054"/>
            <a:ext cx="6985989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3800"/>
            </a:pPr>
            <a:r>
              <a:rPr lang="ru-RU" sz="3200" b="0" i="0" u="none" strike="noStrike" cap="none" dirty="0">
                <a:solidFill>
                  <a:srgbClr val="40556C"/>
                </a:solidFill>
                <a:latin typeface="Arial"/>
                <a:ea typeface="Arial"/>
                <a:cs typeface="Arial"/>
                <a:sym typeface="Arial"/>
              </a:rPr>
              <a:t>Резюме</a:t>
            </a:r>
            <a:r>
              <a:rPr lang="ru-RU" sz="3200" dirty="0">
                <a:solidFill>
                  <a:srgbClr val="40556C"/>
                </a:solidFill>
              </a:rPr>
              <a:t> проекта: </a:t>
            </a:r>
            <a:br>
              <a:rPr lang="ru-RU" sz="3200" dirty="0"/>
            </a:br>
            <a:r>
              <a:rPr lang="ru-RU" sz="3200" dirty="0">
                <a:solidFill>
                  <a:srgbClr val="40556C"/>
                </a:solidFill>
              </a:rPr>
              <a:t>Инновации для Дальнего Востока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443019" y="1390251"/>
            <a:ext cx="6733384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2000" b="1" dirty="0">
                <a:solidFill>
                  <a:srgbClr val="40556C"/>
                </a:solidFill>
              </a:rPr>
              <a:t>1. Суть проекта</a:t>
            </a:r>
            <a:endParaRPr lang="ru-RU" sz="1200" b="1">
              <a:solidFill>
                <a:srgbClr val="40556C"/>
              </a:solidFill>
            </a:endParaRPr>
          </a:p>
          <a:p>
            <a:r>
              <a:rPr lang="ru-RU" sz="1800" dirty="0">
                <a:solidFill>
                  <a:srgbClr val="40556C"/>
                </a:solidFill>
              </a:rPr>
              <a:t>Разработка и внедрение интеллектуальных систем для устойчивого развития региона.</a:t>
            </a:r>
          </a:p>
          <a:p>
            <a:r>
              <a:rPr lang="ru-RU" sz="2000" b="1" dirty="0">
                <a:solidFill>
                  <a:srgbClr val="40556C"/>
                </a:solidFill>
              </a:rPr>
              <a:t>2. Ключевая цель</a:t>
            </a:r>
          </a:p>
          <a:p>
            <a:r>
              <a:rPr lang="ru-RU" sz="1800" dirty="0">
                <a:solidFill>
                  <a:srgbClr val="40556C"/>
                </a:solidFill>
              </a:rPr>
              <a:t>Повышение эффективности инфраструктуры, снижение издержек, улучшение экологии.</a:t>
            </a:r>
          </a:p>
          <a:p>
            <a:r>
              <a:rPr lang="ru-RU" sz="2000" b="1" dirty="0">
                <a:solidFill>
                  <a:srgbClr val="40556C"/>
                </a:solidFill>
              </a:rPr>
              <a:t>3. Достигнутые результаты</a:t>
            </a:r>
          </a:p>
          <a:p>
            <a:r>
              <a:rPr lang="ru-RU" sz="1800" dirty="0">
                <a:solidFill>
                  <a:srgbClr val="40556C"/>
                </a:solidFill>
              </a:rPr>
              <a:t>Пилотные проекты показали сокращение энергопотребления на 15%.</a:t>
            </a:r>
          </a:p>
          <a:p>
            <a:r>
              <a:rPr lang="ru-RU" sz="2000" b="1" dirty="0">
                <a:solidFill>
                  <a:srgbClr val="40556C"/>
                </a:solidFill>
              </a:rPr>
              <a:t>4. Предстоящие задачи</a:t>
            </a:r>
          </a:p>
          <a:p>
            <a:r>
              <a:rPr lang="ru-RU" sz="1800" dirty="0">
                <a:solidFill>
                  <a:srgbClr val="40556C"/>
                </a:solidFill>
              </a:rPr>
              <a:t>Масштабирование решений, интеграция с существующими системами.</a:t>
            </a:r>
          </a:p>
        </p:txBody>
      </p:sp>
      <p:grpSp>
        <p:nvGrpSpPr>
          <p:cNvPr id="110" name="Google Shape;110;p3"/>
          <p:cNvGrpSpPr/>
          <p:nvPr/>
        </p:nvGrpSpPr>
        <p:grpSpPr>
          <a:xfrm>
            <a:off x="10191749" y="347344"/>
            <a:ext cx="1777593" cy="676888"/>
            <a:chOff x="0" y="1200930"/>
            <a:chExt cx="12191999" cy="4456140"/>
          </a:xfrm>
        </p:grpSpPr>
        <p:pic>
          <p:nvPicPr>
            <p:cNvPr id="111" name="Google Shape;111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1200930"/>
              <a:ext cx="12191999" cy="4456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112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2037" y="1852612"/>
              <a:ext cx="10067925" cy="3152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 descr="Изображение выглядит как символ, Шрифт, логотип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101C6EB-DB96-18FF-E904-A294BBC4FE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20" t="-5333" b="-28000"/>
          <a:stretch>
            <a:fillRect/>
          </a:stretch>
        </p:blipFill>
        <p:spPr>
          <a:xfrm>
            <a:off x="7363314" y="-1979"/>
            <a:ext cx="2578754" cy="149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A07C23-C5A0-0FF5-FD29-F750691DA52B}"/>
              </a:ext>
            </a:extLst>
          </p:cNvPr>
          <p:cNvSpPr txBox="1"/>
          <p:nvPr/>
        </p:nvSpPr>
        <p:spPr>
          <a:xfrm>
            <a:off x="7366660" y="3156937"/>
            <a:ext cx="4346368" cy="2949525"/>
          </a:xfrm>
          <a:prstGeom prst="rect">
            <a:avLst/>
          </a:prstGeom>
          <a:noFill/>
          <a:ln>
            <a:solidFill>
              <a:srgbClr val="40556C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err="1">
                <a:solidFill>
                  <a:srgbClr val="40556C"/>
                </a:solidFill>
              </a:rPr>
              <a:t>Наш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проект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направлен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на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создание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будущего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для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Дальнего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Востока</a:t>
            </a:r>
            <a:r>
              <a:rPr lang="en-US" sz="1800" dirty="0">
                <a:solidFill>
                  <a:srgbClr val="40556C"/>
                </a:solidFill>
              </a:rPr>
              <a:t>, </a:t>
            </a:r>
            <a:r>
              <a:rPr lang="en-US" sz="1800" err="1">
                <a:solidFill>
                  <a:srgbClr val="40556C"/>
                </a:solidFill>
              </a:rPr>
              <a:t>используя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передовые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технологии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для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решения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актуальных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проблем</a:t>
            </a:r>
            <a:r>
              <a:rPr lang="en-US" sz="1800" dirty="0">
                <a:solidFill>
                  <a:srgbClr val="40556C"/>
                </a:solidFill>
              </a:rPr>
              <a:t> и </a:t>
            </a:r>
            <a:r>
              <a:rPr lang="en-US" sz="1800" err="1">
                <a:solidFill>
                  <a:srgbClr val="40556C"/>
                </a:solidFill>
              </a:rPr>
              <a:t>создания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новых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возможностей</a:t>
            </a:r>
            <a:r>
              <a:rPr lang="en-US" sz="1800" dirty="0">
                <a:solidFill>
                  <a:srgbClr val="40556C"/>
                </a:solidFill>
              </a:rPr>
              <a:t>. </a:t>
            </a:r>
            <a:r>
              <a:rPr lang="en-US" sz="1800" err="1">
                <a:solidFill>
                  <a:srgbClr val="40556C"/>
                </a:solidFill>
              </a:rPr>
              <a:t>Мы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уже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достигли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первых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успехов</a:t>
            </a:r>
            <a:r>
              <a:rPr lang="en-US" sz="1800" dirty="0">
                <a:solidFill>
                  <a:srgbClr val="40556C"/>
                </a:solidFill>
              </a:rPr>
              <a:t> и </a:t>
            </a:r>
            <a:r>
              <a:rPr lang="en-US" sz="1800" err="1">
                <a:solidFill>
                  <a:srgbClr val="40556C"/>
                </a:solidFill>
              </a:rPr>
              <a:t>готовы</a:t>
            </a:r>
            <a:r>
              <a:rPr lang="en-US" sz="1800" dirty="0">
                <a:solidFill>
                  <a:srgbClr val="40556C"/>
                </a:solidFill>
              </a:rPr>
              <a:t> к </a:t>
            </a:r>
            <a:r>
              <a:rPr lang="en-US" sz="1800" err="1">
                <a:solidFill>
                  <a:srgbClr val="40556C"/>
                </a:solidFill>
              </a:rPr>
              <a:t>дальнейшим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шагам</a:t>
            </a:r>
            <a:r>
              <a:rPr lang="en-US" sz="1800" dirty="0">
                <a:solidFill>
                  <a:srgbClr val="40556C"/>
                </a:solidFill>
              </a:rPr>
              <a:t>.</a:t>
            </a: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ca6640bb0_0_29"/>
          <p:cNvSpPr txBox="1"/>
          <p:nvPr/>
        </p:nvSpPr>
        <p:spPr>
          <a:xfrm>
            <a:off x="506748" y="396450"/>
            <a:ext cx="5106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-RU" sz="3800">
                <a:solidFill>
                  <a:srgbClr val="40556C"/>
                </a:solidFill>
              </a:rPr>
              <a:t>Целевая аудитория</a:t>
            </a:r>
            <a:endParaRPr sz="3800">
              <a:solidFill>
                <a:srgbClr val="40556C"/>
              </a:solidFill>
            </a:endParaRPr>
          </a:p>
        </p:txBody>
      </p:sp>
      <p:grpSp>
        <p:nvGrpSpPr>
          <p:cNvPr id="122" name="Google Shape;122;g35ca6640bb0_0_29"/>
          <p:cNvGrpSpPr/>
          <p:nvPr/>
        </p:nvGrpSpPr>
        <p:grpSpPr>
          <a:xfrm>
            <a:off x="10191749" y="347344"/>
            <a:ext cx="1777593" cy="676888"/>
            <a:chOff x="0" y="1200930"/>
            <a:chExt cx="12191999" cy="4456140"/>
          </a:xfrm>
        </p:grpSpPr>
        <p:pic>
          <p:nvPicPr>
            <p:cNvPr id="123" name="Google Shape;123;g35ca6640bb0_0_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1200930"/>
              <a:ext cx="12191999" cy="4456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g35ca6640bb0_0_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2037" y="1852612"/>
              <a:ext cx="10067925" cy="3152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 descr="Изображение выглядит как символ, Шрифт, логотип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1ADE3CD-E6BC-0A29-6DD3-412C3B085E2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20" t="-5333" b="-28000"/>
          <a:stretch>
            <a:fillRect/>
          </a:stretch>
        </p:blipFill>
        <p:spPr>
          <a:xfrm>
            <a:off x="7363314" y="-1979"/>
            <a:ext cx="2578754" cy="149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A4652F7-B6E2-9C2C-1CCD-F3E7BE0DFB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476272"/>
              </p:ext>
            </p:extLst>
          </p:nvPr>
        </p:nvGraphicFramePr>
        <p:xfrm>
          <a:off x="504700" y="1593272"/>
          <a:ext cx="10901368" cy="32613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812306">
                  <a:extLst>
                    <a:ext uri="{9D8B030D-6E8A-4147-A177-3AD203B41FA5}">
                      <a16:colId xmlns:a16="http://schemas.microsoft.com/office/drawing/2014/main" val="3805094267"/>
                    </a:ext>
                  </a:extLst>
                </a:gridCol>
                <a:gridCol w="3633788">
                  <a:extLst>
                    <a:ext uri="{9D8B030D-6E8A-4147-A177-3AD203B41FA5}">
                      <a16:colId xmlns:a16="http://schemas.microsoft.com/office/drawing/2014/main" val="3879597092"/>
                    </a:ext>
                  </a:extLst>
                </a:gridCol>
                <a:gridCol w="3455274">
                  <a:extLst>
                    <a:ext uri="{9D8B030D-6E8A-4147-A177-3AD203B41FA5}">
                      <a16:colId xmlns:a16="http://schemas.microsoft.com/office/drawing/2014/main" val="3689955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0556C"/>
                          </a:solidFill>
                        </a:rPr>
                        <a:t>Местные органы власти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2000" b="0" dirty="0">
                        <a:solidFill>
                          <a:srgbClr val="40556C"/>
                        </a:solidFill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2000" b="0" u="none" strike="noStrike" noProof="0" dirty="0">
                          <a:solidFill>
                            <a:srgbClr val="40556C"/>
                          </a:solidFill>
                        </a:rPr>
                        <a:t>Повышение эффективности управления.</a:t>
                      </a:r>
                      <a:endParaRPr lang="ru-RU" sz="2000" b="0" dirty="0">
                        <a:solidFill>
                          <a:srgbClr val="40556C"/>
                        </a:solidFill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2000" b="0" u="none" strike="noStrike" noProof="0" dirty="0">
                          <a:solidFill>
                            <a:srgbClr val="40556C"/>
                          </a:solidFill>
                        </a:rPr>
                        <a:t>Оптимизация городских ресурсов.</a:t>
                      </a:r>
                      <a:endParaRPr lang="ru-RU" sz="2000" b="0" dirty="0">
                        <a:solidFill>
                          <a:srgbClr val="40556C"/>
                        </a:solidFill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2000" b="0" u="none" strike="noStrike" noProof="0" dirty="0">
                          <a:solidFill>
                            <a:srgbClr val="40556C"/>
                          </a:solidFill>
                        </a:rPr>
                        <a:t>Улучшение качества жизни граждан.</a:t>
                      </a:r>
                      <a:endParaRPr lang="ru-RU" sz="2000" b="0" dirty="0">
                        <a:solidFill>
                          <a:srgbClr val="40556C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ru-RU" sz="2000" dirty="0">
                        <a:solidFill>
                          <a:srgbClr val="40556C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0556C"/>
                          </a:solidFill>
                        </a:rPr>
                        <a:t>Промышленные предприятия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2000" dirty="0">
                        <a:solidFill>
                          <a:srgbClr val="40556C"/>
                        </a:solidFill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2000" b="0" u="none" strike="noStrike" noProof="0" dirty="0">
                          <a:solidFill>
                            <a:srgbClr val="40556C"/>
                          </a:solidFill>
                        </a:rPr>
                        <a:t>Снижение операционных расходов.</a:t>
                      </a:r>
                      <a:endParaRPr lang="ru-RU" sz="2000" b="0" dirty="0">
                        <a:solidFill>
                          <a:srgbClr val="40556C"/>
                        </a:solidFill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2000" b="0" u="none" strike="noStrike" noProof="0" dirty="0">
                          <a:solidFill>
                            <a:srgbClr val="40556C"/>
                          </a:solidFill>
                        </a:rPr>
                        <a:t>Повышение производительности.</a:t>
                      </a:r>
                      <a:endParaRPr lang="ru-RU" sz="2000" b="0" dirty="0">
                        <a:solidFill>
                          <a:srgbClr val="40556C"/>
                        </a:solidFill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2000" b="0" u="none" strike="noStrike" noProof="0" dirty="0">
                          <a:solidFill>
                            <a:srgbClr val="40556C"/>
                          </a:solidFill>
                        </a:rPr>
                        <a:t>Соответствие экологическим нормам.</a:t>
                      </a:r>
                      <a:endParaRPr lang="ru-RU" sz="2000" b="0" dirty="0">
                        <a:solidFill>
                          <a:srgbClr val="40556C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ru-RU" sz="2000" dirty="0">
                        <a:solidFill>
                          <a:srgbClr val="40556C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40556C"/>
                          </a:solidFill>
                        </a:rPr>
                        <a:t>Население региона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2000" dirty="0">
                        <a:solidFill>
                          <a:srgbClr val="40556C"/>
                        </a:solidFill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2000" b="0" u="none" strike="noStrike" noProof="0" dirty="0">
                          <a:solidFill>
                            <a:srgbClr val="40556C"/>
                          </a:solidFill>
                        </a:rPr>
                        <a:t>Улучшение коммунальных услуг.</a:t>
                      </a:r>
                      <a:endParaRPr lang="ru-RU" sz="2000" b="0" dirty="0">
                        <a:solidFill>
                          <a:srgbClr val="40556C"/>
                        </a:solidFill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2000" b="0" u="none" strike="noStrike" noProof="0" dirty="0">
                          <a:solidFill>
                            <a:srgbClr val="40556C"/>
                          </a:solidFill>
                        </a:rPr>
                        <a:t>Создание комфортной городской среды.</a:t>
                      </a:r>
                      <a:endParaRPr lang="ru-RU" sz="2000" b="0" dirty="0">
                        <a:solidFill>
                          <a:srgbClr val="40556C"/>
                        </a:solidFill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2000" b="0" u="none" strike="noStrike" noProof="0" dirty="0">
                          <a:solidFill>
                            <a:srgbClr val="40556C"/>
                          </a:solidFill>
                        </a:rPr>
                        <a:t>Новые возможности для занятости.</a:t>
                      </a:r>
                      <a:endParaRPr lang="ru-RU" sz="2000" b="0" dirty="0">
                        <a:solidFill>
                          <a:srgbClr val="40556C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ru-RU" sz="2000" dirty="0">
                        <a:solidFill>
                          <a:srgbClr val="40556C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101242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C84414C-F33C-60C0-0A0A-3F6A925EA94B}"/>
              </a:ext>
            </a:extLst>
          </p:cNvPr>
          <p:cNvSpPr txBox="1"/>
          <p:nvPr/>
        </p:nvSpPr>
        <p:spPr>
          <a:xfrm>
            <a:off x="1587335" y="5169725"/>
            <a:ext cx="998714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err="1">
                <a:solidFill>
                  <a:srgbClr val="40556C"/>
                </a:solidFill>
              </a:rPr>
              <a:t>Наши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решения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адаптированы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для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различных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сегментов</a:t>
            </a:r>
            <a:r>
              <a:rPr lang="en-US" sz="1800" dirty="0">
                <a:solidFill>
                  <a:srgbClr val="40556C"/>
                </a:solidFill>
              </a:rPr>
              <a:t>, </a:t>
            </a:r>
            <a:r>
              <a:rPr lang="en-US" sz="1800" dirty="0" err="1">
                <a:solidFill>
                  <a:srgbClr val="40556C"/>
                </a:solidFill>
              </a:rPr>
              <a:t>принося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выгоду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каждому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участнику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региональной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экосистемы</a:t>
            </a:r>
            <a:r>
              <a:rPr lang="en-US" sz="1800" dirty="0">
                <a:solidFill>
                  <a:srgbClr val="40556C"/>
                </a:solidFill>
              </a:rPr>
              <a:t>. </a:t>
            </a:r>
            <a:r>
              <a:rPr lang="en-US" sz="1800" dirty="0" err="1">
                <a:solidFill>
                  <a:srgbClr val="40556C"/>
                </a:solidFill>
              </a:rPr>
              <a:t>Мы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стремимся</a:t>
            </a:r>
            <a:r>
              <a:rPr lang="en-US" sz="1800" dirty="0">
                <a:solidFill>
                  <a:srgbClr val="40556C"/>
                </a:solidFill>
              </a:rPr>
              <a:t> к </a:t>
            </a:r>
            <a:r>
              <a:rPr lang="en-US" sz="1800" dirty="0" err="1">
                <a:solidFill>
                  <a:srgbClr val="40556C"/>
                </a:solidFill>
              </a:rPr>
              <a:t>созданию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синергии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между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всеми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заинтересованными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сторонами</a:t>
            </a:r>
            <a:r>
              <a:rPr lang="en-US" sz="1800" dirty="0">
                <a:solidFill>
                  <a:srgbClr val="40556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"/>
          <p:cNvSpPr txBox="1"/>
          <p:nvPr/>
        </p:nvSpPr>
        <p:spPr>
          <a:xfrm>
            <a:off x="281953" y="176450"/>
            <a:ext cx="6553120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3800"/>
            </a:pPr>
            <a:r>
              <a:rPr lang="ru-RU" sz="2800" dirty="0">
                <a:solidFill>
                  <a:srgbClr val="40556C"/>
                </a:solidFill>
              </a:rPr>
              <a:t>Решаемая проблема: Оптимизация инфраструктуры Дальнего Востока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Arial"/>
              <a:buNone/>
            </a:pPr>
            <a:endParaRPr lang="ru-RU" sz="3800" b="0" i="0" u="none" strike="noStrike" cap="none" dirty="0">
              <a:solidFill>
                <a:srgbClr val="40556C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33" name="Google Shape;133;p4"/>
          <p:cNvGrpSpPr/>
          <p:nvPr/>
        </p:nvGrpSpPr>
        <p:grpSpPr>
          <a:xfrm>
            <a:off x="10191749" y="347403"/>
            <a:ext cx="1778000" cy="677108"/>
            <a:chOff x="0" y="1200930"/>
            <a:chExt cx="12192000" cy="4456140"/>
          </a:xfrm>
        </p:grpSpPr>
        <p:pic>
          <p:nvPicPr>
            <p:cNvPr id="134" name="Google Shape;134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1200930"/>
              <a:ext cx="12192000" cy="4456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2037" y="1852612"/>
              <a:ext cx="10067925" cy="3152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 descr="Изображение выглядит как символ, Шрифт, логотип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4247A2B-C028-98AA-3BCF-E7C0682C413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20" t="-5333" b="-28000"/>
          <a:stretch>
            <a:fillRect/>
          </a:stretch>
        </p:blipFill>
        <p:spPr>
          <a:xfrm>
            <a:off x="7363314" y="-1979"/>
            <a:ext cx="2578754" cy="149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трелка: шеврон 8">
            <a:extLst>
              <a:ext uri="{FF2B5EF4-FFF2-40B4-BE49-F238E27FC236}">
                <a16:creationId xmlns:a16="http://schemas.microsoft.com/office/drawing/2014/main" id="{45F98E65-CC1A-34F8-D6BB-3DF83DBC0DE0}"/>
              </a:ext>
            </a:extLst>
          </p:cNvPr>
          <p:cNvSpPr/>
          <p:nvPr/>
        </p:nvSpPr>
        <p:spPr>
          <a:xfrm rot="5400000">
            <a:off x="4898992" y="1809291"/>
            <a:ext cx="1264784" cy="804324"/>
          </a:xfrm>
          <a:prstGeom prst="chevron">
            <a:avLst/>
          </a:prstGeom>
          <a:ln>
            <a:solidFill>
              <a:srgbClr val="40556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cs typeface="Arial"/>
              </a:rPr>
              <a:t>1</a:t>
            </a:r>
          </a:p>
        </p:txBody>
      </p:sp>
      <p:sp>
        <p:nvSpPr>
          <p:cNvPr id="12" name="Стрелка: шеврон 11">
            <a:extLst>
              <a:ext uri="{FF2B5EF4-FFF2-40B4-BE49-F238E27FC236}">
                <a16:creationId xmlns:a16="http://schemas.microsoft.com/office/drawing/2014/main" id="{92C16CF2-91BF-5E41-7C53-833F2591C285}"/>
              </a:ext>
            </a:extLst>
          </p:cNvPr>
          <p:cNvSpPr/>
          <p:nvPr/>
        </p:nvSpPr>
        <p:spPr>
          <a:xfrm rot="5400000">
            <a:off x="4898992" y="2957238"/>
            <a:ext cx="1264784" cy="804324"/>
          </a:xfrm>
          <a:prstGeom prst="chevron">
            <a:avLst/>
          </a:prstGeom>
          <a:ln>
            <a:solidFill>
              <a:srgbClr val="40556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cs typeface="Arial"/>
              </a:rPr>
              <a:t>2</a:t>
            </a:r>
          </a:p>
        </p:txBody>
      </p:sp>
      <p:sp>
        <p:nvSpPr>
          <p:cNvPr id="13" name="Стрелка: шеврон 12">
            <a:extLst>
              <a:ext uri="{FF2B5EF4-FFF2-40B4-BE49-F238E27FC236}">
                <a16:creationId xmlns:a16="http://schemas.microsoft.com/office/drawing/2014/main" id="{8FAD5D23-D2D8-ECF1-0C49-85C7B35D0A08}"/>
              </a:ext>
            </a:extLst>
          </p:cNvPr>
          <p:cNvSpPr/>
          <p:nvPr/>
        </p:nvSpPr>
        <p:spPr>
          <a:xfrm rot="5400000">
            <a:off x="4898992" y="4085393"/>
            <a:ext cx="1264784" cy="804324"/>
          </a:xfrm>
          <a:prstGeom prst="chevron">
            <a:avLst/>
          </a:prstGeom>
          <a:ln>
            <a:solidFill>
              <a:srgbClr val="40556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cs typeface="Arial"/>
              </a:rPr>
              <a:t>3</a:t>
            </a:r>
          </a:p>
        </p:txBody>
      </p:sp>
      <p:sp>
        <p:nvSpPr>
          <p:cNvPr id="14" name="Стрелка: шеврон 13">
            <a:extLst>
              <a:ext uri="{FF2B5EF4-FFF2-40B4-BE49-F238E27FC236}">
                <a16:creationId xmlns:a16="http://schemas.microsoft.com/office/drawing/2014/main" id="{80B65388-53CC-1F7C-F810-D72C26B8259D}"/>
              </a:ext>
            </a:extLst>
          </p:cNvPr>
          <p:cNvSpPr/>
          <p:nvPr/>
        </p:nvSpPr>
        <p:spPr>
          <a:xfrm rot="5400000">
            <a:off x="4898991" y="5203652"/>
            <a:ext cx="1264784" cy="804324"/>
          </a:xfrm>
          <a:prstGeom prst="chevron">
            <a:avLst/>
          </a:prstGeom>
          <a:ln>
            <a:solidFill>
              <a:srgbClr val="40556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cs typeface="Arial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C8557D-CFAC-BCF8-B399-EDA58324A571}"/>
              </a:ext>
            </a:extLst>
          </p:cNvPr>
          <p:cNvSpPr txBox="1"/>
          <p:nvPr/>
        </p:nvSpPr>
        <p:spPr>
          <a:xfrm>
            <a:off x="6129647" y="1577439"/>
            <a:ext cx="6889667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err="1">
                <a:solidFill>
                  <a:srgbClr val="40556C"/>
                </a:solidFill>
              </a:rPr>
              <a:t>Неэффективность</a:t>
            </a:r>
            <a:r>
              <a:rPr lang="en-US" sz="2000" b="1">
                <a:solidFill>
                  <a:srgbClr val="40556C"/>
                </a:solidFill>
              </a:rPr>
              <a:t> </a:t>
            </a:r>
            <a:r>
              <a:rPr lang="en-US" sz="2000" b="1" err="1">
                <a:solidFill>
                  <a:srgbClr val="40556C"/>
                </a:solidFill>
              </a:rPr>
              <a:t>систем</a:t>
            </a:r>
            <a:endParaRPr lang="en-US" sz="2000" b="1" dirty="0" err="1">
              <a:solidFill>
                <a:srgbClr val="40556C"/>
              </a:solidFill>
            </a:endParaRPr>
          </a:p>
          <a:p>
            <a:r>
              <a:rPr lang="en-US" sz="2000" err="1">
                <a:solidFill>
                  <a:srgbClr val="40556C"/>
                </a:solidFill>
              </a:rPr>
              <a:t>Текущие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инфраструктурные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решения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устарели</a:t>
            </a:r>
            <a:r>
              <a:rPr lang="en-US" sz="2000">
                <a:solidFill>
                  <a:srgbClr val="40556C"/>
                </a:solidFill>
              </a:rPr>
              <a:t>.</a:t>
            </a:r>
            <a:endParaRPr lang="en-US" sz="2000" dirty="0">
              <a:solidFill>
                <a:srgbClr val="40556C"/>
              </a:solidFill>
            </a:endParaRPr>
          </a:p>
          <a:p>
            <a:r>
              <a:rPr lang="en-US" sz="2000" err="1">
                <a:solidFill>
                  <a:srgbClr val="40556C"/>
                </a:solidFill>
              </a:rPr>
              <a:t>Это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приводит</a:t>
            </a:r>
            <a:r>
              <a:rPr lang="en-US" sz="2000">
                <a:solidFill>
                  <a:srgbClr val="40556C"/>
                </a:solidFill>
              </a:rPr>
              <a:t> к </a:t>
            </a:r>
            <a:r>
              <a:rPr lang="en-US" sz="2000" err="1">
                <a:solidFill>
                  <a:srgbClr val="40556C"/>
                </a:solidFill>
              </a:rPr>
              <a:t>значительным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потерям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ресурсов</a:t>
            </a:r>
            <a:r>
              <a:rPr lang="en-US" sz="2000">
                <a:solidFill>
                  <a:srgbClr val="40556C"/>
                </a:solidFill>
              </a:rPr>
              <a:t>.</a:t>
            </a:r>
            <a:endParaRPr lang="en-US" sz="2000" dirty="0">
              <a:solidFill>
                <a:srgbClr val="40556C"/>
              </a:solidFill>
            </a:endParaRPr>
          </a:p>
          <a:p>
            <a:endParaRPr lang="en-US" sz="2000" dirty="0">
              <a:solidFill>
                <a:srgbClr val="40556C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A82688-E85A-83B8-7316-1ECBF47B6A89}"/>
              </a:ext>
            </a:extLst>
          </p:cNvPr>
          <p:cNvSpPr txBox="1"/>
          <p:nvPr/>
        </p:nvSpPr>
        <p:spPr>
          <a:xfrm>
            <a:off x="6129647" y="2725386"/>
            <a:ext cx="5771408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err="1">
                <a:solidFill>
                  <a:srgbClr val="40556C"/>
                </a:solidFill>
              </a:rPr>
              <a:t>Высокие</a:t>
            </a:r>
            <a:r>
              <a:rPr lang="en-US" sz="2000" b="1">
                <a:solidFill>
                  <a:srgbClr val="40556C"/>
                </a:solidFill>
              </a:rPr>
              <a:t> </a:t>
            </a:r>
            <a:r>
              <a:rPr lang="en-US" sz="2000" b="1" err="1">
                <a:solidFill>
                  <a:srgbClr val="40556C"/>
                </a:solidFill>
              </a:rPr>
              <a:t>эксплуатационные</a:t>
            </a:r>
            <a:r>
              <a:rPr lang="en-US" sz="2000" b="1">
                <a:solidFill>
                  <a:srgbClr val="40556C"/>
                </a:solidFill>
              </a:rPr>
              <a:t> </a:t>
            </a:r>
            <a:r>
              <a:rPr lang="en-US" sz="2000" b="1" err="1">
                <a:solidFill>
                  <a:srgbClr val="40556C"/>
                </a:solidFill>
              </a:rPr>
              <a:t>расходы</a:t>
            </a:r>
            <a:endParaRPr lang="en-US" sz="2000" b="1" dirty="0" err="1">
              <a:solidFill>
                <a:srgbClr val="40556C"/>
              </a:solidFill>
            </a:endParaRPr>
          </a:p>
          <a:p>
            <a:r>
              <a:rPr lang="en-US" sz="2000" err="1">
                <a:solidFill>
                  <a:srgbClr val="40556C"/>
                </a:solidFill>
              </a:rPr>
              <a:t>Большие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затраты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на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энергию</a:t>
            </a:r>
            <a:r>
              <a:rPr lang="en-US" sz="2000">
                <a:solidFill>
                  <a:srgbClr val="40556C"/>
                </a:solidFill>
              </a:rPr>
              <a:t> и </a:t>
            </a:r>
            <a:r>
              <a:rPr lang="en-US" sz="2000" err="1">
                <a:solidFill>
                  <a:srgbClr val="40556C"/>
                </a:solidFill>
              </a:rPr>
              <a:t>обслуживание</a:t>
            </a:r>
            <a:r>
              <a:rPr lang="en-US" sz="2000">
                <a:solidFill>
                  <a:srgbClr val="40556C"/>
                </a:solidFill>
              </a:rPr>
              <a:t>.</a:t>
            </a:r>
            <a:endParaRPr lang="en-US" sz="2000" dirty="0">
              <a:solidFill>
                <a:srgbClr val="40556C"/>
              </a:solidFill>
            </a:endParaRPr>
          </a:p>
          <a:p>
            <a:r>
              <a:rPr lang="en-US" sz="2000" err="1">
                <a:solidFill>
                  <a:srgbClr val="40556C"/>
                </a:solidFill>
              </a:rPr>
              <a:t>Снижает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конкурентоспособность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региона</a:t>
            </a:r>
            <a:r>
              <a:rPr lang="en-US" sz="2000">
                <a:solidFill>
                  <a:srgbClr val="40556C"/>
                </a:solidFill>
              </a:rPr>
              <a:t>.</a:t>
            </a:r>
            <a:endParaRPr lang="en-US" sz="2000" dirty="0">
              <a:solidFill>
                <a:srgbClr val="40556C"/>
              </a:solidFill>
            </a:endParaRPr>
          </a:p>
          <a:p>
            <a:endParaRPr lang="en-US" sz="2000" dirty="0">
              <a:solidFill>
                <a:srgbClr val="40556C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59855C-7CD6-66DB-E212-74C62ABC7262}"/>
              </a:ext>
            </a:extLst>
          </p:cNvPr>
          <p:cNvSpPr txBox="1"/>
          <p:nvPr/>
        </p:nvSpPr>
        <p:spPr>
          <a:xfrm>
            <a:off x="6129647" y="3843647"/>
            <a:ext cx="624642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err="1">
                <a:solidFill>
                  <a:srgbClr val="40556C"/>
                </a:solidFill>
              </a:rPr>
              <a:t>Отсутствие</a:t>
            </a:r>
            <a:r>
              <a:rPr lang="en-US" sz="2000" b="1" dirty="0">
                <a:solidFill>
                  <a:srgbClr val="40556C"/>
                </a:solidFill>
              </a:rPr>
              <a:t> </a:t>
            </a:r>
            <a:r>
              <a:rPr lang="en-US" sz="2000" b="1" err="1">
                <a:solidFill>
                  <a:srgbClr val="40556C"/>
                </a:solidFill>
              </a:rPr>
              <a:t>аналитики</a:t>
            </a:r>
            <a:endParaRPr lang="en-US" sz="2000" b="1">
              <a:solidFill>
                <a:srgbClr val="40556C"/>
              </a:solidFill>
            </a:endParaRPr>
          </a:p>
          <a:p>
            <a:r>
              <a:rPr lang="en-US" sz="2000" err="1">
                <a:solidFill>
                  <a:srgbClr val="40556C"/>
                </a:solidFill>
              </a:rPr>
              <a:t>Нет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данных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для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принятия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решений</a:t>
            </a:r>
            <a:r>
              <a:rPr lang="en-US" sz="2000" dirty="0">
                <a:solidFill>
                  <a:srgbClr val="40556C"/>
                </a:solidFill>
              </a:rPr>
              <a:t>.</a:t>
            </a:r>
          </a:p>
          <a:p>
            <a:r>
              <a:rPr lang="en-US" sz="2000" err="1">
                <a:solidFill>
                  <a:srgbClr val="40556C"/>
                </a:solidFill>
              </a:rPr>
              <a:t>Снижает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адаптивность</a:t>
            </a:r>
            <a:r>
              <a:rPr lang="en-US" sz="2000" dirty="0">
                <a:solidFill>
                  <a:srgbClr val="40556C"/>
                </a:solidFill>
              </a:rPr>
              <a:t> к </a:t>
            </a:r>
            <a:r>
              <a:rPr lang="en-US" sz="2000" err="1">
                <a:solidFill>
                  <a:srgbClr val="40556C"/>
                </a:solidFill>
              </a:rPr>
              <a:t>изменениям</a:t>
            </a:r>
            <a:endParaRPr lang="en-US" sz="2000">
              <a:solidFill>
                <a:srgbClr val="40556C"/>
              </a:solidFill>
            </a:endParaRPr>
          </a:p>
          <a:p>
            <a:endParaRPr lang="en-US" sz="2000" dirty="0">
              <a:solidFill>
                <a:srgbClr val="40556C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396094-D78D-629B-73CF-DEC7CA4E7524}"/>
              </a:ext>
            </a:extLst>
          </p:cNvPr>
          <p:cNvSpPr txBox="1"/>
          <p:nvPr/>
        </p:nvSpPr>
        <p:spPr>
          <a:xfrm>
            <a:off x="6139543" y="4971803"/>
            <a:ext cx="5543797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err="1">
                <a:solidFill>
                  <a:srgbClr val="40556C"/>
                </a:solidFill>
              </a:rPr>
              <a:t>Наше</a:t>
            </a:r>
            <a:r>
              <a:rPr lang="en-US" sz="2000" b="1">
                <a:solidFill>
                  <a:srgbClr val="40556C"/>
                </a:solidFill>
              </a:rPr>
              <a:t> </a:t>
            </a:r>
            <a:r>
              <a:rPr lang="en-US" sz="2000" b="1" err="1">
                <a:solidFill>
                  <a:srgbClr val="40556C"/>
                </a:solidFill>
              </a:rPr>
              <a:t>решение</a:t>
            </a:r>
            <a:endParaRPr lang="en-US" sz="2000" b="1" dirty="0" err="1">
              <a:solidFill>
                <a:srgbClr val="40556C"/>
              </a:solidFill>
            </a:endParaRPr>
          </a:p>
          <a:p>
            <a:r>
              <a:rPr lang="en-US" sz="2000" err="1">
                <a:solidFill>
                  <a:srgbClr val="40556C"/>
                </a:solidFill>
              </a:rPr>
              <a:t>Умные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системы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сократят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расходы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до</a:t>
            </a:r>
            <a:r>
              <a:rPr lang="en-US" sz="2000">
                <a:solidFill>
                  <a:srgbClr val="40556C"/>
                </a:solidFill>
              </a:rPr>
              <a:t> 25%.</a:t>
            </a:r>
            <a:endParaRPr lang="en-US" sz="2000" dirty="0">
              <a:solidFill>
                <a:srgbClr val="40556C"/>
              </a:solidFill>
            </a:endParaRPr>
          </a:p>
          <a:p>
            <a:r>
              <a:rPr lang="en-US" sz="2000" err="1">
                <a:solidFill>
                  <a:srgbClr val="40556C"/>
                </a:solidFill>
              </a:rPr>
              <a:t>Это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подтверждено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пилотными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проектами</a:t>
            </a:r>
            <a:r>
              <a:rPr lang="en-US" sz="2000">
                <a:solidFill>
                  <a:srgbClr val="40556C"/>
                </a:solidFill>
              </a:rPr>
              <a:t>.</a:t>
            </a:r>
            <a:endParaRPr lang="en-US" sz="2000" dirty="0">
              <a:solidFill>
                <a:srgbClr val="40556C"/>
              </a:solidFill>
            </a:endParaRPr>
          </a:p>
          <a:p>
            <a:endParaRPr lang="en-US" sz="2000" dirty="0">
              <a:solidFill>
                <a:srgbClr val="40556C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0B4760-AAFA-5420-B11A-A06515279360}"/>
              </a:ext>
            </a:extLst>
          </p:cNvPr>
          <p:cNvSpPr txBox="1"/>
          <p:nvPr/>
        </p:nvSpPr>
        <p:spPr>
          <a:xfrm>
            <a:off x="281050" y="1706088"/>
            <a:ext cx="4653147" cy="37286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2000" err="1">
                <a:solidFill>
                  <a:srgbClr val="40556C"/>
                </a:solidFill>
              </a:rPr>
              <a:t>Мы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выявили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критические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точки</a:t>
            </a:r>
            <a:r>
              <a:rPr lang="en-US" sz="2000">
                <a:solidFill>
                  <a:srgbClr val="40556C"/>
                </a:solidFill>
              </a:rPr>
              <a:t> в </a:t>
            </a:r>
            <a:r>
              <a:rPr lang="en-US" sz="2000" err="1">
                <a:solidFill>
                  <a:srgbClr val="40556C"/>
                </a:solidFill>
              </a:rPr>
              <a:t>инфраструктуре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Дальнего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Востока</a:t>
            </a:r>
            <a:r>
              <a:rPr lang="en-US" sz="2000">
                <a:solidFill>
                  <a:srgbClr val="40556C"/>
                </a:solidFill>
              </a:rPr>
              <a:t>, </a:t>
            </a:r>
            <a:r>
              <a:rPr lang="en-US" sz="2000" err="1">
                <a:solidFill>
                  <a:srgbClr val="40556C"/>
                </a:solidFill>
              </a:rPr>
              <a:t>где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традиционные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подходы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не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справляются</a:t>
            </a:r>
            <a:r>
              <a:rPr lang="en-US" sz="2000">
                <a:solidFill>
                  <a:srgbClr val="40556C"/>
                </a:solidFill>
              </a:rPr>
              <a:t>. </a:t>
            </a:r>
            <a:r>
              <a:rPr lang="en-US" sz="2000" err="1">
                <a:solidFill>
                  <a:srgbClr val="40556C"/>
                </a:solidFill>
              </a:rPr>
              <a:t>Наш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проект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предлагает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инновационное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решение</a:t>
            </a:r>
            <a:r>
              <a:rPr lang="en-US" sz="2000">
                <a:solidFill>
                  <a:srgbClr val="40556C"/>
                </a:solidFill>
              </a:rPr>
              <a:t>, </a:t>
            </a:r>
            <a:r>
              <a:rPr lang="en-US" sz="2000" err="1">
                <a:solidFill>
                  <a:srgbClr val="40556C"/>
                </a:solidFill>
              </a:rPr>
              <a:t>которое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не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только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решает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эти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проблемы</a:t>
            </a:r>
            <a:r>
              <a:rPr lang="en-US" sz="2000">
                <a:solidFill>
                  <a:srgbClr val="40556C"/>
                </a:solidFill>
              </a:rPr>
              <a:t>, </a:t>
            </a:r>
            <a:r>
              <a:rPr lang="en-US" sz="2000" err="1">
                <a:solidFill>
                  <a:srgbClr val="40556C"/>
                </a:solidFill>
              </a:rPr>
              <a:t>но</a:t>
            </a:r>
            <a:r>
              <a:rPr lang="en-US" sz="2000">
                <a:solidFill>
                  <a:srgbClr val="40556C"/>
                </a:solidFill>
              </a:rPr>
              <a:t> и </a:t>
            </a:r>
            <a:r>
              <a:rPr lang="en-US" sz="2000" err="1">
                <a:solidFill>
                  <a:srgbClr val="40556C"/>
                </a:solidFill>
              </a:rPr>
              <a:t>открывает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путь</a:t>
            </a:r>
            <a:r>
              <a:rPr lang="en-US" sz="2000">
                <a:solidFill>
                  <a:srgbClr val="40556C"/>
                </a:solidFill>
              </a:rPr>
              <a:t> к </a:t>
            </a:r>
            <a:r>
              <a:rPr lang="en-US" sz="2000" err="1">
                <a:solidFill>
                  <a:srgbClr val="40556C"/>
                </a:solidFill>
              </a:rPr>
              <a:t>устойчивому</a:t>
            </a:r>
            <a:r>
              <a:rPr lang="en-US" sz="200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развитию</a:t>
            </a:r>
            <a:r>
              <a:rPr lang="en-US" sz="2000">
                <a:solidFill>
                  <a:srgbClr val="40556C"/>
                </a:solidFill>
              </a:rPr>
              <a:t>.</a:t>
            </a: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5ca6640bb0_0_40"/>
          <p:cNvSpPr txBox="1"/>
          <p:nvPr/>
        </p:nvSpPr>
        <p:spPr>
          <a:xfrm>
            <a:off x="468660" y="255538"/>
            <a:ext cx="6363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-RU" sz="3800">
                <a:solidFill>
                  <a:srgbClr val="40556C"/>
                </a:solidFill>
              </a:rPr>
              <a:t>Оценка рынка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g35ca6640bb0_0_40"/>
          <p:cNvGrpSpPr/>
          <p:nvPr/>
        </p:nvGrpSpPr>
        <p:grpSpPr>
          <a:xfrm>
            <a:off x="10191749" y="347344"/>
            <a:ext cx="1777593" cy="676888"/>
            <a:chOff x="0" y="1200930"/>
            <a:chExt cx="12191999" cy="4456140"/>
          </a:xfrm>
        </p:grpSpPr>
        <p:pic>
          <p:nvPicPr>
            <p:cNvPr id="147" name="Google Shape;147;g35ca6640bb0_0_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1200930"/>
              <a:ext cx="12191999" cy="4456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Google Shape;148;g35ca6640bb0_0_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2037" y="1852612"/>
              <a:ext cx="10067925" cy="3152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0" name="Google Shape;150;g35ca6640bb0_0_40"/>
          <p:cNvSpPr txBox="1"/>
          <p:nvPr/>
        </p:nvSpPr>
        <p:spPr>
          <a:xfrm>
            <a:off x="966439" y="2136338"/>
            <a:ext cx="10259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56C"/>
              </a:buClr>
              <a:buSzPts val="1800"/>
              <a:buFont typeface="Arial"/>
              <a:buAutoNum type="arabicPeriod"/>
            </a:pPr>
            <a:r>
              <a:rPr lang="ru-RU" sz="1800" i="1">
                <a:solidFill>
                  <a:srgbClr val="40556C"/>
                </a:solidFill>
              </a:rPr>
              <a:t>Оценка рынка по PAM, TAM, SAM, SOM за 1-2 года</a:t>
            </a:r>
            <a:endParaRPr sz="1800" i="1">
              <a:solidFill>
                <a:srgbClr val="40556C"/>
              </a:solidFill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56C"/>
              </a:buClr>
              <a:buSzPts val="1800"/>
              <a:buAutoNum type="arabicPeriod"/>
            </a:pPr>
            <a:r>
              <a:rPr lang="ru-RU" sz="1800" i="1">
                <a:solidFill>
                  <a:srgbClr val="40556C"/>
                </a:solidFill>
              </a:rPr>
              <a:t>Ваша доля на рынке в обозримом будущем</a:t>
            </a:r>
            <a:endParaRPr sz="1800" i="1">
              <a:solidFill>
                <a:srgbClr val="40556C"/>
              </a:solidFill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56C"/>
              </a:buClr>
              <a:buSzPts val="1800"/>
              <a:buAutoNum type="arabicPeriod"/>
            </a:pPr>
            <a:r>
              <a:rPr lang="ru-RU" sz="1800" i="1">
                <a:solidFill>
                  <a:srgbClr val="40556C"/>
                </a:solidFill>
              </a:rPr>
              <a:t>Расчеты в денежных и количественных единицах</a:t>
            </a:r>
            <a:endParaRPr sz="1800" i="1">
              <a:solidFill>
                <a:srgbClr val="4055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1">
              <a:solidFill>
                <a:srgbClr val="40556C"/>
              </a:solidFill>
            </a:endParaRPr>
          </a:p>
        </p:txBody>
      </p:sp>
      <p:sp>
        <p:nvSpPr>
          <p:cNvPr id="151" name="Google Shape;151;g35ca6640bb0_0_40"/>
          <p:cNvSpPr txBox="1"/>
          <p:nvPr/>
        </p:nvSpPr>
        <p:spPr>
          <a:xfrm>
            <a:off x="2515219" y="5102132"/>
            <a:ext cx="89142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rgbClr val="40556C"/>
                </a:solidFill>
                <a:latin typeface="Arial"/>
                <a:ea typeface="Arial"/>
                <a:cs typeface="Arial"/>
                <a:sym typeface="Arial"/>
              </a:rPr>
              <a:t>Необходимо донести решение, планируемое к реализации, что оно действительно необходимо для региона. Какая у проекта  эффективность для региона и возможно ли его коммерциализировать</a:t>
            </a:r>
            <a:endParaRPr sz="1800" b="0" i="1" u="none" strike="noStrike" cap="none">
              <a:solidFill>
                <a:srgbClr val="4055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 descr="Изображение выглядит как символ, Шрифт, логотип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6D64E78-C144-AC1A-37ED-8E161DDD7F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20" t="-5333" b="-28000"/>
          <a:stretch>
            <a:fillRect/>
          </a:stretch>
        </p:blipFill>
        <p:spPr>
          <a:xfrm>
            <a:off x="7363314" y="-1979"/>
            <a:ext cx="2578754" cy="149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"/>
          <p:cNvSpPr txBox="1"/>
          <p:nvPr/>
        </p:nvSpPr>
        <p:spPr>
          <a:xfrm>
            <a:off x="305374" y="168453"/>
            <a:ext cx="7343614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3200" dirty="0">
                <a:solidFill>
                  <a:srgbClr val="40556C"/>
                </a:solidFill>
              </a:rPr>
              <a:t>Наше решение: Интеллектуальная платформа "Восток-Смарт"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Arial"/>
              <a:buNone/>
            </a:pPr>
            <a:endParaRPr lang="ru-RU" sz="4000" b="0" i="0" u="none" strike="noStrike" cap="none" dirty="0">
              <a:solidFill>
                <a:srgbClr val="40556C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60" name="Google Shape;160;p5"/>
          <p:cNvGrpSpPr/>
          <p:nvPr/>
        </p:nvGrpSpPr>
        <p:grpSpPr>
          <a:xfrm>
            <a:off x="10191749" y="347403"/>
            <a:ext cx="1778000" cy="677108"/>
            <a:chOff x="0" y="1200930"/>
            <a:chExt cx="12192000" cy="4456140"/>
          </a:xfrm>
        </p:grpSpPr>
        <p:pic>
          <p:nvPicPr>
            <p:cNvPr id="161" name="Google Shape;161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1200930"/>
              <a:ext cx="12192000" cy="4456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2037" y="1852612"/>
              <a:ext cx="10067925" cy="3152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 descr="Изображение выглядит как символ, Шрифт, логотип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B3F186F-EB6B-B90F-05F2-1172560DDEB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20" t="-5333" b="-28000"/>
          <a:stretch>
            <a:fillRect/>
          </a:stretch>
        </p:blipFill>
        <p:spPr>
          <a:xfrm>
            <a:off x="7363314" y="-1979"/>
            <a:ext cx="2578754" cy="149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DDE3DD-76F4-AE8B-58D5-F5470B4068FD}"/>
              </a:ext>
            </a:extLst>
          </p:cNvPr>
          <p:cNvSpPr txBox="1"/>
          <p:nvPr/>
        </p:nvSpPr>
        <p:spPr>
          <a:xfrm>
            <a:off x="4082143" y="3799115"/>
            <a:ext cx="7445828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>
                <a:solidFill>
                  <a:srgbClr val="40556C"/>
                </a:solidFill>
              </a:rPr>
              <a:t>Продукт</a:t>
            </a:r>
          </a:p>
          <a:p>
            <a:r>
              <a:rPr lang="en-US" sz="1800" dirty="0">
                <a:solidFill>
                  <a:srgbClr val="40556C"/>
                </a:solidFill>
              </a:rPr>
              <a:t>"</a:t>
            </a:r>
            <a:r>
              <a:rPr lang="en-US" sz="1800" dirty="0" err="1">
                <a:solidFill>
                  <a:srgbClr val="40556C"/>
                </a:solidFill>
              </a:rPr>
              <a:t>Восток-Смарт</a:t>
            </a:r>
            <a:r>
              <a:rPr lang="en-US" sz="1800" dirty="0">
                <a:solidFill>
                  <a:srgbClr val="40556C"/>
                </a:solidFill>
              </a:rPr>
              <a:t>" – </a:t>
            </a:r>
            <a:r>
              <a:rPr lang="en-US" sz="1800" dirty="0" err="1">
                <a:solidFill>
                  <a:srgbClr val="40556C"/>
                </a:solidFill>
              </a:rPr>
              <a:t>это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комплексная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платформа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управления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для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Дальнего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Востока</a:t>
            </a:r>
            <a:r>
              <a:rPr lang="en-US" sz="1800" dirty="0">
                <a:solidFill>
                  <a:srgbClr val="40556C"/>
                </a:solidFill>
              </a:rPr>
              <a:t>. </a:t>
            </a:r>
            <a:r>
              <a:rPr lang="en-US" sz="1800" dirty="0" err="1">
                <a:solidFill>
                  <a:srgbClr val="40556C"/>
                </a:solidFill>
              </a:rPr>
              <a:t>Она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обеспечивает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централизованный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мониторинг</a:t>
            </a:r>
            <a:r>
              <a:rPr lang="en-US" sz="1800" dirty="0">
                <a:solidFill>
                  <a:srgbClr val="40556C"/>
                </a:solidFill>
              </a:rPr>
              <a:t> и </a:t>
            </a:r>
            <a:r>
              <a:rPr lang="en-US" sz="1800" dirty="0" err="1">
                <a:solidFill>
                  <a:srgbClr val="40556C"/>
                </a:solidFill>
              </a:rPr>
              <a:t>контроль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критически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важных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ресурсов</a:t>
            </a:r>
            <a:r>
              <a:rPr lang="en-US" sz="1800" dirty="0">
                <a:solidFill>
                  <a:srgbClr val="40556C"/>
                </a:solidFill>
              </a:rPr>
              <a:t> в </a:t>
            </a:r>
            <a:r>
              <a:rPr lang="en-US" sz="1800" dirty="0" err="1">
                <a:solidFill>
                  <a:srgbClr val="40556C"/>
                </a:solidFill>
              </a:rPr>
              <a:t>реальном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времени</a:t>
            </a:r>
            <a:r>
              <a:rPr lang="en-US" sz="1800" dirty="0">
                <a:solidFill>
                  <a:srgbClr val="40556C"/>
                </a:solidFill>
              </a:rPr>
              <a:t>, </a:t>
            </a:r>
            <a:r>
              <a:rPr lang="en-US" sz="1800" dirty="0" err="1">
                <a:solidFill>
                  <a:srgbClr val="40556C"/>
                </a:solidFill>
              </a:rPr>
              <a:t>от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энергетики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до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транспорта</a:t>
            </a:r>
            <a:r>
              <a:rPr lang="en-US" sz="1800" dirty="0">
                <a:solidFill>
                  <a:srgbClr val="40556C"/>
                </a:solidFill>
              </a:rPr>
              <a:t>. </a:t>
            </a:r>
            <a:r>
              <a:rPr lang="en-US" sz="1800" dirty="0" err="1">
                <a:solidFill>
                  <a:srgbClr val="40556C"/>
                </a:solidFill>
              </a:rPr>
              <a:t>Система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предоставляет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единое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окно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для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управления</a:t>
            </a:r>
            <a:r>
              <a:rPr lang="en-US" sz="1800" dirty="0">
                <a:solidFill>
                  <a:srgbClr val="40556C"/>
                </a:solidFill>
              </a:rPr>
              <a:t> и </a:t>
            </a:r>
            <a:r>
              <a:rPr lang="en-US" sz="1800" dirty="0" err="1">
                <a:solidFill>
                  <a:srgbClr val="40556C"/>
                </a:solidFill>
              </a:rPr>
              <a:t>анализа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данных</a:t>
            </a:r>
            <a:r>
              <a:rPr lang="en-US" sz="1800" dirty="0">
                <a:solidFill>
                  <a:srgbClr val="40556C"/>
                </a:solidFill>
              </a:rPr>
              <a:t>.</a:t>
            </a:r>
          </a:p>
          <a:p>
            <a:endParaRPr lang="en-US" sz="1800" dirty="0">
              <a:solidFill>
                <a:srgbClr val="40556C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E2B51C-CBFA-1ADB-D87A-BFFB6D29DAC3}"/>
              </a:ext>
            </a:extLst>
          </p:cNvPr>
          <p:cNvSpPr txBox="1"/>
          <p:nvPr/>
        </p:nvSpPr>
        <p:spPr>
          <a:xfrm>
            <a:off x="968829" y="1763486"/>
            <a:ext cx="6836228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>
                <a:solidFill>
                  <a:srgbClr val="40556C"/>
                </a:solidFill>
              </a:rPr>
              <a:t>Преимущество</a:t>
            </a:r>
            <a:r>
              <a:rPr lang="en-US" sz="2000" b="1" dirty="0">
                <a:solidFill>
                  <a:srgbClr val="40556C"/>
                </a:solidFill>
              </a:rPr>
              <a:t> </a:t>
            </a:r>
            <a:r>
              <a:rPr lang="en-US" sz="2000" b="1" dirty="0" err="1">
                <a:solidFill>
                  <a:srgbClr val="40556C"/>
                </a:solidFill>
              </a:rPr>
              <a:t>решения</a:t>
            </a:r>
            <a:endParaRPr lang="en-US" sz="2000" b="1" dirty="0">
              <a:solidFill>
                <a:srgbClr val="40556C"/>
              </a:solidFill>
            </a:endParaRPr>
          </a:p>
          <a:p>
            <a:r>
              <a:rPr lang="en-US" sz="1800" dirty="0" err="1">
                <a:solidFill>
                  <a:srgbClr val="40556C"/>
                </a:solidFill>
              </a:rPr>
              <a:t>Ключевое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преимущество</a:t>
            </a:r>
            <a:r>
              <a:rPr lang="en-US" sz="1800" dirty="0">
                <a:solidFill>
                  <a:srgbClr val="40556C"/>
                </a:solidFill>
              </a:rPr>
              <a:t> "</a:t>
            </a:r>
            <a:r>
              <a:rPr lang="en-US" sz="1800" dirty="0" err="1">
                <a:solidFill>
                  <a:srgbClr val="40556C"/>
                </a:solidFill>
              </a:rPr>
              <a:t>Восток-Смарт</a:t>
            </a:r>
            <a:r>
              <a:rPr lang="en-US" sz="1800" dirty="0">
                <a:solidFill>
                  <a:srgbClr val="40556C"/>
                </a:solidFill>
              </a:rPr>
              <a:t>" – </a:t>
            </a:r>
            <a:r>
              <a:rPr lang="en-US" sz="1800" dirty="0" err="1">
                <a:solidFill>
                  <a:srgbClr val="40556C"/>
                </a:solidFill>
              </a:rPr>
              <a:t>глубокая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интеграция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данных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из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разных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источников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для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принятия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своевременных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решений</a:t>
            </a:r>
            <a:r>
              <a:rPr lang="en-US" sz="1800" dirty="0">
                <a:solidFill>
                  <a:srgbClr val="40556C"/>
                </a:solidFill>
              </a:rPr>
              <a:t>. </a:t>
            </a:r>
            <a:r>
              <a:rPr lang="en-US" sz="1800" dirty="0" err="1">
                <a:solidFill>
                  <a:srgbClr val="40556C"/>
                </a:solidFill>
              </a:rPr>
              <a:t>Мы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прогнозируем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экономию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до</a:t>
            </a:r>
            <a:r>
              <a:rPr lang="en-US" sz="1800" dirty="0">
                <a:solidFill>
                  <a:srgbClr val="40556C"/>
                </a:solidFill>
              </a:rPr>
              <a:t> 30% </a:t>
            </a:r>
            <a:r>
              <a:rPr lang="en-US" sz="1800" dirty="0" err="1">
                <a:solidFill>
                  <a:srgbClr val="40556C"/>
                </a:solidFill>
              </a:rPr>
              <a:t>эксплуатационных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расходов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за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счет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оптимизации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процессов</a:t>
            </a:r>
            <a:r>
              <a:rPr lang="en-US" sz="1800" dirty="0">
                <a:solidFill>
                  <a:srgbClr val="40556C"/>
                </a:solidFill>
              </a:rPr>
              <a:t>, </a:t>
            </a:r>
            <a:r>
              <a:rPr lang="en-US" sz="1800" dirty="0" err="1">
                <a:solidFill>
                  <a:srgbClr val="40556C"/>
                </a:solidFill>
              </a:rPr>
              <a:t>распределения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ресурсов</a:t>
            </a:r>
            <a:r>
              <a:rPr lang="en-US" sz="1800" dirty="0">
                <a:solidFill>
                  <a:srgbClr val="40556C"/>
                </a:solidFill>
              </a:rPr>
              <a:t> и </a:t>
            </a:r>
            <a:r>
              <a:rPr lang="en-US" sz="1800" dirty="0" err="1">
                <a:solidFill>
                  <a:srgbClr val="40556C"/>
                </a:solidFill>
              </a:rPr>
              <a:t>минимизации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аварий</a:t>
            </a:r>
            <a:r>
              <a:rPr lang="en-US" sz="1800" dirty="0">
                <a:solidFill>
                  <a:srgbClr val="40556C"/>
                </a:solidFill>
              </a:rPr>
              <a:t>.</a:t>
            </a:r>
          </a:p>
          <a:p>
            <a:endParaRPr lang="en-US" sz="1800" dirty="0">
              <a:solidFill>
                <a:srgbClr val="40556C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>
          <a:extLst>
            <a:ext uri="{FF2B5EF4-FFF2-40B4-BE49-F238E27FC236}">
              <a16:creationId xmlns:a16="http://schemas.microsoft.com/office/drawing/2014/main" id="{20F0C33B-ED22-1339-4001-5B975B677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">
            <a:extLst>
              <a:ext uri="{FF2B5EF4-FFF2-40B4-BE49-F238E27FC236}">
                <a16:creationId xmlns:a16="http://schemas.microsoft.com/office/drawing/2014/main" id="{14E8D36B-0141-F3CB-A62D-221340325EC0}"/>
              </a:ext>
            </a:extLst>
          </p:cNvPr>
          <p:cNvSpPr txBox="1"/>
          <p:nvPr/>
        </p:nvSpPr>
        <p:spPr>
          <a:xfrm>
            <a:off x="305374" y="168453"/>
            <a:ext cx="7343614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3200" dirty="0">
                <a:solidFill>
                  <a:srgbClr val="40556C"/>
                </a:solidFill>
              </a:rPr>
              <a:t>Наше решение: Интеллектуальная платформа "Восток-Смарт"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Arial"/>
              <a:buNone/>
            </a:pPr>
            <a:endParaRPr lang="ru-RU" sz="4000" b="0" i="0" u="none" strike="noStrike" cap="none" dirty="0">
              <a:solidFill>
                <a:srgbClr val="40556C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60" name="Google Shape;160;p5">
            <a:extLst>
              <a:ext uri="{FF2B5EF4-FFF2-40B4-BE49-F238E27FC236}">
                <a16:creationId xmlns:a16="http://schemas.microsoft.com/office/drawing/2014/main" id="{55EAA6D4-67C5-3E0A-66C1-50853A77924D}"/>
              </a:ext>
            </a:extLst>
          </p:cNvPr>
          <p:cNvGrpSpPr/>
          <p:nvPr/>
        </p:nvGrpSpPr>
        <p:grpSpPr>
          <a:xfrm>
            <a:off x="10191749" y="347403"/>
            <a:ext cx="1778000" cy="677108"/>
            <a:chOff x="0" y="1200930"/>
            <a:chExt cx="12192000" cy="4456140"/>
          </a:xfrm>
        </p:grpSpPr>
        <p:pic>
          <p:nvPicPr>
            <p:cNvPr id="161" name="Google Shape;161;p5">
              <a:extLst>
                <a:ext uri="{FF2B5EF4-FFF2-40B4-BE49-F238E27FC236}">
                  <a16:creationId xmlns:a16="http://schemas.microsoft.com/office/drawing/2014/main" id="{608EA0A1-A256-CEF4-F2FF-E0373CF7400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1200930"/>
              <a:ext cx="12192000" cy="4456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5">
              <a:extLst>
                <a:ext uri="{FF2B5EF4-FFF2-40B4-BE49-F238E27FC236}">
                  <a16:creationId xmlns:a16="http://schemas.microsoft.com/office/drawing/2014/main" id="{39B80758-CA95-EF88-DB79-F77BD27A050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2037" y="1852612"/>
              <a:ext cx="10067925" cy="3152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 descr="Изображение выглядит как символ, Шрифт, логотип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A596B43-91A4-5E73-8EBD-D68B2D8814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20" t="-5333" b="-28000"/>
          <a:stretch>
            <a:fillRect/>
          </a:stretch>
        </p:blipFill>
        <p:spPr>
          <a:xfrm>
            <a:off x="7363314" y="-1979"/>
            <a:ext cx="2578754" cy="149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E8FAC3-F822-9405-B48F-29DD743746FB}"/>
              </a:ext>
            </a:extLst>
          </p:cNvPr>
          <p:cNvSpPr txBox="1"/>
          <p:nvPr/>
        </p:nvSpPr>
        <p:spPr>
          <a:xfrm>
            <a:off x="502722" y="1402278"/>
            <a:ext cx="10284029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err="1">
                <a:solidFill>
                  <a:srgbClr val="40556C"/>
                </a:solidFill>
              </a:rPr>
              <a:t>Суть</a:t>
            </a:r>
            <a:r>
              <a:rPr lang="en-US" sz="2000" b="1" dirty="0">
                <a:solidFill>
                  <a:srgbClr val="40556C"/>
                </a:solidFill>
              </a:rPr>
              <a:t> </a:t>
            </a:r>
            <a:r>
              <a:rPr lang="en-US" sz="2000" b="1" err="1">
                <a:solidFill>
                  <a:srgbClr val="40556C"/>
                </a:solidFill>
              </a:rPr>
              <a:t>технологии</a:t>
            </a:r>
            <a:endParaRPr lang="en-US" sz="2000" b="1">
              <a:solidFill>
                <a:srgbClr val="40556C"/>
              </a:solidFill>
            </a:endParaRPr>
          </a:p>
          <a:p>
            <a:r>
              <a:rPr lang="en-US" sz="1800" dirty="0">
                <a:solidFill>
                  <a:srgbClr val="40556C"/>
                </a:solidFill>
              </a:rPr>
              <a:t>В </a:t>
            </a:r>
            <a:r>
              <a:rPr lang="en-US" sz="1800" err="1">
                <a:solidFill>
                  <a:srgbClr val="40556C"/>
                </a:solidFill>
              </a:rPr>
              <a:t>основе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платформы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лежат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передовые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технологии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искусственного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интеллекта</a:t>
            </a:r>
            <a:r>
              <a:rPr lang="en-US" sz="1800" dirty="0">
                <a:solidFill>
                  <a:srgbClr val="40556C"/>
                </a:solidFill>
              </a:rPr>
              <a:t> и </a:t>
            </a:r>
            <a:r>
              <a:rPr lang="en-US" sz="1800" err="1">
                <a:solidFill>
                  <a:srgbClr val="40556C"/>
                </a:solidFill>
              </a:rPr>
              <a:t>анализа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больших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данных</a:t>
            </a:r>
            <a:r>
              <a:rPr lang="en-US" sz="1800" dirty="0">
                <a:solidFill>
                  <a:srgbClr val="40556C"/>
                </a:solidFill>
              </a:rPr>
              <a:t>. </a:t>
            </a:r>
            <a:r>
              <a:rPr lang="en-US" sz="1800" err="1">
                <a:solidFill>
                  <a:srgbClr val="40556C"/>
                </a:solidFill>
              </a:rPr>
              <a:t>Эти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инструменты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позволяют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собирать</a:t>
            </a:r>
            <a:r>
              <a:rPr lang="en-US" sz="1800" dirty="0">
                <a:solidFill>
                  <a:srgbClr val="40556C"/>
                </a:solidFill>
              </a:rPr>
              <a:t>, </a:t>
            </a:r>
            <a:r>
              <a:rPr lang="en-US" sz="1800" err="1">
                <a:solidFill>
                  <a:srgbClr val="40556C"/>
                </a:solidFill>
              </a:rPr>
              <a:t>обрабатывать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информацию</a:t>
            </a:r>
            <a:r>
              <a:rPr lang="en-US" sz="1800" dirty="0">
                <a:solidFill>
                  <a:srgbClr val="40556C"/>
                </a:solidFill>
              </a:rPr>
              <a:t>, </a:t>
            </a:r>
            <a:r>
              <a:rPr lang="en-US" sz="1800" err="1">
                <a:solidFill>
                  <a:srgbClr val="40556C"/>
                </a:solidFill>
              </a:rPr>
              <a:t>выявлять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закономерности</a:t>
            </a:r>
            <a:r>
              <a:rPr lang="en-US" sz="1800" dirty="0">
                <a:solidFill>
                  <a:srgbClr val="40556C"/>
                </a:solidFill>
              </a:rPr>
              <a:t>, </a:t>
            </a:r>
            <a:r>
              <a:rPr lang="en-US" sz="1800" err="1">
                <a:solidFill>
                  <a:srgbClr val="40556C"/>
                </a:solidFill>
              </a:rPr>
              <a:t>прогнозировать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потребности</a:t>
            </a:r>
            <a:r>
              <a:rPr lang="en-US" sz="1800" dirty="0">
                <a:solidFill>
                  <a:srgbClr val="40556C"/>
                </a:solidFill>
              </a:rPr>
              <a:t> и </a:t>
            </a:r>
            <a:r>
              <a:rPr lang="en-US" sz="1800" err="1">
                <a:solidFill>
                  <a:srgbClr val="40556C"/>
                </a:solidFill>
              </a:rPr>
              <a:t>автоматически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оптимизировать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работу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инфраструктуры</a:t>
            </a:r>
            <a:r>
              <a:rPr lang="en-US" sz="1800" dirty="0">
                <a:solidFill>
                  <a:srgbClr val="40556C"/>
                </a:solidFill>
              </a:rPr>
              <a:t>. </a:t>
            </a:r>
            <a:r>
              <a:rPr lang="en-US" sz="1800" err="1">
                <a:solidFill>
                  <a:srgbClr val="40556C"/>
                </a:solidFill>
              </a:rPr>
              <a:t>Мы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используем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машинное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обучение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для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непрерывного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улучшения</a:t>
            </a:r>
            <a:r>
              <a:rPr lang="en-US" sz="1800" dirty="0">
                <a:solidFill>
                  <a:srgbClr val="40556C"/>
                </a:solidFill>
              </a:rPr>
              <a:t> алгоритмов.</a:t>
            </a:r>
          </a:p>
          <a:p>
            <a:endParaRPr lang="en-US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B1536D-5FAB-7FA0-054C-476551F8481F}"/>
              </a:ext>
            </a:extLst>
          </p:cNvPr>
          <p:cNvSpPr txBox="1"/>
          <p:nvPr/>
        </p:nvSpPr>
        <p:spPr>
          <a:xfrm>
            <a:off x="2087089" y="3234047"/>
            <a:ext cx="9987148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 err="1">
                <a:solidFill>
                  <a:srgbClr val="40556C"/>
                </a:solidFill>
              </a:rPr>
              <a:t>Интеллектуальная</a:t>
            </a:r>
            <a:r>
              <a:rPr lang="en-US" sz="1800" b="1" dirty="0">
                <a:solidFill>
                  <a:srgbClr val="40556C"/>
                </a:solidFill>
              </a:rPr>
              <a:t> </a:t>
            </a:r>
            <a:r>
              <a:rPr lang="en-US" sz="1800" b="1" dirty="0" err="1">
                <a:solidFill>
                  <a:srgbClr val="40556C"/>
                </a:solidFill>
              </a:rPr>
              <a:t>собственность</a:t>
            </a:r>
            <a:endParaRPr lang="en-US" sz="1800" b="1">
              <a:solidFill>
                <a:srgbClr val="40556C"/>
              </a:solidFill>
            </a:endParaRPr>
          </a:p>
          <a:p>
            <a:r>
              <a:rPr lang="en-US" sz="1800" dirty="0" err="1">
                <a:solidFill>
                  <a:srgbClr val="40556C"/>
                </a:solidFill>
              </a:rPr>
              <a:t>Мы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обладаем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эксклюзивными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правами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на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разработанные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технологии</a:t>
            </a:r>
            <a:r>
              <a:rPr lang="en-US" sz="1800" dirty="0">
                <a:solidFill>
                  <a:srgbClr val="40556C"/>
                </a:solidFill>
              </a:rPr>
              <a:t>. </a:t>
            </a:r>
            <a:r>
              <a:rPr lang="en-US" sz="1800" dirty="0" err="1">
                <a:solidFill>
                  <a:srgbClr val="40556C"/>
                </a:solidFill>
              </a:rPr>
              <a:t>Наш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патент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на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алгоритм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оптимизации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энергосетей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является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фундаментальным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компонентом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платформы</a:t>
            </a:r>
            <a:r>
              <a:rPr lang="en-US" sz="1800" dirty="0">
                <a:solidFill>
                  <a:srgbClr val="40556C"/>
                </a:solidFill>
              </a:rPr>
              <a:t>, </a:t>
            </a:r>
            <a:r>
              <a:rPr lang="en-US" sz="1800" dirty="0" err="1">
                <a:solidFill>
                  <a:srgbClr val="40556C"/>
                </a:solidFill>
              </a:rPr>
              <a:t>обеспечивая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уникальное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конкурентное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преимущество</a:t>
            </a:r>
            <a:r>
              <a:rPr lang="en-US" sz="1800" dirty="0">
                <a:solidFill>
                  <a:srgbClr val="40556C"/>
                </a:solidFill>
              </a:rPr>
              <a:t>. </a:t>
            </a:r>
            <a:r>
              <a:rPr lang="en-US" sz="1800" dirty="0" err="1">
                <a:solidFill>
                  <a:srgbClr val="40556C"/>
                </a:solidFill>
              </a:rPr>
              <a:t>Также</a:t>
            </a:r>
            <a:r>
              <a:rPr lang="en-US" sz="1800" dirty="0">
                <a:solidFill>
                  <a:srgbClr val="40556C"/>
                </a:solidFill>
              </a:rPr>
              <a:t> у </a:t>
            </a:r>
            <a:r>
              <a:rPr lang="en-US" sz="1800" dirty="0" err="1">
                <a:solidFill>
                  <a:srgbClr val="40556C"/>
                </a:solidFill>
              </a:rPr>
              <a:t>нас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будут</a:t>
            </a:r>
            <a:r>
              <a:rPr lang="en-US" sz="1800" dirty="0">
                <a:solidFill>
                  <a:srgbClr val="40556C"/>
                </a:solidFill>
              </a:rPr>
              <a:t> </a:t>
            </a:r>
            <a:r>
              <a:rPr lang="en-US" sz="1800" dirty="0" err="1">
                <a:solidFill>
                  <a:srgbClr val="40556C"/>
                </a:solidFill>
              </a:rPr>
              <a:t>зарегистрированные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ноу-хау</a:t>
            </a:r>
            <a:r>
              <a:rPr lang="en-US" sz="1800" dirty="0">
                <a:solidFill>
                  <a:srgbClr val="40556C"/>
                </a:solidFill>
              </a:rPr>
              <a:t> в </a:t>
            </a:r>
            <a:r>
              <a:rPr lang="en-US" sz="1800" dirty="0" err="1">
                <a:solidFill>
                  <a:srgbClr val="40556C"/>
                </a:solidFill>
              </a:rPr>
              <a:t>разработке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высокоточных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сенсоров</a:t>
            </a:r>
            <a:r>
              <a:rPr lang="en-US" sz="1800" dirty="0">
                <a:solidFill>
                  <a:srgbClr val="40556C"/>
                </a:solidFill>
              </a:rPr>
              <a:t> и </a:t>
            </a:r>
            <a:r>
              <a:rPr lang="en-US" sz="1800" dirty="0" err="1">
                <a:solidFill>
                  <a:srgbClr val="40556C"/>
                </a:solidFill>
              </a:rPr>
              <a:t>специализированного</a:t>
            </a:r>
            <a:r>
              <a:rPr lang="en-US" sz="1800" dirty="0">
                <a:solidFill>
                  <a:srgbClr val="40556C"/>
                </a:solidFill>
              </a:rPr>
              <a:t> ПО, </a:t>
            </a:r>
            <a:r>
              <a:rPr lang="en-US" sz="1800" dirty="0" err="1">
                <a:solidFill>
                  <a:srgbClr val="40556C"/>
                </a:solidFill>
              </a:rPr>
              <a:t>что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гарантирует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защиту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наших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инноваций</a:t>
            </a:r>
            <a:r>
              <a:rPr lang="en-US" sz="1800" dirty="0">
                <a:solidFill>
                  <a:srgbClr val="40556C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22867B-BC1B-4009-B01B-0E44E525D205}"/>
              </a:ext>
            </a:extLst>
          </p:cNvPr>
          <p:cNvSpPr txBox="1"/>
          <p:nvPr/>
        </p:nvSpPr>
        <p:spPr>
          <a:xfrm>
            <a:off x="1663534" y="5370615"/>
            <a:ext cx="1083128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40556C"/>
                </a:solidFill>
              </a:rPr>
              <a:t>"</a:t>
            </a:r>
            <a:r>
              <a:rPr lang="en-US" sz="1600" b="1" err="1">
                <a:solidFill>
                  <a:srgbClr val="40556C"/>
                </a:solidFill>
              </a:rPr>
              <a:t>Восток-Смарт</a:t>
            </a:r>
            <a:r>
              <a:rPr lang="en-US" sz="1600" b="1" dirty="0">
                <a:solidFill>
                  <a:srgbClr val="40556C"/>
                </a:solidFill>
              </a:rPr>
              <a:t>"</a:t>
            </a:r>
            <a:r>
              <a:rPr lang="en-US" sz="1600" dirty="0">
                <a:solidFill>
                  <a:srgbClr val="40556C"/>
                </a:solidFill>
              </a:rPr>
              <a:t> — </a:t>
            </a:r>
            <a:r>
              <a:rPr lang="en-US" sz="1600" err="1">
                <a:solidFill>
                  <a:srgbClr val="40556C"/>
                </a:solidFill>
              </a:rPr>
              <a:t>это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инновационная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экосистема</a:t>
            </a:r>
            <a:r>
              <a:rPr lang="en-US" sz="1600" dirty="0">
                <a:solidFill>
                  <a:srgbClr val="40556C"/>
                </a:solidFill>
              </a:rPr>
              <a:t>, </a:t>
            </a:r>
            <a:r>
              <a:rPr lang="en-US" sz="1600" err="1">
                <a:solidFill>
                  <a:srgbClr val="40556C"/>
                </a:solidFill>
              </a:rPr>
              <a:t>преобразующая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управление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региональной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инфраструктурой</a:t>
            </a:r>
            <a:r>
              <a:rPr lang="en-US" sz="1600" dirty="0">
                <a:solidFill>
                  <a:srgbClr val="40556C"/>
                </a:solidFill>
              </a:rPr>
              <a:t>. </a:t>
            </a:r>
            <a:r>
              <a:rPr lang="en-US" sz="1600" err="1">
                <a:solidFill>
                  <a:srgbClr val="40556C"/>
                </a:solidFill>
              </a:rPr>
              <a:t>Наша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технология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позволяет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перейти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от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реактивного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реагирования</a:t>
            </a:r>
            <a:r>
              <a:rPr lang="en-US" sz="1600" dirty="0">
                <a:solidFill>
                  <a:srgbClr val="40556C"/>
                </a:solidFill>
              </a:rPr>
              <a:t> к </a:t>
            </a:r>
            <a:r>
              <a:rPr lang="en-US" sz="1600" err="1">
                <a:solidFill>
                  <a:srgbClr val="40556C"/>
                </a:solidFill>
              </a:rPr>
              <a:t>проактивному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управлению</a:t>
            </a:r>
            <a:r>
              <a:rPr lang="en-US" sz="1600" dirty="0">
                <a:solidFill>
                  <a:srgbClr val="40556C"/>
                </a:solidFill>
              </a:rPr>
              <a:t>, </a:t>
            </a:r>
            <a:r>
              <a:rPr lang="en-US" sz="1600" err="1">
                <a:solidFill>
                  <a:srgbClr val="40556C"/>
                </a:solidFill>
              </a:rPr>
              <a:t>предвосхищая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проблемы</a:t>
            </a:r>
            <a:r>
              <a:rPr lang="en-US" sz="1600" dirty="0">
                <a:solidFill>
                  <a:srgbClr val="40556C"/>
                </a:solidFill>
              </a:rPr>
              <a:t> и </a:t>
            </a:r>
            <a:r>
              <a:rPr lang="en-US" sz="1600" err="1">
                <a:solidFill>
                  <a:srgbClr val="40556C"/>
                </a:solidFill>
              </a:rPr>
              <a:t>минимизируя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риски</a:t>
            </a:r>
            <a:r>
              <a:rPr lang="en-US" sz="1600" dirty="0">
                <a:solidFill>
                  <a:srgbClr val="40556C"/>
                </a:solidFill>
              </a:rPr>
              <a:t>. </a:t>
            </a:r>
            <a:r>
              <a:rPr lang="en-US" sz="1600" err="1">
                <a:solidFill>
                  <a:srgbClr val="40556C"/>
                </a:solidFill>
              </a:rPr>
              <a:t>Внедрение</a:t>
            </a:r>
            <a:r>
              <a:rPr lang="en-US" sz="1600" dirty="0">
                <a:solidFill>
                  <a:srgbClr val="40556C"/>
                </a:solidFill>
              </a:rPr>
              <a:t> "</a:t>
            </a:r>
            <a:r>
              <a:rPr lang="en-US" sz="1600" err="1">
                <a:solidFill>
                  <a:srgbClr val="40556C"/>
                </a:solidFill>
              </a:rPr>
              <a:t>Восток-Смарт</a:t>
            </a:r>
            <a:r>
              <a:rPr lang="en-US" sz="1600" dirty="0">
                <a:solidFill>
                  <a:srgbClr val="40556C"/>
                </a:solidFill>
              </a:rPr>
              <a:t>" </a:t>
            </a:r>
            <a:r>
              <a:rPr lang="en-US" sz="1600" err="1">
                <a:solidFill>
                  <a:srgbClr val="40556C"/>
                </a:solidFill>
              </a:rPr>
              <a:t>обеспечивает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устойчивое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развитие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Дальнего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Востока</a:t>
            </a:r>
            <a:r>
              <a:rPr lang="en-US" sz="1600" dirty="0">
                <a:solidFill>
                  <a:srgbClr val="40556C"/>
                </a:solidFill>
              </a:rPr>
              <a:t> и </a:t>
            </a:r>
            <a:r>
              <a:rPr lang="en-US" sz="1600" err="1">
                <a:solidFill>
                  <a:srgbClr val="40556C"/>
                </a:solidFill>
              </a:rPr>
              <a:t>повышает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качество</a:t>
            </a:r>
            <a:r>
              <a:rPr lang="en-US" sz="1600" dirty="0">
                <a:solidFill>
                  <a:srgbClr val="40556C"/>
                </a:solidFill>
              </a:rPr>
              <a:t> </a:t>
            </a:r>
            <a:r>
              <a:rPr lang="en-US" sz="1600" err="1">
                <a:solidFill>
                  <a:srgbClr val="40556C"/>
                </a:solidFill>
              </a:rPr>
              <a:t>жизни</a:t>
            </a:r>
            <a:r>
              <a:rPr lang="en-US" sz="1600" dirty="0">
                <a:solidFill>
                  <a:srgbClr val="40556C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7689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"/>
          <p:cNvSpPr txBox="1"/>
          <p:nvPr/>
        </p:nvSpPr>
        <p:spPr>
          <a:xfrm>
            <a:off x="183084" y="115518"/>
            <a:ext cx="68322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-RU" sz="3800" b="0" i="0" u="none" strike="noStrike" cap="none">
                <a:solidFill>
                  <a:srgbClr val="40556C"/>
                </a:solidFill>
                <a:latin typeface="Arial"/>
                <a:ea typeface="Arial"/>
                <a:cs typeface="Arial"/>
                <a:sym typeface="Arial"/>
              </a:rPr>
              <a:t>Конкурентное преимущество и анал</a:t>
            </a:r>
            <a:r>
              <a:rPr lang="ru-RU" sz="3800">
                <a:solidFill>
                  <a:srgbClr val="40556C"/>
                </a:solidFill>
              </a:rPr>
              <a:t>из конкурентов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7"/>
          <p:cNvGrpSpPr/>
          <p:nvPr/>
        </p:nvGrpSpPr>
        <p:grpSpPr>
          <a:xfrm>
            <a:off x="10191749" y="347403"/>
            <a:ext cx="1778000" cy="677108"/>
            <a:chOff x="0" y="1200930"/>
            <a:chExt cx="12192000" cy="4456140"/>
          </a:xfrm>
        </p:grpSpPr>
        <p:pic>
          <p:nvPicPr>
            <p:cNvPr id="174" name="Google Shape;174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1200930"/>
              <a:ext cx="12192000" cy="4456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2037" y="1852612"/>
              <a:ext cx="10067925" cy="3152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 descr="Изображение выглядит как символ, Шрифт, логотип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1EC879C-A9BD-933C-8469-0A6BC2C4F3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20" t="-5333" b="-28000"/>
          <a:stretch>
            <a:fillRect/>
          </a:stretch>
        </p:blipFill>
        <p:spPr>
          <a:xfrm>
            <a:off x="7363314" y="-1979"/>
            <a:ext cx="2578754" cy="149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BB43214-EE2A-41C4-2BDF-0F2830F897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615297"/>
              </p:ext>
            </p:extLst>
          </p:nvPr>
        </p:nvGraphicFramePr>
        <p:xfrm>
          <a:off x="465117" y="1705890"/>
          <a:ext cx="11086099" cy="3749040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2981201">
                  <a:extLst>
                    <a:ext uri="{9D8B030D-6E8A-4147-A177-3AD203B41FA5}">
                      <a16:colId xmlns:a16="http://schemas.microsoft.com/office/drawing/2014/main" val="2766835071"/>
                    </a:ext>
                  </a:extLst>
                </a:gridCol>
                <a:gridCol w="2206826">
                  <a:extLst>
                    <a:ext uri="{9D8B030D-6E8A-4147-A177-3AD203B41FA5}">
                      <a16:colId xmlns:a16="http://schemas.microsoft.com/office/drawing/2014/main" val="1471329232"/>
                    </a:ext>
                  </a:extLst>
                </a:gridCol>
                <a:gridCol w="3097477">
                  <a:extLst>
                    <a:ext uri="{9D8B030D-6E8A-4147-A177-3AD203B41FA5}">
                      <a16:colId xmlns:a16="http://schemas.microsoft.com/office/drawing/2014/main" val="2405492475"/>
                    </a:ext>
                  </a:extLst>
                </a:gridCol>
                <a:gridCol w="2800595">
                  <a:extLst>
                    <a:ext uri="{9D8B030D-6E8A-4147-A177-3AD203B41FA5}">
                      <a16:colId xmlns:a16="http://schemas.microsoft.com/office/drawing/2014/main" val="7494167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Конкурент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Прямой/Косвенный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Преимущества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Недостатки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4523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Горизонт-ИТ (РФ)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Прямой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Опыт, клиентская база.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Устаревшие технологии, медленная адаптация.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168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Сити-Тех (РФ)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Прямой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Модульность, поддержка.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Высокая стоимость, сложность внедрения.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55531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af-ZA" sz="1800" dirty="0" err="1">
                          <a:solidFill>
                            <a:srgbClr val="40556C"/>
                          </a:solidFill>
                        </a:rPr>
                        <a:t>SmartUrban</a:t>
                      </a:r>
                      <a:r>
                        <a:rPr lang="af-ZA" sz="1800" dirty="0">
                          <a:solidFill>
                            <a:srgbClr val="40556C"/>
                          </a:solidFill>
                        </a:rPr>
                        <a:t> </a:t>
                      </a:r>
                      <a:r>
                        <a:rPr lang="af-ZA" sz="1800" dirty="0" err="1">
                          <a:solidFill>
                            <a:srgbClr val="40556C"/>
                          </a:solidFill>
                        </a:rPr>
                        <a:t>Inc</a:t>
                      </a:r>
                      <a:r>
                        <a:rPr lang="af-ZA" sz="1800" dirty="0">
                          <a:solidFill>
                            <a:srgbClr val="40556C"/>
                          </a:solidFill>
                        </a:rPr>
                        <a:t>. (</a:t>
                      </a: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США)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Прямой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Передовые </a:t>
                      </a:r>
                      <a:r>
                        <a:rPr lang="af-ZA" sz="1800" dirty="0">
                          <a:solidFill>
                            <a:srgbClr val="40556C"/>
                          </a:solidFill>
                        </a:rPr>
                        <a:t>AI, </a:t>
                      </a: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глобальный опыт.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Сложности с локализацией, высокая цена.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2991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af-ZA" sz="1800" dirty="0" err="1">
                          <a:solidFill>
                            <a:srgbClr val="40556C"/>
                          </a:solidFill>
                        </a:rPr>
                        <a:t>EcoSolutions</a:t>
                      </a:r>
                      <a:r>
                        <a:rPr lang="af-ZA" sz="1800" dirty="0">
                          <a:solidFill>
                            <a:srgbClr val="40556C"/>
                          </a:solidFill>
                        </a:rPr>
                        <a:t> (</a:t>
                      </a: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Германия)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Косвенный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Экологические решения.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40556C"/>
                          </a:solidFill>
                        </a:rPr>
                        <a:t>Узкая специализация, нет полной интеграции.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55410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946DED3-61BA-7117-A652-3B15BAA6FA80}"/>
              </a:ext>
            </a:extLst>
          </p:cNvPr>
          <p:cNvSpPr txBox="1"/>
          <p:nvPr/>
        </p:nvSpPr>
        <p:spPr>
          <a:xfrm>
            <a:off x="1775361" y="5377543"/>
            <a:ext cx="977932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40556C"/>
                </a:solidFill>
              </a:rPr>
              <a:t>Мы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тщательно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проанализировали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рынок</a:t>
            </a:r>
            <a:r>
              <a:rPr lang="en-US" sz="1800">
                <a:solidFill>
                  <a:srgbClr val="40556C"/>
                </a:solidFill>
              </a:rPr>
              <a:t> и </a:t>
            </a:r>
            <a:r>
              <a:rPr lang="en-US" sz="1800" err="1">
                <a:solidFill>
                  <a:srgbClr val="40556C"/>
                </a:solidFill>
              </a:rPr>
              <a:t>понимаем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сильные</a:t>
            </a:r>
            <a:r>
              <a:rPr lang="en-US" sz="1800">
                <a:solidFill>
                  <a:srgbClr val="40556C"/>
                </a:solidFill>
              </a:rPr>
              <a:t> и </a:t>
            </a:r>
            <a:r>
              <a:rPr lang="en-US" sz="1800" err="1">
                <a:solidFill>
                  <a:srgbClr val="40556C"/>
                </a:solidFill>
              </a:rPr>
              <a:t>слабые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стороны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конкурентов</a:t>
            </a:r>
            <a:r>
              <a:rPr lang="en-US" sz="1800">
                <a:solidFill>
                  <a:srgbClr val="40556C"/>
                </a:solidFill>
              </a:rPr>
              <a:t>. </a:t>
            </a:r>
            <a:r>
              <a:rPr lang="en-US" sz="1800" err="1">
                <a:solidFill>
                  <a:srgbClr val="40556C"/>
                </a:solidFill>
              </a:rPr>
              <a:t>Наша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уникальность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заключается</a:t>
            </a:r>
            <a:r>
              <a:rPr lang="en-US" sz="1800">
                <a:solidFill>
                  <a:srgbClr val="40556C"/>
                </a:solidFill>
              </a:rPr>
              <a:t> в </a:t>
            </a:r>
            <a:r>
              <a:rPr lang="en-US" sz="1800" err="1">
                <a:solidFill>
                  <a:srgbClr val="40556C"/>
                </a:solidFill>
              </a:rPr>
              <a:t>глубокой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адаптации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решений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под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специфику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Дальнего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Востока</a:t>
            </a:r>
            <a:r>
              <a:rPr lang="en-US" sz="1800">
                <a:solidFill>
                  <a:srgbClr val="40556C"/>
                </a:solidFill>
              </a:rPr>
              <a:t>, </a:t>
            </a:r>
            <a:r>
              <a:rPr lang="en-US" sz="1800" err="1">
                <a:solidFill>
                  <a:srgbClr val="40556C"/>
                </a:solidFill>
              </a:rPr>
              <a:t>сочетая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передовые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технологии</a:t>
            </a:r>
            <a:r>
              <a:rPr lang="en-US" sz="1800">
                <a:solidFill>
                  <a:srgbClr val="40556C"/>
                </a:solidFill>
              </a:rPr>
              <a:t> с </a:t>
            </a:r>
            <a:r>
              <a:rPr lang="en-US" sz="1800" err="1">
                <a:solidFill>
                  <a:srgbClr val="40556C"/>
                </a:solidFill>
              </a:rPr>
              <a:t>локальной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экспертизой</a:t>
            </a:r>
            <a:r>
              <a:rPr lang="en-US" sz="1800">
                <a:solidFill>
                  <a:srgbClr val="40556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 txBox="1"/>
          <p:nvPr/>
        </p:nvSpPr>
        <p:spPr>
          <a:xfrm>
            <a:off x="163281" y="198902"/>
            <a:ext cx="5764485" cy="141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2800">
                <a:solidFill>
                  <a:srgbClr val="40556C"/>
                </a:solidFill>
              </a:rPr>
              <a:t>Бизнес-модель: Устойчивое развитие и монетизация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</a:pPr>
            <a:endParaRPr lang="ru-RU" sz="3000" b="0" i="0" u="none" strike="noStrike" cap="none" dirty="0">
              <a:solidFill>
                <a:srgbClr val="40556C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86" name="Google Shape;186;p9"/>
          <p:cNvGrpSpPr/>
          <p:nvPr/>
        </p:nvGrpSpPr>
        <p:grpSpPr>
          <a:xfrm>
            <a:off x="10191749" y="347403"/>
            <a:ext cx="1778000" cy="677108"/>
            <a:chOff x="0" y="1200930"/>
            <a:chExt cx="12192000" cy="4456140"/>
          </a:xfrm>
        </p:grpSpPr>
        <p:pic>
          <p:nvPicPr>
            <p:cNvPr id="187" name="Google Shape;187;p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1200930"/>
              <a:ext cx="12192000" cy="4456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2037" y="1852612"/>
              <a:ext cx="10067925" cy="3152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 descr="Изображение выглядит как символ, Шрифт, логотип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A3AFFDA-332D-1CB1-DE15-A14745BD38D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20" t="-5333" b="-28000"/>
          <a:stretch>
            <a:fillRect/>
          </a:stretch>
        </p:blipFill>
        <p:spPr>
          <a:xfrm>
            <a:off x="7363314" y="-1979"/>
            <a:ext cx="2578754" cy="149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Блок-схема: ручное управление 1">
            <a:extLst>
              <a:ext uri="{FF2B5EF4-FFF2-40B4-BE49-F238E27FC236}">
                <a16:creationId xmlns:a16="http://schemas.microsoft.com/office/drawing/2014/main" id="{BE0C0711-80A1-A481-0405-A77FD3B81DCF}"/>
              </a:ext>
            </a:extLst>
          </p:cNvPr>
          <p:cNvSpPr/>
          <p:nvPr/>
        </p:nvSpPr>
        <p:spPr>
          <a:xfrm rot="19020000">
            <a:off x="2317400" y="3984660"/>
            <a:ext cx="1815138" cy="971440"/>
          </a:xfrm>
          <a:prstGeom prst="flowChartManualOperation">
            <a:avLst/>
          </a:prstGeom>
          <a:solidFill>
            <a:schemeClr val="bg1"/>
          </a:solidFill>
          <a:ln>
            <a:solidFill>
              <a:srgbClr val="4055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учное управление 3">
            <a:extLst>
              <a:ext uri="{FF2B5EF4-FFF2-40B4-BE49-F238E27FC236}">
                <a16:creationId xmlns:a16="http://schemas.microsoft.com/office/drawing/2014/main" id="{BDE72EB6-6A37-4CFE-EE8B-196B58C9F55E}"/>
              </a:ext>
            </a:extLst>
          </p:cNvPr>
          <p:cNvSpPr/>
          <p:nvPr/>
        </p:nvSpPr>
        <p:spPr>
          <a:xfrm rot="20700000">
            <a:off x="3947585" y="3007581"/>
            <a:ext cx="1945766" cy="917012"/>
          </a:xfrm>
          <a:prstGeom prst="flowChartManualOperation">
            <a:avLst/>
          </a:prstGeom>
          <a:solidFill>
            <a:schemeClr val="bg1"/>
          </a:solidFill>
          <a:ln>
            <a:solidFill>
              <a:srgbClr val="4055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ручное управление 4">
            <a:extLst>
              <a:ext uri="{FF2B5EF4-FFF2-40B4-BE49-F238E27FC236}">
                <a16:creationId xmlns:a16="http://schemas.microsoft.com/office/drawing/2014/main" id="{2E8A02FC-0888-0EA8-9E34-49CED685780A}"/>
              </a:ext>
            </a:extLst>
          </p:cNvPr>
          <p:cNvSpPr/>
          <p:nvPr/>
        </p:nvSpPr>
        <p:spPr>
          <a:xfrm rot="840000">
            <a:off x="5910229" y="2982224"/>
            <a:ext cx="1967537" cy="927897"/>
          </a:xfrm>
          <a:prstGeom prst="flowChartManualOperation">
            <a:avLst/>
          </a:prstGeom>
          <a:solidFill>
            <a:schemeClr val="bg1"/>
          </a:solidFill>
          <a:ln>
            <a:solidFill>
              <a:srgbClr val="4055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>
            <a:extLst>
              <a:ext uri="{FF2B5EF4-FFF2-40B4-BE49-F238E27FC236}">
                <a16:creationId xmlns:a16="http://schemas.microsoft.com/office/drawing/2014/main" id="{27ED057A-E380-34B0-01E5-76234908AC48}"/>
              </a:ext>
            </a:extLst>
          </p:cNvPr>
          <p:cNvSpPr/>
          <p:nvPr/>
        </p:nvSpPr>
        <p:spPr>
          <a:xfrm rot="2700000">
            <a:off x="7646860" y="3990714"/>
            <a:ext cx="1934880" cy="873470"/>
          </a:xfrm>
          <a:prstGeom prst="flowChartManualOperation">
            <a:avLst/>
          </a:prstGeom>
          <a:solidFill>
            <a:schemeClr val="bg1"/>
          </a:solidFill>
          <a:ln>
            <a:solidFill>
              <a:srgbClr val="4055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ADC920-7ACD-5608-7F0B-B932329FC9C4}"/>
              </a:ext>
            </a:extLst>
          </p:cNvPr>
          <p:cNvSpPr txBox="1"/>
          <p:nvPr/>
        </p:nvSpPr>
        <p:spPr>
          <a:xfrm>
            <a:off x="435429" y="2950028"/>
            <a:ext cx="273231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>
                <a:solidFill>
                  <a:srgbClr val="40556C"/>
                </a:solidFill>
              </a:rPr>
              <a:t>SaaS-</a:t>
            </a:r>
            <a:r>
              <a:rPr lang="en-US" sz="1800" b="1" err="1">
                <a:solidFill>
                  <a:srgbClr val="40556C"/>
                </a:solidFill>
              </a:rPr>
              <a:t>подписка</a:t>
            </a:r>
          </a:p>
          <a:p>
            <a:pPr algn="ctr"/>
            <a:r>
              <a:rPr lang="en-US" sz="1800" err="1">
                <a:solidFill>
                  <a:srgbClr val="40556C"/>
                </a:solidFill>
              </a:rPr>
              <a:t>Ежемесячная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оплата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за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доступ</a:t>
            </a:r>
            <a:r>
              <a:rPr lang="en-US" sz="1800">
                <a:solidFill>
                  <a:srgbClr val="40556C"/>
                </a:solidFill>
              </a:rPr>
              <a:t> к </a:t>
            </a:r>
            <a:r>
              <a:rPr lang="en-US" sz="1800" err="1">
                <a:solidFill>
                  <a:srgbClr val="40556C"/>
                </a:solidFill>
              </a:rPr>
              <a:t>платформе</a:t>
            </a:r>
            <a:r>
              <a:rPr lang="en-US" sz="1800">
                <a:solidFill>
                  <a:srgbClr val="40556C"/>
                </a:solidFill>
              </a:rPr>
              <a:t>.</a:t>
            </a:r>
            <a:endParaRPr lang="en-US" sz="1800" dirty="0">
              <a:solidFill>
                <a:srgbClr val="40556C"/>
              </a:solidFill>
            </a:endParaRPr>
          </a:p>
          <a:p>
            <a:pPr algn="ctr"/>
            <a:endParaRPr lang="en-US" sz="1800" dirty="0">
              <a:solidFill>
                <a:srgbClr val="40556C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6AE7C8-D0FE-0429-CD5A-012DD56B6819}"/>
              </a:ext>
            </a:extLst>
          </p:cNvPr>
          <p:cNvSpPr txBox="1"/>
          <p:nvPr/>
        </p:nvSpPr>
        <p:spPr>
          <a:xfrm>
            <a:off x="3058886" y="1513115"/>
            <a:ext cx="30480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err="1">
                <a:solidFill>
                  <a:srgbClr val="40556C"/>
                </a:solidFill>
              </a:rPr>
              <a:t>Кастомизация</a:t>
            </a:r>
          </a:p>
          <a:p>
            <a:pPr algn="ctr"/>
            <a:r>
              <a:rPr lang="en-US" sz="1800" err="1">
                <a:solidFill>
                  <a:srgbClr val="40556C"/>
                </a:solidFill>
              </a:rPr>
              <a:t>Дополнительная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плата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за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индивидуальные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настройки</a:t>
            </a:r>
            <a:r>
              <a:rPr lang="en-US" sz="1800">
                <a:solidFill>
                  <a:srgbClr val="40556C"/>
                </a:solidFill>
              </a:rPr>
              <a:t>.</a:t>
            </a:r>
            <a:endParaRPr lang="en-US" sz="1800" dirty="0">
              <a:solidFill>
                <a:srgbClr val="40556C"/>
              </a:solidFill>
            </a:endParaRPr>
          </a:p>
          <a:p>
            <a:pPr algn="ctr"/>
            <a:endParaRPr lang="en-US" sz="1800" dirty="0">
              <a:solidFill>
                <a:srgbClr val="40556C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D7FBDF-420A-00BD-8766-CE79688E3EFE}"/>
              </a:ext>
            </a:extLst>
          </p:cNvPr>
          <p:cNvSpPr txBox="1"/>
          <p:nvPr/>
        </p:nvSpPr>
        <p:spPr>
          <a:xfrm>
            <a:off x="6030687" y="1502229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err="1">
                <a:solidFill>
                  <a:srgbClr val="40556C"/>
                </a:solidFill>
              </a:rPr>
              <a:t>Аналитика</a:t>
            </a:r>
          </a:p>
          <a:p>
            <a:pPr algn="ctr"/>
            <a:r>
              <a:rPr lang="en-US" sz="1800" err="1">
                <a:solidFill>
                  <a:srgbClr val="40556C"/>
                </a:solidFill>
              </a:rPr>
              <a:t>Плата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за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расширенные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отчеты</a:t>
            </a:r>
            <a:r>
              <a:rPr lang="en-US" sz="1800">
                <a:solidFill>
                  <a:srgbClr val="40556C"/>
                </a:solidFill>
              </a:rPr>
              <a:t> и </a:t>
            </a:r>
            <a:r>
              <a:rPr lang="en-US" sz="1800" err="1">
                <a:solidFill>
                  <a:srgbClr val="40556C"/>
                </a:solidFill>
              </a:rPr>
              <a:t>прогнозы</a:t>
            </a:r>
            <a:r>
              <a:rPr lang="en-US" sz="1800">
                <a:solidFill>
                  <a:srgbClr val="40556C"/>
                </a:solidFill>
              </a:rPr>
              <a:t>.</a:t>
            </a:r>
            <a:endParaRPr lang="en-US" sz="1800" dirty="0">
              <a:solidFill>
                <a:srgbClr val="40556C"/>
              </a:solidFill>
            </a:endParaRPr>
          </a:p>
          <a:p>
            <a:pPr algn="ctr"/>
            <a:endParaRPr lang="en-US" sz="1800" dirty="0">
              <a:solidFill>
                <a:srgbClr val="40556C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F23EBF-03F3-96C1-AF8D-C32A714E81DE}"/>
              </a:ext>
            </a:extLst>
          </p:cNvPr>
          <p:cNvSpPr txBox="1"/>
          <p:nvPr/>
        </p:nvSpPr>
        <p:spPr>
          <a:xfrm>
            <a:off x="9024258" y="2960915"/>
            <a:ext cx="2122715" cy="1189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err="1">
                <a:solidFill>
                  <a:srgbClr val="40556C"/>
                </a:solidFill>
              </a:rPr>
              <a:t>Техподдержка</a:t>
            </a:r>
          </a:p>
          <a:p>
            <a:pPr algn="ctr"/>
            <a:r>
              <a:rPr lang="en-US" sz="1800" err="1">
                <a:solidFill>
                  <a:srgbClr val="40556C"/>
                </a:solidFill>
              </a:rPr>
              <a:t>Премиум-поддержка</a:t>
            </a:r>
            <a:r>
              <a:rPr lang="en-US" sz="1800">
                <a:solidFill>
                  <a:srgbClr val="40556C"/>
                </a:solidFill>
              </a:rPr>
              <a:t> 24/7.</a:t>
            </a:r>
            <a:endParaRPr lang="en-US" sz="1800" dirty="0">
              <a:solidFill>
                <a:srgbClr val="40556C"/>
              </a:solidFill>
            </a:endParaRPr>
          </a:p>
          <a:p>
            <a:pPr algn="ctr"/>
            <a:endParaRPr lang="en-US" sz="1800" dirty="0">
              <a:solidFill>
                <a:srgbClr val="40556C"/>
              </a:solidFill>
            </a:endParaRPr>
          </a:p>
        </p:txBody>
      </p:sp>
      <p:pic>
        <p:nvPicPr>
          <p:cNvPr id="12" name="Рисунок 11" descr="Облако со сплошной заливкой">
            <a:extLst>
              <a:ext uri="{FF2B5EF4-FFF2-40B4-BE49-F238E27FC236}">
                <a16:creationId xmlns:a16="http://schemas.microsoft.com/office/drawing/2014/main" id="{6F5AF257-BC03-BCA4-C4A3-D7B106586D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20000">
            <a:off x="2838746" y="3970774"/>
            <a:ext cx="783771" cy="783771"/>
          </a:xfrm>
          <a:prstGeom prst="rect">
            <a:avLst/>
          </a:prstGeom>
        </p:spPr>
      </p:pic>
      <p:pic>
        <p:nvPicPr>
          <p:cNvPr id="13" name="Рисунок 12" descr="Одна шестеренка со сплошной заливкой">
            <a:extLst>
              <a:ext uri="{FF2B5EF4-FFF2-40B4-BE49-F238E27FC236}">
                <a16:creationId xmlns:a16="http://schemas.microsoft.com/office/drawing/2014/main" id="{92175F1A-B452-8D07-5482-F423D316A0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53400" y="3951513"/>
            <a:ext cx="914400" cy="827316"/>
          </a:xfrm>
          <a:prstGeom prst="rect">
            <a:avLst/>
          </a:prstGeom>
        </p:spPr>
      </p:pic>
      <p:pic>
        <p:nvPicPr>
          <p:cNvPr id="14" name="Рисунок 13" descr="Диаграмма с подъемом со сплошной заливкой">
            <a:extLst>
              <a:ext uri="{FF2B5EF4-FFF2-40B4-BE49-F238E27FC236}">
                <a16:creationId xmlns:a16="http://schemas.microsoft.com/office/drawing/2014/main" id="{7DA8E4EB-8372-C143-B64C-770ACCE733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31429" y="3080657"/>
            <a:ext cx="707572" cy="718458"/>
          </a:xfrm>
          <a:prstGeom prst="rect">
            <a:avLst/>
          </a:prstGeom>
        </p:spPr>
      </p:pic>
      <p:pic>
        <p:nvPicPr>
          <p:cNvPr id="15" name="Рисунок 14" descr="Фрагменты головоломки со сплошной заливкой">
            <a:extLst>
              <a:ext uri="{FF2B5EF4-FFF2-40B4-BE49-F238E27FC236}">
                <a16:creationId xmlns:a16="http://schemas.microsoft.com/office/drawing/2014/main" id="{36EE1FA6-D311-0B91-4A6D-4EB09E5281C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50229" y="2960915"/>
            <a:ext cx="816429" cy="8382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281CC5A-68FB-7DA7-5FE0-1CCC3EEE7296}"/>
              </a:ext>
            </a:extLst>
          </p:cNvPr>
          <p:cNvSpPr txBox="1"/>
          <p:nvPr/>
        </p:nvSpPr>
        <p:spPr>
          <a:xfrm>
            <a:off x="1480457" y="5584371"/>
            <a:ext cx="1071154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40556C"/>
                </a:solidFill>
              </a:rPr>
              <a:t>Наша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бизнес-модель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ориентирована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на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долгосрочное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партнерство</a:t>
            </a:r>
            <a:r>
              <a:rPr lang="en-US" sz="1800">
                <a:solidFill>
                  <a:srgbClr val="40556C"/>
                </a:solidFill>
              </a:rPr>
              <a:t> и </a:t>
            </a:r>
            <a:r>
              <a:rPr lang="en-US" sz="1800" err="1">
                <a:solidFill>
                  <a:srgbClr val="40556C"/>
                </a:solidFill>
              </a:rPr>
              <a:t>гибкое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ценообразование</a:t>
            </a:r>
            <a:r>
              <a:rPr lang="en-US" sz="1800">
                <a:solidFill>
                  <a:srgbClr val="40556C"/>
                </a:solidFill>
              </a:rPr>
              <a:t>. </a:t>
            </a:r>
            <a:r>
              <a:rPr lang="en-US" sz="1800" err="1">
                <a:solidFill>
                  <a:srgbClr val="40556C"/>
                </a:solidFill>
              </a:rPr>
              <a:t>Мы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предлагаем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комплексные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решения</a:t>
            </a:r>
            <a:r>
              <a:rPr lang="en-US" sz="1800">
                <a:solidFill>
                  <a:srgbClr val="40556C"/>
                </a:solidFill>
              </a:rPr>
              <a:t>, </a:t>
            </a:r>
            <a:r>
              <a:rPr lang="en-US" sz="1800" err="1">
                <a:solidFill>
                  <a:srgbClr val="40556C"/>
                </a:solidFill>
              </a:rPr>
              <a:t>которые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легко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адаптируются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под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нужды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каждого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клиента</a:t>
            </a:r>
            <a:r>
              <a:rPr lang="en-US" sz="1800">
                <a:solidFill>
                  <a:srgbClr val="40556C"/>
                </a:solidFill>
              </a:rPr>
              <a:t>, </a:t>
            </a:r>
            <a:r>
              <a:rPr lang="en-US" sz="1800" err="1">
                <a:solidFill>
                  <a:srgbClr val="40556C"/>
                </a:solidFill>
              </a:rPr>
              <a:t>обеспечивая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стабильный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доход</a:t>
            </a:r>
            <a:r>
              <a:rPr lang="en-US" sz="1800">
                <a:solidFill>
                  <a:srgbClr val="40556C"/>
                </a:solidFill>
              </a:rPr>
              <a:t> и </a:t>
            </a:r>
            <a:r>
              <a:rPr lang="en-US" sz="1800" err="1">
                <a:solidFill>
                  <a:srgbClr val="40556C"/>
                </a:solidFill>
              </a:rPr>
              <a:t>высокую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ценность</a:t>
            </a:r>
            <a:r>
              <a:rPr lang="en-US" sz="1800">
                <a:solidFill>
                  <a:srgbClr val="40556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5ca6640bb0_0_53"/>
          <p:cNvSpPr txBox="1"/>
          <p:nvPr/>
        </p:nvSpPr>
        <p:spPr>
          <a:xfrm>
            <a:off x="331515" y="149422"/>
            <a:ext cx="57645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3000"/>
            </a:pPr>
            <a:r>
              <a:rPr lang="ru-RU" sz="3200" dirty="0">
                <a:solidFill>
                  <a:srgbClr val="40556C"/>
                </a:solidFill>
              </a:rPr>
              <a:t>Экономика проекта: Финансовая устойчивость</a:t>
            </a:r>
          </a:p>
        </p:txBody>
      </p:sp>
      <p:grpSp>
        <p:nvGrpSpPr>
          <p:cNvPr id="200" name="Google Shape;200;g35ca6640bb0_0_53"/>
          <p:cNvGrpSpPr/>
          <p:nvPr/>
        </p:nvGrpSpPr>
        <p:grpSpPr>
          <a:xfrm>
            <a:off x="10191749" y="347344"/>
            <a:ext cx="1777593" cy="676888"/>
            <a:chOff x="0" y="1200930"/>
            <a:chExt cx="12191999" cy="4456140"/>
          </a:xfrm>
        </p:grpSpPr>
        <p:pic>
          <p:nvPicPr>
            <p:cNvPr id="201" name="Google Shape;201;g35ca6640bb0_0_5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1200930"/>
              <a:ext cx="12191999" cy="4456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g35ca6640bb0_0_5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2037" y="1852612"/>
              <a:ext cx="10067925" cy="3152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 descr="Изображение выглядит как символ, Шрифт, логотип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4F1C88F-EFCD-0773-E894-9BBD01899BD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20" t="-5333" b="-28000"/>
          <a:stretch>
            <a:fillRect/>
          </a:stretch>
        </p:blipFill>
        <p:spPr>
          <a:xfrm>
            <a:off x="7363314" y="-1979"/>
            <a:ext cx="2578754" cy="149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 descr="Изображение выглядит как текст, снимок экрана, линия, диаграмм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61256EC-2816-24CB-83A5-BC6CB5D050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6805" y="1326001"/>
            <a:ext cx="9955481" cy="43544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9118A6-D09C-536E-0045-53D3041239D2}"/>
              </a:ext>
            </a:extLst>
          </p:cNvPr>
          <p:cNvSpPr txBox="1"/>
          <p:nvPr/>
        </p:nvSpPr>
        <p:spPr>
          <a:xfrm>
            <a:off x="340426" y="5763491"/>
            <a:ext cx="11620004" cy="92333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err="1">
                <a:solidFill>
                  <a:srgbClr val="40556C"/>
                </a:solidFill>
              </a:rPr>
              <a:t>Прогнозируем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значительный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рост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выручки</a:t>
            </a:r>
            <a:r>
              <a:rPr lang="en-US" sz="1800" dirty="0">
                <a:solidFill>
                  <a:srgbClr val="40556C"/>
                </a:solidFill>
              </a:rPr>
              <a:t> и </a:t>
            </a:r>
            <a:r>
              <a:rPr lang="en-US" sz="1800" dirty="0" err="1">
                <a:solidFill>
                  <a:srgbClr val="40556C"/>
                </a:solidFill>
              </a:rPr>
              <a:t>прибыли</a:t>
            </a:r>
            <a:r>
              <a:rPr lang="en-US" sz="1800" dirty="0">
                <a:solidFill>
                  <a:srgbClr val="40556C"/>
                </a:solidFill>
              </a:rPr>
              <a:t> в </a:t>
            </a:r>
            <a:r>
              <a:rPr lang="en-US" sz="1800" dirty="0" err="1">
                <a:solidFill>
                  <a:srgbClr val="40556C"/>
                </a:solidFill>
              </a:rPr>
              <a:t>течение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двух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лет</a:t>
            </a:r>
            <a:r>
              <a:rPr lang="en-US" sz="1800" dirty="0">
                <a:solidFill>
                  <a:srgbClr val="40556C"/>
                </a:solidFill>
              </a:rPr>
              <a:t>. </a:t>
            </a:r>
            <a:r>
              <a:rPr lang="en-US" sz="1800" dirty="0" err="1">
                <a:solidFill>
                  <a:srgbClr val="40556C"/>
                </a:solidFill>
              </a:rPr>
              <a:t>Юнит-экономика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показывает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высокую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маржинальность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каждой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внедренной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системы</a:t>
            </a:r>
            <a:r>
              <a:rPr lang="en-US" sz="1800" dirty="0">
                <a:solidFill>
                  <a:srgbClr val="40556C"/>
                </a:solidFill>
              </a:rPr>
              <a:t>. </a:t>
            </a:r>
            <a:r>
              <a:rPr lang="en-US" sz="1800" dirty="0" err="1">
                <a:solidFill>
                  <a:srgbClr val="40556C"/>
                </a:solidFill>
              </a:rPr>
              <a:t>Ключевые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метрики</a:t>
            </a:r>
            <a:r>
              <a:rPr lang="en-US" sz="1800" dirty="0">
                <a:solidFill>
                  <a:srgbClr val="40556C"/>
                </a:solidFill>
              </a:rPr>
              <a:t>: ARPU, CAC, LTV — </a:t>
            </a:r>
            <a:r>
              <a:rPr lang="en-US" sz="1800" dirty="0" err="1">
                <a:solidFill>
                  <a:srgbClr val="40556C"/>
                </a:solidFill>
              </a:rPr>
              <a:t>все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нацелены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на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устойчивое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развитие</a:t>
            </a:r>
            <a:r>
              <a:rPr lang="en-US" sz="1800" dirty="0">
                <a:solidFill>
                  <a:srgbClr val="40556C"/>
                </a:solidFill>
              </a:rPr>
              <a:t> и </a:t>
            </a:r>
            <a:r>
              <a:rPr lang="en-US" sz="1800" dirty="0" err="1">
                <a:solidFill>
                  <a:srgbClr val="40556C"/>
                </a:solidFill>
              </a:rPr>
              <a:t>прибыльность</a:t>
            </a:r>
            <a:r>
              <a:rPr lang="en-US" sz="1800" dirty="0">
                <a:solidFill>
                  <a:srgbClr val="40556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"/>
          <p:cNvSpPr txBox="1"/>
          <p:nvPr/>
        </p:nvSpPr>
        <p:spPr>
          <a:xfrm>
            <a:off x="341411" y="119793"/>
            <a:ext cx="6423645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3600" dirty="0">
                <a:solidFill>
                  <a:srgbClr val="40556C"/>
                </a:solidFill>
              </a:rPr>
              <a:t>Продвижение проекта: Стратегия охвата рынка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Arial"/>
              <a:buNone/>
            </a:pPr>
            <a:endParaRPr lang="ru-RU" sz="4000" b="0" i="0" u="none" strike="noStrike" cap="none" dirty="0">
              <a:solidFill>
                <a:srgbClr val="40556C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14" name="Google Shape;214;p8"/>
          <p:cNvGrpSpPr/>
          <p:nvPr/>
        </p:nvGrpSpPr>
        <p:grpSpPr>
          <a:xfrm>
            <a:off x="10191749" y="347403"/>
            <a:ext cx="1778000" cy="677108"/>
            <a:chOff x="0" y="1200930"/>
            <a:chExt cx="12192000" cy="4456140"/>
          </a:xfrm>
        </p:grpSpPr>
        <p:pic>
          <p:nvPicPr>
            <p:cNvPr id="215" name="Google Shape;215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1200930"/>
              <a:ext cx="12192000" cy="4456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p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2037" y="1852612"/>
              <a:ext cx="10067925" cy="3152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 descr="Изображение выглядит как символ, Шрифт, логотип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A84D54A-3C7A-E592-0AAB-DC33B76518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20" t="-5333" b="-28000"/>
          <a:stretch>
            <a:fillRect/>
          </a:stretch>
        </p:blipFill>
        <p:spPr>
          <a:xfrm>
            <a:off x="7363314" y="-1979"/>
            <a:ext cx="2578754" cy="149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7FE67C-C728-B80B-E068-D7D55190ECF9}"/>
              </a:ext>
            </a:extLst>
          </p:cNvPr>
          <p:cNvSpPr txBox="1"/>
          <p:nvPr/>
        </p:nvSpPr>
        <p:spPr>
          <a:xfrm>
            <a:off x="211777" y="1488374"/>
            <a:ext cx="11362705" cy="923330"/>
          </a:xfrm>
          <a:prstGeom prst="rect">
            <a:avLst/>
          </a:prstGeom>
          <a:solidFill>
            <a:srgbClr val="ABC8C9">
              <a:alpha val="3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 err="1">
                <a:solidFill>
                  <a:srgbClr val="40556C"/>
                </a:solidFill>
              </a:rPr>
              <a:t>Маркетинговая</a:t>
            </a:r>
            <a:r>
              <a:rPr lang="en-US" sz="1800" b="1" dirty="0">
                <a:solidFill>
                  <a:srgbClr val="40556C"/>
                </a:solidFill>
              </a:rPr>
              <a:t> </a:t>
            </a:r>
            <a:r>
              <a:rPr lang="en-US" sz="1800" b="1" dirty="0" err="1">
                <a:solidFill>
                  <a:srgbClr val="40556C"/>
                </a:solidFill>
              </a:rPr>
              <a:t>модель</a:t>
            </a:r>
            <a:endParaRPr lang="en-US" sz="1800" b="1">
              <a:solidFill>
                <a:srgbClr val="40556C"/>
              </a:solidFill>
            </a:endParaRPr>
          </a:p>
          <a:p>
            <a:r>
              <a:rPr lang="en-US" sz="1800" dirty="0" err="1">
                <a:solidFill>
                  <a:srgbClr val="40556C"/>
                </a:solidFill>
              </a:rPr>
              <a:t>Будем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применять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гибридную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модель</a:t>
            </a:r>
            <a:r>
              <a:rPr lang="en-US" sz="1800" dirty="0">
                <a:solidFill>
                  <a:srgbClr val="40556C"/>
                </a:solidFill>
              </a:rPr>
              <a:t>, </a:t>
            </a:r>
            <a:r>
              <a:rPr lang="en-US" sz="1800" dirty="0" err="1">
                <a:solidFill>
                  <a:srgbClr val="40556C"/>
                </a:solidFill>
              </a:rPr>
              <a:t>сочетающую</a:t>
            </a:r>
            <a:r>
              <a:rPr lang="en-US" sz="1800" dirty="0">
                <a:solidFill>
                  <a:srgbClr val="40556C"/>
                </a:solidFill>
              </a:rPr>
              <a:t> B2B-продажи и </a:t>
            </a:r>
            <a:r>
              <a:rPr lang="en-US" sz="1800" dirty="0" err="1">
                <a:solidFill>
                  <a:srgbClr val="40556C"/>
                </a:solidFill>
              </a:rPr>
              <a:t>цифровой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маркетинг</a:t>
            </a:r>
            <a:r>
              <a:rPr lang="en-US" sz="1800" dirty="0">
                <a:solidFill>
                  <a:srgbClr val="40556C"/>
                </a:solidFill>
              </a:rPr>
              <a:t>.</a:t>
            </a:r>
          </a:p>
          <a:p>
            <a:r>
              <a:rPr lang="en-US" sz="1800" dirty="0" err="1">
                <a:solidFill>
                  <a:srgbClr val="40556C"/>
                </a:solidFill>
              </a:rPr>
              <a:t>Планируем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активное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участие</a:t>
            </a:r>
            <a:r>
              <a:rPr lang="en-US" sz="1800" dirty="0">
                <a:solidFill>
                  <a:srgbClr val="40556C"/>
                </a:solidFill>
              </a:rPr>
              <a:t> в </a:t>
            </a:r>
            <a:r>
              <a:rPr lang="en-US" sz="1800" dirty="0" err="1">
                <a:solidFill>
                  <a:srgbClr val="40556C"/>
                </a:solidFill>
              </a:rPr>
              <a:t>региональных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выставках</a:t>
            </a:r>
            <a:r>
              <a:rPr lang="en-US" sz="1800" dirty="0">
                <a:solidFill>
                  <a:srgbClr val="40556C"/>
                </a:solidFill>
              </a:rPr>
              <a:t> и </a:t>
            </a:r>
            <a:r>
              <a:rPr lang="en-US" sz="1800" dirty="0" err="1">
                <a:solidFill>
                  <a:srgbClr val="40556C"/>
                </a:solidFill>
              </a:rPr>
              <a:t>форумах</a:t>
            </a:r>
            <a:r>
              <a:rPr lang="en-US" sz="1800" dirty="0">
                <a:solidFill>
                  <a:srgbClr val="40556C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D87BBC-DD64-0909-0787-53B0011D1C55}"/>
              </a:ext>
            </a:extLst>
          </p:cNvPr>
          <p:cNvSpPr txBox="1"/>
          <p:nvPr/>
        </p:nvSpPr>
        <p:spPr>
          <a:xfrm>
            <a:off x="1330037" y="2586841"/>
            <a:ext cx="10630394" cy="943122"/>
          </a:xfrm>
          <a:prstGeom prst="rect">
            <a:avLst/>
          </a:prstGeom>
          <a:solidFill>
            <a:srgbClr val="ABC8C9">
              <a:alpha val="3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solidFill>
                  <a:srgbClr val="40556C"/>
                </a:solidFill>
              </a:rPr>
              <a:t>Цели </a:t>
            </a:r>
            <a:r>
              <a:rPr lang="en-US" sz="1800" b="1" dirty="0" err="1">
                <a:solidFill>
                  <a:srgbClr val="40556C"/>
                </a:solidFill>
              </a:rPr>
              <a:t>маркетинга</a:t>
            </a:r>
            <a:endParaRPr lang="en-US" sz="1800" b="1">
              <a:solidFill>
                <a:srgbClr val="40556C"/>
              </a:solidFill>
            </a:endParaRPr>
          </a:p>
          <a:p>
            <a:r>
              <a:rPr lang="en-US" sz="1800" dirty="0" err="1">
                <a:solidFill>
                  <a:srgbClr val="40556C"/>
                </a:solidFill>
              </a:rPr>
              <a:t>Нашей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целью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будет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увеличение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узнаваемости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бренда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на</a:t>
            </a:r>
            <a:r>
              <a:rPr lang="en-US" sz="1800" dirty="0">
                <a:solidFill>
                  <a:srgbClr val="40556C"/>
                </a:solidFill>
              </a:rPr>
              <a:t> 50% в </a:t>
            </a:r>
            <a:r>
              <a:rPr lang="en-US" sz="1800" dirty="0" err="1">
                <a:solidFill>
                  <a:srgbClr val="40556C"/>
                </a:solidFill>
              </a:rPr>
              <a:t>течение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года</a:t>
            </a:r>
            <a:r>
              <a:rPr lang="en-US" sz="1800" dirty="0">
                <a:solidFill>
                  <a:srgbClr val="40556C"/>
                </a:solidFill>
              </a:rPr>
              <a:t>. </a:t>
            </a:r>
            <a:r>
              <a:rPr lang="en-US" sz="1800" dirty="0" err="1">
                <a:solidFill>
                  <a:srgbClr val="40556C"/>
                </a:solidFill>
              </a:rPr>
              <a:t>Мы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привлечем</a:t>
            </a:r>
            <a:r>
              <a:rPr lang="en-US" sz="1800" dirty="0">
                <a:solidFill>
                  <a:srgbClr val="40556C"/>
                </a:solidFill>
              </a:rPr>
              <a:t> 10 </a:t>
            </a:r>
            <a:r>
              <a:rPr lang="en-US" sz="1800" dirty="0" err="1">
                <a:solidFill>
                  <a:srgbClr val="40556C"/>
                </a:solidFill>
              </a:rPr>
              <a:t>новых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крупных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клиентов</a:t>
            </a:r>
            <a:r>
              <a:rPr lang="en-US" sz="1800" dirty="0">
                <a:solidFill>
                  <a:srgbClr val="40556C"/>
                </a:solidFill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494439-23DE-6C8E-DE6F-AD9F86291C27}"/>
              </a:ext>
            </a:extLst>
          </p:cNvPr>
          <p:cNvSpPr txBox="1"/>
          <p:nvPr/>
        </p:nvSpPr>
        <p:spPr>
          <a:xfrm>
            <a:off x="211777" y="3645725"/>
            <a:ext cx="11342913" cy="923330"/>
          </a:xfrm>
          <a:prstGeom prst="rect">
            <a:avLst/>
          </a:prstGeom>
          <a:solidFill>
            <a:srgbClr val="ABC8C9">
              <a:alpha val="3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 err="1">
                <a:solidFill>
                  <a:srgbClr val="40556C"/>
                </a:solidFill>
              </a:rPr>
              <a:t>Рекламные</a:t>
            </a:r>
            <a:r>
              <a:rPr lang="en-US" sz="1800" b="1" dirty="0">
                <a:solidFill>
                  <a:srgbClr val="40556C"/>
                </a:solidFill>
              </a:rPr>
              <a:t> </a:t>
            </a:r>
            <a:r>
              <a:rPr lang="en-US" sz="1800" b="1" dirty="0" err="1">
                <a:solidFill>
                  <a:srgbClr val="40556C"/>
                </a:solidFill>
              </a:rPr>
              <a:t>каналы</a:t>
            </a:r>
            <a:endParaRPr lang="en-US" sz="1800" b="1">
              <a:solidFill>
                <a:srgbClr val="40556C"/>
              </a:solidFill>
            </a:endParaRPr>
          </a:p>
          <a:p>
            <a:r>
              <a:rPr lang="en-US" sz="1800" dirty="0" err="1">
                <a:solidFill>
                  <a:srgbClr val="40556C"/>
                </a:solidFill>
              </a:rPr>
              <a:t>Будем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использовать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таргетированную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рекламу</a:t>
            </a:r>
            <a:r>
              <a:rPr lang="en-US" sz="1800" dirty="0">
                <a:solidFill>
                  <a:srgbClr val="40556C"/>
                </a:solidFill>
              </a:rPr>
              <a:t> в СМИ, </a:t>
            </a:r>
            <a:r>
              <a:rPr lang="en-US" sz="1800" dirty="0" err="1">
                <a:solidFill>
                  <a:srgbClr val="40556C"/>
                </a:solidFill>
              </a:rPr>
              <a:t>на</a:t>
            </a:r>
            <a:r>
              <a:rPr lang="en-US" sz="1800" dirty="0">
                <a:solidFill>
                  <a:srgbClr val="40556C"/>
                </a:solidFill>
              </a:rPr>
              <a:t> LinkedIn и </a:t>
            </a:r>
            <a:r>
              <a:rPr lang="en-US" sz="1800" dirty="0" err="1">
                <a:solidFill>
                  <a:srgbClr val="40556C"/>
                </a:solidFill>
              </a:rPr>
              <a:t>специализированных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порталах</a:t>
            </a:r>
            <a:r>
              <a:rPr lang="en-US" sz="1800" dirty="0">
                <a:solidFill>
                  <a:srgbClr val="40556C"/>
                </a:solidFill>
              </a:rPr>
              <a:t>.</a:t>
            </a:r>
          </a:p>
          <a:p>
            <a:r>
              <a:rPr lang="en-US" sz="1800">
                <a:solidFill>
                  <a:srgbClr val="40556C"/>
                </a:solidFill>
              </a:rPr>
              <a:t>Развитие </a:t>
            </a:r>
            <a:r>
              <a:rPr lang="en-US" sz="1800" err="1">
                <a:solidFill>
                  <a:srgbClr val="40556C"/>
                </a:solidFill>
              </a:rPr>
              <a:t>контент-маркетинга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через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кейсы</a:t>
            </a:r>
            <a:r>
              <a:rPr lang="en-US" sz="1800">
                <a:solidFill>
                  <a:srgbClr val="40556C"/>
                </a:solidFill>
              </a:rPr>
              <a:t>, </a:t>
            </a:r>
            <a:r>
              <a:rPr lang="en-US" sz="1800" err="1">
                <a:solidFill>
                  <a:srgbClr val="40556C"/>
                </a:solidFill>
              </a:rPr>
              <a:t>вебинары</a:t>
            </a:r>
            <a:r>
              <a:rPr lang="en-US" sz="1800">
                <a:solidFill>
                  <a:srgbClr val="40556C"/>
                </a:solidFill>
              </a:rPr>
              <a:t> и </a:t>
            </a:r>
            <a:r>
              <a:rPr lang="en-US" sz="1800" err="1">
                <a:solidFill>
                  <a:srgbClr val="40556C"/>
                </a:solidFill>
              </a:rPr>
              <a:t>экспертные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статьи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станет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приоритетом</a:t>
            </a:r>
            <a:r>
              <a:rPr lang="en-US" sz="1800">
                <a:solidFill>
                  <a:srgbClr val="40556C"/>
                </a:solidFill>
              </a:rPr>
              <a:t>.</a:t>
            </a:r>
            <a:endParaRPr lang="en-US" sz="1800" dirty="0">
              <a:solidFill>
                <a:srgbClr val="40556C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4E3FF8-9406-FD39-2C05-86EFAB3145FC}"/>
              </a:ext>
            </a:extLst>
          </p:cNvPr>
          <p:cNvSpPr txBox="1"/>
          <p:nvPr/>
        </p:nvSpPr>
        <p:spPr>
          <a:xfrm>
            <a:off x="3249880" y="4714504"/>
            <a:ext cx="8710550" cy="923330"/>
          </a:xfrm>
          <a:prstGeom prst="rect">
            <a:avLst/>
          </a:prstGeom>
          <a:solidFill>
            <a:srgbClr val="ABC8C9">
              <a:alpha val="3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 err="1">
                <a:solidFill>
                  <a:srgbClr val="40556C"/>
                </a:solidFill>
              </a:rPr>
              <a:t>Каналы</a:t>
            </a:r>
            <a:r>
              <a:rPr lang="en-US" sz="1800" b="1" dirty="0">
                <a:solidFill>
                  <a:srgbClr val="40556C"/>
                </a:solidFill>
              </a:rPr>
              <a:t> </a:t>
            </a:r>
            <a:r>
              <a:rPr lang="en-US" sz="1800" b="1" dirty="0" err="1">
                <a:solidFill>
                  <a:srgbClr val="40556C"/>
                </a:solidFill>
              </a:rPr>
              <a:t>сбыта</a:t>
            </a:r>
            <a:endParaRPr lang="en-US" sz="1800" b="1">
              <a:solidFill>
                <a:srgbClr val="40556C"/>
              </a:solidFill>
            </a:endParaRPr>
          </a:p>
          <a:p>
            <a:r>
              <a:rPr lang="en-US" sz="1800" dirty="0" err="1">
                <a:solidFill>
                  <a:srgbClr val="40556C"/>
                </a:solidFill>
              </a:rPr>
              <a:t>Планируем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прямые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продажи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через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нашу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команду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менеджеров</a:t>
            </a:r>
            <a:r>
              <a:rPr lang="en-US" sz="1800" dirty="0">
                <a:solidFill>
                  <a:srgbClr val="40556C"/>
                </a:solidFill>
              </a:rPr>
              <a:t>.</a:t>
            </a:r>
          </a:p>
          <a:p>
            <a:r>
              <a:rPr lang="en-US" sz="1800" dirty="0" err="1">
                <a:solidFill>
                  <a:srgbClr val="40556C"/>
                </a:solidFill>
              </a:rPr>
              <a:t>Создадим</a:t>
            </a:r>
            <a:r>
              <a:rPr lang="en-US" sz="1800" dirty="0">
                <a:solidFill>
                  <a:srgbClr val="40556C"/>
                </a:solidFill>
              </a:rPr>
              <a:t> и </a:t>
            </a:r>
            <a:r>
              <a:rPr lang="en-US" sz="1800" dirty="0" err="1">
                <a:solidFill>
                  <a:srgbClr val="40556C"/>
                </a:solidFill>
              </a:rPr>
              <a:t>разовьем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партнерскую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сеть</a:t>
            </a:r>
            <a:r>
              <a:rPr lang="en-US" sz="1800" dirty="0">
                <a:solidFill>
                  <a:srgbClr val="40556C"/>
                </a:solidFill>
              </a:rPr>
              <a:t> с </a:t>
            </a:r>
            <a:r>
              <a:rPr lang="en-US" sz="1800" dirty="0" err="1">
                <a:solidFill>
                  <a:srgbClr val="40556C"/>
                </a:solidFill>
              </a:rPr>
              <a:t>системными</a:t>
            </a:r>
            <a:r>
              <a:rPr lang="en-US" sz="1800" dirty="0">
                <a:solidFill>
                  <a:srgbClr val="40556C"/>
                </a:solidFill>
              </a:rPr>
              <a:t> </a:t>
            </a:r>
            <a:r>
              <a:rPr lang="en-US" sz="1800" dirty="0" err="1">
                <a:solidFill>
                  <a:srgbClr val="40556C"/>
                </a:solidFill>
              </a:rPr>
              <a:t>интеграторами</a:t>
            </a:r>
            <a:r>
              <a:rPr lang="en-US" sz="1800" dirty="0">
                <a:solidFill>
                  <a:srgbClr val="40556C"/>
                </a:solidFill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DE0A93-467C-F2F5-D4B6-47C4D53B2B85}"/>
              </a:ext>
            </a:extLst>
          </p:cNvPr>
          <p:cNvSpPr txBox="1"/>
          <p:nvPr/>
        </p:nvSpPr>
        <p:spPr>
          <a:xfrm>
            <a:off x="172192" y="5773387"/>
            <a:ext cx="11837718" cy="92333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40556C"/>
                </a:solidFill>
              </a:rPr>
              <a:t>Наша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маркетинговая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стратегия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будет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охватывать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все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необходимые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каналы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для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эффективного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привлечения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клиентов</a:t>
            </a:r>
            <a:r>
              <a:rPr lang="en-US" sz="1800">
                <a:solidFill>
                  <a:srgbClr val="40556C"/>
                </a:solidFill>
              </a:rPr>
              <a:t> и </a:t>
            </a:r>
            <a:r>
              <a:rPr lang="en-US" sz="1800" err="1">
                <a:solidFill>
                  <a:srgbClr val="40556C"/>
                </a:solidFill>
              </a:rPr>
              <a:t>увеличения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доли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рынка</a:t>
            </a:r>
            <a:r>
              <a:rPr lang="en-US" sz="1800">
                <a:solidFill>
                  <a:srgbClr val="40556C"/>
                </a:solidFill>
              </a:rPr>
              <a:t>. </a:t>
            </a:r>
            <a:r>
              <a:rPr lang="en-US" sz="1800" err="1">
                <a:solidFill>
                  <a:srgbClr val="40556C"/>
                </a:solidFill>
              </a:rPr>
              <a:t>Мы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стремимся</a:t>
            </a:r>
            <a:r>
              <a:rPr lang="en-US" sz="1800">
                <a:solidFill>
                  <a:srgbClr val="40556C"/>
                </a:solidFill>
              </a:rPr>
              <a:t> к </a:t>
            </a:r>
            <a:r>
              <a:rPr lang="en-US" sz="1800" err="1">
                <a:solidFill>
                  <a:srgbClr val="40556C"/>
                </a:solidFill>
              </a:rPr>
              <a:t>максимальной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видимости</a:t>
            </a:r>
            <a:r>
              <a:rPr lang="en-US" sz="1800">
                <a:solidFill>
                  <a:srgbClr val="40556C"/>
                </a:solidFill>
              </a:rPr>
              <a:t> и </a:t>
            </a:r>
            <a:r>
              <a:rPr lang="en-US" sz="1800" err="1">
                <a:solidFill>
                  <a:srgbClr val="40556C"/>
                </a:solidFill>
              </a:rPr>
              <a:t>активному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взаимодействию</a:t>
            </a:r>
            <a:r>
              <a:rPr lang="en-US" sz="1800">
                <a:solidFill>
                  <a:srgbClr val="40556C"/>
                </a:solidFill>
              </a:rPr>
              <a:t> с </a:t>
            </a:r>
            <a:r>
              <a:rPr lang="en-US" sz="1800" err="1">
                <a:solidFill>
                  <a:srgbClr val="40556C"/>
                </a:solidFill>
              </a:rPr>
              <a:t>нашей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целевой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аудиторией</a:t>
            </a:r>
            <a:r>
              <a:rPr lang="en-US" sz="1800">
                <a:solidFill>
                  <a:srgbClr val="40556C"/>
                </a:solidFill>
              </a:rPr>
              <a:t>, </a:t>
            </a:r>
            <a:r>
              <a:rPr lang="en-US" sz="1800" err="1">
                <a:solidFill>
                  <a:srgbClr val="40556C"/>
                </a:solidFill>
              </a:rPr>
              <a:t>чтобы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обеспечить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успешное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внедрение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наших</a:t>
            </a:r>
            <a:r>
              <a:rPr lang="en-US" sz="1800">
                <a:solidFill>
                  <a:srgbClr val="40556C"/>
                </a:solidFill>
              </a:rPr>
              <a:t> </a:t>
            </a:r>
            <a:r>
              <a:rPr lang="en-US" sz="1800" err="1">
                <a:solidFill>
                  <a:srgbClr val="40556C"/>
                </a:solidFill>
              </a:rPr>
              <a:t>решений</a:t>
            </a:r>
            <a:r>
              <a:rPr lang="en-US" sz="1800">
                <a:solidFill>
                  <a:srgbClr val="40556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g35ca6640bb0_0_66"/>
          <p:cNvGrpSpPr/>
          <p:nvPr/>
        </p:nvGrpSpPr>
        <p:grpSpPr>
          <a:xfrm>
            <a:off x="10191749" y="347344"/>
            <a:ext cx="1777593" cy="676888"/>
            <a:chOff x="0" y="1200930"/>
            <a:chExt cx="12191999" cy="4456140"/>
          </a:xfrm>
        </p:grpSpPr>
        <p:pic>
          <p:nvPicPr>
            <p:cNvPr id="229" name="Google Shape;229;g35ca6640bb0_0_6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1200930"/>
              <a:ext cx="12191999" cy="4456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g35ca6640bb0_0_6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2037" y="1852612"/>
              <a:ext cx="10067925" cy="3152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 descr="Изображение выглядит как символ, Шрифт, логотип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3ED5C30-B4E2-18C3-C01C-2FBF6DC3B7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20" t="-5333" b="-28000"/>
          <a:stretch>
            <a:fillRect/>
          </a:stretch>
        </p:blipFill>
        <p:spPr>
          <a:xfrm>
            <a:off x="7363314" y="-1979"/>
            <a:ext cx="2578754" cy="149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9A7DAA-E5D1-BEF3-7286-900E1C03D098}"/>
              </a:ext>
            </a:extLst>
          </p:cNvPr>
          <p:cNvSpPr txBox="1"/>
          <p:nvPr/>
        </p:nvSpPr>
        <p:spPr>
          <a:xfrm>
            <a:off x="304801" y="0"/>
            <a:ext cx="6934198" cy="13452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err="1">
                <a:solidFill>
                  <a:srgbClr val="40556C"/>
                </a:solidFill>
              </a:rPr>
              <a:t>Дорожная</a:t>
            </a:r>
            <a:r>
              <a:rPr lang="en-US" sz="4000" dirty="0">
                <a:solidFill>
                  <a:srgbClr val="40556C"/>
                </a:solidFill>
              </a:rPr>
              <a:t> </a:t>
            </a:r>
            <a:r>
              <a:rPr lang="en-US" sz="4000" err="1">
                <a:solidFill>
                  <a:srgbClr val="40556C"/>
                </a:solidFill>
              </a:rPr>
              <a:t>карта</a:t>
            </a:r>
            <a:r>
              <a:rPr lang="en-US" sz="4000" dirty="0">
                <a:solidFill>
                  <a:srgbClr val="40556C"/>
                </a:solidFill>
              </a:rPr>
              <a:t>: </a:t>
            </a:r>
            <a:r>
              <a:rPr lang="en-US" sz="4000" err="1">
                <a:solidFill>
                  <a:srgbClr val="40556C"/>
                </a:solidFill>
              </a:rPr>
              <a:t>От</a:t>
            </a:r>
            <a:r>
              <a:rPr lang="en-US" sz="4000" dirty="0">
                <a:solidFill>
                  <a:srgbClr val="40556C"/>
                </a:solidFill>
              </a:rPr>
              <a:t> </a:t>
            </a:r>
            <a:r>
              <a:rPr lang="en-US" sz="4000" err="1">
                <a:solidFill>
                  <a:srgbClr val="40556C"/>
                </a:solidFill>
              </a:rPr>
              <a:t>идеи</a:t>
            </a:r>
            <a:r>
              <a:rPr lang="en-US" sz="4000" dirty="0">
                <a:solidFill>
                  <a:srgbClr val="40556C"/>
                </a:solidFill>
              </a:rPr>
              <a:t> к </a:t>
            </a:r>
            <a:r>
              <a:rPr lang="en-US" sz="4000" err="1">
                <a:solidFill>
                  <a:srgbClr val="40556C"/>
                </a:solidFill>
              </a:rPr>
              <a:t>реализации</a:t>
            </a:r>
            <a:endParaRPr lang="en-US" sz="4000">
              <a:solidFill>
                <a:srgbClr val="40556C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4C7E04-A211-AD4C-71BC-BA28EA9515D6}"/>
              </a:ext>
            </a:extLst>
          </p:cNvPr>
          <p:cNvSpPr txBox="1"/>
          <p:nvPr/>
        </p:nvSpPr>
        <p:spPr>
          <a:xfrm>
            <a:off x="1404257" y="1709057"/>
            <a:ext cx="9394370" cy="42165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40556C"/>
                </a:solidFill>
              </a:rPr>
              <a:t>Q1 2024: </a:t>
            </a:r>
            <a:r>
              <a:rPr lang="en-US" sz="2000" b="1" err="1">
                <a:solidFill>
                  <a:srgbClr val="40556C"/>
                </a:solidFill>
              </a:rPr>
              <a:t>Пилотные</a:t>
            </a:r>
            <a:r>
              <a:rPr lang="en-US" sz="2000" b="1" dirty="0">
                <a:solidFill>
                  <a:srgbClr val="40556C"/>
                </a:solidFill>
              </a:rPr>
              <a:t> </a:t>
            </a:r>
            <a:r>
              <a:rPr lang="en-US" sz="2000" b="1" err="1">
                <a:solidFill>
                  <a:srgbClr val="40556C"/>
                </a:solidFill>
              </a:rPr>
              <a:t>Проекты</a:t>
            </a:r>
            <a:r>
              <a:rPr lang="en-US" sz="2000" b="1" dirty="0">
                <a:solidFill>
                  <a:srgbClr val="40556C"/>
                </a:solidFill>
              </a:rPr>
              <a:t> и </a:t>
            </a:r>
            <a:r>
              <a:rPr lang="en-US" sz="2000" b="1" err="1">
                <a:solidFill>
                  <a:srgbClr val="40556C"/>
                </a:solidFill>
              </a:rPr>
              <a:t>Подготовка</a:t>
            </a:r>
            <a:r>
              <a:rPr lang="en-US" sz="2000" b="1" dirty="0">
                <a:solidFill>
                  <a:srgbClr val="40556C"/>
                </a:solidFill>
              </a:rPr>
              <a:t> к </a:t>
            </a:r>
            <a:r>
              <a:rPr lang="en-US" sz="2000" b="1" err="1">
                <a:solidFill>
                  <a:srgbClr val="40556C"/>
                </a:solidFill>
              </a:rPr>
              <a:t>Запуску</a:t>
            </a:r>
            <a:endParaRPr lang="en-US" sz="2000" b="1" dirty="0">
              <a:solidFill>
                <a:srgbClr val="40556C"/>
              </a:solidFill>
            </a:endParaRPr>
          </a:p>
          <a:p>
            <a:r>
              <a:rPr lang="en-US" sz="2000" err="1">
                <a:solidFill>
                  <a:srgbClr val="40556C"/>
                </a:solidFill>
              </a:rPr>
              <a:t>Запуск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пилотных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проектов</a:t>
            </a:r>
            <a:r>
              <a:rPr lang="en-US" sz="2000" dirty="0">
                <a:solidFill>
                  <a:srgbClr val="40556C"/>
                </a:solidFill>
              </a:rPr>
              <a:t> с </a:t>
            </a:r>
            <a:r>
              <a:rPr lang="en-US" sz="2000" err="1">
                <a:solidFill>
                  <a:srgbClr val="40556C"/>
                </a:solidFill>
              </a:rPr>
              <a:t>ключевыми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партнерами</a:t>
            </a:r>
            <a:r>
              <a:rPr lang="en-US" sz="2000" dirty="0">
                <a:solidFill>
                  <a:srgbClr val="40556C"/>
                </a:solidFill>
              </a:rPr>
              <a:t>. </a:t>
            </a:r>
            <a:r>
              <a:rPr lang="en-US" sz="2000" err="1">
                <a:solidFill>
                  <a:srgbClr val="40556C"/>
                </a:solidFill>
              </a:rPr>
              <a:t>Тестирование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решения</a:t>
            </a:r>
            <a:r>
              <a:rPr lang="en-US" sz="2000" dirty="0">
                <a:solidFill>
                  <a:srgbClr val="40556C"/>
                </a:solidFill>
              </a:rPr>
              <a:t>, </a:t>
            </a:r>
            <a:r>
              <a:rPr lang="en-US" sz="2000" err="1">
                <a:solidFill>
                  <a:srgbClr val="40556C"/>
                </a:solidFill>
              </a:rPr>
              <a:t>сбор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обратной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связи</a:t>
            </a:r>
            <a:r>
              <a:rPr lang="en-US" sz="2000" dirty="0">
                <a:solidFill>
                  <a:srgbClr val="40556C"/>
                </a:solidFill>
              </a:rPr>
              <a:t> и </a:t>
            </a:r>
            <a:r>
              <a:rPr lang="en-US" sz="2000" err="1">
                <a:solidFill>
                  <a:srgbClr val="40556C"/>
                </a:solidFill>
              </a:rPr>
              <a:t>формирование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успешных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кейсов</a:t>
            </a:r>
            <a:r>
              <a:rPr lang="en-US" sz="2000" dirty="0">
                <a:solidFill>
                  <a:srgbClr val="40556C"/>
                </a:solidFill>
              </a:rPr>
              <a:t>.</a:t>
            </a:r>
          </a:p>
          <a:p>
            <a:endParaRPr lang="en-US" sz="2000" dirty="0">
              <a:solidFill>
                <a:srgbClr val="40556C"/>
              </a:solidFill>
            </a:endParaRPr>
          </a:p>
          <a:p>
            <a:r>
              <a:rPr lang="en-US" sz="2000" b="1" dirty="0">
                <a:solidFill>
                  <a:srgbClr val="40556C"/>
                </a:solidFill>
              </a:rPr>
              <a:t>Q2 2024: </a:t>
            </a:r>
            <a:r>
              <a:rPr lang="en-US" sz="2000" b="1" err="1">
                <a:solidFill>
                  <a:srgbClr val="40556C"/>
                </a:solidFill>
              </a:rPr>
              <a:t>Активный</a:t>
            </a:r>
            <a:r>
              <a:rPr lang="en-US" sz="2000" b="1" dirty="0">
                <a:solidFill>
                  <a:srgbClr val="40556C"/>
                </a:solidFill>
              </a:rPr>
              <a:t> </a:t>
            </a:r>
            <a:r>
              <a:rPr lang="en-US" sz="2000" b="1" err="1">
                <a:solidFill>
                  <a:srgbClr val="40556C"/>
                </a:solidFill>
              </a:rPr>
              <a:t>Маркетинг</a:t>
            </a:r>
            <a:r>
              <a:rPr lang="en-US" sz="2000" b="1" dirty="0">
                <a:solidFill>
                  <a:srgbClr val="40556C"/>
                </a:solidFill>
              </a:rPr>
              <a:t> и </a:t>
            </a:r>
            <a:r>
              <a:rPr lang="en-US" sz="2000" b="1" err="1">
                <a:solidFill>
                  <a:srgbClr val="40556C"/>
                </a:solidFill>
              </a:rPr>
              <a:t>Выход</a:t>
            </a:r>
            <a:r>
              <a:rPr lang="en-US" sz="2000" b="1" dirty="0">
                <a:solidFill>
                  <a:srgbClr val="40556C"/>
                </a:solidFill>
              </a:rPr>
              <a:t> </a:t>
            </a:r>
            <a:r>
              <a:rPr lang="en-US" sz="2000" b="1" err="1">
                <a:solidFill>
                  <a:srgbClr val="40556C"/>
                </a:solidFill>
              </a:rPr>
              <a:t>на</a:t>
            </a:r>
            <a:r>
              <a:rPr lang="en-US" sz="2000" b="1" dirty="0">
                <a:solidFill>
                  <a:srgbClr val="40556C"/>
                </a:solidFill>
              </a:rPr>
              <a:t> </a:t>
            </a:r>
            <a:r>
              <a:rPr lang="en-US" sz="2000" b="1" err="1">
                <a:solidFill>
                  <a:srgbClr val="40556C"/>
                </a:solidFill>
              </a:rPr>
              <a:t>Рынок</a:t>
            </a:r>
            <a:endParaRPr lang="en-US" sz="2000" b="1" dirty="0">
              <a:solidFill>
                <a:srgbClr val="40556C"/>
              </a:solidFill>
            </a:endParaRPr>
          </a:p>
          <a:p>
            <a:r>
              <a:rPr lang="en-US" sz="2000" err="1">
                <a:solidFill>
                  <a:srgbClr val="40556C"/>
                </a:solidFill>
              </a:rPr>
              <a:t>Широкий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запуск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на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рынок</a:t>
            </a:r>
            <a:r>
              <a:rPr lang="en-US" sz="2000" dirty="0">
                <a:solidFill>
                  <a:srgbClr val="40556C"/>
                </a:solidFill>
              </a:rPr>
              <a:t> ДФО. </a:t>
            </a:r>
            <a:r>
              <a:rPr lang="en-US" sz="2000" err="1">
                <a:solidFill>
                  <a:srgbClr val="40556C"/>
                </a:solidFill>
              </a:rPr>
              <a:t>Активная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маркетинговая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кампания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через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контент-маркетинг</a:t>
            </a:r>
            <a:r>
              <a:rPr lang="en-US" sz="2000" dirty="0">
                <a:solidFill>
                  <a:srgbClr val="40556C"/>
                </a:solidFill>
              </a:rPr>
              <a:t>, </a:t>
            </a:r>
            <a:r>
              <a:rPr lang="en-US" sz="2000" err="1">
                <a:solidFill>
                  <a:srgbClr val="40556C"/>
                </a:solidFill>
              </a:rPr>
              <a:t>таргетированную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рекламу</a:t>
            </a:r>
            <a:r>
              <a:rPr lang="en-US" sz="2000" dirty="0">
                <a:solidFill>
                  <a:srgbClr val="40556C"/>
                </a:solidFill>
              </a:rPr>
              <a:t> и </a:t>
            </a:r>
            <a:r>
              <a:rPr lang="en-US" sz="2000" err="1">
                <a:solidFill>
                  <a:srgbClr val="40556C"/>
                </a:solidFill>
              </a:rPr>
              <a:t>участие</a:t>
            </a:r>
            <a:r>
              <a:rPr lang="en-US" sz="2000" dirty="0">
                <a:solidFill>
                  <a:srgbClr val="40556C"/>
                </a:solidFill>
              </a:rPr>
              <a:t> в </a:t>
            </a:r>
            <a:r>
              <a:rPr lang="en-US" sz="2000" err="1">
                <a:solidFill>
                  <a:srgbClr val="40556C"/>
                </a:solidFill>
              </a:rPr>
              <a:t>отраслевых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мероприятиях</a:t>
            </a:r>
            <a:r>
              <a:rPr lang="en-US" sz="2000" dirty="0">
                <a:solidFill>
                  <a:srgbClr val="40556C"/>
                </a:solidFill>
              </a:rPr>
              <a:t>.</a:t>
            </a:r>
          </a:p>
          <a:p>
            <a:endParaRPr lang="en-US" sz="2000" dirty="0">
              <a:solidFill>
                <a:srgbClr val="40556C"/>
              </a:solidFill>
            </a:endParaRPr>
          </a:p>
          <a:p>
            <a:r>
              <a:rPr lang="en-US" sz="2000" b="1" dirty="0">
                <a:solidFill>
                  <a:srgbClr val="40556C"/>
                </a:solidFill>
              </a:rPr>
              <a:t>Q3 2024: </a:t>
            </a:r>
            <a:r>
              <a:rPr lang="en-US" sz="2000" b="1" err="1">
                <a:solidFill>
                  <a:srgbClr val="40556C"/>
                </a:solidFill>
              </a:rPr>
              <a:t>Масштабирование</a:t>
            </a:r>
            <a:r>
              <a:rPr lang="en-US" sz="2000" b="1" dirty="0">
                <a:solidFill>
                  <a:srgbClr val="40556C"/>
                </a:solidFill>
              </a:rPr>
              <a:t> </a:t>
            </a:r>
            <a:r>
              <a:rPr lang="en-US" sz="2000" b="1" err="1">
                <a:solidFill>
                  <a:srgbClr val="40556C"/>
                </a:solidFill>
              </a:rPr>
              <a:t>Продаж</a:t>
            </a:r>
            <a:r>
              <a:rPr lang="en-US" sz="2000" b="1" dirty="0">
                <a:solidFill>
                  <a:srgbClr val="40556C"/>
                </a:solidFill>
              </a:rPr>
              <a:t> и </a:t>
            </a:r>
            <a:r>
              <a:rPr lang="en-US" sz="2000" b="1" err="1">
                <a:solidFill>
                  <a:srgbClr val="40556C"/>
                </a:solidFill>
              </a:rPr>
              <a:t>Стратегическое</a:t>
            </a:r>
            <a:r>
              <a:rPr lang="en-US" sz="2000" b="1" dirty="0">
                <a:solidFill>
                  <a:srgbClr val="40556C"/>
                </a:solidFill>
              </a:rPr>
              <a:t> </a:t>
            </a:r>
            <a:r>
              <a:rPr lang="en-US" sz="2000" b="1" err="1">
                <a:solidFill>
                  <a:srgbClr val="40556C"/>
                </a:solidFill>
              </a:rPr>
              <a:t>Сотрудничество</a:t>
            </a:r>
            <a:endParaRPr lang="en-US" sz="2000" b="1" dirty="0">
              <a:solidFill>
                <a:srgbClr val="40556C"/>
              </a:solidFill>
            </a:endParaRPr>
          </a:p>
          <a:p>
            <a:r>
              <a:rPr lang="en-US" sz="2000" err="1">
                <a:solidFill>
                  <a:srgbClr val="40556C"/>
                </a:solidFill>
              </a:rPr>
              <a:t>Заключение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крупных</a:t>
            </a:r>
            <a:r>
              <a:rPr lang="en-US" sz="2000" dirty="0">
                <a:solidFill>
                  <a:srgbClr val="40556C"/>
                </a:solidFill>
              </a:rPr>
              <a:t> B2B-контрактов </a:t>
            </a:r>
            <a:r>
              <a:rPr lang="en-US" sz="2000" err="1">
                <a:solidFill>
                  <a:srgbClr val="40556C"/>
                </a:solidFill>
              </a:rPr>
              <a:t>через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прямые</a:t>
            </a:r>
            <a:r>
              <a:rPr lang="en-US" sz="2000" dirty="0">
                <a:solidFill>
                  <a:srgbClr val="40556C"/>
                </a:solidFill>
              </a:rPr>
              <a:t> и </a:t>
            </a:r>
            <a:r>
              <a:rPr lang="en-US" sz="2000" err="1">
                <a:solidFill>
                  <a:srgbClr val="40556C"/>
                </a:solidFill>
              </a:rPr>
              <a:t>партнерские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продажи</a:t>
            </a:r>
            <a:r>
              <a:rPr lang="en-US" sz="2000" dirty="0">
                <a:solidFill>
                  <a:srgbClr val="40556C"/>
                </a:solidFill>
              </a:rPr>
              <a:t>. </a:t>
            </a:r>
            <a:r>
              <a:rPr lang="en-US" sz="2000" err="1">
                <a:solidFill>
                  <a:srgbClr val="40556C"/>
                </a:solidFill>
              </a:rPr>
              <a:t>Формирование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команды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продаж</a:t>
            </a:r>
            <a:r>
              <a:rPr lang="en-US" sz="2000" dirty="0">
                <a:solidFill>
                  <a:srgbClr val="40556C"/>
                </a:solidFill>
              </a:rPr>
              <a:t> и </a:t>
            </a:r>
            <a:r>
              <a:rPr lang="en-US" sz="2000" err="1">
                <a:solidFill>
                  <a:srgbClr val="40556C"/>
                </a:solidFill>
              </a:rPr>
              <a:t>привлечение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стратегических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партнеров</a:t>
            </a:r>
            <a:r>
              <a:rPr lang="en-US" sz="2000" dirty="0">
                <a:solidFill>
                  <a:srgbClr val="40556C"/>
                </a:solidFill>
              </a:rPr>
              <a:t>.</a:t>
            </a:r>
          </a:p>
          <a:p>
            <a:endParaRPr lang="en-US" dirty="0">
              <a:solidFill>
                <a:srgbClr val="40556C"/>
              </a:solidFill>
            </a:endParaRPr>
          </a:p>
          <a:p>
            <a:endParaRPr lang="en-US" dirty="0">
              <a:solidFill>
                <a:srgbClr val="40556C"/>
              </a:solidFill>
            </a:endParaRPr>
          </a:p>
        </p:txBody>
      </p:sp>
      <p:sp>
        <p:nvSpPr>
          <p:cNvPr id="5" name="Дуга 4">
            <a:extLst>
              <a:ext uri="{FF2B5EF4-FFF2-40B4-BE49-F238E27FC236}">
                <a16:creationId xmlns:a16="http://schemas.microsoft.com/office/drawing/2014/main" id="{99F5F51C-E199-B278-F51A-02EB80BCBD42}"/>
              </a:ext>
            </a:extLst>
          </p:cNvPr>
          <p:cNvSpPr/>
          <p:nvPr/>
        </p:nvSpPr>
        <p:spPr>
          <a:xfrm rot="13560000">
            <a:off x="837602" y="1821462"/>
            <a:ext cx="2238412" cy="215178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Дуга 5">
            <a:extLst>
              <a:ext uri="{FF2B5EF4-FFF2-40B4-BE49-F238E27FC236}">
                <a16:creationId xmlns:a16="http://schemas.microsoft.com/office/drawing/2014/main" id="{DBEBE851-868B-D6EF-4786-CF006145705C}"/>
              </a:ext>
            </a:extLst>
          </p:cNvPr>
          <p:cNvSpPr/>
          <p:nvPr/>
        </p:nvSpPr>
        <p:spPr>
          <a:xfrm rot="13560000">
            <a:off x="851403" y="3534732"/>
            <a:ext cx="2227526" cy="21409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 txBox="1"/>
          <p:nvPr/>
        </p:nvSpPr>
        <p:spPr>
          <a:xfrm>
            <a:off x="367236" y="153844"/>
            <a:ext cx="4859072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3200" dirty="0">
                <a:solidFill>
                  <a:srgbClr val="40556C"/>
                </a:solidFill>
              </a:rPr>
              <a:t>Команда проекта: </a:t>
            </a:r>
            <a:br>
              <a:rPr lang="ru-RU" sz="3200" dirty="0">
                <a:solidFill>
                  <a:srgbClr val="40556C"/>
                </a:solidFill>
              </a:rPr>
            </a:br>
            <a:r>
              <a:rPr lang="ru-RU" sz="3200" dirty="0">
                <a:solidFill>
                  <a:srgbClr val="40556C"/>
                </a:solidFill>
              </a:rPr>
              <a:t>Двигатели "Восток-Тех"</a:t>
            </a:r>
          </a:p>
        </p:txBody>
      </p:sp>
      <p:grpSp>
        <p:nvGrpSpPr>
          <p:cNvPr id="242" name="Google Shape;242;p11"/>
          <p:cNvGrpSpPr/>
          <p:nvPr/>
        </p:nvGrpSpPr>
        <p:grpSpPr>
          <a:xfrm>
            <a:off x="10191749" y="347403"/>
            <a:ext cx="1778000" cy="677108"/>
            <a:chOff x="0" y="1200930"/>
            <a:chExt cx="12192000" cy="4456140"/>
          </a:xfrm>
        </p:grpSpPr>
        <p:pic>
          <p:nvPicPr>
            <p:cNvPr id="243" name="Google Shape;243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1200930"/>
              <a:ext cx="12192000" cy="4456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2037" y="1852612"/>
              <a:ext cx="10067925" cy="3152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 descr="Изображение выглядит как символ, Шрифт, логотип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CE6382E-BEBE-8900-0123-3182C10E3A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20" t="-5333" b="-28000"/>
          <a:stretch>
            <a:fillRect/>
          </a:stretch>
        </p:blipFill>
        <p:spPr>
          <a:xfrm>
            <a:off x="7363314" y="-1979"/>
            <a:ext cx="2578754" cy="149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Изображение выглядит как одежда, человек, Человеческое лицо, пар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7CFBD31-FD77-0F16-579A-BB963886FF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5985" y="1491342"/>
            <a:ext cx="2734918" cy="3287486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ческое лицо, человек, одежда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9954A5D-B918-BA63-F383-6C36A8DD968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587" r="11452" b="18550"/>
          <a:stretch>
            <a:fillRect/>
          </a:stretch>
        </p:blipFill>
        <p:spPr>
          <a:xfrm>
            <a:off x="7225393" y="1502228"/>
            <a:ext cx="2723024" cy="32774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6F7E3C-C169-939B-18B4-C4C9A1CF91AF}"/>
              </a:ext>
            </a:extLst>
          </p:cNvPr>
          <p:cNvSpPr txBox="1"/>
          <p:nvPr/>
        </p:nvSpPr>
        <p:spPr>
          <a:xfrm>
            <a:off x="1681879" y="4875348"/>
            <a:ext cx="283927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solidFill>
                  <a:srgbClr val="40556C"/>
                </a:solidFill>
              </a:rPr>
              <a:t>Ткачук Никита Максимович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3965B-B3EE-3A76-A31C-8EEA1A0B3172}"/>
              </a:ext>
            </a:extLst>
          </p:cNvPr>
          <p:cNvSpPr txBox="1"/>
          <p:nvPr/>
        </p:nvSpPr>
        <p:spPr>
          <a:xfrm>
            <a:off x="6796587" y="4871341"/>
            <a:ext cx="372401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err="1">
                <a:solidFill>
                  <a:srgbClr val="40556C"/>
                </a:solidFill>
              </a:rPr>
              <a:t>Сингаевская</a:t>
            </a:r>
            <a:r>
              <a:rPr lang="ru-RU" sz="1600" dirty="0">
                <a:solidFill>
                  <a:srgbClr val="40556C"/>
                </a:solidFill>
              </a:rPr>
              <a:t> Екатерина Алексеевна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DAB53F-C610-206D-ABAE-585E938D388D}"/>
              </a:ext>
            </a:extLst>
          </p:cNvPr>
          <p:cNvSpPr txBox="1"/>
          <p:nvPr/>
        </p:nvSpPr>
        <p:spPr>
          <a:xfrm>
            <a:off x="1567543" y="5595257"/>
            <a:ext cx="1027611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err="1">
                <a:solidFill>
                  <a:srgbClr val="40556C"/>
                </a:solidFill>
              </a:rPr>
              <a:t>Мы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привлекаем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сторонних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экспертов</a:t>
            </a:r>
            <a:r>
              <a:rPr lang="en-US" sz="2000" dirty="0">
                <a:solidFill>
                  <a:srgbClr val="40556C"/>
                </a:solidFill>
              </a:rPr>
              <a:t> в </a:t>
            </a:r>
            <a:r>
              <a:rPr lang="en-US" sz="2000" err="1">
                <a:solidFill>
                  <a:srgbClr val="40556C"/>
                </a:solidFill>
              </a:rPr>
              <a:t>области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аналитики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данных</a:t>
            </a:r>
            <a:r>
              <a:rPr lang="en-US" sz="2000" dirty="0">
                <a:solidFill>
                  <a:srgbClr val="40556C"/>
                </a:solidFill>
              </a:rPr>
              <a:t> и </a:t>
            </a:r>
            <a:r>
              <a:rPr lang="en-US" sz="2000" err="1">
                <a:solidFill>
                  <a:srgbClr val="40556C"/>
                </a:solidFill>
              </a:rPr>
              <a:t>регионального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развития</a:t>
            </a:r>
            <a:r>
              <a:rPr lang="en-US" sz="2000" dirty="0">
                <a:solidFill>
                  <a:srgbClr val="40556C"/>
                </a:solidFill>
              </a:rPr>
              <a:t>. </a:t>
            </a:r>
            <a:r>
              <a:rPr lang="en-US" sz="2000" err="1">
                <a:solidFill>
                  <a:srgbClr val="40556C"/>
                </a:solidFill>
              </a:rPr>
              <a:t>Это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обеспечивает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комплексный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подход</a:t>
            </a:r>
            <a:r>
              <a:rPr lang="en-US" sz="2000" dirty="0">
                <a:solidFill>
                  <a:srgbClr val="40556C"/>
                </a:solidFill>
              </a:rPr>
              <a:t> и </a:t>
            </a:r>
            <a:r>
              <a:rPr lang="en-US" sz="2000" err="1">
                <a:solidFill>
                  <a:srgbClr val="40556C"/>
                </a:solidFill>
              </a:rPr>
              <a:t>ускоряет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достижение</a:t>
            </a:r>
            <a:r>
              <a:rPr lang="en-US" sz="2000" dirty="0">
                <a:solidFill>
                  <a:srgbClr val="40556C"/>
                </a:solidFill>
              </a:rPr>
              <a:t> </a:t>
            </a:r>
            <a:r>
              <a:rPr lang="en-US" sz="2000" err="1">
                <a:solidFill>
                  <a:srgbClr val="40556C"/>
                </a:solidFill>
              </a:rPr>
              <a:t>целей</a:t>
            </a:r>
            <a:r>
              <a:rPr lang="en-US" sz="2000" dirty="0">
                <a:solidFill>
                  <a:srgbClr val="40556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"/>
          <p:cNvSpPr txBox="1"/>
          <p:nvPr/>
        </p:nvSpPr>
        <p:spPr>
          <a:xfrm>
            <a:off x="753184" y="480416"/>
            <a:ext cx="194961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0" i="0" u="none" strike="noStrike" cap="none" dirty="0">
                <a:solidFill>
                  <a:srgbClr val="40556C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6" name="Google Shape;256;p12"/>
          <p:cNvGrpSpPr/>
          <p:nvPr/>
        </p:nvGrpSpPr>
        <p:grpSpPr>
          <a:xfrm>
            <a:off x="10191749" y="347403"/>
            <a:ext cx="1778000" cy="677108"/>
            <a:chOff x="0" y="1200930"/>
            <a:chExt cx="12192000" cy="4456140"/>
          </a:xfrm>
        </p:grpSpPr>
        <p:pic>
          <p:nvPicPr>
            <p:cNvPr id="257" name="Google Shape;257;p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1200930"/>
              <a:ext cx="12192000" cy="4456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2037" y="1852612"/>
              <a:ext cx="10067925" cy="3152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 descr="Изображение выглядит как символ, Шрифт, логотип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9954A48-8EFD-9FBA-95F5-2D48EA5B1E7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20" t="-5333" b="-28000"/>
          <a:stretch>
            <a:fillRect/>
          </a:stretch>
        </p:blipFill>
        <p:spPr>
          <a:xfrm>
            <a:off x="7363314" y="-1979"/>
            <a:ext cx="2578754" cy="149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25E9EF5-472C-E000-2AF1-DD7BBE213BE6}"/>
              </a:ext>
            </a:extLst>
          </p:cNvPr>
          <p:cNvSpPr/>
          <p:nvPr/>
        </p:nvSpPr>
        <p:spPr>
          <a:xfrm>
            <a:off x="648445" y="1759689"/>
            <a:ext cx="4417928" cy="10023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40556C"/>
                </a:solidFill>
              </a:rPr>
              <a:t>Организация</a:t>
            </a:r>
            <a:endParaRPr lang="ru-RU" sz="2000" b="1" dirty="0">
              <a:solidFill>
                <a:srgbClr val="40556C"/>
              </a:solidFill>
              <a:cs typeface="Arial"/>
            </a:endParaRPr>
          </a:p>
          <a:p>
            <a:pPr algn="ctr"/>
            <a:r>
              <a:rPr lang="ru-RU" sz="2000" dirty="0">
                <a:solidFill>
                  <a:srgbClr val="40556C"/>
                </a:solidFill>
                <a:ea typeface="+mn-lt"/>
                <a:cs typeface="+mn-lt"/>
              </a:rPr>
              <a:t>"Восток-Тех"</a:t>
            </a:r>
            <a:endParaRPr lang="ru-RU" sz="2000">
              <a:solidFill>
                <a:srgbClr val="40556C"/>
              </a:solidFill>
              <a:cs typeface="Arial"/>
            </a:endParaRPr>
          </a:p>
          <a:p>
            <a:pPr algn="ctr"/>
            <a:endParaRPr lang="ru-RU" sz="2000" dirty="0">
              <a:solidFill>
                <a:srgbClr val="40556C"/>
              </a:solidFill>
              <a:cs typeface="Arial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0425D4-5B38-6F0B-5656-083124255C14}"/>
              </a:ext>
            </a:extLst>
          </p:cNvPr>
          <p:cNvSpPr/>
          <p:nvPr/>
        </p:nvSpPr>
        <p:spPr>
          <a:xfrm>
            <a:off x="3656860" y="4758208"/>
            <a:ext cx="4299175" cy="10023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solidFill>
                  <a:srgbClr val="40556C"/>
                </a:solidFill>
              </a:rPr>
              <a:t>Телеграм</a:t>
            </a:r>
            <a:endParaRPr lang="ru-RU" sz="2000" dirty="0">
              <a:solidFill>
                <a:srgbClr val="40556C"/>
              </a:solidFill>
              <a:cs typeface="Arial"/>
            </a:endParaRPr>
          </a:p>
          <a:p>
            <a:pPr algn="ctr"/>
            <a:r>
              <a:rPr lang="ru-RU" sz="2000" dirty="0">
                <a:solidFill>
                  <a:srgbClr val="40556C"/>
                </a:solidFill>
                <a:ea typeface="+mn-lt"/>
                <a:cs typeface="+mn-lt"/>
              </a:rPr>
              <a:t>@</a:t>
            </a:r>
            <a:r>
              <a:rPr lang="ru-RU" sz="2000" dirty="0" err="1">
                <a:solidFill>
                  <a:srgbClr val="40556C"/>
                </a:solidFill>
                <a:ea typeface="+mn-lt"/>
                <a:cs typeface="+mn-lt"/>
              </a:rPr>
              <a:t>VostokTech</a:t>
            </a:r>
            <a:endParaRPr lang="ru-RU" sz="2000">
              <a:solidFill>
                <a:srgbClr val="40556C"/>
              </a:solidFill>
              <a:cs typeface="Arial"/>
            </a:endParaRPr>
          </a:p>
          <a:p>
            <a:pPr algn="ctr"/>
            <a:endParaRPr lang="ru-RU" sz="2000" dirty="0">
              <a:solidFill>
                <a:srgbClr val="40556C"/>
              </a:solidFill>
              <a:cs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4797184-AFC6-1E1A-52A1-1BAE2CEEC26C}"/>
              </a:ext>
            </a:extLst>
          </p:cNvPr>
          <p:cNvSpPr/>
          <p:nvPr/>
        </p:nvSpPr>
        <p:spPr>
          <a:xfrm>
            <a:off x="757302" y="3085767"/>
            <a:ext cx="4417928" cy="9924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solidFill>
                  <a:srgbClr val="40556C"/>
                </a:solidFill>
              </a:rPr>
              <a:t>Телефон</a:t>
            </a:r>
            <a:endParaRPr lang="ru-RU" sz="2000" b="1" dirty="0">
              <a:solidFill>
                <a:srgbClr val="40556C"/>
              </a:solidFill>
              <a:cs typeface="Arial"/>
            </a:endParaRPr>
          </a:p>
          <a:p>
            <a:pPr algn="ctr"/>
            <a:r>
              <a:rPr lang="ru-RU" sz="2000" dirty="0">
                <a:solidFill>
                  <a:srgbClr val="40556C"/>
                </a:solidFill>
                <a:ea typeface="+mn-lt"/>
                <a:cs typeface="+mn-lt"/>
              </a:rPr>
              <a:t>+7 (924) 267-32-20</a:t>
            </a:r>
            <a:endParaRPr lang="ru-RU" sz="2000" dirty="0">
              <a:solidFill>
                <a:srgbClr val="40556C"/>
              </a:solidFill>
              <a:cs typeface="Arial"/>
            </a:endParaRPr>
          </a:p>
          <a:p>
            <a:pPr algn="ctr"/>
            <a:endParaRPr lang="ru-RU" sz="2000" dirty="0">
              <a:solidFill>
                <a:srgbClr val="40556C"/>
              </a:solidFill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7ADA860-24A9-D928-1284-61D54807F045}"/>
              </a:ext>
            </a:extLst>
          </p:cNvPr>
          <p:cNvSpPr/>
          <p:nvPr/>
        </p:nvSpPr>
        <p:spPr>
          <a:xfrm>
            <a:off x="6309016" y="3075871"/>
            <a:ext cx="4417928" cy="10023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>
                <a:solidFill>
                  <a:srgbClr val="40556C"/>
                </a:solidFill>
              </a:rPr>
              <a:t>Электронная почта</a:t>
            </a:r>
            <a:endParaRPr lang="ru-RU" sz="2000">
              <a:solidFill>
                <a:srgbClr val="40556C"/>
              </a:solidFill>
              <a:cs typeface="Arial"/>
            </a:endParaRPr>
          </a:p>
          <a:p>
            <a:pPr algn="ctr"/>
            <a:r>
              <a:rPr lang="af-ZA" sz="2000" dirty="0">
                <a:solidFill>
                  <a:srgbClr val="40556C"/>
                </a:solidFill>
              </a:rPr>
              <a:t>info@vostok-tech.ru</a:t>
            </a:r>
            <a:endParaRPr lang="af-ZA" sz="2000">
              <a:solidFill>
                <a:srgbClr val="40556C"/>
              </a:solidFill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2599881-5FD8-2EFA-51F4-701B421C3BE4}"/>
              </a:ext>
            </a:extLst>
          </p:cNvPr>
          <p:cNvSpPr/>
          <p:nvPr/>
        </p:nvSpPr>
        <p:spPr>
          <a:xfrm>
            <a:off x="6309017" y="1759689"/>
            <a:ext cx="4417928" cy="10023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err="1">
                <a:solidFill>
                  <a:srgbClr val="40556C"/>
                </a:solidFill>
                <a:cs typeface="Arial"/>
              </a:rPr>
              <a:t>Сингаевская</a:t>
            </a:r>
            <a:r>
              <a:rPr lang="ru-RU" sz="2000">
                <a:solidFill>
                  <a:srgbClr val="40556C"/>
                </a:solidFill>
                <a:cs typeface="Arial"/>
              </a:rPr>
              <a:t> Екатерина Алексеевна</a:t>
            </a:r>
            <a:endParaRPr lang="ru-RU" sz="2000" dirty="0">
              <a:solidFill>
                <a:srgbClr val="40556C"/>
              </a:solidFill>
              <a:cs typeface="Arial"/>
            </a:endParaRPr>
          </a:p>
          <a:p>
            <a:pPr algn="ctr"/>
            <a:r>
              <a:rPr lang="ru-RU" sz="2000" dirty="0">
                <a:solidFill>
                  <a:srgbClr val="40556C"/>
                </a:solidFill>
                <a:cs typeface="Arial"/>
              </a:rPr>
              <a:t>Ткачук Никита Максимович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14</Slides>
  <Notes>14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Untura Mihail</dc:creator>
  <cp:revision>625</cp:revision>
  <dcterms:created xsi:type="dcterms:W3CDTF">2025-04-14T04:51:59Z</dcterms:created>
  <dcterms:modified xsi:type="dcterms:W3CDTF">2025-06-05T17:00:39Z</dcterms:modified>
</cp:coreProperties>
</file>