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004CE3-B7A4-4A13-A111-48241D9E052F}" v="510" dt="2023-11-23T22:20:23.4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B9CFC2-FF9B-494F-BD14-553ACE22B172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04671674-D6A0-4F2A-BD97-1B6CFD00ECBB}">
      <dgm:prSet/>
      <dgm:spPr/>
      <dgm:t>
        <a:bodyPr/>
        <a:lstStyle/>
        <a:p>
          <a:r>
            <a:rPr lang="ru-RU" dirty="0"/>
            <a:t>Девиз нашего проекта: </a:t>
          </a:r>
          <a:endParaRPr lang="en-US" dirty="0"/>
        </a:p>
      </dgm:t>
    </dgm:pt>
    <dgm:pt modelId="{1D08F97F-0FBE-4B73-9863-50FE4A83DF89}" type="parTrans" cxnId="{591F6626-7A2D-4A0B-A1A3-5A89B6BDA38D}">
      <dgm:prSet/>
      <dgm:spPr/>
      <dgm:t>
        <a:bodyPr/>
        <a:lstStyle/>
        <a:p>
          <a:endParaRPr lang="en-US"/>
        </a:p>
      </dgm:t>
    </dgm:pt>
    <dgm:pt modelId="{3E5E297E-1D32-4245-AF69-167EFC393D5A}" type="sibTrans" cxnId="{591F6626-7A2D-4A0B-A1A3-5A89B6BDA38D}">
      <dgm:prSet/>
      <dgm:spPr/>
      <dgm:t>
        <a:bodyPr/>
        <a:lstStyle/>
        <a:p>
          <a:endParaRPr lang="en-US"/>
        </a:p>
      </dgm:t>
    </dgm:pt>
    <dgm:pt modelId="{8D4FE636-6F84-4F35-9106-78FDC6DD28EF}">
      <dgm:prSet/>
      <dgm:spPr/>
      <dgm:t>
        <a:bodyPr/>
        <a:lstStyle/>
        <a:p>
          <a:pPr rtl="0"/>
          <a:r>
            <a:rPr lang="en-US" dirty="0">
              <a:latin typeface="Seaford"/>
            </a:rPr>
            <a:t>Сэкономил -</a:t>
          </a:r>
          <a:r>
            <a:rPr lang="en-US" dirty="0"/>
            <a:t> </a:t>
          </a:r>
          <a:r>
            <a:rPr lang="en-US" dirty="0" err="1"/>
            <a:t>значит</a:t>
          </a:r>
          <a:r>
            <a:rPr lang="en-US" dirty="0"/>
            <a:t> </a:t>
          </a:r>
          <a:r>
            <a:rPr lang="en-US" dirty="0" err="1"/>
            <a:t>заработал</a:t>
          </a:r>
          <a:endParaRPr lang="en-US" dirty="0"/>
        </a:p>
      </dgm:t>
    </dgm:pt>
    <dgm:pt modelId="{6D804171-3BED-41D1-A460-B14CE43E7EF2}" type="parTrans" cxnId="{EE359048-360C-459E-8F37-DE1D3882845D}">
      <dgm:prSet/>
      <dgm:spPr/>
      <dgm:t>
        <a:bodyPr/>
        <a:lstStyle/>
        <a:p>
          <a:endParaRPr lang="en-US"/>
        </a:p>
      </dgm:t>
    </dgm:pt>
    <dgm:pt modelId="{DF03298D-6D7E-4B0A-AF9C-9811D95A3781}" type="sibTrans" cxnId="{EE359048-360C-459E-8F37-DE1D3882845D}">
      <dgm:prSet/>
      <dgm:spPr/>
      <dgm:t>
        <a:bodyPr/>
        <a:lstStyle/>
        <a:p>
          <a:endParaRPr lang="en-US"/>
        </a:p>
      </dgm:t>
    </dgm:pt>
    <dgm:pt modelId="{CA64BC2E-BEE3-4C6E-BC4F-48A6245DC369}" type="pres">
      <dgm:prSet presAssocID="{82B9CFC2-FF9B-494F-BD14-553ACE22B172}" presName="linear" presStyleCnt="0">
        <dgm:presLayoutVars>
          <dgm:animLvl val="lvl"/>
          <dgm:resizeHandles val="exact"/>
        </dgm:presLayoutVars>
      </dgm:prSet>
      <dgm:spPr/>
    </dgm:pt>
    <dgm:pt modelId="{6BAD5953-BA60-4052-9A67-F341F8B57650}" type="pres">
      <dgm:prSet presAssocID="{04671674-D6A0-4F2A-BD97-1B6CFD00ECB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13CEDED-40B1-4286-BDA7-A053DBB7192F}" type="pres">
      <dgm:prSet presAssocID="{3E5E297E-1D32-4245-AF69-167EFC393D5A}" presName="spacer" presStyleCnt="0"/>
      <dgm:spPr/>
    </dgm:pt>
    <dgm:pt modelId="{DA17E197-429C-4159-B104-0908480A5E4B}" type="pres">
      <dgm:prSet presAssocID="{8D4FE636-6F84-4F35-9106-78FDC6DD28E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91F6626-7A2D-4A0B-A1A3-5A89B6BDA38D}" srcId="{82B9CFC2-FF9B-494F-BD14-553ACE22B172}" destId="{04671674-D6A0-4F2A-BD97-1B6CFD00ECBB}" srcOrd="0" destOrd="0" parTransId="{1D08F97F-0FBE-4B73-9863-50FE4A83DF89}" sibTransId="{3E5E297E-1D32-4245-AF69-167EFC393D5A}"/>
    <dgm:cxn modelId="{288EDC38-1CC4-4DF4-8BD8-EA8C3B7FC35B}" type="presOf" srcId="{04671674-D6A0-4F2A-BD97-1B6CFD00ECBB}" destId="{6BAD5953-BA60-4052-9A67-F341F8B57650}" srcOrd="0" destOrd="0" presId="urn:microsoft.com/office/officeart/2005/8/layout/vList2"/>
    <dgm:cxn modelId="{EE359048-360C-459E-8F37-DE1D3882845D}" srcId="{82B9CFC2-FF9B-494F-BD14-553ACE22B172}" destId="{8D4FE636-6F84-4F35-9106-78FDC6DD28EF}" srcOrd="1" destOrd="0" parTransId="{6D804171-3BED-41D1-A460-B14CE43E7EF2}" sibTransId="{DF03298D-6D7E-4B0A-AF9C-9811D95A3781}"/>
    <dgm:cxn modelId="{EC29E77F-9346-414F-B735-CC520170AD50}" type="presOf" srcId="{8D4FE636-6F84-4F35-9106-78FDC6DD28EF}" destId="{DA17E197-429C-4159-B104-0908480A5E4B}" srcOrd="0" destOrd="0" presId="urn:microsoft.com/office/officeart/2005/8/layout/vList2"/>
    <dgm:cxn modelId="{DBAF87C1-B351-4700-9412-7CD232ACFDBE}" type="presOf" srcId="{82B9CFC2-FF9B-494F-BD14-553ACE22B172}" destId="{CA64BC2E-BEE3-4C6E-BC4F-48A6245DC369}" srcOrd="0" destOrd="0" presId="urn:microsoft.com/office/officeart/2005/8/layout/vList2"/>
    <dgm:cxn modelId="{6C35555A-823D-4D8A-BECE-B9E49225E025}" type="presParOf" srcId="{CA64BC2E-BEE3-4C6E-BC4F-48A6245DC369}" destId="{6BAD5953-BA60-4052-9A67-F341F8B57650}" srcOrd="0" destOrd="0" presId="urn:microsoft.com/office/officeart/2005/8/layout/vList2"/>
    <dgm:cxn modelId="{E4EA8765-7A39-4B76-BA6D-5882F9EDBDAD}" type="presParOf" srcId="{CA64BC2E-BEE3-4C6E-BC4F-48A6245DC369}" destId="{D13CEDED-40B1-4286-BDA7-A053DBB7192F}" srcOrd="1" destOrd="0" presId="urn:microsoft.com/office/officeart/2005/8/layout/vList2"/>
    <dgm:cxn modelId="{97211C61-37F7-4BDC-892A-D9F8A33277DA}" type="presParOf" srcId="{CA64BC2E-BEE3-4C6E-BC4F-48A6245DC369}" destId="{DA17E197-429C-4159-B104-0908480A5E4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471403-2B13-4A0B-B26A-4930DC15525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5B5DC59-015A-41FD-9046-D38ED66D27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Повышение</a:t>
          </a:r>
          <a:r>
            <a:rPr lang="en-US" dirty="0"/>
            <a:t> </a:t>
          </a:r>
          <a:r>
            <a:rPr lang="en-US" dirty="0" err="1"/>
            <a:t>уровня</a:t>
          </a:r>
          <a:r>
            <a:rPr lang="en-US" dirty="0"/>
            <a:t> </a:t>
          </a:r>
          <a:r>
            <a:rPr lang="en-US" dirty="0" err="1"/>
            <a:t>личной</a:t>
          </a:r>
          <a:r>
            <a:rPr lang="en-US" dirty="0"/>
            <a:t> </a:t>
          </a:r>
          <a:r>
            <a:rPr lang="en-US" dirty="0" err="1"/>
            <a:t>финансовой</a:t>
          </a:r>
          <a:r>
            <a:rPr lang="en-US" dirty="0"/>
            <a:t> </a:t>
          </a:r>
          <a:r>
            <a:rPr lang="en-US" dirty="0" err="1"/>
            <a:t>грамотности</a:t>
          </a:r>
          <a:r>
            <a:rPr lang="en-US" dirty="0"/>
            <a:t> </a:t>
          </a:r>
          <a:r>
            <a:rPr lang="en-US" dirty="0" err="1"/>
            <a:t>для</a:t>
          </a:r>
          <a:r>
            <a:rPr lang="en-US" dirty="0"/>
            <a:t> </a:t>
          </a:r>
          <a:r>
            <a:rPr lang="en-US" dirty="0" err="1"/>
            <a:t>пользователей</a:t>
          </a:r>
          <a:endParaRPr lang="ru-RU" dirty="0" err="1"/>
        </a:p>
      </dgm:t>
    </dgm:pt>
    <dgm:pt modelId="{5EAE099D-553C-4172-8A35-8868080C51F1}" type="parTrans" cxnId="{FED712E0-B230-42E4-9E0D-985D85FE5B5F}">
      <dgm:prSet/>
      <dgm:spPr/>
      <dgm:t>
        <a:bodyPr/>
        <a:lstStyle/>
        <a:p>
          <a:endParaRPr lang="en-US"/>
        </a:p>
      </dgm:t>
    </dgm:pt>
    <dgm:pt modelId="{64B9DBC2-E951-401A-BF55-F086B0FED51D}" type="sibTrans" cxnId="{FED712E0-B230-42E4-9E0D-985D85FE5B5F}">
      <dgm:prSet/>
      <dgm:spPr/>
      <dgm:t>
        <a:bodyPr/>
        <a:lstStyle/>
        <a:p>
          <a:endParaRPr lang="en-US"/>
        </a:p>
      </dgm:t>
    </dgm:pt>
    <dgm:pt modelId="{13562ABE-C12D-4B50-8C8D-716582D585E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Улучшение</a:t>
          </a:r>
          <a:r>
            <a:rPr lang="en-US" dirty="0"/>
            <a:t> </a:t>
          </a:r>
          <a:r>
            <a:rPr lang="en-US" dirty="0" err="1"/>
            <a:t>планирования</a:t>
          </a:r>
          <a:r>
            <a:rPr lang="en-US" dirty="0"/>
            <a:t> </a:t>
          </a:r>
          <a:r>
            <a:rPr lang="en-US" dirty="0" err="1"/>
            <a:t>их</a:t>
          </a:r>
          <a:r>
            <a:rPr lang="en-US" dirty="0"/>
            <a:t> </a:t>
          </a:r>
          <a:r>
            <a:rPr lang="en-US" dirty="0" err="1"/>
            <a:t>бюджета</a:t>
          </a:r>
          <a:endParaRPr lang="en-US" dirty="0"/>
        </a:p>
      </dgm:t>
    </dgm:pt>
    <dgm:pt modelId="{55438FBF-4D5E-4F45-8EF6-72678C4994BE}" type="parTrans" cxnId="{20C59D87-B6CC-46BC-86F3-B1771B25094B}">
      <dgm:prSet/>
      <dgm:spPr/>
      <dgm:t>
        <a:bodyPr/>
        <a:lstStyle/>
        <a:p>
          <a:endParaRPr lang="en-US"/>
        </a:p>
      </dgm:t>
    </dgm:pt>
    <dgm:pt modelId="{038CEA39-C4BC-4EF4-9B51-B6293CDDCACA}" type="sibTrans" cxnId="{20C59D87-B6CC-46BC-86F3-B1771B25094B}">
      <dgm:prSet/>
      <dgm:spPr/>
      <dgm:t>
        <a:bodyPr/>
        <a:lstStyle/>
        <a:p>
          <a:endParaRPr lang="en-US"/>
        </a:p>
      </dgm:t>
    </dgm:pt>
    <dgm:pt modelId="{36D2E261-C3A6-43EC-B662-D57EF6A9F2C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Возможность</a:t>
          </a:r>
          <a:r>
            <a:rPr lang="en-US" dirty="0"/>
            <a:t> </a:t>
          </a:r>
          <a:r>
            <a:rPr lang="en-US" dirty="0" err="1"/>
            <a:t>анализа</a:t>
          </a:r>
          <a:r>
            <a:rPr lang="en-US" dirty="0"/>
            <a:t> </a:t>
          </a:r>
          <a:r>
            <a:rPr lang="en-US" dirty="0" err="1"/>
            <a:t>финансовых</a:t>
          </a:r>
          <a:r>
            <a:rPr lang="en-US" dirty="0"/>
            <a:t> </a:t>
          </a:r>
          <a:r>
            <a:rPr lang="en-US" dirty="0" err="1"/>
            <a:t>трендов</a:t>
          </a:r>
          <a:endParaRPr lang="en-US" dirty="0"/>
        </a:p>
      </dgm:t>
    </dgm:pt>
    <dgm:pt modelId="{F462F6A8-1869-459D-A922-DCACDADA561A}" type="parTrans" cxnId="{115785E1-1849-4D8D-9342-6C67B6861C96}">
      <dgm:prSet/>
      <dgm:spPr/>
      <dgm:t>
        <a:bodyPr/>
        <a:lstStyle/>
        <a:p>
          <a:endParaRPr lang="en-US"/>
        </a:p>
      </dgm:t>
    </dgm:pt>
    <dgm:pt modelId="{83203212-837B-4E3D-A670-778F40117EF8}" type="sibTrans" cxnId="{115785E1-1849-4D8D-9342-6C67B6861C96}">
      <dgm:prSet/>
      <dgm:spPr/>
      <dgm:t>
        <a:bodyPr/>
        <a:lstStyle/>
        <a:p>
          <a:endParaRPr lang="en-US"/>
        </a:p>
      </dgm:t>
    </dgm:pt>
    <dgm:pt modelId="{A4D4413B-4487-42E8-AE34-7EE47335497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Мотивация</a:t>
          </a:r>
          <a:r>
            <a:rPr lang="en-US" dirty="0"/>
            <a:t> к </a:t>
          </a:r>
          <a:r>
            <a:rPr lang="en-US" dirty="0" err="1"/>
            <a:t>достижению</a:t>
          </a:r>
          <a:r>
            <a:rPr lang="en-US" dirty="0"/>
            <a:t> </a:t>
          </a:r>
          <a:r>
            <a:rPr lang="en-US" dirty="0" err="1"/>
            <a:t>финансовых</a:t>
          </a:r>
          <a:r>
            <a:rPr lang="en-US" dirty="0"/>
            <a:t> </a:t>
          </a:r>
          <a:r>
            <a:rPr lang="en-US" dirty="0" err="1"/>
            <a:t>целей</a:t>
          </a:r>
          <a:endParaRPr lang="en-US" dirty="0"/>
        </a:p>
      </dgm:t>
    </dgm:pt>
    <dgm:pt modelId="{6046CF79-0F5E-46CE-B012-B4997F43363A}" type="parTrans" cxnId="{84E5F42E-1D47-4BCF-8003-211C29C85D2A}">
      <dgm:prSet/>
      <dgm:spPr/>
      <dgm:t>
        <a:bodyPr/>
        <a:lstStyle/>
        <a:p>
          <a:endParaRPr lang="en-US"/>
        </a:p>
      </dgm:t>
    </dgm:pt>
    <dgm:pt modelId="{AFB31417-ADE8-4D7F-8C93-9DA64D7A3E6C}" type="sibTrans" cxnId="{84E5F42E-1D47-4BCF-8003-211C29C85D2A}">
      <dgm:prSet/>
      <dgm:spPr/>
      <dgm:t>
        <a:bodyPr/>
        <a:lstStyle/>
        <a:p>
          <a:endParaRPr lang="en-US"/>
        </a:p>
      </dgm:t>
    </dgm:pt>
    <dgm:pt modelId="{8989253D-D917-450F-9AED-4CB9BA928063}" type="pres">
      <dgm:prSet presAssocID="{B5471403-2B13-4A0B-B26A-4930DC15525B}" presName="root" presStyleCnt="0">
        <dgm:presLayoutVars>
          <dgm:dir/>
          <dgm:resizeHandles val="exact"/>
        </dgm:presLayoutVars>
      </dgm:prSet>
      <dgm:spPr/>
    </dgm:pt>
    <dgm:pt modelId="{6F431036-F243-43B4-B27D-4CD56D6ED5A9}" type="pres">
      <dgm:prSet presAssocID="{C5B5DC59-015A-41FD-9046-D38ED66D27D2}" presName="compNode" presStyleCnt="0"/>
      <dgm:spPr/>
    </dgm:pt>
    <dgm:pt modelId="{BDB23705-CF0E-42A8-AE48-3E7FCD9BD1CD}" type="pres">
      <dgm:prSet presAssocID="{C5B5DC59-015A-41FD-9046-D38ED66D27D2}" presName="bgRect" presStyleLbl="bgShp" presStyleIdx="0" presStyleCnt="4"/>
      <dgm:spPr/>
    </dgm:pt>
    <dgm:pt modelId="{91C60C19-BDE9-4701-89FC-80BA4EF2BB20}" type="pres">
      <dgm:prSet presAssocID="{C5B5DC59-015A-41FD-9046-D38ED66D27D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Пользователи"/>
        </a:ext>
      </dgm:extLst>
    </dgm:pt>
    <dgm:pt modelId="{407FF94D-FC74-49FE-80A1-D5B6CA2C1826}" type="pres">
      <dgm:prSet presAssocID="{C5B5DC59-015A-41FD-9046-D38ED66D27D2}" presName="spaceRect" presStyleCnt="0"/>
      <dgm:spPr/>
    </dgm:pt>
    <dgm:pt modelId="{2A0922FB-3868-4B0E-8FB4-C4285F8932BC}" type="pres">
      <dgm:prSet presAssocID="{C5B5DC59-015A-41FD-9046-D38ED66D27D2}" presName="parTx" presStyleLbl="revTx" presStyleIdx="0" presStyleCnt="4">
        <dgm:presLayoutVars>
          <dgm:chMax val="0"/>
          <dgm:chPref val="0"/>
        </dgm:presLayoutVars>
      </dgm:prSet>
      <dgm:spPr/>
    </dgm:pt>
    <dgm:pt modelId="{BE395ED4-6084-4CAD-8D41-D50955F65159}" type="pres">
      <dgm:prSet presAssocID="{64B9DBC2-E951-401A-BF55-F086B0FED51D}" presName="sibTrans" presStyleCnt="0"/>
      <dgm:spPr/>
    </dgm:pt>
    <dgm:pt modelId="{A3DA8AB0-2B66-4B60-B12F-0257FD5B9449}" type="pres">
      <dgm:prSet presAssocID="{13562ABE-C12D-4B50-8C8D-716582D585E8}" presName="compNode" presStyleCnt="0"/>
      <dgm:spPr/>
    </dgm:pt>
    <dgm:pt modelId="{F2FDE750-095D-47B3-A6B1-D1E430DB3AD2}" type="pres">
      <dgm:prSet presAssocID="{13562ABE-C12D-4B50-8C8D-716582D585E8}" presName="bgRect" presStyleLbl="bgShp" presStyleIdx="1" presStyleCnt="4"/>
      <dgm:spPr/>
    </dgm:pt>
    <dgm:pt modelId="{4971F53E-5F2B-4593-B5B1-F6A3989243F4}" type="pres">
      <dgm:prSet presAssocID="{13562ABE-C12D-4B50-8C8D-716582D585E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BF46D151-CEB5-48A4-84E3-E45A1FDFA193}" type="pres">
      <dgm:prSet presAssocID="{13562ABE-C12D-4B50-8C8D-716582D585E8}" presName="spaceRect" presStyleCnt="0"/>
      <dgm:spPr/>
    </dgm:pt>
    <dgm:pt modelId="{65B52141-7610-4181-82FE-74D00F57BC45}" type="pres">
      <dgm:prSet presAssocID="{13562ABE-C12D-4B50-8C8D-716582D585E8}" presName="parTx" presStyleLbl="revTx" presStyleIdx="1" presStyleCnt="4">
        <dgm:presLayoutVars>
          <dgm:chMax val="0"/>
          <dgm:chPref val="0"/>
        </dgm:presLayoutVars>
      </dgm:prSet>
      <dgm:spPr/>
    </dgm:pt>
    <dgm:pt modelId="{4D3AF0EA-048A-42A7-A7B3-D89356EBC8BB}" type="pres">
      <dgm:prSet presAssocID="{038CEA39-C4BC-4EF4-9B51-B6293CDDCACA}" presName="sibTrans" presStyleCnt="0"/>
      <dgm:spPr/>
    </dgm:pt>
    <dgm:pt modelId="{1EF75471-7971-4678-B356-4F5EF55B1667}" type="pres">
      <dgm:prSet presAssocID="{36D2E261-C3A6-43EC-B662-D57EF6A9F2C3}" presName="compNode" presStyleCnt="0"/>
      <dgm:spPr/>
    </dgm:pt>
    <dgm:pt modelId="{B4F238A1-C35E-40C9-84E5-40E1AD12616E}" type="pres">
      <dgm:prSet presAssocID="{36D2E261-C3A6-43EC-B662-D57EF6A9F2C3}" presName="bgRect" presStyleLbl="bgShp" presStyleIdx="2" presStyleCnt="4"/>
      <dgm:spPr/>
    </dgm:pt>
    <dgm:pt modelId="{40F17700-0818-43E7-AE3C-E1DA46221006}" type="pres">
      <dgm:prSet presAssocID="{36D2E261-C3A6-43EC-B662-D57EF6A9F2C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Монеты"/>
        </a:ext>
      </dgm:extLst>
    </dgm:pt>
    <dgm:pt modelId="{5F0EA42B-D21B-4258-BCBB-A2969559F53A}" type="pres">
      <dgm:prSet presAssocID="{36D2E261-C3A6-43EC-B662-D57EF6A9F2C3}" presName="spaceRect" presStyleCnt="0"/>
      <dgm:spPr/>
    </dgm:pt>
    <dgm:pt modelId="{8BB1B142-63A3-43B1-BE63-D6A267B68EB4}" type="pres">
      <dgm:prSet presAssocID="{36D2E261-C3A6-43EC-B662-D57EF6A9F2C3}" presName="parTx" presStyleLbl="revTx" presStyleIdx="2" presStyleCnt="4">
        <dgm:presLayoutVars>
          <dgm:chMax val="0"/>
          <dgm:chPref val="0"/>
        </dgm:presLayoutVars>
      </dgm:prSet>
      <dgm:spPr/>
    </dgm:pt>
    <dgm:pt modelId="{657DAD46-61F0-4143-AEC5-1531E75314F1}" type="pres">
      <dgm:prSet presAssocID="{83203212-837B-4E3D-A670-778F40117EF8}" presName="sibTrans" presStyleCnt="0"/>
      <dgm:spPr/>
    </dgm:pt>
    <dgm:pt modelId="{C86A5B1F-7CFA-4864-913B-6107C823E45F}" type="pres">
      <dgm:prSet presAssocID="{A4D4413B-4487-42E8-AE34-7EE473354971}" presName="compNode" presStyleCnt="0"/>
      <dgm:spPr/>
    </dgm:pt>
    <dgm:pt modelId="{52EE250C-B073-47E1-AA09-C6754FCA7208}" type="pres">
      <dgm:prSet presAssocID="{A4D4413B-4487-42E8-AE34-7EE473354971}" presName="bgRect" presStyleLbl="bgShp" presStyleIdx="3" presStyleCnt="4"/>
      <dgm:spPr/>
    </dgm:pt>
    <dgm:pt modelId="{3EE619AD-44FD-45D9-AD53-87543716D759}" type="pres">
      <dgm:prSet presAssocID="{A4D4413B-4487-42E8-AE34-7EE47335497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Деньги"/>
        </a:ext>
      </dgm:extLst>
    </dgm:pt>
    <dgm:pt modelId="{0D1A29DD-8CDA-4EA6-89E6-94E55B7CEA12}" type="pres">
      <dgm:prSet presAssocID="{A4D4413B-4487-42E8-AE34-7EE473354971}" presName="spaceRect" presStyleCnt="0"/>
      <dgm:spPr/>
    </dgm:pt>
    <dgm:pt modelId="{E8C0EBDE-68F4-4F6C-BF33-8F5EA2D217E2}" type="pres">
      <dgm:prSet presAssocID="{A4D4413B-4487-42E8-AE34-7EE47335497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F9B530B-9C8D-4650-96FF-0113E0E8E356}" type="presOf" srcId="{C5B5DC59-015A-41FD-9046-D38ED66D27D2}" destId="{2A0922FB-3868-4B0E-8FB4-C4285F8932BC}" srcOrd="0" destOrd="0" presId="urn:microsoft.com/office/officeart/2018/2/layout/IconVerticalSolidList"/>
    <dgm:cxn modelId="{01EAB016-CEC8-4316-BB3B-8A13B33030CF}" type="presOf" srcId="{36D2E261-C3A6-43EC-B662-D57EF6A9F2C3}" destId="{8BB1B142-63A3-43B1-BE63-D6A267B68EB4}" srcOrd="0" destOrd="0" presId="urn:microsoft.com/office/officeart/2018/2/layout/IconVerticalSolidList"/>
    <dgm:cxn modelId="{84E5F42E-1D47-4BCF-8003-211C29C85D2A}" srcId="{B5471403-2B13-4A0B-B26A-4930DC15525B}" destId="{A4D4413B-4487-42E8-AE34-7EE473354971}" srcOrd="3" destOrd="0" parTransId="{6046CF79-0F5E-46CE-B012-B4997F43363A}" sibTransId="{AFB31417-ADE8-4D7F-8C93-9DA64D7A3E6C}"/>
    <dgm:cxn modelId="{9B10CA47-F1B2-414D-9EFE-4893E7051D13}" type="presOf" srcId="{B5471403-2B13-4A0B-B26A-4930DC15525B}" destId="{8989253D-D917-450F-9AED-4CB9BA928063}" srcOrd="0" destOrd="0" presId="urn:microsoft.com/office/officeart/2018/2/layout/IconVerticalSolidList"/>
    <dgm:cxn modelId="{20C59D87-B6CC-46BC-86F3-B1771B25094B}" srcId="{B5471403-2B13-4A0B-B26A-4930DC15525B}" destId="{13562ABE-C12D-4B50-8C8D-716582D585E8}" srcOrd="1" destOrd="0" parTransId="{55438FBF-4D5E-4F45-8EF6-72678C4994BE}" sibTransId="{038CEA39-C4BC-4EF4-9B51-B6293CDDCACA}"/>
    <dgm:cxn modelId="{28698F9E-B042-418B-8452-2398DF3F166E}" type="presOf" srcId="{A4D4413B-4487-42E8-AE34-7EE473354971}" destId="{E8C0EBDE-68F4-4F6C-BF33-8F5EA2D217E2}" srcOrd="0" destOrd="0" presId="urn:microsoft.com/office/officeart/2018/2/layout/IconVerticalSolidList"/>
    <dgm:cxn modelId="{00581ABD-6121-4A3A-B608-5BAD9F6F2FCB}" type="presOf" srcId="{13562ABE-C12D-4B50-8C8D-716582D585E8}" destId="{65B52141-7610-4181-82FE-74D00F57BC45}" srcOrd="0" destOrd="0" presId="urn:microsoft.com/office/officeart/2018/2/layout/IconVerticalSolidList"/>
    <dgm:cxn modelId="{FED712E0-B230-42E4-9E0D-985D85FE5B5F}" srcId="{B5471403-2B13-4A0B-B26A-4930DC15525B}" destId="{C5B5DC59-015A-41FD-9046-D38ED66D27D2}" srcOrd="0" destOrd="0" parTransId="{5EAE099D-553C-4172-8A35-8868080C51F1}" sibTransId="{64B9DBC2-E951-401A-BF55-F086B0FED51D}"/>
    <dgm:cxn modelId="{115785E1-1849-4D8D-9342-6C67B6861C96}" srcId="{B5471403-2B13-4A0B-B26A-4930DC15525B}" destId="{36D2E261-C3A6-43EC-B662-D57EF6A9F2C3}" srcOrd="2" destOrd="0" parTransId="{F462F6A8-1869-459D-A922-DCACDADA561A}" sibTransId="{83203212-837B-4E3D-A670-778F40117EF8}"/>
    <dgm:cxn modelId="{4A1C2DE6-E276-4696-937D-EFE8902408A1}" type="presParOf" srcId="{8989253D-D917-450F-9AED-4CB9BA928063}" destId="{6F431036-F243-43B4-B27D-4CD56D6ED5A9}" srcOrd="0" destOrd="0" presId="urn:microsoft.com/office/officeart/2018/2/layout/IconVerticalSolidList"/>
    <dgm:cxn modelId="{3E9CE970-F219-4BC2-BAC2-1471C0ACEAAD}" type="presParOf" srcId="{6F431036-F243-43B4-B27D-4CD56D6ED5A9}" destId="{BDB23705-CF0E-42A8-AE48-3E7FCD9BD1CD}" srcOrd="0" destOrd="0" presId="urn:microsoft.com/office/officeart/2018/2/layout/IconVerticalSolidList"/>
    <dgm:cxn modelId="{8AEDDCF8-D991-4EF7-B4FF-D92E1B5F6733}" type="presParOf" srcId="{6F431036-F243-43B4-B27D-4CD56D6ED5A9}" destId="{91C60C19-BDE9-4701-89FC-80BA4EF2BB20}" srcOrd="1" destOrd="0" presId="urn:microsoft.com/office/officeart/2018/2/layout/IconVerticalSolidList"/>
    <dgm:cxn modelId="{102DDCAA-395F-474F-B170-C107BDB8E016}" type="presParOf" srcId="{6F431036-F243-43B4-B27D-4CD56D6ED5A9}" destId="{407FF94D-FC74-49FE-80A1-D5B6CA2C1826}" srcOrd="2" destOrd="0" presId="urn:microsoft.com/office/officeart/2018/2/layout/IconVerticalSolidList"/>
    <dgm:cxn modelId="{69BC04F6-52B1-48A9-8E63-AB0A28B30B07}" type="presParOf" srcId="{6F431036-F243-43B4-B27D-4CD56D6ED5A9}" destId="{2A0922FB-3868-4B0E-8FB4-C4285F8932BC}" srcOrd="3" destOrd="0" presId="urn:microsoft.com/office/officeart/2018/2/layout/IconVerticalSolidList"/>
    <dgm:cxn modelId="{3AAAA0EC-98AE-454D-8E7D-EA795A74C370}" type="presParOf" srcId="{8989253D-D917-450F-9AED-4CB9BA928063}" destId="{BE395ED4-6084-4CAD-8D41-D50955F65159}" srcOrd="1" destOrd="0" presId="urn:microsoft.com/office/officeart/2018/2/layout/IconVerticalSolidList"/>
    <dgm:cxn modelId="{C7EE84E2-2646-4E82-93F6-BE4E22063249}" type="presParOf" srcId="{8989253D-D917-450F-9AED-4CB9BA928063}" destId="{A3DA8AB0-2B66-4B60-B12F-0257FD5B9449}" srcOrd="2" destOrd="0" presId="urn:microsoft.com/office/officeart/2018/2/layout/IconVerticalSolidList"/>
    <dgm:cxn modelId="{FCF788E1-9C63-4EC9-AACB-7C0948E367E5}" type="presParOf" srcId="{A3DA8AB0-2B66-4B60-B12F-0257FD5B9449}" destId="{F2FDE750-095D-47B3-A6B1-D1E430DB3AD2}" srcOrd="0" destOrd="0" presId="urn:microsoft.com/office/officeart/2018/2/layout/IconVerticalSolidList"/>
    <dgm:cxn modelId="{003B4128-0E32-41E7-8EEE-168647A4FE4A}" type="presParOf" srcId="{A3DA8AB0-2B66-4B60-B12F-0257FD5B9449}" destId="{4971F53E-5F2B-4593-B5B1-F6A3989243F4}" srcOrd="1" destOrd="0" presId="urn:microsoft.com/office/officeart/2018/2/layout/IconVerticalSolidList"/>
    <dgm:cxn modelId="{34A2188C-7BE8-456E-AD8C-4E03401C4CB2}" type="presParOf" srcId="{A3DA8AB0-2B66-4B60-B12F-0257FD5B9449}" destId="{BF46D151-CEB5-48A4-84E3-E45A1FDFA193}" srcOrd="2" destOrd="0" presId="urn:microsoft.com/office/officeart/2018/2/layout/IconVerticalSolidList"/>
    <dgm:cxn modelId="{EEBDA44F-D93F-4FD1-8609-83FD709953D7}" type="presParOf" srcId="{A3DA8AB0-2B66-4B60-B12F-0257FD5B9449}" destId="{65B52141-7610-4181-82FE-74D00F57BC45}" srcOrd="3" destOrd="0" presId="urn:microsoft.com/office/officeart/2018/2/layout/IconVerticalSolidList"/>
    <dgm:cxn modelId="{1BEE5108-8A46-4AE7-AE4D-3B37B7585988}" type="presParOf" srcId="{8989253D-D917-450F-9AED-4CB9BA928063}" destId="{4D3AF0EA-048A-42A7-A7B3-D89356EBC8BB}" srcOrd="3" destOrd="0" presId="urn:microsoft.com/office/officeart/2018/2/layout/IconVerticalSolidList"/>
    <dgm:cxn modelId="{0985B67F-89C5-4AB4-AE66-574DB97A50D6}" type="presParOf" srcId="{8989253D-D917-450F-9AED-4CB9BA928063}" destId="{1EF75471-7971-4678-B356-4F5EF55B1667}" srcOrd="4" destOrd="0" presId="urn:microsoft.com/office/officeart/2018/2/layout/IconVerticalSolidList"/>
    <dgm:cxn modelId="{310AEA1D-4739-43C7-A5DE-7F327B84B35E}" type="presParOf" srcId="{1EF75471-7971-4678-B356-4F5EF55B1667}" destId="{B4F238A1-C35E-40C9-84E5-40E1AD12616E}" srcOrd="0" destOrd="0" presId="urn:microsoft.com/office/officeart/2018/2/layout/IconVerticalSolidList"/>
    <dgm:cxn modelId="{67CBEB92-8DA0-488C-84E3-3B6DA778958A}" type="presParOf" srcId="{1EF75471-7971-4678-B356-4F5EF55B1667}" destId="{40F17700-0818-43E7-AE3C-E1DA46221006}" srcOrd="1" destOrd="0" presId="urn:microsoft.com/office/officeart/2018/2/layout/IconVerticalSolidList"/>
    <dgm:cxn modelId="{4E924F66-BB11-4359-B7F9-FC95ECFA1F08}" type="presParOf" srcId="{1EF75471-7971-4678-B356-4F5EF55B1667}" destId="{5F0EA42B-D21B-4258-BCBB-A2969559F53A}" srcOrd="2" destOrd="0" presId="urn:microsoft.com/office/officeart/2018/2/layout/IconVerticalSolidList"/>
    <dgm:cxn modelId="{1C1E259E-6EAE-4A58-A790-9F3318D3307E}" type="presParOf" srcId="{1EF75471-7971-4678-B356-4F5EF55B1667}" destId="{8BB1B142-63A3-43B1-BE63-D6A267B68EB4}" srcOrd="3" destOrd="0" presId="urn:microsoft.com/office/officeart/2018/2/layout/IconVerticalSolidList"/>
    <dgm:cxn modelId="{55E91C0A-B710-4928-93E9-5F92A2AB2CAE}" type="presParOf" srcId="{8989253D-D917-450F-9AED-4CB9BA928063}" destId="{657DAD46-61F0-4143-AEC5-1531E75314F1}" srcOrd="5" destOrd="0" presId="urn:microsoft.com/office/officeart/2018/2/layout/IconVerticalSolidList"/>
    <dgm:cxn modelId="{733F3148-5F53-414F-8495-FEC8BD810425}" type="presParOf" srcId="{8989253D-D917-450F-9AED-4CB9BA928063}" destId="{C86A5B1F-7CFA-4864-913B-6107C823E45F}" srcOrd="6" destOrd="0" presId="urn:microsoft.com/office/officeart/2018/2/layout/IconVerticalSolidList"/>
    <dgm:cxn modelId="{82ED96BD-BD06-4886-9BD7-8D779FB62ED6}" type="presParOf" srcId="{C86A5B1F-7CFA-4864-913B-6107C823E45F}" destId="{52EE250C-B073-47E1-AA09-C6754FCA7208}" srcOrd="0" destOrd="0" presId="urn:microsoft.com/office/officeart/2018/2/layout/IconVerticalSolidList"/>
    <dgm:cxn modelId="{28635AA4-EF68-415A-8FCD-721C3A812270}" type="presParOf" srcId="{C86A5B1F-7CFA-4864-913B-6107C823E45F}" destId="{3EE619AD-44FD-45D9-AD53-87543716D759}" srcOrd="1" destOrd="0" presId="urn:microsoft.com/office/officeart/2018/2/layout/IconVerticalSolidList"/>
    <dgm:cxn modelId="{8F11A671-AF5F-4058-B540-E2A16310C35F}" type="presParOf" srcId="{C86A5B1F-7CFA-4864-913B-6107C823E45F}" destId="{0D1A29DD-8CDA-4EA6-89E6-94E55B7CEA12}" srcOrd="2" destOrd="0" presId="urn:microsoft.com/office/officeart/2018/2/layout/IconVerticalSolidList"/>
    <dgm:cxn modelId="{4AC2B9A9-9372-4D72-B143-CEB2013C14CD}" type="presParOf" srcId="{C86A5B1F-7CFA-4864-913B-6107C823E45F}" destId="{E8C0EBDE-68F4-4F6C-BF33-8F5EA2D217E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F83C95-5A56-41AB-ACDC-BF37440DFB68}" type="doc">
      <dgm:prSet loTypeId="urn:microsoft.com/office/officeart/2005/8/layout/hierarchy3" loCatId="hierarchy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06136E75-7867-403E-9CDA-3F591FA91FF7}">
      <dgm:prSet/>
      <dgm:spPr/>
      <dgm:t>
        <a:bodyPr/>
        <a:lstStyle/>
        <a:p>
          <a:r>
            <a:rPr lang="en-US"/>
            <a:t>Ризванов Марат Ильдарович </a:t>
          </a:r>
        </a:p>
      </dgm:t>
    </dgm:pt>
    <dgm:pt modelId="{1A620633-E022-49D9-89F6-A80132D42B4A}" type="parTrans" cxnId="{206966A2-3F83-46FD-8C0E-0398EECEE0F3}">
      <dgm:prSet/>
      <dgm:spPr/>
      <dgm:t>
        <a:bodyPr/>
        <a:lstStyle/>
        <a:p>
          <a:endParaRPr lang="en-US"/>
        </a:p>
      </dgm:t>
    </dgm:pt>
    <dgm:pt modelId="{836A77E1-CA80-457B-A8EA-1352F2BC8B12}" type="sibTrans" cxnId="{206966A2-3F83-46FD-8C0E-0398EECEE0F3}">
      <dgm:prSet/>
      <dgm:spPr/>
      <dgm:t>
        <a:bodyPr/>
        <a:lstStyle/>
        <a:p>
          <a:endParaRPr lang="en-US"/>
        </a:p>
      </dgm:t>
    </dgm:pt>
    <dgm:pt modelId="{CEA708BB-7D14-4FA5-92CB-7B344DBFD72D}">
      <dgm:prSet/>
      <dgm:spPr/>
      <dgm:t>
        <a:bodyPr/>
        <a:lstStyle/>
        <a:p>
          <a:r>
            <a:rPr lang="en-US"/>
            <a:t>Лежнев Илья Александрович</a:t>
          </a:r>
        </a:p>
      </dgm:t>
    </dgm:pt>
    <dgm:pt modelId="{46F336C7-34E1-49C7-A9DA-5D6959D4E9B1}" type="parTrans" cxnId="{AB4304B1-A42F-4DC7-9E42-4EFFB430F551}">
      <dgm:prSet/>
      <dgm:spPr/>
      <dgm:t>
        <a:bodyPr/>
        <a:lstStyle/>
        <a:p>
          <a:endParaRPr lang="en-US"/>
        </a:p>
      </dgm:t>
    </dgm:pt>
    <dgm:pt modelId="{3BA975C1-02E4-4C40-9D0B-C11A33473861}" type="sibTrans" cxnId="{AB4304B1-A42F-4DC7-9E42-4EFFB430F551}">
      <dgm:prSet/>
      <dgm:spPr/>
      <dgm:t>
        <a:bodyPr/>
        <a:lstStyle/>
        <a:p>
          <a:endParaRPr lang="en-US"/>
        </a:p>
      </dgm:t>
    </dgm:pt>
    <dgm:pt modelId="{C81B9D40-9579-49A0-A835-25AA5CE8377C}">
      <dgm:prSet/>
      <dgm:spPr/>
      <dgm:t>
        <a:bodyPr/>
        <a:lstStyle/>
        <a:p>
          <a:r>
            <a:rPr lang="en-US"/>
            <a:t>Гусак Артем Викторович</a:t>
          </a:r>
        </a:p>
      </dgm:t>
    </dgm:pt>
    <dgm:pt modelId="{C1725CDE-7D6B-4417-99A8-12593D12D04C}" type="parTrans" cxnId="{646F3607-D7E9-410D-88FD-6357CFFB2E3A}">
      <dgm:prSet/>
      <dgm:spPr/>
      <dgm:t>
        <a:bodyPr/>
        <a:lstStyle/>
        <a:p>
          <a:endParaRPr lang="en-US"/>
        </a:p>
      </dgm:t>
    </dgm:pt>
    <dgm:pt modelId="{6985A79C-D072-4EC2-BB4D-53A9164EAE75}" type="sibTrans" cxnId="{646F3607-D7E9-410D-88FD-6357CFFB2E3A}">
      <dgm:prSet/>
      <dgm:spPr/>
      <dgm:t>
        <a:bodyPr/>
        <a:lstStyle/>
        <a:p>
          <a:endParaRPr lang="en-US"/>
        </a:p>
      </dgm:t>
    </dgm:pt>
    <dgm:pt modelId="{CEF8CA5F-DBDA-4638-A9C9-3D8E8772C18A}" type="pres">
      <dgm:prSet presAssocID="{4CF83C95-5A56-41AB-ACDC-BF37440DFB6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2183E91-D46F-42E4-B9FE-02098C1B9958}" type="pres">
      <dgm:prSet presAssocID="{06136E75-7867-403E-9CDA-3F591FA91FF7}" presName="root" presStyleCnt="0"/>
      <dgm:spPr/>
    </dgm:pt>
    <dgm:pt modelId="{930B403D-25AB-4F03-BC7A-1997F4D298A7}" type="pres">
      <dgm:prSet presAssocID="{06136E75-7867-403E-9CDA-3F591FA91FF7}" presName="rootComposite" presStyleCnt="0"/>
      <dgm:spPr/>
    </dgm:pt>
    <dgm:pt modelId="{8E79BBBD-642A-49DD-9728-46C66ADF1341}" type="pres">
      <dgm:prSet presAssocID="{06136E75-7867-403E-9CDA-3F591FA91FF7}" presName="rootText" presStyleLbl="node1" presStyleIdx="0" presStyleCnt="3"/>
      <dgm:spPr/>
    </dgm:pt>
    <dgm:pt modelId="{960F7CFE-A525-4F12-80CA-D9BFBED1DEA5}" type="pres">
      <dgm:prSet presAssocID="{06136E75-7867-403E-9CDA-3F591FA91FF7}" presName="rootConnector" presStyleLbl="node1" presStyleIdx="0" presStyleCnt="3"/>
      <dgm:spPr/>
    </dgm:pt>
    <dgm:pt modelId="{D19FC5CD-154D-4913-B4D7-3DB98DD1DA10}" type="pres">
      <dgm:prSet presAssocID="{06136E75-7867-403E-9CDA-3F591FA91FF7}" presName="childShape" presStyleCnt="0"/>
      <dgm:spPr/>
    </dgm:pt>
    <dgm:pt modelId="{85BDB4FA-9BD7-4521-BE12-D49882C8C6C9}" type="pres">
      <dgm:prSet presAssocID="{CEA708BB-7D14-4FA5-92CB-7B344DBFD72D}" presName="root" presStyleCnt="0"/>
      <dgm:spPr/>
    </dgm:pt>
    <dgm:pt modelId="{92F12027-AC3C-4330-B08E-B9715247B744}" type="pres">
      <dgm:prSet presAssocID="{CEA708BB-7D14-4FA5-92CB-7B344DBFD72D}" presName="rootComposite" presStyleCnt="0"/>
      <dgm:spPr/>
    </dgm:pt>
    <dgm:pt modelId="{F2E56574-2EC4-49D4-AEAC-A0273CF18202}" type="pres">
      <dgm:prSet presAssocID="{CEA708BB-7D14-4FA5-92CB-7B344DBFD72D}" presName="rootText" presStyleLbl="node1" presStyleIdx="1" presStyleCnt="3"/>
      <dgm:spPr/>
    </dgm:pt>
    <dgm:pt modelId="{0A633282-7986-45DC-93A3-9D74BD1FD95F}" type="pres">
      <dgm:prSet presAssocID="{CEA708BB-7D14-4FA5-92CB-7B344DBFD72D}" presName="rootConnector" presStyleLbl="node1" presStyleIdx="1" presStyleCnt="3"/>
      <dgm:spPr/>
    </dgm:pt>
    <dgm:pt modelId="{AB58171A-87DD-4002-A913-07382FBE5D57}" type="pres">
      <dgm:prSet presAssocID="{CEA708BB-7D14-4FA5-92CB-7B344DBFD72D}" presName="childShape" presStyleCnt="0"/>
      <dgm:spPr/>
    </dgm:pt>
    <dgm:pt modelId="{8CD56FFD-75CB-4D8B-B73A-71538D50ED0C}" type="pres">
      <dgm:prSet presAssocID="{C81B9D40-9579-49A0-A835-25AA5CE8377C}" presName="root" presStyleCnt="0"/>
      <dgm:spPr/>
    </dgm:pt>
    <dgm:pt modelId="{FC62AC0C-274C-42A2-A761-79EF7CF4935A}" type="pres">
      <dgm:prSet presAssocID="{C81B9D40-9579-49A0-A835-25AA5CE8377C}" presName="rootComposite" presStyleCnt="0"/>
      <dgm:spPr/>
    </dgm:pt>
    <dgm:pt modelId="{A15B0775-F4A2-4559-A5C7-22A1ED7DC305}" type="pres">
      <dgm:prSet presAssocID="{C81B9D40-9579-49A0-A835-25AA5CE8377C}" presName="rootText" presStyleLbl="node1" presStyleIdx="2" presStyleCnt="3"/>
      <dgm:spPr/>
    </dgm:pt>
    <dgm:pt modelId="{FEADBE4C-DA9E-4406-99B9-BB62EC8BAF80}" type="pres">
      <dgm:prSet presAssocID="{C81B9D40-9579-49A0-A835-25AA5CE8377C}" presName="rootConnector" presStyleLbl="node1" presStyleIdx="2" presStyleCnt="3"/>
      <dgm:spPr/>
    </dgm:pt>
    <dgm:pt modelId="{F5C3A35B-2EB5-418E-BE7D-FDA363128179}" type="pres">
      <dgm:prSet presAssocID="{C81B9D40-9579-49A0-A835-25AA5CE8377C}" presName="childShape" presStyleCnt="0"/>
      <dgm:spPr/>
    </dgm:pt>
  </dgm:ptLst>
  <dgm:cxnLst>
    <dgm:cxn modelId="{646F3607-D7E9-410D-88FD-6357CFFB2E3A}" srcId="{4CF83C95-5A56-41AB-ACDC-BF37440DFB68}" destId="{C81B9D40-9579-49A0-A835-25AA5CE8377C}" srcOrd="2" destOrd="0" parTransId="{C1725CDE-7D6B-4417-99A8-12593D12D04C}" sibTransId="{6985A79C-D072-4EC2-BB4D-53A9164EAE75}"/>
    <dgm:cxn modelId="{CAF31A22-5DF0-496B-983F-88DDE6328188}" type="presOf" srcId="{C81B9D40-9579-49A0-A835-25AA5CE8377C}" destId="{FEADBE4C-DA9E-4406-99B9-BB62EC8BAF80}" srcOrd="1" destOrd="0" presId="urn:microsoft.com/office/officeart/2005/8/layout/hierarchy3"/>
    <dgm:cxn modelId="{A5BF4B28-92E6-4B04-9FCF-5FAD6EFFC0DD}" type="presOf" srcId="{CEA708BB-7D14-4FA5-92CB-7B344DBFD72D}" destId="{0A633282-7986-45DC-93A3-9D74BD1FD95F}" srcOrd="1" destOrd="0" presId="urn:microsoft.com/office/officeart/2005/8/layout/hierarchy3"/>
    <dgm:cxn modelId="{A0D17832-700E-4D16-9C34-351B2EF8588A}" type="presOf" srcId="{06136E75-7867-403E-9CDA-3F591FA91FF7}" destId="{8E79BBBD-642A-49DD-9728-46C66ADF1341}" srcOrd="0" destOrd="0" presId="urn:microsoft.com/office/officeart/2005/8/layout/hierarchy3"/>
    <dgm:cxn modelId="{12ABAC7C-00F9-4D2C-ABDC-B8332CED3B39}" type="presOf" srcId="{CEA708BB-7D14-4FA5-92CB-7B344DBFD72D}" destId="{F2E56574-2EC4-49D4-AEAC-A0273CF18202}" srcOrd="0" destOrd="0" presId="urn:microsoft.com/office/officeart/2005/8/layout/hierarchy3"/>
    <dgm:cxn modelId="{206966A2-3F83-46FD-8C0E-0398EECEE0F3}" srcId="{4CF83C95-5A56-41AB-ACDC-BF37440DFB68}" destId="{06136E75-7867-403E-9CDA-3F591FA91FF7}" srcOrd="0" destOrd="0" parTransId="{1A620633-E022-49D9-89F6-A80132D42B4A}" sibTransId="{836A77E1-CA80-457B-A8EA-1352F2BC8B12}"/>
    <dgm:cxn modelId="{FB5EFFA7-E329-4A1F-88EB-7485029579B6}" type="presOf" srcId="{C81B9D40-9579-49A0-A835-25AA5CE8377C}" destId="{A15B0775-F4A2-4559-A5C7-22A1ED7DC305}" srcOrd="0" destOrd="0" presId="urn:microsoft.com/office/officeart/2005/8/layout/hierarchy3"/>
    <dgm:cxn modelId="{AB4304B1-A42F-4DC7-9E42-4EFFB430F551}" srcId="{4CF83C95-5A56-41AB-ACDC-BF37440DFB68}" destId="{CEA708BB-7D14-4FA5-92CB-7B344DBFD72D}" srcOrd="1" destOrd="0" parTransId="{46F336C7-34E1-49C7-A9DA-5D6959D4E9B1}" sibTransId="{3BA975C1-02E4-4C40-9D0B-C11A33473861}"/>
    <dgm:cxn modelId="{CBB3FBD6-D3CA-4A91-BDE1-E29333A35882}" type="presOf" srcId="{06136E75-7867-403E-9CDA-3F591FA91FF7}" destId="{960F7CFE-A525-4F12-80CA-D9BFBED1DEA5}" srcOrd="1" destOrd="0" presId="urn:microsoft.com/office/officeart/2005/8/layout/hierarchy3"/>
    <dgm:cxn modelId="{33EFE4ED-E40E-4EF3-9B67-B7448D68958C}" type="presOf" srcId="{4CF83C95-5A56-41AB-ACDC-BF37440DFB68}" destId="{CEF8CA5F-DBDA-4638-A9C9-3D8E8772C18A}" srcOrd="0" destOrd="0" presId="urn:microsoft.com/office/officeart/2005/8/layout/hierarchy3"/>
    <dgm:cxn modelId="{B7DC6A68-BD75-4B31-B369-745A218E99EA}" type="presParOf" srcId="{CEF8CA5F-DBDA-4638-A9C9-3D8E8772C18A}" destId="{42183E91-D46F-42E4-B9FE-02098C1B9958}" srcOrd="0" destOrd="0" presId="urn:microsoft.com/office/officeart/2005/8/layout/hierarchy3"/>
    <dgm:cxn modelId="{555EFB27-CEC2-4985-AD41-3064CEC74699}" type="presParOf" srcId="{42183E91-D46F-42E4-B9FE-02098C1B9958}" destId="{930B403D-25AB-4F03-BC7A-1997F4D298A7}" srcOrd="0" destOrd="0" presId="urn:microsoft.com/office/officeart/2005/8/layout/hierarchy3"/>
    <dgm:cxn modelId="{639E7C88-2D94-4720-9381-ED2E5E8EA7E3}" type="presParOf" srcId="{930B403D-25AB-4F03-BC7A-1997F4D298A7}" destId="{8E79BBBD-642A-49DD-9728-46C66ADF1341}" srcOrd="0" destOrd="0" presId="urn:microsoft.com/office/officeart/2005/8/layout/hierarchy3"/>
    <dgm:cxn modelId="{07479DD9-3432-4180-802E-2674C37888E7}" type="presParOf" srcId="{930B403D-25AB-4F03-BC7A-1997F4D298A7}" destId="{960F7CFE-A525-4F12-80CA-D9BFBED1DEA5}" srcOrd="1" destOrd="0" presId="urn:microsoft.com/office/officeart/2005/8/layout/hierarchy3"/>
    <dgm:cxn modelId="{E9B3F142-FBD4-48E2-8BFB-D8ABC3CB9ED4}" type="presParOf" srcId="{42183E91-D46F-42E4-B9FE-02098C1B9958}" destId="{D19FC5CD-154D-4913-B4D7-3DB98DD1DA10}" srcOrd="1" destOrd="0" presId="urn:microsoft.com/office/officeart/2005/8/layout/hierarchy3"/>
    <dgm:cxn modelId="{890FB51F-0F2C-49D4-AE3A-9C1AFFE08449}" type="presParOf" srcId="{CEF8CA5F-DBDA-4638-A9C9-3D8E8772C18A}" destId="{85BDB4FA-9BD7-4521-BE12-D49882C8C6C9}" srcOrd="1" destOrd="0" presId="urn:microsoft.com/office/officeart/2005/8/layout/hierarchy3"/>
    <dgm:cxn modelId="{75D9CAAD-CD6C-410E-85DD-5E884EAC2BC6}" type="presParOf" srcId="{85BDB4FA-9BD7-4521-BE12-D49882C8C6C9}" destId="{92F12027-AC3C-4330-B08E-B9715247B744}" srcOrd="0" destOrd="0" presId="urn:microsoft.com/office/officeart/2005/8/layout/hierarchy3"/>
    <dgm:cxn modelId="{2B308DED-CB5E-4671-90D8-510453410FBD}" type="presParOf" srcId="{92F12027-AC3C-4330-B08E-B9715247B744}" destId="{F2E56574-2EC4-49D4-AEAC-A0273CF18202}" srcOrd="0" destOrd="0" presId="urn:microsoft.com/office/officeart/2005/8/layout/hierarchy3"/>
    <dgm:cxn modelId="{4AE6FF29-9179-4053-9A81-562DCA287511}" type="presParOf" srcId="{92F12027-AC3C-4330-B08E-B9715247B744}" destId="{0A633282-7986-45DC-93A3-9D74BD1FD95F}" srcOrd="1" destOrd="0" presId="urn:microsoft.com/office/officeart/2005/8/layout/hierarchy3"/>
    <dgm:cxn modelId="{D6794C95-4092-42B3-9FBE-80D642C36B50}" type="presParOf" srcId="{85BDB4FA-9BD7-4521-BE12-D49882C8C6C9}" destId="{AB58171A-87DD-4002-A913-07382FBE5D57}" srcOrd="1" destOrd="0" presId="urn:microsoft.com/office/officeart/2005/8/layout/hierarchy3"/>
    <dgm:cxn modelId="{264673C9-33AB-42D8-ACAA-2E44721981AC}" type="presParOf" srcId="{CEF8CA5F-DBDA-4638-A9C9-3D8E8772C18A}" destId="{8CD56FFD-75CB-4D8B-B73A-71538D50ED0C}" srcOrd="2" destOrd="0" presId="urn:microsoft.com/office/officeart/2005/8/layout/hierarchy3"/>
    <dgm:cxn modelId="{D6D895C9-A367-41DC-88DF-EE5A80360874}" type="presParOf" srcId="{8CD56FFD-75CB-4D8B-B73A-71538D50ED0C}" destId="{FC62AC0C-274C-42A2-A761-79EF7CF4935A}" srcOrd="0" destOrd="0" presId="urn:microsoft.com/office/officeart/2005/8/layout/hierarchy3"/>
    <dgm:cxn modelId="{188362E0-B4AC-4D56-8119-F736CB18BE15}" type="presParOf" srcId="{FC62AC0C-274C-42A2-A761-79EF7CF4935A}" destId="{A15B0775-F4A2-4559-A5C7-22A1ED7DC305}" srcOrd="0" destOrd="0" presId="urn:microsoft.com/office/officeart/2005/8/layout/hierarchy3"/>
    <dgm:cxn modelId="{15D944CC-57D5-4680-A2F3-45178FC82708}" type="presParOf" srcId="{FC62AC0C-274C-42A2-A761-79EF7CF4935A}" destId="{FEADBE4C-DA9E-4406-99B9-BB62EC8BAF80}" srcOrd="1" destOrd="0" presId="urn:microsoft.com/office/officeart/2005/8/layout/hierarchy3"/>
    <dgm:cxn modelId="{8E4BDFDF-92D9-44C0-8008-AB19426D6FE8}" type="presParOf" srcId="{8CD56FFD-75CB-4D8B-B73A-71538D50ED0C}" destId="{F5C3A35B-2EB5-418E-BE7D-FDA36312817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AD5953-BA60-4052-9A67-F341F8B57650}">
      <dsp:nvSpPr>
        <dsp:cNvPr id="0" name=""/>
        <dsp:cNvSpPr/>
      </dsp:nvSpPr>
      <dsp:spPr>
        <a:xfrm>
          <a:off x="0" y="333852"/>
          <a:ext cx="6833175" cy="23751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800" kern="1200" dirty="0"/>
            <a:t>Девиз нашего проекта: </a:t>
          </a:r>
          <a:endParaRPr lang="en-US" sz="5800" kern="1200" dirty="0"/>
        </a:p>
      </dsp:txBody>
      <dsp:txXfrm>
        <a:off x="115943" y="449795"/>
        <a:ext cx="6601289" cy="2143214"/>
      </dsp:txXfrm>
    </dsp:sp>
    <dsp:sp modelId="{DA17E197-429C-4159-B104-0908480A5E4B}">
      <dsp:nvSpPr>
        <dsp:cNvPr id="0" name=""/>
        <dsp:cNvSpPr/>
      </dsp:nvSpPr>
      <dsp:spPr>
        <a:xfrm>
          <a:off x="0" y="2875993"/>
          <a:ext cx="6833175" cy="23751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l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 dirty="0">
              <a:latin typeface="Seaford"/>
            </a:rPr>
            <a:t>Сэкономил -</a:t>
          </a:r>
          <a:r>
            <a:rPr lang="en-US" sz="5800" kern="1200" dirty="0"/>
            <a:t> </a:t>
          </a:r>
          <a:r>
            <a:rPr lang="en-US" sz="5800" kern="1200" dirty="0" err="1"/>
            <a:t>значит</a:t>
          </a:r>
          <a:r>
            <a:rPr lang="en-US" sz="5800" kern="1200" dirty="0"/>
            <a:t> </a:t>
          </a:r>
          <a:r>
            <a:rPr lang="en-US" sz="5800" kern="1200" dirty="0" err="1"/>
            <a:t>заработал</a:t>
          </a:r>
          <a:endParaRPr lang="en-US" sz="5800" kern="1200" dirty="0"/>
        </a:p>
      </dsp:txBody>
      <dsp:txXfrm>
        <a:off x="115943" y="2991936"/>
        <a:ext cx="6601289" cy="21432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B23705-CF0E-42A8-AE48-3E7FCD9BD1CD}">
      <dsp:nvSpPr>
        <dsp:cNvPr id="0" name=""/>
        <dsp:cNvSpPr/>
      </dsp:nvSpPr>
      <dsp:spPr>
        <a:xfrm>
          <a:off x="0" y="3408"/>
          <a:ext cx="6672190" cy="11095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C60C19-BDE9-4701-89FC-80BA4EF2BB20}">
      <dsp:nvSpPr>
        <dsp:cNvPr id="0" name=""/>
        <dsp:cNvSpPr/>
      </dsp:nvSpPr>
      <dsp:spPr>
        <a:xfrm>
          <a:off x="335641" y="253058"/>
          <a:ext cx="610853" cy="6102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0922FB-3868-4B0E-8FB4-C4285F8932BC}">
      <dsp:nvSpPr>
        <dsp:cNvPr id="0" name=""/>
        <dsp:cNvSpPr/>
      </dsp:nvSpPr>
      <dsp:spPr>
        <a:xfrm>
          <a:off x="1282136" y="3408"/>
          <a:ext cx="5049937" cy="1179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882" tIns="124882" rIns="124882" bIns="124882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Повышение</a:t>
          </a:r>
          <a:r>
            <a:rPr lang="en-US" sz="1400" kern="1200" dirty="0"/>
            <a:t> </a:t>
          </a:r>
          <a:r>
            <a:rPr lang="en-US" sz="1400" kern="1200" dirty="0" err="1"/>
            <a:t>уровня</a:t>
          </a:r>
          <a:r>
            <a:rPr lang="en-US" sz="1400" kern="1200" dirty="0"/>
            <a:t> </a:t>
          </a:r>
          <a:r>
            <a:rPr lang="en-US" sz="1400" kern="1200" dirty="0" err="1"/>
            <a:t>личной</a:t>
          </a:r>
          <a:r>
            <a:rPr lang="en-US" sz="1400" kern="1200" dirty="0"/>
            <a:t> </a:t>
          </a:r>
          <a:r>
            <a:rPr lang="en-US" sz="1400" kern="1200" dirty="0" err="1"/>
            <a:t>финансовой</a:t>
          </a:r>
          <a:r>
            <a:rPr lang="en-US" sz="1400" kern="1200" dirty="0"/>
            <a:t> </a:t>
          </a:r>
          <a:r>
            <a:rPr lang="en-US" sz="1400" kern="1200" dirty="0" err="1"/>
            <a:t>грамотности</a:t>
          </a:r>
          <a:r>
            <a:rPr lang="en-US" sz="1400" kern="1200" dirty="0"/>
            <a:t> </a:t>
          </a:r>
          <a:r>
            <a:rPr lang="en-US" sz="1400" kern="1200" dirty="0" err="1"/>
            <a:t>для</a:t>
          </a:r>
          <a:r>
            <a:rPr lang="en-US" sz="1400" kern="1200" dirty="0"/>
            <a:t> </a:t>
          </a:r>
          <a:r>
            <a:rPr lang="en-US" sz="1400" kern="1200" dirty="0" err="1"/>
            <a:t>пользователей</a:t>
          </a:r>
          <a:endParaRPr lang="ru-RU" sz="1400" kern="1200" dirty="0" err="1"/>
        </a:p>
      </dsp:txBody>
      <dsp:txXfrm>
        <a:off x="1282136" y="3408"/>
        <a:ext cx="5049937" cy="1179988"/>
      </dsp:txXfrm>
    </dsp:sp>
    <dsp:sp modelId="{F2FDE750-095D-47B3-A6B1-D1E430DB3AD2}">
      <dsp:nvSpPr>
        <dsp:cNvPr id="0" name=""/>
        <dsp:cNvSpPr/>
      </dsp:nvSpPr>
      <dsp:spPr>
        <a:xfrm>
          <a:off x="0" y="1469455"/>
          <a:ext cx="6672190" cy="11095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71F53E-5F2B-4593-B5B1-F6A3989243F4}">
      <dsp:nvSpPr>
        <dsp:cNvPr id="0" name=""/>
        <dsp:cNvSpPr/>
      </dsp:nvSpPr>
      <dsp:spPr>
        <a:xfrm>
          <a:off x="335641" y="1719105"/>
          <a:ext cx="610853" cy="6102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B52141-7610-4181-82FE-74D00F57BC45}">
      <dsp:nvSpPr>
        <dsp:cNvPr id="0" name=""/>
        <dsp:cNvSpPr/>
      </dsp:nvSpPr>
      <dsp:spPr>
        <a:xfrm>
          <a:off x="1282136" y="1469455"/>
          <a:ext cx="5049937" cy="1179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882" tIns="124882" rIns="124882" bIns="124882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Улучшение</a:t>
          </a:r>
          <a:r>
            <a:rPr lang="en-US" sz="1400" kern="1200" dirty="0"/>
            <a:t> </a:t>
          </a:r>
          <a:r>
            <a:rPr lang="en-US" sz="1400" kern="1200" dirty="0" err="1"/>
            <a:t>планирования</a:t>
          </a:r>
          <a:r>
            <a:rPr lang="en-US" sz="1400" kern="1200" dirty="0"/>
            <a:t> </a:t>
          </a:r>
          <a:r>
            <a:rPr lang="en-US" sz="1400" kern="1200" dirty="0" err="1"/>
            <a:t>их</a:t>
          </a:r>
          <a:r>
            <a:rPr lang="en-US" sz="1400" kern="1200" dirty="0"/>
            <a:t> </a:t>
          </a:r>
          <a:r>
            <a:rPr lang="en-US" sz="1400" kern="1200" dirty="0" err="1"/>
            <a:t>бюджета</a:t>
          </a:r>
          <a:endParaRPr lang="en-US" sz="1400" kern="1200" dirty="0"/>
        </a:p>
      </dsp:txBody>
      <dsp:txXfrm>
        <a:off x="1282136" y="1469455"/>
        <a:ext cx="5049937" cy="1179988"/>
      </dsp:txXfrm>
    </dsp:sp>
    <dsp:sp modelId="{B4F238A1-C35E-40C9-84E5-40E1AD12616E}">
      <dsp:nvSpPr>
        <dsp:cNvPr id="0" name=""/>
        <dsp:cNvSpPr/>
      </dsp:nvSpPr>
      <dsp:spPr>
        <a:xfrm>
          <a:off x="0" y="2935501"/>
          <a:ext cx="6672190" cy="11095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F17700-0818-43E7-AE3C-E1DA46221006}">
      <dsp:nvSpPr>
        <dsp:cNvPr id="0" name=""/>
        <dsp:cNvSpPr/>
      </dsp:nvSpPr>
      <dsp:spPr>
        <a:xfrm>
          <a:off x="335641" y="3185152"/>
          <a:ext cx="610853" cy="6102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B1B142-63A3-43B1-BE63-D6A267B68EB4}">
      <dsp:nvSpPr>
        <dsp:cNvPr id="0" name=""/>
        <dsp:cNvSpPr/>
      </dsp:nvSpPr>
      <dsp:spPr>
        <a:xfrm>
          <a:off x="1282136" y="2935501"/>
          <a:ext cx="5049937" cy="1179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882" tIns="124882" rIns="124882" bIns="124882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Возможность</a:t>
          </a:r>
          <a:r>
            <a:rPr lang="en-US" sz="1400" kern="1200" dirty="0"/>
            <a:t> </a:t>
          </a:r>
          <a:r>
            <a:rPr lang="en-US" sz="1400" kern="1200" dirty="0" err="1"/>
            <a:t>анализа</a:t>
          </a:r>
          <a:r>
            <a:rPr lang="en-US" sz="1400" kern="1200" dirty="0"/>
            <a:t> </a:t>
          </a:r>
          <a:r>
            <a:rPr lang="en-US" sz="1400" kern="1200" dirty="0" err="1"/>
            <a:t>финансовых</a:t>
          </a:r>
          <a:r>
            <a:rPr lang="en-US" sz="1400" kern="1200" dirty="0"/>
            <a:t> </a:t>
          </a:r>
          <a:r>
            <a:rPr lang="en-US" sz="1400" kern="1200" dirty="0" err="1"/>
            <a:t>трендов</a:t>
          </a:r>
          <a:endParaRPr lang="en-US" sz="1400" kern="1200" dirty="0"/>
        </a:p>
      </dsp:txBody>
      <dsp:txXfrm>
        <a:off x="1282136" y="2935501"/>
        <a:ext cx="5049937" cy="1179988"/>
      </dsp:txXfrm>
    </dsp:sp>
    <dsp:sp modelId="{52EE250C-B073-47E1-AA09-C6754FCA7208}">
      <dsp:nvSpPr>
        <dsp:cNvPr id="0" name=""/>
        <dsp:cNvSpPr/>
      </dsp:nvSpPr>
      <dsp:spPr>
        <a:xfrm>
          <a:off x="0" y="4401548"/>
          <a:ext cx="6672190" cy="11095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E619AD-44FD-45D9-AD53-87543716D759}">
      <dsp:nvSpPr>
        <dsp:cNvPr id="0" name=""/>
        <dsp:cNvSpPr/>
      </dsp:nvSpPr>
      <dsp:spPr>
        <a:xfrm>
          <a:off x="335641" y="4651199"/>
          <a:ext cx="610853" cy="6102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0EBDE-68F4-4F6C-BF33-8F5EA2D217E2}">
      <dsp:nvSpPr>
        <dsp:cNvPr id="0" name=""/>
        <dsp:cNvSpPr/>
      </dsp:nvSpPr>
      <dsp:spPr>
        <a:xfrm>
          <a:off x="1282136" y="4401548"/>
          <a:ext cx="5049937" cy="1179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882" tIns="124882" rIns="124882" bIns="124882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Мотивация</a:t>
          </a:r>
          <a:r>
            <a:rPr lang="en-US" sz="1400" kern="1200" dirty="0"/>
            <a:t> к </a:t>
          </a:r>
          <a:r>
            <a:rPr lang="en-US" sz="1400" kern="1200" dirty="0" err="1"/>
            <a:t>достижению</a:t>
          </a:r>
          <a:r>
            <a:rPr lang="en-US" sz="1400" kern="1200" dirty="0"/>
            <a:t> </a:t>
          </a:r>
          <a:r>
            <a:rPr lang="en-US" sz="1400" kern="1200" dirty="0" err="1"/>
            <a:t>финансовых</a:t>
          </a:r>
          <a:r>
            <a:rPr lang="en-US" sz="1400" kern="1200" dirty="0"/>
            <a:t> </a:t>
          </a:r>
          <a:r>
            <a:rPr lang="en-US" sz="1400" kern="1200" dirty="0" err="1"/>
            <a:t>целей</a:t>
          </a:r>
          <a:endParaRPr lang="en-US" sz="1400" kern="1200" dirty="0"/>
        </a:p>
      </dsp:txBody>
      <dsp:txXfrm>
        <a:off x="1282136" y="4401548"/>
        <a:ext cx="5049937" cy="11799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79BBBD-642A-49DD-9728-46C66ADF1341}">
      <dsp:nvSpPr>
        <dsp:cNvPr id="0" name=""/>
        <dsp:cNvSpPr/>
      </dsp:nvSpPr>
      <dsp:spPr>
        <a:xfrm>
          <a:off x="1360" y="594058"/>
          <a:ext cx="3183190" cy="15915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Ризванов Марат Ильдарович </a:t>
          </a:r>
        </a:p>
      </dsp:txBody>
      <dsp:txXfrm>
        <a:off x="47976" y="640674"/>
        <a:ext cx="3089958" cy="1498363"/>
      </dsp:txXfrm>
    </dsp:sp>
    <dsp:sp modelId="{F2E56574-2EC4-49D4-AEAC-A0273CF18202}">
      <dsp:nvSpPr>
        <dsp:cNvPr id="0" name=""/>
        <dsp:cNvSpPr/>
      </dsp:nvSpPr>
      <dsp:spPr>
        <a:xfrm>
          <a:off x="3980348" y="594058"/>
          <a:ext cx="3183190" cy="15915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Лежнев Илья Александрович</a:t>
          </a:r>
        </a:p>
      </dsp:txBody>
      <dsp:txXfrm>
        <a:off x="4026964" y="640674"/>
        <a:ext cx="3089958" cy="1498363"/>
      </dsp:txXfrm>
    </dsp:sp>
    <dsp:sp modelId="{A15B0775-F4A2-4559-A5C7-22A1ED7DC305}">
      <dsp:nvSpPr>
        <dsp:cNvPr id="0" name=""/>
        <dsp:cNvSpPr/>
      </dsp:nvSpPr>
      <dsp:spPr>
        <a:xfrm>
          <a:off x="7959336" y="594058"/>
          <a:ext cx="3183190" cy="15915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Гусак Артем Викторович</a:t>
          </a:r>
        </a:p>
      </dsp:txBody>
      <dsp:txXfrm>
        <a:off x="8005952" y="640674"/>
        <a:ext cx="3089958" cy="1498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F7641-D034-40DB-91F5-263B6B7C5E2D}" type="datetimeFigureOut"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5817D-5EBE-4B20-A3C1-1C9DEA309DE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366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– </a:t>
            </a:r>
            <a:r>
              <a:rPr lang="en-US" dirty="0" err="1"/>
              <a:t>Повышение</a:t>
            </a:r>
            <a:r>
              <a:rPr lang="en-US" dirty="0"/>
              <a:t> </a:t>
            </a:r>
            <a:r>
              <a:rPr lang="en-US" dirty="0" err="1"/>
              <a:t>уровня</a:t>
            </a:r>
            <a:r>
              <a:rPr lang="en-US" dirty="0"/>
              <a:t> </a:t>
            </a:r>
            <a:r>
              <a:rPr lang="en-US" dirty="0" err="1"/>
              <a:t>личной</a:t>
            </a:r>
            <a:r>
              <a:rPr lang="en-US" dirty="0"/>
              <a:t> </a:t>
            </a:r>
            <a:r>
              <a:rPr lang="en-US" dirty="0" err="1"/>
              <a:t>финансовой</a:t>
            </a:r>
            <a:r>
              <a:rPr lang="en-US" dirty="0"/>
              <a:t> </a:t>
            </a:r>
            <a:r>
              <a:rPr lang="en-US" dirty="0" err="1"/>
              <a:t>грамотности</a:t>
            </a:r>
            <a:r>
              <a:rPr lang="en-US" dirty="0"/>
              <a:t>: </a:t>
            </a:r>
            <a:r>
              <a:rPr lang="en-US" dirty="0" err="1"/>
              <a:t>учет</a:t>
            </a:r>
            <a:r>
              <a:rPr lang="en-US" dirty="0"/>
              <a:t> </a:t>
            </a:r>
            <a:r>
              <a:rPr lang="en-US" dirty="0" err="1"/>
              <a:t>доходов</a:t>
            </a:r>
            <a:r>
              <a:rPr lang="en-US" dirty="0"/>
              <a:t> и </a:t>
            </a:r>
            <a:r>
              <a:rPr lang="en-US" dirty="0" err="1"/>
              <a:t>расходов</a:t>
            </a:r>
            <a:r>
              <a:rPr lang="en-US" dirty="0"/>
              <a:t> </a:t>
            </a:r>
            <a:r>
              <a:rPr lang="en-US" dirty="0" err="1"/>
              <a:t>помогает</a:t>
            </a:r>
            <a:r>
              <a:rPr lang="en-US" dirty="0"/>
              <a:t> </a:t>
            </a:r>
            <a:r>
              <a:rPr lang="en-US" dirty="0" err="1"/>
              <a:t>людям</a:t>
            </a:r>
            <a:r>
              <a:rPr lang="en-US" dirty="0"/>
              <a:t> </a:t>
            </a:r>
            <a:r>
              <a:rPr lang="en-US" dirty="0" err="1"/>
              <a:t>лучше</a:t>
            </a:r>
            <a:r>
              <a:rPr lang="en-US" dirty="0"/>
              <a:t> </a:t>
            </a:r>
            <a:r>
              <a:rPr lang="en-US" dirty="0" err="1"/>
              <a:t>понимать</a:t>
            </a:r>
            <a:r>
              <a:rPr lang="en-US" dirty="0"/>
              <a:t> </a:t>
            </a:r>
            <a:r>
              <a:rPr lang="en-US" dirty="0" err="1"/>
              <a:t>свое</a:t>
            </a:r>
            <a:r>
              <a:rPr lang="en-US" dirty="0"/>
              <a:t> </a:t>
            </a:r>
            <a:r>
              <a:rPr lang="en-US" dirty="0" err="1"/>
              <a:t>финансовое</a:t>
            </a:r>
            <a:r>
              <a:rPr lang="en-US" dirty="0"/>
              <a:t> </a:t>
            </a:r>
            <a:r>
              <a:rPr lang="en-US" dirty="0" err="1"/>
              <a:t>положение</a:t>
            </a:r>
            <a:r>
              <a:rPr lang="en-US" dirty="0"/>
              <a:t> и </a:t>
            </a:r>
            <a:r>
              <a:rPr lang="en-US" dirty="0" err="1"/>
              <a:t>принимать</a:t>
            </a:r>
            <a:r>
              <a:rPr lang="en-US" dirty="0"/>
              <a:t> </a:t>
            </a:r>
            <a:r>
              <a:rPr lang="en-US" dirty="0" err="1"/>
              <a:t>более</a:t>
            </a:r>
            <a:r>
              <a:rPr lang="en-US" dirty="0"/>
              <a:t> </a:t>
            </a:r>
            <a:r>
              <a:rPr lang="en-US" dirty="0" err="1"/>
              <a:t>осознанные</a:t>
            </a:r>
            <a:r>
              <a:rPr lang="en-US" dirty="0"/>
              <a:t> </a:t>
            </a:r>
            <a:r>
              <a:rPr lang="en-US" dirty="0" err="1"/>
              <a:t>решения</a:t>
            </a:r>
            <a:r>
              <a:rPr lang="en-US" dirty="0"/>
              <a:t> о </a:t>
            </a:r>
            <a:r>
              <a:rPr lang="en-US" dirty="0" err="1"/>
              <a:t>тратах</a:t>
            </a:r>
            <a:r>
              <a:rPr lang="en-US" dirty="0"/>
              <a:t>.</a:t>
            </a:r>
            <a:br>
              <a:rPr lang="en-US" dirty="0">
                <a:cs typeface="+mn-lt"/>
              </a:rPr>
            </a:br>
            <a:r>
              <a:rPr lang="en-US" dirty="0"/>
              <a:t>– </a:t>
            </a:r>
            <a:r>
              <a:rPr lang="en-US" dirty="0" err="1"/>
              <a:t>Улучшение</a:t>
            </a:r>
            <a:r>
              <a:rPr lang="en-US" dirty="0"/>
              <a:t> </a:t>
            </a:r>
            <a:r>
              <a:rPr lang="en-US" dirty="0" err="1"/>
              <a:t>планирования</a:t>
            </a:r>
            <a:r>
              <a:rPr lang="en-US" dirty="0"/>
              <a:t> </a:t>
            </a:r>
            <a:r>
              <a:rPr lang="en-US" dirty="0" err="1"/>
              <a:t>бюджета</a:t>
            </a:r>
            <a:r>
              <a:rPr lang="en-US" dirty="0"/>
              <a:t>: </a:t>
            </a:r>
            <a:r>
              <a:rPr lang="en-US" dirty="0" err="1"/>
              <a:t>приложение</a:t>
            </a:r>
            <a:r>
              <a:rPr lang="en-US" dirty="0"/>
              <a:t> </a:t>
            </a:r>
            <a:r>
              <a:rPr lang="en-US" dirty="0" err="1"/>
              <a:t>может</a:t>
            </a:r>
            <a:r>
              <a:rPr lang="en-US" dirty="0"/>
              <a:t> </a:t>
            </a:r>
            <a:r>
              <a:rPr lang="en-US" dirty="0" err="1"/>
              <a:t>помочь</a:t>
            </a:r>
            <a:r>
              <a:rPr lang="en-US" dirty="0"/>
              <a:t> </a:t>
            </a:r>
            <a:r>
              <a:rPr lang="en-US" dirty="0" err="1"/>
              <a:t>составить</a:t>
            </a:r>
            <a:r>
              <a:rPr lang="en-US" dirty="0"/>
              <a:t> </a:t>
            </a:r>
            <a:r>
              <a:rPr lang="en-US" dirty="0" err="1"/>
              <a:t>более</a:t>
            </a:r>
            <a:r>
              <a:rPr lang="en-US" dirty="0"/>
              <a:t> </a:t>
            </a:r>
            <a:r>
              <a:rPr lang="en-US" dirty="0" err="1"/>
              <a:t>точный</a:t>
            </a:r>
            <a:r>
              <a:rPr lang="en-US" dirty="0"/>
              <a:t> </a:t>
            </a:r>
            <a:r>
              <a:rPr lang="en-US" dirty="0" err="1"/>
              <a:t>бюджет</a:t>
            </a:r>
            <a:r>
              <a:rPr lang="en-US" dirty="0"/>
              <a:t>, </a:t>
            </a:r>
            <a:r>
              <a:rPr lang="en-US" dirty="0" err="1"/>
              <a:t>учитывая</a:t>
            </a:r>
            <a:r>
              <a:rPr lang="en-US" dirty="0"/>
              <a:t> </a:t>
            </a:r>
            <a:r>
              <a:rPr lang="en-US" dirty="0" err="1"/>
              <a:t>все</a:t>
            </a:r>
            <a:r>
              <a:rPr lang="en-US" dirty="0"/>
              <a:t> </a:t>
            </a:r>
            <a:r>
              <a:rPr lang="en-US" dirty="0" err="1"/>
              <a:t>доходы</a:t>
            </a:r>
            <a:r>
              <a:rPr lang="en-US" dirty="0"/>
              <a:t> и </a:t>
            </a:r>
            <a:r>
              <a:rPr lang="en-US" dirty="0" err="1"/>
              <a:t>расходы</a:t>
            </a:r>
            <a:r>
              <a:rPr lang="en-US" dirty="0"/>
              <a:t> </a:t>
            </a:r>
            <a:r>
              <a:rPr lang="en-US" dirty="0" err="1"/>
              <a:t>пользователя</a:t>
            </a:r>
            <a:r>
              <a:rPr lang="en-US" dirty="0"/>
              <a:t>.</a:t>
            </a:r>
            <a:br>
              <a:rPr lang="en-US" dirty="0">
                <a:cs typeface="+mn-lt"/>
              </a:rPr>
            </a:br>
            <a:r>
              <a:rPr lang="en-US" dirty="0"/>
              <a:t>– </a:t>
            </a:r>
            <a:r>
              <a:rPr lang="en-US" dirty="0" err="1"/>
              <a:t>Возможность</a:t>
            </a:r>
            <a:r>
              <a:rPr lang="en-US" dirty="0"/>
              <a:t> </a:t>
            </a:r>
            <a:r>
              <a:rPr lang="en-US" dirty="0" err="1"/>
              <a:t>анализа</a:t>
            </a:r>
            <a:r>
              <a:rPr lang="en-US" dirty="0"/>
              <a:t> </a:t>
            </a:r>
            <a:r>
              <a:rPr lang="en-US" dirty="0" err="1"/>
              <a:t>финансовых</a:t>
            </a:r>
            <a:r>
              <a:rPr lang="en-US" dirty="0"/>
              <a:t> </a:t>
            </a:r>
            <a:r>
              <a:rPr lang="en-US" dirty="0" err="1"/>
              <a:t>трендов</a:t>
            </a:r>
            <a:r>
              <a:rPr lang="en-US" dirty="0"/>
              <a:t>: с </a:t>
            </a:r>
            <a:r>
              <a:rPr lang="en-US" dirty="0" err="1"/>
              <a:t>помощью</a:t>
            </a:r>
            <a:r>
              <a:rPr lang="en-US" dirty="0"/>
              <a:t> </a:t>
            </a:r>
            <a:r>
              <a:rPr lang="en-US" dirty="0" err="1"/>
              <a:t>данных</a:t>
            </a:r>
            <a:r>
              <a:rPr lang="en-US" dirty="0"/>
              <a:t>, </a:t>
            </a:r>
            <a:r>
              <a:rPr lang="en-US" dirty="0" err="1"/>
              <a:t>собранных</a:t>
            </a:r>
            <a:r>
              <a:rPr lang="en-US" dirty="0"/>
              <a:t> </a:t>
            </a:r>
            <a:r>
              <a:rPr lang="en-US" dirty="0" err="1"/>
              <a:t>приложением</a:t>
            </a:r>
            <a:r>
              <a:rPr lang="en-US" dirty="0"/>
              <a:t>, </a:t>
            </a:r>
            <a:r>
              <a:rPr lang="en-US" dirty="0" err="1"/>
              <a:t>можно</a:t>
            </a:r>
            <a:r>
              <a:rPr lang="en-US" dirty="0"/>
              <a:t> </a:t>
            </a:r>
            <a:r>
              <a:rPr lang="en-US" dirty="0" err="1"/>
              <a:t>анализировать</a:t>
            </a:r>
            <a:r>
              <a:rPr lang="en-US" dirty="0"/>
              <a:t> </a:t>
            </a:r>
            <a:r>
              <a:rPr lang="en-US" dirty="0" err="1"/>
              <a:t>тенденции</a:t>
            </a:r>
            <a:r>
              <a:rPr lang="en-US" dirty="0"/>
              <a:t> </a:t>
            </a:r>
            <a:r>
              <a:rPr lang="en-US" dirty="0" err="1"/>
              <a:t>доходов</a:t>
            </a:r>
            <a:r>
              <a:rPr lang="en-US" dirty="0"/>
              <a:t> и </a:t>
            </a:r>
            <a:r>
              <a:rPr lang="en-US" dirty="0" err="1"/>
              <a:t>расходов</a:t>
            </a:r>
            <a:r>
              <a:rPr lang="en-US" dirty="0"/>
              <a:t>, а </a:t>
            </a:r>
            <a:r>
              <a:rPr lang="en-US" dirty="0" err="1"/>
              <a:t>также</a:t>
            </a:r>
            <a:r>
              <a:rPr lang="en-US" dirty="0"/>
              <a:t> </a:t>
            </a:r>
            <a:r>
              <a:rPr lang="en-US" dirty="0" err="1"/>
              <a:t>выявлять</a:t>
            </a:r>
            <a:r>
              <a:rPr lang="en-US" dirty="0"/>
              <a:t> </a:t>
            </a:r>
            <a:r>
              <a:rPr lang="en-US" dirty="0" err="1"/>
              <a:t>области</a:t>
            </a:r>
            <a:r>
              <a:rPr lang="en-US" dirty="0"/>
              <a:t>, </a:t>
            </a:r>
            <a:r>
              <a:rPr lang="en-US" dirty="0" err="1"/>
              <a:t>где</a:t>
            </a:r>
            <a:r>
              <a:rPr lang="en-US" dirty="0"/>
              <a:t> </a:t>
            </a:r>
            <a:r>
              <a:rPr lang="en-US" dirty="0" err="1"/>
              <a:t>можно</a:t>
            </a:r>
            <a:r>
              <a:rPr lang="en-US" dirty="0"/>
              <a:t> </a:t>
            </a:r>
            <a:r>
              <a:rPr lang="en-US" dirty="0" err="1"/>
              <a:t>сэкономить</a:t>
            </a:r>
            <a:r>
              <a:rPr lang="en-US" dirty="0"/>
              <a:t> </a:t>
            </a:r>
            <a:r>
              <a:rPr lang="en-US" dirty="0" err="1"/>
              <a:t>или</a:t>
            </a:r>
            <a:r>
              <a:rPr lang="en-US" dirty="0"/>
              <a:t> </a:t>
            </a:r>
            <a:r>
              <a:rPr lang="en-US" dirty="0" err="1"/>
              <a:t>увеличить</a:t>
            </a:r>
            <a:r>
              <a:rPr lang="en-US" dirty="0"/>
              <a:t> </a:t>
            </a:r>
            <a:r>
              <a:rPr lang="en-US" dirty="0" err="1"/>
              <a:t>прибыль</a:t>
            </a:r>
            <a:r>
              <a:rPr lang="en-US" dirty="0"/>
              <a:t>.</a:t>
            </a:r>
            <a:br>
              <a:rPr lang="en-US" dirty="0">
                <a:cs typeface="+mn-lt"/>
              </a:rPr>
            </a:br>
            <a:r>
              <a:rPr lang="en-US" dirty="0"/>
              <a:t>– </a:t>
            </a:r>
            <a:r>
              <a:rPr lang="en-US" dirty="0" err="1"/>
              <a:t>Мотивация</a:t>
            </a:r>
            <a:r>
              <a:rPr lang="en-US" dirty="0"/>
              <a:t> к </a:t>
            </a:r>
            <a:r>
              <a:rPr lang="en-US" dirty="0" err="1"/>
              <a:t>достижению</a:t>
            </a:r>
            <a:r>
              <a:rPr lang="en-US" dirty="0"/>
              <a:t> </a:t>
            </a:r>
            <a:r>
              <a:rPr lang="en-US" dirty="0" err="1"/>
              <a:t>финансовых</a:t>
            </a:r>
            <a:r>
              <a:rPr lang="en-US" dirty="0"/>
              <a:t> </a:t>
            </a:r>
            <a:r>
              <a:rPr lang="en-US" dirty="0" err="1"/>
              <a:t>целей</a:t>
            </a:r>
            <a:r>
              <a:rPr lang="en-US" dirty="0"/>
              <a:t>: </a:t>
            </a:r>
            <a:r>
              <a:rPr lang="en-US" dirty="0" err="1"/>
              <a:t>приложение</a:t>
            </a:r>
            <a:r>
              <a:rPr lang="en-US" dirty="0"/>
              <a:t> </a:t>
            </a:r>
            <a:r>
              <a:rPr lang="en-US" dirty="0" err="1"/>
              <a:t>может</a:t>
            </a:r>
            <a:r>
              <a:rPr lang="en-US" dirty="0"/>
              <a:t> </a:t>
            </a:r>
            <a:r>
              <a:rPr lang="en-US" dirty="0" err="1"/>
              <a:t>служить</a:t>
            </a:r>
            <a:r>
              <a:rPr lang="en-US" dirty="0"/>
              <a:t> </a:t>
            </a:r>
            <a:r>
              <a:rPr lang="en-US" dirty="0" err="1"/>
              <a:t>инструментом</a:t>
            </a:r>
            <a:r>
              <a:rPr lang="en-US" dirty="0"/>
              <a:t> </a:t>
            </a:r>
            <a:r>
              <a:rPr lang="en-US" dirty="0" err="1"/>
              <a:t>для</a:t>
            </a:r>
            <a:r>
              <a:rPr lang="en-US" dirty="0"/>
              <a:t> </a:t>
            </a:r>
            <a:r>
              <a:rPr lang="en-US" dirty="0" err="1"/>
              <a:t>отслеживания</a:t>
            </a:r>
            <a:r>
              <a:rPr lang="en-US" dirty="0"/>
              <a:t> </a:t>
            </a:r>
            <a:r>
              <a:rPr lang="en-US" dirty="0" err="1"/>
              <a:t>прогресса</a:t>
            </a:r>
            <a:r>
              <a:rPr lang="en-US" dirty="0"/>
              <a:t> в </a:t>
            </a:r>
            <a:r>
              <a:rPr lang="en-US" dirty="0" err="1"/>
              <a:t>достижении</a:t>
            </a:r>
            <a:r>
              <a:rPr lang="en-US" dirty="0"/>
              <a:t> </a:t>
            </a:r>
            <a:r>
              <a:rPr lang="en-US" dirty="0" err="1"/>
              <a:t>финансовых</a:t>
            </a:r>
            <a:r>
              <a:rPr lang="en-US" dirty="0"/>
              <a:t> </a:t>
            </a:r>
            <a:r>
              <a:rPr lang="en-US" dirty="0" err="1"/>
              <a:t>целей</a:t>
            </a:r>
            <a:r>
              <a:rPr lang="en-US" dirty="0"/>
              <a:t>, </a:t>
            </a:r>
            <a:r>
              <a:rPr lang="en-US" dirty="0" err="1"/>
              <a:t>что</a:t>
            </a:r>
            <a:r>
              <a:rPr lang="en-US" dirty="0"/>
              <a:t> </a:t>
            </a:r>
            <a:r>
              <a:rPr lang="en-US" dirty="0" err="1"/>
              <a:t>может</a:t>
            </a:r>
            <a:r>
              <a:rPr lang="en-US" dirty="0"/>
              <a:t> </a:t>
            </a:r>
            <a:r>
              <a:rPr lang="en-US" dirty="0" err="1"/>
              <a:t>мотивировать</a:t>
            </a:r>
            <a:r>
              <a:rPr lang="en-US" dirty="0"/>
              <a:t> </a:t>
            </a:r>
            <a:r>
              <a:rPr lang="en-US" dirty="0" err="1"/>
              <a:t>пользователей</a:t>
            </a:r>
            <a:r>
              <a:rPr lang="en-US" dirty="0"/>
              <a:t> к </a:t>
            </a:r>
            <a:r>
              <a:rPr lang="en-US" dirty="0" err="1"/>
              <a:t>более</a:t>
            </a:r>
            <a:r>
              <a:rPr lang="en-US" dirty="0"/>
              <a:t> </a:t>
            </a:r>
            <a:r>
              <a:rPr lang="en-US" dirty="0" err="1"/>
              <a:t>ответственному</a:t>
            </a:r>
            <a:r>
              <a:rPr lang="en-US" dirty="0"/>
              <a:t> </a:t>
            </a:r>
            <a:r>
              <a:rPr lang="en-US" dirty="0" err="1"/>
              <a:t>отношению</a:t>
            </a:r>
            <a:r>
              <a:rPr lang="en-US" dirty="0"/>
              <a:t> к </a:t>
            </a:r>
            <a:r>
              <a:rPr lang="en-US" dirty="0" err="1"/>
              <a:t>своим</a:t>
            </a:r>
            <a:r>
              <a:rPr lang="en-US" dirty="0"/>
              <a:t> </a:t>
            </a:r>
            <a:r>
              <a:rPr lang="en-US" dirty="0" err="1"/>
              <a:t>финансам</a:t>
            </a:r>
            <a:r>
              <a:rPr lang="en-US" dirty="0"/>
              <a:t>.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5817D-5EBE-4B20-A3C1-1C9DEA309DE6}" type="slidenum"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693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B2C (business-to-consumer) — </a:t>
            </a:r>
            <a:r>
              <a:rPr lang="en-US" dirty="0" err="1"/>
              <a:t>это</a:t>
            </a:r>
            <a:r>
              <a:rPr lang="en-US" dirty="0"/>
              <a:t> </a:t>
            </a:r>
            <a:r>
              <a:rPr lang="en-US" b="1" dirty="0" err="1"/>
              <a:t>модель</a:t>
            </a:r>
            <a:r>
              <a:rPr lang="en-US" b="1" dirty="0"/>
              <a:t> </a:t>
            </a:r>
            <a:r>
              <a:rPr lang="en-US" b="1" dirty="0" err="1"/>
              <a:t>бизнеса</a:t>
            </a:r>
            <a:r>
              <a:rPr lang="en-US" b="1" dirty="0"/>
              <a:t>, в </a:t>
            </a:r>
            <a:r>
              <a:rPr lang="en-US" b="1" dirty="0" err="1"/>
              <a:t>которой</a:t>
            </a:r>
            <a:r>
              <a:rPr lang="en-US" b="1" dirty="0"/>
              <a:t> </a:t>
            </a:r>
            <a:r>
              <a:rPr lang="en-US" b="1" dirty="0" err="1"/>
              <a:t>компания</a:t>
            </a:r>
            <a:r>
              <a:rPr lang="en-US" b="1" dirty="0"/>
              <a:t> </a:t>
            </a:r>
            <a:r>
              <a:rPr lang="en-US" b="1" dirty="0" err="1"/>
              <a:t>продаёт</a:t>
            </a:r>
            <a:r>
              <a:rPr lang="en-US" b="1" dirty="0"/>
              <a:t> </a:t>
            </a:r>
            <a:r>
              <a:rPr lang="en-US" b="1" dirty="0" err="1"/>
              <a:t>товар</a:t>
            </a:r>
            <a:r>
              <a:rPr lang="en-US" b="1" dirty="0"/>
              <a:t> </a:t>
            </a:r>
            <a:r>
              <a:rPr lang="en-US" b="1" dirty="0" err="1"/>
              <a:t>конечному</a:t>
            </a:r>
            <a:r>
              <a:rPr lang="en-US" b="1" dirty="0"/>
              <a:t> </a:t>
            </a:r>
            <a:r>
              <a:rPr lang="en-US" b="1" dirty="0" err="1"/>
              <a:t>потребителю</a:t>
            </a:r>
            <a:r>
              <a:rPr lang="en-US" b="1" dirty="0"/>
              <a:t>, </a:t>
            </a:r>
            <a:r>
              <a:rPr lang="en-US" b="1" dirty="0" err="1"/>
              <a:t>или</a:t>
            </a:r>
            <a:r>
              <a:rPr lang="en-US" b="1" dirty="0"/>
              <a:t> </a:t>
            </a:r>
            <a:r>
              <a:rPr lang="en-US" b="1" dirty="0" err="1"/>
              <a:t>частному</a:t>
            </a:r>
            <a:r>
              <a:rPr lang="en-US" b="1" dirty="0"/>
              <a:t> </a:t>
            </a:r>
            <a:r>
              <a:rPr lang="en-US" b="1" dirty="0" err="1"/>
              <a:t>лицу</a:t>
            </a:r>
            <a:r>
              <a:rPr lang="en-US" dirty="0"/>
              <a:t>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5817D-5EBE-4B20-A3C1-1C9DEA309DE6}" type="slidenum"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67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Из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основных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минусов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данных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приложений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можем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отметить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что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во-первых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отдельные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приложения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есть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не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на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всех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платформах</a:t>
            </a:r>
            <a:r>
              <a:rPr lang="en-US" dirty="0">
                <a:cs typeface="Calibri"/>
              </a:rPr>
              <a:t> (</a:t>
            </a:r>
            <a:r>
              <a:rPr lang="en-US" dirty="0" err="1">
                <a:cs typeface="Calibri"/>
              </a:rPr>
              <a:t>только</a:t>
            </a:r>
            <a:r>
              <a:rPr lang="en-US" dirty="0">
                <a:cs typeface="Calibri"/>
              </a:rPr>
              <a:t> Google play </a:t>
            </a:r>
            <a:r>
              <a:rPr lang="en-US" dirty="0" err="1">
                <a:cs typeface="Calibri"/>
              </a:rPr>
              <a:t>или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только</a:t>
            </a:r>
            <a:r>
              <a:rPr lang="en-US" dirty="0">
                <a:cs typeface="Calibri"/>
              </a:rPr>
              <a:t> App Store), а </a:t>
            </a:r>
            <a:r>
              <a:rPr lang="en-US" dirty="0" err="1">
                <a:cs typeface="Calibri"/>
              </a:rPr>
              <a:t>так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же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платная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подписка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мы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же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хотим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сделать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отдельные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функции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бесплатными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об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этом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подробнее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мы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расскажем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позже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описывая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бизнес-модель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проекта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5817D-5EBE-4B20-A3C1-1C9DEA309DE6}" type="slidenum"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986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Создаем приложение для учета финансов за 5 шагов</a:t>
            </a:r>
            <a:endParaRPr lang="ru-RU" dirty="0"/>
          </a:p>
          <a:p>
            <a:r>
              <a:rPr lang="ru-RU" dirty="0"/>
              <a:t>Когда компания запускает новое приложение, она рискует, особенно если придерживается подхода «все или ничего». Мы планируем начать с MVP (минимально жизнеспособного продукта), то есть сперва сделать релиз с базовыми функциями. Этот процесс состоит из пяти шагов.</a:t>
            </a:r>
          </a:p>
          <a:p>
            <a:r>
              <a:rPr lang="ru-RU" b="1" dirty="0"/>
              <a:t>Шаг № 1. Оценка продукта и анализ аудитории</a:t>
            </a:r>
            <a:endParaRPr lang="ru-RU" dirty="0"/>
          </a:p>
          <a:p>
            <a:r>
              <a:rPr lang="ru-RU" dirty="0"/>
              <a:t>На первом этапе наша задача была— провести тщательное исследование. Собрать информацию о целевой аудитории, изучить рынок и определите приоритетные функции для нашего продукта по методу </a:t>
            </a:r>
            <a:r>
              <a:rPr lang="ru-RU" dirty="0" err="1"/>
              <a:t>MoSCoW</a:t>
            </a:r>
            <a:r>
              <a:rPr lang="ru-RU" dirty="0"/>
              <a:t> (Метод </a:t>
            </a:r>
            <a:r>
              <a:rPr lang="ru-RU" dirty="0" err="1"/>
              <a:t>MoSCoW</a:t>
            </a:r>
            <a:r>
              <a:rPr lang="ru-RU" dirty="0"/>
              <a:t> (</a:t>
            </a:r>
            <a:r>
              <a:rPr lang="ru-RU" dirty="0" err="1"/>
              <a:t>Most</a:t>
            </a:r>
            <a:r>
              <a:rPr lang="ru-RU" dirty="0"/>
              <a:t> </a:t>
            </a:r>
            <a:r>
              <a:rPr lang="ru-RU" dirty="0" err="1"/>
              <a:t>Significant</a:t>
            </a:r>
            <a:r>
              <a:rPr lang="ru-RU" dirty="0"/>
              <a:t> Change) используется для определения приоритетов в разработке программного обеспечения. Он помогает выбрать наиболее важные функции, которые нужно реализовать в первую очередь, и те, которые можно отложить на </a:t>
            </a:r>
            <a:r>
              <a:rPr lang="ru-RU" dirty="0" err="1"/>
              <a:t>потом.Суть</a:t>
            </a:r>
            <a:r>
              <a:rPr lang="ru-RU" dirty="0"/>
              <a:t> метода заключается в том, что каждая функция оценивается по четырем категориям: </a:t>
            </a:r>
            <a:r>
              <a:rPr lang="ru-RU" dirty="0" err="1"/>
              <a:t>Must</a:t>
            </a:r>
            <a:r>
              <a:rPr lang="ru-RU" dirty="0"/>
              <a:t> </a:t>
            </a:r>
            <a:r>
              <a:rPr lang="ru-RU" dirty="0" err="1"/>
              <a:t>Have</a:t>
            </a:r>
            <a:r>
              <a:rPr lang="ru-RU" dirty="0"/>
              <a:t> (обязательные), </a:t>
            </a:r>
            <a:r>
              <a:rPr lang="ru-RU" dirty="0" err="1"/>
              <a:t>Should</a:t>
            </a:r>
            <a:r>
              <a:rPr lang="ru-RU" dirty="0"/>
              <a:t> </a:t>
            </a:r>
            <a:r>
              <a:rPr lang="ru-RU" dirty="0" err="1"/>
              <a:t>Have</a:t>
            </a:r>
            <a:r>
              <a:rPr lang="ru-RU" dirty="0"/>
              <a:t> (рекомендуемые), </a:t>
            </a:r>
            <a:r>
              <a:rPr lang="ru-RU" dirty="0" err="1"/>
              <a:t>Could</a:t>
            </a:r>
            <a:r>
              <a:rPr lang="ru-RU" dirty="0"/>
              <a:t> </a:t>
            </a:r>
            <a:r>
              <a:rPr lang="ru-RU" dirty="0" err="1"/>
              <a:t>Have</a:t>
            </a:r>
            <a:r>
              <a:rPr lang="ru-RU" dirty="0"/>
              <a:t> (опциональные) и </a:t>
            </a:r>
            <a:r>
              <a:rPr lang="ru-RU" dirty="0" err="1"/>
              <a:t>Won’t</a:t>
            </a:r>
            <a:r>
              <a:rPr lang="ru-RU" dirty="0"/>
              <a:t> </a:t>
            </a:r>
            <a:r>
              <a:rPr lang="ru-RU" dirty="0" err="1"/>
              <a:t>Have</a:t>
            </a:r>
            <a:r>
              <a:rPr lang="ru-RU" dirty="0"/>
              <a:t> (отсутствующие).)</a:t>
            </a:r>
          </a:p>
          <a:p>
            <a:r>
              <a:rPr lang="ru-RU" b="1" dirty="0"/>
              <a:t>Шаг № 2. UI/UX дизайн</a:t>
            </a:r>
            <a:endParaRPr lang="ru-RU" dirty="0"/>
          </a:p>
          <a:p>
            <a:r>
              <a:rPr lang="ru-RU" dirty="0"/>
              <a:t>Так как идея сформирована, пора переходить к дизайну UI/UX. На этой стадии мы будем карту пользовательского пути и сценарии взаимодействия с продуктом. Одновременно мы будем интерфейс, продумывать стиль от типографики до цветовой гаммы и иллюстраций. </a:t>
            </a:r>
          </a:p>
          <a:p>
            <a:r>
              <a:rPr lang="ru-RU" b="1" dirty="0"/>
              <a:t>Шаг № 3. Разработка</a:t>
            </a:r>
            <a:endParaRPr lang="ru-RU" dirty="0"/>
          </a:p>
          <a:p>
            <a:r>
              <a:rPr lang="ru-RU" dirty="0"/>
              <a:t>Дальше по плану — написание кодовой базы для серверной и клиентской частей проекта. Мы планируем нанять двух программистов — бэкенд- и </a:t>
            </a:r>
            <a:r>
              <a:rPr lang="ru-RU" dirty="0" err="1"/>
              <a:t>фронтенд</a:t>
            </a:r>
            <a:r>
              <a:rPr lang="ru-RU" dirty="0"/>
              <a:t>-разработчика — или же одного </a:t>
            </a:r>
            <a:r>
              <a:rPr lang="ru-RU" dirty="0" err="1"/>
              <a:t>фулл</a:t>
            </a:r>
            <a:r>
              <a:rPr lang="ru-RU" dirty="0"/>
              <a:t>-стек специалиста. </a:t>
            </a:r>
          </a:p>
          <a:p>
            <a:r>
              <a:rPr lang="ru-RU" b="1" dirty="0"/>
              <a:t>Шаг № 4. Релиз и тестирование гипотезы </a:t>
            </a:r>
            <a:endParaRPr lang="ru-RU" dirty="0"/>
          </a:p>
          <a:p>
            <a:r>
              <a:rPr lang="ru-RU" b="1" dirty="0"/>
              <a:t>Шаг № 5. Развитие и доработка</a:t>
            </a:r>
            <a:endParaRPr lang="ru-RU" dirty="0"/>
          </a:p>
          <a:p>
            <a:r>
              <a:rPr lang="ru-RU" dirty="0"/>
              <a:t>Фидбэк пользователей (получение обратной связи) — основа для обновлений, доработок и развития приложения. Релиз только запускает жизненный цикл продукта, затем предстоит поддерживать его и работать над ошибками. Расширять функциональность приложения по просьбам людей: например, добавить персональные рекомендации, обзоры трат и так далее. 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5817D-5EBE-4B20-A3C1-1C9DEA309DE6}" type="slidenum"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232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Для</a:t>
            </a:r>
            <a:r>
              <a:rPr lang="en-US" dirty="0"/>
              <a:t> </a:t>
            </a:r>
            <a:r>
              <a:rPr lang="en-US" dirty="0" err="1"/>
              <a:t>расчета</a:t>
            </a:r>
            <a:r>
              <a:rPr lang="en-US" dirty="0"/>
              <a:t> NPV (Net Present Value), IRRV (Internal Rate of Return) и </a:t>
            </a:r>
            <a:r>
              <a:rPr lang="en-US" dirty="0" err="1"/>
              <a:t>рентабельности</a:t>
            </a:r>
            <a:r>
              <a:rPr lang="en-US" dirty="0"/>
              <a:t> </a:t>
            </a:r>
            <a:r>
              <a:rPr lang="en-US" dirty="0" err="1"/>
              <a:t>продукта</a:t>
            </a:r>
            <a:r>
              <a:rPr lang="en-US" dirty="0"/>
              <a:t> </a:t>
            </a:r>
            <a:r>
              <a:rPr lang="en-US" dirty="0" err="1"/>
              <a:t>нам</a:t>
            </a:r>
            <a:r>
              <a:rPr lang="en-US" dirty="0"/>
              <a:t> </a:t>
            </a:r>
            <a:r>
              <a:rPr lang="en-US" dirty="0" err="1"/>
              <a:t>необходимо</a:t>
            </a:r>
            <a:r>
              <a:rPr lang="en-US" dirty="0"/>
              <a:t> </a:t>
            </a:r>
            <a:r>
              <a:rPr lang="en-US" dirty="0" err="1"/>
              <a:t>знать</a:t>
            </a:r>
            <a:r>
              <a:rPr lang="en-US" dirty="0"/>
              <a:t> </a:t>
            </a:r>
            <a:r>
              <a:rPr lang="en-US" dirty="0" err="1"/>
              <a:t>ставку</a:t>
            </a:r>
            <a:r>
              <a:rPr lang="en-US" dirty="0"/>
              <a:t> </a:t>
            </a:r>
            <a:r>
              <a:rPr lang="en-US" dirty="0" err="1"/>
              <a:t>дисконтирования</a:t>
            </a:r>
            <a:r>
              <a:rPr lang="en-US" dirty="0"/>
              <a:t>. В </a:t>
            </a:r>
            <a:r>
              <a:rPr lang="en-US" dirty="0" err="1"/>
              <a:t>данном</a:t>
            </a:r>
            <a:r>
              <a:rPr lang="en-US" dirty="0"/>
              <a:t> </a:t>
            </a:r>
            <a:r>
              <a:rPr lang="en-US" dirty="0" err="1"/>
              <a:t>случае</a:t>
            </a:r>
            <a:r>
              <a:rPr lang="en-US" dirty="0"/>
              <a:t>, </a:t>
            </a:r>
            <a:r>
              <a:rPr lang="en-US" dirty="0" err="1"/>
              <a:t>без</a:t>
            </a:r>
            <a:r>
              <a:rPr lang="en-US" dirty="0"/>
              <a:t> </a:t>
            </a:r>
            <a:r>
              <a:rPr lang="en-US" dirty="0" err="1"/>
              <a:t>дополнительной</a:t>
            </a:r>
            <a:r>
              <a:rPr lang="en-US" dirty="0"/>
              <a:t> </a:t>
            </a:r>
            <a:r>
              <a:rPr lang="en-US" dirty="0" err="1"/>
              <a:t>информации</a:t>
            </a:r>
            <a:r>
              <a:rPr lang="en-US" dirty="0"/>
              <a:t>, </a:t>
            </a:r>
            <a:r>
              <a:rPr lang="en-US" dirty="0" err="1"/>
              <a:t>допустим</a:t>
            </a:r>
            <a:r>
              <a:rPr lang="en-US" dirty="0"/>
              <a:t>, </a:t>
            </a:r>
            <a:r>
              <a:rPr lang="en-US" dirty="0" err="1"/>
              <a:t>что</a:t>
            </a:r>
            <a:r>
              <a:rPr lang="en-US" dirty="0"/>
              <a:t> </a:t>
            </a:r>
            <a:r>
              <a:rPr lang="en-US" dirty="0" err="1"/>
              <a:t>ставка</a:t>
            </a:r>
            <a:r>
              <a:rPr lang="en-US" dirty="0"/>
              <a:t> </a:t>
            </a:r>
            <a:r>
              <a:rPr lang="en-US" dirty="0" err="1"/>
              <a:t>дисконтирования</a:t>
            </a:r>
            <a:r>
              <a:rPr lang="en-US" dirty="0"/>
              <a:t> </a:t>
            </a:r>
            <a:r>
              <a:rPr lang="en-US" dirty="0" err="1"/>
              <a:t>равна</a:t>
            </a:r>
            <a:r>
              <a:rPr lang="en-US" dirty="0"/>
              <a:t> 10%.</a:t>
            </a:r>
            <a:endParaRPr lang="ru-RU" dirty="0"/>
          </a:p>
          <a:p>
            <a:r>
              <a:rPr lang="en-US" dirty="0"/>
              <a:t>NPV = (8 * 0) + (120 * 340,000) / (1 + 0.1)1 + (700 * 2,000,000) / (1 + 0.1)2 + (360 * 450,000) / (1 + 0.1)3 + (230,000 * (13/52)) / (1 + 0.1)^13 + (3,500,000 / (1 + 0.1)^13)</a:t>
            </a:r>
            <a:endParaRPr lang="ru-RU" dirty="0"/>
          </a:p>
          <a:p>
            <a:r>
              <a:rPr lang="en-US" dirty="0"/>
              <a:t>В </a:t>
            </a:r>
            <a:r>
              <a:rPr lang="en-US" dirty="0" err="1"/>
              <a:t>данном</a:t>
            </a:r>
            <a:r>
              <a:rPr lang="en-US" dirty="0"/>
              <a:t> </a:t>
            </a:r>
            <a:r>
              <a:rPr lang="en-US" dirty="0" err="1"/>
              <a:t>случае</a:t>
            </a:r>
            <a:r>
              <a:rPr lang="en-US" dirty="0"/>
              <a:t> NPV </a:t>
            </a:r>
            <a:r>
              <a:rPr lang="en-US" dirty="0" err="1"/>
              <a:t>равен</a:t>
            </a:r>
            <a:r>
              <a:rPr lang="en-US" dirty="0"/>
              <a:t> 918,669. </a:t>
            </a:r>
            <a:r>
              <a:rPr lang="en-US" dirty="0" err="1"/>
              <a:t>Это</a:t>
            </a:r>
            <a:r>
              <a:rPr lang="en-US" dirty="0"/>
              <a:t> </a:t>
            </a:r>
            <a:r>
              <a:rPr lang="en-US" dirty="0" err="1"/>
              <a:t>означает</a:t>
            </a:r>
            <a:r>
              <a:rPr lang="en-US" dirty="0"/>
              <a:t>, </a:t>
            </a:r>
            <a:r>
              <a:rPr lang="en-US" dirty="0" err="1"/>
              <a:t>что</a:t>
            </a:r>
            <a:r>
              <a:rPr lang="en-US" dirty="0"/>
              <a:t> </a:t>
            </a:r>
            <a:r>
              <a:rPr lang="en-US" dirty="0" err="1"/>
              <a:t>общая</a:t>
            </a:r>
            <a:r>
              <a:rPr lang="en-US" dirty="0"/>
              <a:t> </a:t>
            </a:r>
            <a:r>
              <a:rPr lang="en-US" dirty="0" err="1"/>
              <a:t>приведенная</a:t>
            </a:r>
            <a:r>
              <a:rPr lang="en-US" dirty="0"/>
              <a:t> </a:t>
            </a:r>
            <a:r>
              <a:rPr lang="en-US" dirty="0" err="1"/>
              <a:t>стоимость</a:t>
            </a:r>
            <a:r>
              <a:rPr lang="en-US" dirty="0"/>
              <a:t> </a:t>
            </a:r>
            <a:r>
              <a:rPr lang="en-US" dirty="0" err="1"/>
              <a:t>доходов</a:t>
            </a:r>
            <a:r>
              <a:rPr lang="en-US" dirty="0"/>
              <a:t> </a:t>
            </a:r>
            <a:r>
              <a:rPr lang="en-US" dirty="0" err="1"/>
              <a:t>проекта</a:t>
            </a:r>
            <a:r>
              <a:rPr lang="en-US" dirty="0"/>
              <a:t> </a:t>
            </a:r>
            <a:r>
              <a:rPr lang="en-US" dirty="0" err="1"/>
              <a:t>превышает</a:t>
            </a:r>
            <a:r>
              <a:rPr lang="en-US" dirty="0"/>
              <a:t> </a:t>
            </a:r>
            <a:r>
              <a:rPr lang="en-US" dirty="0" err="1"/>
              <a:t>стоимость</a:t>
            </a:r>
            <a:r>
              <a:rPr lang="en-US" dirty="0"/>
              <a:t> </a:t>
            </a:r>
            <a:r>
              <a:rPr lang="en-US" dirty="0" err="1"/>
              <a:t>инвестиций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IRRV </a:t>
            </a:r>
            <a:r>
              <a:rPr lang="en-US" dirty="0" err="1"/>
              <a:t>можно</a:t>
            </a:r>
            <a:r>
              <a:rPr lang="en-US" dirty="0"/>
              <a:t> </a:t>
            </a:r>
            <a:r>
              <a:rPr lang="en-US" dirty="0" err="1"/>
              <a:t>найти</a:t>
            </a:r>
            <a:r>
              <a:rPr lang="en-US" dirty="0"/>
              <a:t> с </a:t>
            </a:r>
            <a:r>
              <a:rPr lang="en-US" dirty="0" err="1"/>
              <a:t>помощью</a:t>
            </a:r>
            <a:r>
              <a:rPr lang="en-US" dirty="0"/>
              <a:t> </a:t>
            </a:r>
            <a:r>
              <a:rPr lang="en-US" dirty="0" err="1"/>
              <a:t>финансового</a:t>
            </a:r>
            <a:r>
              <a:rPr lang="en-US" dirty="0"/>
              <a:t> </a:t>
            </a:r>
            <a:r>
              <a:rPr lang="en-US" dirty="0" err="1"/>
              <a:t>калькулятора</a:t>
            </a:r>
            <a:r>
              <a:rPr lang="en-US" dirty="0"/>
              <a:t> </a:t>
            </a:r>
            <a:r>
              <a:rPr lang="en-US" dirty="0" err="1"/>
              <a:t>или</a:t>
            </a:r>
            <a:r>
              <a:rPr lang="en-US" dirty="0"/>
              <a:t> </a:t>
            </a:r>
            <a:r>
              <a:rPr lang="en-US" dirty="0" err="1"/>
              <a:t>специального</a:t>
            </a:r>
            <a:r>
              <a:rPr lang="en-US" dirty="0"/>
              <a:t> </a:t>
            </a:r>
            <a:r>
              <a:rPr lang="en-US" dirty="0" err="1"/>
              <a:t>программного</a:t>
            </a:r>
            <a:r>
              <a:rPr lang="en-US" dirty="0"/>
              <a:t> </a:t>
            </a:r>
            <a:r>
              <a:rPr lang="en-US" dirty="0" err="1"/>
              <a:t>обеспечения</a:t>
            </a:r>
            <a:r>
              <a:rPr lang="en-US" dirty="0"/>
              <a:t>. В </a:t>
            </a:r>
            <a:r>
              <a:rPr lang="en-US" dirty="0" err="1"/>
              <a:t>этом</a:t>
            </a:r>
            <a:r>
              <a:rPr lang="en-US" dirty="0"/>
              <a:t> </a:t>
            </a:r>
            <a:r>
              <a:rPr lang="en-US" dirty="0" err="1"/>
              <a:t>случае</a:t>
            </a:r>
            <a:r>
              <a:rPr lang="en-US" dirty="0"/>
              <a:t>, IRRV </a:t>
            </a:r>
            <a:r>
              <a:rPr lang="en-US" dirty="0" err="1"/>
              <a:t>равен</a:t>
            </a:r>
            <a:r>
              <a:rPr lang="en-US" dirty="0"/>
              <a:t> </a:t>
            </a:r>
            <a:r>
              <a:rPr lang="en-US" dirty="0" err="1"/>
              <a:t>приблизительно</a:t>
            </a:r>
            <a:r>
              <a:rPr lang="en-US" dirty="0"/>
              <a:t> 65%.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5817D-5EBE-4B20-A3C1-1C9DEA309DE6}" type="slidenum"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511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42FE-E00B-4FAF-8F73-F722060EB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600" y="978408"/>
            <a:ext cx="10506991" cy="2531555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C1CCE2-4461-473E-B23C-34C8CCF04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600" y="3602038"/>
            <a:ext cx="10506991" cy="227755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A551A-CE2F-4E35-A714-B1F04D4B4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5C907-6594-4DFF-A32B-449C3BA96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76D75-E9DA-4660-AC52-51BA63FC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EFA84C-D756-4DC7-AA46-68D776F37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310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3735-A77F-440D-9448-6AE7C204D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8"/>
            <a:ext cx="10634472" cy="21579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6C6EE-D55E-454B-B28C-EC73D1DB4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A2905-6D2E-4319-9521-61452AB8F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C7550-84E8-49D3-B419-6F5F327D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D2C6B-EA5D-4D97-BC84-6C860D536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35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B299E6-11CC-4181-86C3-528A13F1F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07" y="3922232"/>
            <a:ext cx="11147071" cy="2434825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03473-0A64-4F9F-833B-8D64E3901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9"/>
            <a:ext cx="10515600" cy="2716769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73736-B424-40F2-B562-6DC10E5ED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600" y="4171445"/>
            <a:ext cx="10515600" cy="1918205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48851-37C0-478D-B722-D76C817DC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E063E-66CE-4C18-91FA-D14AE052D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66D3D-FD62-470C-BC3C-A03771A32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FF0049-0231-4557-A707-569556F0C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1007" y="3922232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7A0DB1-87C8-4BF4-B2A2-F9CA6ED05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C29209-8A8F-48A7-8BA2-AFADA37CB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1007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539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66BE9C-AE7C-4C39-9694-C32D6939B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07" y="483577"/>
            <a:ext cx="11147071" cy="2434824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ACC42C-303A-4BDF-990A-2B07967B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978408"/>
            <a:ext cx="11147071" cy="17552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55CEF-353E-4E14-83AD-ACADDC08D9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600" y="3103131"/>
            <a:ext cx="5418551" cy="3073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5ECEF-9654-4AC1-BF77-7BC602BBD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1120" y="3103131"/>
            <a:ext cx="5418551" cy="3073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22FC8-BC06-407B-A82B-DA62B33A1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5B701-4E1F-48AA-8A3C-ED5DD9151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BCA31-8AC7-46F5-BCAB-41D54DF83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BA86D8-2A29-4A0E-AEA0-39B41C418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2918401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85E13E-918A-4D04-9E84-94148D7C8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52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5E892-D975-4DD6-8583-A14DDBE85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1" y="978407"/>
            <a:ext cx="11145039" cy="1339584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F7700-CECC-4881-BE5C-A13CD825B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632" y="2500921"/>
            <a:ext cx="5346222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4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A50766-520A-44C5-943E-569222B74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" y="3428999"/>
            <a:ext cx="5346222" cy="2760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2F7E42-976A-4239-8006-D68538D4B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120" y="2500921"/>
            <a:ext cx="5372551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8CA329-951F-4391-ADC5-7EA320B778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7120" y="3428999"/>
            <a:ext cx="5372551" cy="2760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BEC22A-DA46-460C-B865-D928C20AE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B2D647-42C5-4AB7-BB71-3A4406571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" y="6419088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0B2B67-714C-46DA-85E5-598B4244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9591" y="-7190"/>
            <a:ext cx="640080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6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D4B6724-AB30-4E7C-BE2B-ECD94FF1B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07" y="3933311"/>
            <a:ext cx="11147071" cy="2434825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D4BAB-2678-4A19-A575-C47CAF144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8"/>
            <a:ext cx="10634472" cy="2591509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47C89E-0ABD-4FD2-924C-894345ADF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3026CE-9CC8-403B-88B1-184D16532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B3D616-3C18-401B-A792-E75149FDF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EC6F70-D800-4067-A36A-5BBFC8018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3933311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2B66CB6-8988-4FBA-8524-726765A5F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1007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402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C73F84-0C6B-4EF4-9405-C38982499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CEC807-744E-4C5C-8B15-09AED3E57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BCB19-9F4B-474C-85C1-4A645A971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33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A88B0-DD6B-449B-AE32-D3192081E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" y="978408"/>
            <a:ext cx="4287393" cy="2450592"/>
          </a:xfrm>
          <a:prstGeom prst="rect">
            <a:avLst/>
          </a:prstGeom>
        </p:spPr>
        <p:txBody>
          <a:bodyPr anchor="b"/>
          <a:lstStyle>
            <a:lvl1pPr>
              <a:defRPr lang="en-US" sz="5400" kern="120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22ED6-5B69-4B3B-BF96-3A75F2107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987425"/>
            <a:ext cx="644648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04043-D45F-440A-A15D-2718A913E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632" y="3645074"/>
            <a:ext cx="4287393" cy="2223914"/>
          </a:xfrm>
        </p:spPr>
        <p:txBody>
          <a:bodyPr/>
          <a:lstStyle>
            <a:lvl1pPr marL="0" indent="0">
              <a:buNone/>
              <a:defRPr lang="en-US" sz="24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072DC-7326-43E7-806C-B690C439E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89A0F-B8C6-4AA6-A9C4-4A454F42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57A616-A4F2-4FC5-88DE-B4E6BA542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201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773D-D007-4687-BA9C-9F229829B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" y="978407"/>
            <a:ext cx="4287393" cy="2450593"/>
          </a:xfrm>
          <a:prstGeom prst="rect">
            <a:avLst/>
          </a:prstGeom>
        </p:spPr>
        <p:txBody>
          <a:bodyPr anchor="b"/>
          <a:lstStyle>
            <a:lvl1pPr>
              <a:defRPr lang="en-US" sz="5400" kern="120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3A75FC-78D2-4EF5-884F-11B7BACF79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987425"/>
            <a:ext cx="644648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CE0BB-D335-4391-A23F-194C575CAF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632" y="3645074"/>
            <a:ext cx="4287393" cy="2223914"/>
          </a:xfrm>
        </p:spPr>
        <p:txBody>
          <a:bodyPr/>
          <a:lstStyle>
            <a:lvl1pPr marL="0" indent="0">
              <a:buNone/>
              <a:defRPr lang="en-US" sz="240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701E1-B97B-4DA5-B9AD-07B7C1247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D9CF8-F42F-4618-9F26-8BFE56487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CA2023-1ECA-4A96-BDC7-F7FA4368B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17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1999A10-4355-4A13-B008-196B21ABE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600" y="483576"/>
            <a:ext cx="11147071" cy="2434825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36D448-AFEA-4483-B0E4-00284052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8"/>
            <a:ext cx="10506991" cy="17552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16234-4516-4303-8F60-A8127D89A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192" y="3103131"/>
            <a:ext cx="10506991" cy="3092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B5D50-A474-462B-A807-DF186B1C2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F1DAF-2E2D-46ED-AA3E-3D2FE4039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FC771-EB13-4EB5-A0A2-3968C6AB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596B8-8230-4695-8D76-F06AFA815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2918401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3EBF93-5FD9-4F4E-8485-7B937145C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563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6B4D06-C7C6-4949-8EB2-F03ED999A2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041710" y="978408"/>
            <a:ext cx="2947881" cy="512477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21B9D-8C11-4176-AF22-89F972E21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632" y="978408"/>
            <a:ext cx="7256453" cy="51247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A9E1C-8E18-4A35-9BD8-427B1D14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16CDB-7BB6-4DD2-A626-6DA8E569F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0403B-439E-449F-83B1-799EEC239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0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87A535-3CAC-46BC-B2B2-3AE83EC3A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8"/>
            <a:ext cx="10506991" cy="2153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EBDBD-59EC-46ED-BE79-6D37B531D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600" y="3306870"/>
            <a:ext cx="10506991" cy="2572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21F5C-FD3D-42C7-90F4-5ECE6FFCF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4632" y="1005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81B8F32D-D8B6-4B9E-9CBF-DCAC30B7B93D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63D50-6D0B-4963-97B9-A32AE6323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41908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B5E08-CAC3-4C87-B143-5F8956AE90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9591" y="1005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8D74AC-B125-4E11-BA53-E9E38396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DC76EBE-FB9D-4054-B5D8-19E3EAFE4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69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tack Of Coins">
            <a:extLst>
              <a:ext uri="{FF2B5EF4-FFF2-40B4-BE49-F238E27FC236}">
                <a16:creationId xmlns:a16="http://schemas.microsoft.com/office/drawing/2014/main" id="{94F22A94-65D3-4966-21AA-4258C6BC4E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alphaModFix/>
          </a:blip>
          <a:srcRect l="24" r="6250" b="6250"/>
          <a:stretch/>
        </p:blipFill>
        <p:spPr>
          <a:xfrm>
            <a:off x="20" y="21464"/>
            <a:ext cx="12188932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89012F3-E872-4965-8202-7945C4E70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4E56A8-93D5-4BE3-AE61-84677331A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42DB23F-578C-4EE7-8963-3BA228C67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524" y="3205874"/>
            <a:ext cx="12188952" cy="3652125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2600" y="732032"/>
            <a:ext cx="6650871" cy="2736390"/>
          </a:xfrm>
        </p:spPr>
        <p:txBody>
          <a:bodyPr anchor="t">
            <a:normAutofit/>
          </a:bodyPr>
          <a:lstStyle/>
          <a:p>
            <a:r>
              <a:rPr lang="en-US" sz="8000">
                <a:solidFill>
                  <a:srgbClr val="FFFFFF"/>
                </a:solidFill>
                <a:latin typeface="Trebuchet MS"/>
              </a:rPr>
              <a:t>KEEP FINANCE</a:t>
            </a:r>
            <a:endParaRPr lang="ru-RU" sz="8000">
              <a:solidFill>
                <a:srgbClr val="FFFFFF"/>
              </a:solidFill>
              <a:latin typeface="Trebuchet MS"/>
            </a:endParaRPr>
          </a:p>
          <a:p>
            <a:endParaRPr lang="ru-RU" sz="800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32131" y="4201721"/>
            <a:ext cx="5350518" cy="19498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Ризванов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Марат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Ильдарович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endParaRPr lang="ru-RU" dirty="0">
              <a:solidFill>
                <a:srgbClr val="FFFFFF"/>
              </a:solidFill>
              <a:ea typeface="+mn-lt"/>
              <a:cs typeface="+mn-lt"/>
            </a:endParaRPr>
          </a:p>
          <a:p>
            <a:pPr algn="r"/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Лежнев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Илья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Александрович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pPr algn="r"/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Гусак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Артем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Викторович</a:t>
            </a:r>
            <a:endParaRPr lang="ru-RU" dirty="0" err="1">
              <a:solidFill>
                <a:srgbClr val="FFFFFF"/>
              </a:solidFill>
              <a:ea typeface="+mn-lt"/>
              <a:cs typeface="+mn-lt"/>
            </a:endParaRPr>
          </a:p>
          <a:p>
            <a:pPr algn="r"/>
            <a:endParaRPr lang="ru-RU">
              <a:solidFill>
                <a:srgbClr val="FFFFFF"/>
              </a:solidFill>
              <a:cs typeface="Calibri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D492A0C-1773-477B-83B5-C707CB057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B0CFF1-78D7-4A83-A95E-71F9E383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2927E5-081D-440D-A775-C0AE9DA1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07" y="489856"/>
            <a:ext cx="11147071" cy="14766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B66664-35DB-8519-8578-47F1863E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958059"/>
            <a:ext cx="10813250" cy="10221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err="1">
                <a:ea typeface="+mj-lt"/>
                <a:cs typeface="+mj-lt"/>
              </a:rPr>
              <a:t>Перспективы</a:t>
            </a:r>
            <a:r>
              <a:rPr lang="en-US" sz="3600" dirty="0">
                <a:ea typeface="+mj-lt"/>
                <a:cs typeface="+mj-lt"/>
              </a:rPr>
              <a:t> </a:t>
            </a:r>
            <a:r>
              <a:rPr lang="en-US" sz="3600" err="1">
                <a:ea typeface="+mj-lt"/>
                <a:cs typeface="+mj-lt"/>
              </a:rPr>
              <a:t>рынка</a:t>
            </a:r>
            <a:r>
              <a:rPr lang="en-US" sz="3600" dirty="0">
                <a:ea typeface="+mj-lt"/>
                <a:cs typeface="+mj-lt"/>
              </a:rPr>
              <a:t> </a:t>
            </a:r>
            <a:r>
              <a:rPr lang="en-US" sz="3600" err="1">
                <a:ea typeface="+mj-lt"/>
                <a:cs typeface="+mj-lt"/>
              </a:rPr>
              <a:t>финансовых</a:t>
            </a:r>
            <a:r>
              <a:rPr lang="en-US" sz="3600" dirty="0">
                <a:ea typeface="+mj-lt"/>
                <a:cs typeface="+mj-lt"/>
              </a:rPr>
              <a:t> </a:t>
            </a:r>
            <a:r>
              <a:rPr lang="en-US" sz="3600" err="1">
                <a:ea typeface="+mj-lt"/>
                <a:cs typeface="+mj-lt"/>
              </a:rPr>
              <a:t>приложений</a:t>
            </a:r>
            <a:endParaRPr lang="ru-RU" sz="3600" err="1">
              <a:ea typeface="+mj-lt"/>
              <a:cs typeface="+mj-lt"/>
            </a:endParaRPr>
          </a:p>
          <a:p>
            <a:pPr>
              <a:lnSpc>
                <a:spcPct val="90000"/>
              </a:lnSpc>
            </a:pPr>
            <a:endParaRPr lang="ru-RU" sz="36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CDD0E7-BDD6-41F4-8AAB-088A2E8D0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Рисунок 3" descr="Статистика загрузок мобильных приложений в США, 2018-2021">
            <a:extLst>
              <a:ext uri="{FF2B5EF4-FFF2-40B4-BE49-F238E27FC236}">
                <a16:creationId xmlns:a16="http://schemas.microsoft.com/office/drawing/2014/main" id="{37310894-3134-D84A-294C-71032A92A3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920" r="4146" b="-1"/>
          <a:stretch/>
        </p:blipFill>
        <p:spPr>
          <a:xfrm>
            <a:off x="481007" y="1993515"/>
            <a:ext cx="5511628" cy="437462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558310-C928-4426-BFAC-68450D291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199351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58B45F5-E162-4AF7-9E46-A4290969B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2F08321-9C75-0759-BA81-814CABB61182}"/>
              </a:ext>
            </a:extLst>
          </p:cNvPr>
          <p:cNvSpPr txBox="1"/>
          <p:nvPr/>
        </p:nvSpPr>
        <p:spPr>
          <a:xfrm>
            <a:off x="6098146" y="2395470"/>
            <a:ext cx="5726805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-apple-system"/>
              </a:rPr>
              <a:t>Финансовые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приложения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приносят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аудитории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пользу</a:t>
            </a:r>
            <a:r>
              <a:rPr lang="en-US" dirty="0">
                <a:latin typeface="-apple-system"/>
              </a:rPr>
              <a:t> и </a:t>
            </a:r>
            <a:r>
              <a:rPr lang="en-US" dirty="0" err="1">
                <a:latin typeface="-apple-system"/>
              </a:rPr>
              <a:t>помогают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улучшить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качество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жизни</a:t>
            </a:r>
            <a:r>
              <a:rPr lang="en-US" dirty="0">
                <a:latin typeface="-apple-system"/>
              </a:rPr>
              <a:t>, </a:t>
            </a:r>
            <a:r>
              <a:rPr lang="en-US" dirty="0" err="1">
                <a:latin typeface="-apple-system"/>
              </a:rPr>
              <a:t>поэтому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они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востребованы</a:t>
            </a:r>
            <a:r>
              <a:rPr lang="en-US" dirty="0">
                <a:latin typeface="-apple-system"/>
              </a:rPr>
              <a:t>. </a:t>
            </a:r>
            <a:r>
              <a:rPr lang="en-US" dirty="0" err="1">
                <a:latin typeface="-apple-system"/>
              </a:rPr>
              <a:t>Число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пользователей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софта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растет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на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протяжении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последних</a:t>
            </a:r>
            <a:r>
              <a:rPr lang="en-US" dirty="0">
                <a:latin typeface="-apple-system"/>
              </a:rPr>
              <a:t> 4 </a:t>
            </a:r>
            <a:r>
              <a:rPr lang="en-US" dirty="0" err="1">
                <a:latin typeface="-apple-system"/>
              </a:rPr>
              <a:t>лет</a:t>
            </a:r>
            <a:r>
              <a:rPr lang="en-US" dirty="0">
                <a:latin typeface="-apple-system"/>
              </a:rPr>
              <a:t>. </a:t>
            </a:r>
            <a:r>
              <a:rPr lang="en-US" dirty="0" err="1">
                <a:latin typeface="-apple-system"/>
              </a:rPr>
              <a:t>Так</a:t>
            </a:r>
            <a:r>
              <a:rPr lang="en-US" dirty="0">
                <a:latin typeface="-apple-system"/>
              </a:rPr>
              <a:t>, </a:t>
            </a:r>
            <a:r>
              <a:rPr lang="en-US" dirty="0" err="1">
                <a:latin typeface="-apple-system"/>
              </a:rPr>
              <a:t>например</a:t>
            </a:r>
            <a:r>
              <a:rPr lang="en-US" dirty="0">
                <a:latin typeface="-apple-system"/>
              </a:rPr>
              <a:t>, </a:t>
            </a:r>
            <a:r>
              <a:rPr lang="en-US" dirty="0" err="1">
                <a:latin typeface="-apple-system"/>
              </a:rPr>
              <a:t>по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статистике</a:t>
            </a:r>
            <a:r>
              <a:rPr lang="en-US" dirty="0">
                <a:latin typeface="-apple-system"/>
              </a:rPr>
              <a:t> в 2021 </a:t>
            </a:r>
            <a:r>
              <a:rPr lang="en-US" dirty="0" err="1">
                <a:latin typeface="-apple-system"/>
              </a:rPr>
              <a:t>году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приложения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для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ведения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бюджета</a:t>
            </a:r>
            <a:r>
              <a:rPr lang="en-US" dirty="0">
                <a:latin typeface="-apple-system"/>
              </a:rPr>
              <a:t> в США </a:t>
            </a:r>
            <a:r>
              <a:rPr lang="en-US" dirty="0" err="1">
                <a:latin typeface="-apple-system"/>
              </a:rPr>
              <a:t>загрузили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больше</a:t>
            </a:r>
            <a:r>
              <a:rPr lang="en-US" dirty="0">
                <a:latin typeface="-apple-system"/>
              </a:rPr>
              <a:t> 573 </a:t>
            </a:r>
            <a:r>
              <a:rPr lang="en-US" dirty="0" err="1">
                <a:latin typeface="-apple-system"/>
              </a:rPr>
              <a:t>миллионов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раз</a:t>
            </a:r>
            <a:r>
              <a:rPr lang="en-US" dirty="0">
                <a:latin typeface="-apple-system"/>
              </a:rPr>
              <a:t>. </a:t>
            </a:r>
            <a:r>
              <a:rPr lang="en-US" dirty="0" err="1">
                <a:latin typeface="-apple-system"/>
              </a:rPr>
              <a:t>По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сравнению</a:t>
            </a:r>
            <a:r>
              <a:rPr lang="en-US" dirty="0">
                <a:latin typeface="-apple-system"/>
              </a:rPr>
              <a:t> с 2020 </a:t>
            </a:r>
            <a:r>
              <a:rPr lang="en-US" dirty="0" err="1">
                <a:latin typeface="-apple-system"/>
              </a:rPr>
              <a:t>годом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прирост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составил</a:t>
            </a:r>
            <a:r>
              <a:rPr lang="en-US" dirty="0">
                <a:latin typeface="-apple-system"/>
              </a:rPr>
              <a:t> 19%. ​</a:t>
            </a:r>
            <a:br>
              <a:rPr lang="en-US" dirty="0"/>
            </a:br>
            <a:br>
              <a:rPr lang="en-US" dirty="0"/>
            </a:br>
            <a:r>
              <a:rPr lang="en-US" dirty="0">
                <a:latin typeface="-apple-system"/>
              </a:rPr>
              <a:t>В РФ </a:t>
            </a:r>
            <a:r>
              <a:rPr lang="en-US" dirty="0" err="1">
                <a:latin typeface="-apple-system"/>
              </a:rPr>
              <a:t>ситуация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не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сильно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отличается</a:t>
            </a:r>
            <a:r>
              <a:rPr lang="en-US" dirty="0">
                <a:latin typeface="-apple-system"/>
              </a:rPr>
              <a:t>, </a:t>
            </a:r>
            <a:r>
              <a:rPr lang="en-US" dirty="0" err="1">
                <a:latin typeface="-apple-system"/>
              </a:rPr>
              <a:t>всё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больше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людей</a:t>
            </a:r>
            <a:r>
              <a:rPr lang="en-US" dirty="0">
                <a:latin typeface="-apple-system"/>
              </a:rPr>
              <a:t> в </a:t>
            </a:r>
            <a:r>
              <a:rPr lang="en-US" dirty="0" err="1">
                <a:latin typeface="-apple-system"/>
              </a:rPr>
              <a:t>нашей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стране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стараются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увеличить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свою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финансовую</a:t>
            </a:r>
            <a:r>
              <a:rPr lang="en-US" dirty="0">
                <a:latin typeface="-apple-system"/>
              </a:rPr>
              <a:t> </a:t>
            </a:r>
            <a:r>
              <a:rPr lang="en-US" dirty="0" err="1">
                <a:latin typeface="-apple-system"/>
              </a:rPr>
              <a:t>грамотность</a:t>
            </a:r>
            <a:r>
              <a:rPr lang="en-US" dirty="0">
                <a:latin typeface="-apple-system"/>
              </a:rPr>
              <a:t>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47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12EE356-A629-4F1A-9BAD-E21B3B10D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B7ED41-F3D7-4286-AD0B-B4A216D7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410" y="489853"/>
            <a:ext cx="3990149" cy="58581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CCBBAD-9BCB-0C67-306F-BC73C4448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99" y="1201532"/>
            <a:ext cx="3941576" cy="50249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 err="1">
                <a:ea typeface="+mj-lt"/>
                <a:cs typeface="+mj-lt"/>
              </a:rPr>
              <a:t>Наша</a:t>
            </a:r>
            <a:r>
              <a:rPr lang="en-US" sz="3100" dirty="0">
                <a:ea typeface="+mj-lt"/>
                <a:cs typeface="+mj-lt"/>
              </a:rPr>
              <a:t> </a:t>
            </a:r>
            <a:r>
              <a:rPr lang="en-US" sz="3100" dirty="0" err="1">
                <a:ea typeface="+mj-lt"/>
                <a:cs typeface="+mj-lt"/>
              </a:rPr>
              <a:t>задача</a:t>
            </a:r>
            <a:r>
              <a:rPr lang="en-US" sz="3100" dirty="0">
                <a:ea typeface="+mj-lt"/>
                <a:cs typeface="+mj-lt"/>
              </a:rPr>
              <a:t> </a:t>
            </a:r>
            <a:br>
              <a:rPr lang="en-US" sz="3100" dirty="0">
                <a:ea typeface="+mj-lt"/>
                <a:cs typeface="+mj-lt"/>
              </a:rPr>
            </a:br>
            <a:r>
              <a:rPr lang="en-US" sz="3100" dirty="0" err="1">
                <a:ea typeface="+mj-lt"/>
                <a:cs typeface="+mj-lt"/>
              </a:rPr>
              <a:t>заключается</a:t>
            </a:r>
            <a:r>
              <a:rPr lang="en-US" sz="3100" dirty="0">
                <a:ea typeface="+mj-lt"/>
                <a:cs typeface="+mj-lt"/>
              </a:rPr>
              <a:t> в </a:t>
            </a:r>
            <a:r>
              <a:rPr lang="en-US" sz="3100" dirty="0" err="1">
                <a:ea typeface="+mj-lt"/>
                <a:cs typeface="+mj-lt"/>
              </a:rPr>
              <a:t>том</a:t>
            </a:r>
            <a:r>
              <a:rPr lang="en-US" sz="3100" dirty="0">
                <a:ea typeface="+mj-lt"/>
                <a:cs typeface="+mj-lt"/>
              </a:rPr>
              <a:t>, </a:t>
            </a:r>
            <a:br>
              <a:rPr lang="en-US" sz="3100" dirty="0">
                <a:ea typeface="+mj-lt"/>
                <a:cs typeface="+mj-lt"/>
              </a:rPr>
            </a:br>
            <a:r>
              <a:rPr lang="en-US" sz="3100" dirty="0" err="1">
                <a:ea typeface="+mj-lt"/>
                <a:cs typeface="+mj-lt"/>
              </a:rPr>
              <a:t>чтобы</a:t>
            </a:r>
            <a:r>
              <a:rPr lang="en-US" sz="3100" dirty="0">
                <a:ea typeface="+mj-lt"/>
                <a:cs typeface="+mj-lt"/>
              </a:rPr>
              <a:t> </a:t>
            </a:r>
            <a:r>
              <a:rPr lang="en-US" sz="3100" dirty="0" err="1">
                <a:ea typeface="+mj-lt"/>
                <a:cs typeface="+mj-lt"/>
              </a:rPr>
              <a:t>помочь</a:t>
            </a:r>
            <a:r>
              <a:rPr lang="en-US" sz="3100" dirty="0">
                <a:ea typeface="+mj-lt"/>
                <a:cs typeface="+mj-lt"/>
              </a:rPr>
              <a:t> </a:t>
            </a:r>
            <a:br>
              <a:rPr lang="en-US" sz="3100" dirty="0">
                <a:ea typeface="+mj-lt"/>
                <a:cs typeface="+mj-lt"/>
              </a:rPr>
            </a:br>
            <a:r>
              <a:rPr lang="en-US" sz="3100" dirty="0" err="1">
                <a:ea typeface="+mj-lt"/>
                <a:cs typeface="+mj-lt"/>
              </a:rPr>
              <a:t>людям</a:t>
            </a:r>
            <a:r>
              <a:rPr lang="en-US" sz="3100" dirty="0">
                <a:ea typeface="+mj-lt"/>
                <a:cs typeface="+mj-lt"/>
              </a:rPr>
              <a:t> </a:t>
            </a:r>
            <a:r>
              <a:rPr lang="en-US" sz="3100" dirty="0" err="1">
                <a:ea typeface="+mj-lt"/>
                <a:cs typeface="+mj-lt"/>
              </a:rPr>
              <a:t>правильно</a:t>
            </a:r>
            <a:br>
              <a:rPr lang="en-US" sz="3100" dirty="0">
                <a:ea typeface="+mj-lt"/>
                <a:cs typeface="+mj-lt"/>
              </a:rPr>
            </a:br>
            <a:r>
              <a:rPr lang="en-US" sz="3100" dirty="0" err="1">
                <a:ea typeface="+mj-lt"/>
                <a:cs typeface="+mj-lt"/>
              </a:rPr>
              <a:t>распределять</a:t>
            </a:r>
            <a:r>
              <a:rPr lang="en-US" sz="3100" dirty="0">
                <a:ea typeface="+mj-lt"/>
                <a:cs typeface="+mj-lt"/>
              </a:rPr>
              <a:t> </a:t>
            </a:r>
            <a:r>
              <a:rPr lang="en-US" sz="3100" dirty="0" err="1">
                <a:ea typeface="+mj-lt"/>
                <a:cs typeface="+mj-lt"/>
              </a:rPr>
              <a:t>свои</a:t>
            </a:r>
            <a:r>
              <a:rPr lang="en-US" sz="3100" dirty="0">
                <a:ea typeface="+mj-lt"/>
                <a:cs typeface="+mj-lt"/>
              </a:rPr>
              <a:t> </a:t>
            </a:r>
            <a:r>
              <a:rPr lang="en-US" sz="3100" dirty="0" err="1">
                <a:ea typeface="+mj-lt"/>
                <a:cs typeface="+mj-lt"/>
              </a:rPr>
              <a:t>финансы</a:t>
            </a:r>
            <a:r>
              <a:rPr lang="en-US" sz="3100" dirty="0">
                <a:ea typeface="+mj-lt"/>
                <a:cs typeface="+mj-lt"/>
              </a:rPr>
              <a:t>, </a:t>
            </a:r>
            <a:r>
              <a:rPr lang="en-US" sz="3100" dirty="0" err="1">
                <a:ea typeface="+mj-lt"/>
                <a:cs typeface="+mj-lt"/>
              </a:rPr>
              <a:t>научитьсяэкономить</a:t>
            </a:r>
            <a:r>
              <a:rPr lang="en-US" sz="3100" dirty="0">
                <a:ea typeface="+mj-lt"/>
                <a:cs typeface="+mj-lt"/>
              </a:rPr>
              <a:t> и </a:t>
            </a:r>
            <a:br>
              <a:rPr lang="en-US" sz="3100" dirty="0">
                <a:ea typeface="+mj-lt"/>
                <a:cs typeface="+mj-lt"/>
              </a:rPr>
            </a:br>
            <a:r>
              <a:rPr lang="en-US" sz="3100" dirty="0" err="1">
                <a:ea typeface="+mj-lt"/>
                <a:cs typeface="+mj-lt"/>
              </a:rPr>
              <a:t>больше</a:t>
            </a:r>
            <a:r>
              <a:rPr lang="en-US" sz="3100" dirty="0">
                <a:ea typeface="+mj-lt"/>
                <a:cs typeface="+mj-lt"/>
              </a:rPr>
              <a:t> </a:t>
            </a:r>
            <a:br>
              <a:rPr lang="en-US" sz="3100" dirty="0">
                <a:ea typeface="+mj-lt"/>
                <a:cs typeface="+mj-lt"/>
              </a:rPr>
            </a:br>
            <a:r>
              <a:rPr lang="en-US" sz="3100" dirty="0" err="1">
                <a:ea typeface="+mj-lt"/>
                <a:cs typeface="+mj-lt"/>
              </a:rPr>
              <a:t>инвестировать</a:t>
            </a:r>
            <a:r>
              <a:rPr lang="en-US" sz="3100" dirty="0">
                <a:ea typeface="+mj-lt"/>
                <a:cs typeface="+mj-lt"/>
              </a:rPr>
              <a:t> </a:t>
            </a:r>
            <a:br>
              <a:rPr lang="en-US" sz="3100" dirty="0">
                <a:ea typeface="+mj-lt"/>
                <a:cs typeface="+mj-lt"/>
              </a:rPr>
            </a:br>
            <a:r>
              <a:rPr lang="en-US" sz="3100" dirty="0">
                <a:ea typeface="+mj-lt"/>
                <a:cs typeface="+mj-lt"/>
              </a:rPr>
              <a:t>в </a:t>
            </a:r>
            <a:r>
              <a:rPr lang="en-US" sz="3100" dirty="0" err="1">
                <a:ea typeface="+mj-lt"/>
                <a:cs typeface="+mj-lt"/>
              </a:rPr>
              <a:t>будущее</a:t>
            </a:r>
            <a:r>
              <a:rPr lang="en-US" sz="3100" dirty="0">
                <a:ea typeface="+mj-lt"/>
                <a:cs typeface="+mj-lt"/>
              </a:rPr>
              <a:t>!</a:t>
            </a:r>
            <a:endParaRPr lang="ru-RU" sz="3100" dirty="0">
              <a:ea typeface="+mj-lt"/>
              <a:cs typeface="+mj-lt"/>
            </a:endParaRPr>
          </a:p>
          <a:p>
            <a:pPr algn="ctr">
              <a:lnSpc>
                <a:spcPct val="90000"/>
              </a:lnSpc>
            </a:pPr>
            <a:endParaRPr lang="ru-RU" sz="31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317483B-E60B-4F41-9448-D757B9FCD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EB44B66-1945-4638-8E9A-4F49493D7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Объект 5">
            <a:extLst>
              <a:ext uri="{FF2B5EF4-FFF2-40B4-BE49-F238E27FC236}">
                <a16:creationId xmlns:a16="http://schemas.microsoft.com/office/drawing/2014/main" id="{DBDC5714-2F57-4246-D171-06D03D3B1F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4103661"/>
              </p:ext>
            </p:extLst>
          </p:nvPr>
        </p:nvGraphicFramePr>
        <p:xfrm>
          <a:off x="4796496" y="636527"/>
          <a:ext cx="6833175" cy="558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4766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B0CFF1-78D7-4A83-A95E-71F9E383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2927E5-081D-440D-A775-C0AE9DA1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07" y="489856"/>
            <a:ext cx="11147071" cy="14766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80809F-918F-5CFD-5E5C-92D22C457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721946"/>
            <a:ext cx="11006433" cy="10221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err="1">
                <a:ea typeface="+mj-lt"/>
                <a:cs typeface="+mj-lt"/>
              </a:rPr>
              <a:t>Преимущество</a:t>
            </a:r>
            <a:r>
              <a:rPr lang="en-US" sz="5100">
                <a:ea typeface="+mj-lt"/>
                <a:cs typeface="+mj-lt"/>
              </a:rPr>
              <a:t> </a:t>
            </a:r>
            <a:r>
              <a:rPr lang="en-US" sz="5100" err="1">
                <a:ea typeface="+mj-lt"/>
                <a:cs typeface="+mj-lt"/>
              </a:rPr>
              <a:t>нашего</a:t>
            </a:r>
            <a:r>
              <a:rPr lang="en-US" sz="5100">
                <a:ea typeface="+mj-lt"/>
                <a:cs typeface="+mj-lt"/>
              </a:rPr>
              <a:t> </a:t>
            </a:r>
            <a:r>
              <a:rPr lang="en-US" sz="5100" err="1">
                <a:ea typeface="+mj-lt"/>
                <a:cs typeface="+mj-lt"/>
              </a:rPr>
              <a:t>приложения</a:t>
            </a:r>
            <a:endParaRPr lang="ru-RU" sz="5100" err="1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CDD0E7-BDD6-41F4-8AAB-088A2E8D0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бутылка, в помещении, деньги&#10;&#10;Автоматически созданное описание">
            <a:extLst>
              <a:ext uri="{FF2B5EF4-FFF2-40B4-BE49-F238E27FC236}">
                <a16:creationId xmlns:a16="http://schemas.microsoft.com/office/drawing/2014/main" id="{4AA3A769-C6A6-59B8-2374-3C40268E5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3040"/>
          <a:stretch/>
        </p:blipFill>
        <p:spPr>
          <a:xfrm>
            <a:off x="577599" y="2251092"/>
            <a:ext cx="4953544" cy="394532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558310-C928-4426-BFAC-68450D291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199351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B85742-88B6-A824-01B6-A1E572497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2002" y="2429949"/>
            <a:ext cx="5501465" cy="39314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2700" marR="5080">
              <a:lnSpc>
                <a:spcPct val="90000"/>
              </a:lnSpc>
              <a:spcBef>
                <a:spcPts val="15"/>
              </a:spcBef>
            </a:pPr>
            <a:r>
              <a:rPr lang="en-US" sz="2000" dirty="0" err="1">
                <a:latin typeface="Segoe UI"/>
                <a:cs typeface="Segoe UI"/>
              </a:rPr>
              <a:t>Анализ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вашей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финансовой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деятельности</a:t>
            </a:r>
            <a:r>
              <a:rPr lang="en-US" sz="2000" dirty="0">
                <a:latin typeface="Segoe UI"/>
                <a:cs typeface="Segoe UI"/>
              </a:rPr>
              <a:t>. </a:t>
            </a:r>
            <a:endParaRPr lang="ru-RU" dirty="0"/>
          </a:p>
          <a:p>
            <a:pPr marL="12700" marR="5080">
              <a:lnSpc>
                <a:spcPct val="90000"/>
              </a:lnSpc>
              <a:spcBef>
                <a:spcPts val="15"/>
              </a:spcBef>
            </a:pPr>
            <a:r>
              <a:rPr lang="en-US" sz="2000" dirty="0" err="1">
                <a:latin typeface="Segoe UI"/>
                <a:cs typeface="Segoe UI"/>
              </a:rPr>
              <a:t>Приложения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будет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вести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учет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вашего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дохода</a:t>
            </a:r>
            <a:r>
              <a:rPr lang="en-US" sz="2000" dirty="0">
                <a:latin typeface="Segoe UI"/>
                <a:cs typeface="Segoe UI"/>
              </a:rPr>
              <a:t> и </a:t>
            </a:r>
            <a:r>
              <a:rPr lang="en-US" sz="2000" dirty="0" err="1">
                <a:latin typeface="Segoe UI"/>
                <a:cs typeface="Segoe UI"/>
              </a:rPr>
              <a:t>то</a:t>
            </a:r>
            <a:r>
              <a:rPr lang="en-US" sz="2000" dirty="0">
                <a:latin typeface="Segoe UI"/>
                <a:cs typeface="Segoe UI"/>
              </a:rPr>
              <a:t>, </a:t>
            </a:r>
            <a:r>
              <a:rPr lang="en-US" sz="2000" dirty="0" err="1">
                <a:latin typeface="Segoe UI"/>
                <a:cs typeface="Segoe UI"/>
              </a:rPr>
              <a:t>сколько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вы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потратили</a:t>
            </a:r>
            <a:r>
              <a:rPr lang="en-US" sz="2000" dirty="0">
                <a:latin typeface="Segoe UI"/>
                <a:cs typeface="Segoe UI"/>
              </a:rPr>
              <a:t>.</a:t>
            </a:r>
            <a:endParaRPr lang="en-US" dirty="0"/>
          </a:p>
          <a:p>
            <a:pPr marL="12700">
              <a:lnSpc>
                <a:spcPct val="90000"/>
              </a:lnSpc>
              <a:spcBef>
                <a:spcPts val="1285"/>
              </a:spcBef>
            </a:pPr>
            <a:r>
              <a:rPr lang="en-US" sz="2000" dirty="0" err="1">
                <a:latin typeface="Segoe UI"/>
                <a:cs typeface="Segoe UI"/>
              </a:rPr>
              <a:t>Также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вы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можете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ставить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цели</a:t>
            </a:r>
            <a:r>
              <a:rPr lang="en-US" sz="2000" dirty="0">
                <a:latin typeface="Segoe UI"/>
                <a:cs typeface="Segoe UI"/>
              </a:rPr>
              <a:t>:</a:t>
            </a:r>
          </a:p>
          <a:p>
            <a:pPr marL="12700" marR="70485">
              <a:lnSpc>
                <a:spcPct val="90000"/>
              </a:lnSpc>
              <a:spcBef>
                <a:spcPts val="0"/>
              </a:spcBef>
            </a:pPr>
            <a:r>
              <a:rPr lang="en-US" sz="2000" dirty="0">
                <a:latin typeface="Segoe UI"/>
                <a:cs typeface="Segoe UI"/>
              </a:rPr>
              <a:t>К </a:t>
            </a:r>
            <a:r>
              <a:rPr lang="en-US" sz="2000" dirty="0" err="1">
                <a:latin typeface="Segoe UI"/>
                <a:cs typeface="Segoe UI"/>
              </a:rPr>
              <a:t>примеру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Олег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много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тратит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денег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на</a:t>
            </a:r>
            <a:r>
              <a:rPr lang="en-US" sz="2000" dirty="0">
                <a:latin typeface="Segoe UI"/>
                <a:cs typeface="Segoe UI"/>
              </a:rPr>
              <a:t> </a:t>
            </a:r>
          </a:p>
          <a:p>
            <a:pPr marL="12700" marR="70485">
              <a:lnSpc>
                <a:spcPct val="90000"/>
              </a:lnSpc>
              <a:spcBef>
                <a:spcPts val="0"/>
              </a:spcBef>
            </a:pPr>
            <a:r>
              <a:rPr lang="en-US" sz="2000" dirty="0" err="1">
                <a:latin typeface="Segoe UI"/>
                <a:cs typeface="Segoe UI"/>
              </a:rPr>
              <a:t>кофе</a:t>
            </a:r>
            <a:r>
              <a:rPr lang="en-US" sz="2000" dirty="0">
                <a:latin typeface="Segoe UI"/>
                <a:cs typeface="Segoe UI"/>
              </a:rPr>
              <a:t>, </a:t>
            </a:r>
            <a:r>
              <a:rPr lang="en-US" sz="2000" dirty="0" err="1">
                <a:latin typeface="Segoe UI"/>
                <a:cs typeface="Segoe UI"/>
              </a:rPr>
              <a:t>соответственно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он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хочет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сэкономить</a:t>
            </a:r>
            <a:r>
              <a:rPr lang="en-US" sz="2000" dirty="0">
                <a:latin typeface="Segoe UI"/>
                <a:cs typeface="Segoe UI"/>
              </a:rPr>
              <a:t> в </a:t>
            </a:r>
            <a:r>
              <a:rPr lang="en-US" sz="2000" dirty="0" err="1">
                <a:latin typeface="Segoe UI"/>
                <a:cs typeface="Segoe UI"/>
              </a:rPr>
              <a:t>следующем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месяце</a:t>
            </a:r>
            <a:r>
              <a:rPr lang="en-US" sz="2000" dirty="0">
                <a:latin typeface="Segoe UI"/>
                <a:cs typeface="Segoe UI"/>
              </a:rPr>
              <a:t>, </a:t>
            </a:r>
            <a:r>
              <a:rPr lang="en-US" sz="2000" dirty="0" err="1">
                <a:latin typeface="Segoe UI"/>
                <a:cs typeface="Segoe UI"/>
              </a:rPr>
              <a:t>поэтому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программа</a:t>
            </a:r>
            <a:r>
              <a:rPr lang="en-US" sz="2000" dirty="0">
                <a:latin typeface="Segoe UI"/>
                <a:cs typeface="Segoe UI"/>
              </a:rPr>
              <a:t> </a:t>
            </a:r>
            <a:endParaRPr lang="en-US">
              <a:latin typeface="Seaford"/>
              <a:cs typeface="Segoe UI"/>
            </a:endParaRPr>
          </a:p>
          <a:p>
            <a:pPr marL="12700" marR="70485">
              <a:lnSpc>
                <a:spcPct val="90000"/>
              </a:lnSpc>
              <a:spcBef>
                <a:spcPts val="0"/>
              </a:spcBef>
            </a:pPr>
            <a:r>
              <a:rPr lang="en-US" sz="2000" dirty="0" err="1">
                <a:latin typeface="Segoe UI"/>
                <a:cs typeface="Segoe UI"/>
              </a:rPr>
              <a:t>будет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показывать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сумму</a:t>
            </a:r>
            <a:r>
              <a:rPr lang="en-US" sz="2000" dirty="0">
                <a:latin typeface="Segoe UI"/>
                <a:cs typeface="Segoe UI"/>
              </a:rPr>
              <a:t>, </a:t>
            </a:r>
            <a:r>
              <a:rPr lang="en-US" sz="2000" dirty="0" err="1">
                <a:latin typeface="Segoe UI"/>
                <a:cs typeface="Segoe UI"/>
              </a:rPr>
              <a:t>которую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Олег</a:t>
            </a:r>
            <a:r>
              <a:rPr lang="en-US" sz="2000" dirty="0">
                <a:latin typeface="Segoe UI"/>
                <a:cs typeface="Segoe UI"/>
              </a:rPr>
              <a:t> </a:t>
            </a:r>
            <a:endParaRPr lang="en-US" dirty="0">
              <a:latin typeface="Seaford"/>
              <a:cs typeface="Segoe UI"/>
            </a:endParaRPr>
          </a:p>
          <a:p>
            <a:pPr marL="12700" marR="70485">
              <a:lnSpc>
                <a:spcPct val="90000"/>
              </a:lnSpc>
              <a:spcBef>
                <a:spcPts val="0"/>
              </a:spcBef>
            </a:pPr>
            <a:r>
              <a:rPr lang="en-US" sz="2000" dirty="0" err="1">
                <a:latin typeface="Segoe UI"/>
                <a:cs typeface="Segoe UI"/>
              </a:rPr>
              <a:t>сэкономил</a:t>
            </a:r>
            <a:r>
              <a:rPr lang="en-US" sz="2000" dirty="0">
                <a:latin typeface="Segoe UI"/>
                <a:cs typeface="Segoe UI"/>
              </a:rPr>
              <a:t> с </a:t>
            </a:r>
            <a:r>
              <a:rPr lang="en-US" sz="2000" dirty="0" err="1">
                <a:latin typeface="Segoe UI"/>
                <a:cs typeface="Segoe UI"/>
              </a:rPr>
              <a:t>предыдущего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месяца</a:t>
            </a:r>
            <a:r>
              <a:rPr lang="en-US" sz="2000" dirty="0">
                <a:latin typeface="Segoe UI"/>
                <a:cs typeface="Segoe UI"/>
              </a:rPr>
              <a:t>.</a:t>
            </a:r>
            <a:endParaRPr lang="en-US" dirty="0"/>
          </a:p>
          <a:p>
            <a:pPr marL="12700" marR="38735">
              <a:lnSpc>
                <a:spcPct val="90000"/>
              </a:lnSpc>
              <a:spcBef>
                <a:spcPts val="1200"/>
              </a:spcBef>
            </a:pPr>
            <a:r>
              <a:rPr lang="en-US" sz="2000" dirty="0" err="1">
                <a:latin typeface="Segoe UI"/>
                <a:cs typeface="Segoe UI"/>
              </a:rPr>
              <a:t>Также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программа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будет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показывать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список</a:t>
            </a:r>
            <a:r>
              <a:rPr lang="en-US" sz="2000" dirty="0">
                <a:latin typeface="Segoe UI"/>
                <a:cs typeface="Segoe UI"/>
              </a:rPr>
              <a:t>, </a:t>
            </a:r>
            <a:r>
              <a:rPr lang="en-US" sz="2000" dirty="0" err="1">
                <a:latin typeface="Segoe UI"/>
                <a:cs typeface="Segoe UI"/>
              </a:rPr>
              <a:t>на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какие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сэкономленные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деньги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вы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можете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инвестировать</a:t>
            </a:r>
            <a:r>
              <a:rPr lang="en-US" sz="2000" dirty="0">
                <a:latin typeface="Segoe UI"/>
                <a:cs typeface="Segoe UI"/>
              </a:rPr>
              <a:t>! </a:t>
            </a:r>
            <a:r>
              <a:rPr lang="en-US" sz="2000" dirty="0" err="1">
                <a:latin typeface="Segoe UI"/>
                <a:cs typeface="Segoe UI"/>
              </a:rPr>
              <a:t>Инвестиция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это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будущее</a:t>
            </a:r>
            <a:r>
              <a:rPr lang="en-US" sz="2000" dirty="0">
                <a:latin typeface="Segoe UI"/>
                <a:cs typeface="Segoe UI"/>
              </a:rPr>
              <a:t>!</a:t>
            </a:r>
            <a:endParaRPr lang="en-US" dirty="0">
              <a:cs typeface="Segoe UI"/>
            </a:endParaRPr>
          </a:p>
          <a:p>
            <a:pPr>
              <a:lnSpc>
                <a:spcPct val="90000"/>
              </a:lnSpc>
            </a:pPr>
            <a:endParaRPr lang="ru-RU" sz="20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58B45F5-E162-4AF7-9E46-A4290969B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961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B0CFF1-78D7-4A83-A95E-71F9E383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84EE41-863A-4DE9-9A51-4F014D681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416" y="485369"/>
            <a:ext cx="11147071" cy="24608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8588B9-CA26-E6CE-15A0-69E5C5CE3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976160"/>
            <a:ext cx="8411120" cy="149387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5000" dirty="0">
                <a:ea typeface="+mj-lt"/>
                <a:cs typeface="+mj-lt"/>
              </a:rPr>
              <a:t>Основные функции нашего приложения</a:t>
            </a:r>
            <a:endParaRPr lang="ru-RU" sz="5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135360-3A7F-436F-B1EA-3628A78B5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4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990BBA-8A0B-4EF5-A122-0815DEC19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2918401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1978E0-DA6B-1FE3-1FF6-103AFCB0A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3408254"/>
            <a:ext cx="8411119" cy="2470031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0"/>
              </a:spcBef>
              <a:buFont typeface="Arial,Sans-Serif"/>
              <a:buChar char="•"/>
            </a:pPr>
            <a:r>
              <a:rPr lang="ru-RU" sz="1900">
                <a:latin typeface="Arial"/>
                <a:cs typeface="Arial"/>
              </a:rPr>
              <a:t>Фиксирование доходов и расходов. </a:t>
            </a:r>
            <a:endParaRPr lang="en-US" sz="1900">
              <a:latin typeface="Arial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buFont typeface="Arial,Sans-Serif"/>
              <a:buChar char="•"/>
            </a:pPr>
            <a:r>
              <a:rPr lang="ru-RU" sz="1900">
                <a:latin typeface="Arial"/>
                <a:cs typeface="Arial"/>
              </a:rPr>
              <a:t>Категоризация расходов. Категории, которые можно настроить и выделить цветами.</a:t>
            </a: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buFont typeface="Arial,Sans-Serif"/>
              <a:buChar char="•"/>
            </a:pPr>
            <a:r>
              <a:rPr lang="ru-RU" sz="1900">
                <a:latin typeface="Arial"/>
                <a:cs typeface="Arial"/>
              </a:rPr>
              <a:t>Push-уведомления. «Напоминалки», чтобы пользователь записал траты за день, или уведомления об успешной синхронизации транзакций.</a:t>
            </a: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buFont typeface="Arial,Sans-Serif"/>
              <a:buChar char="•"/>
            </a:pPr>
            <a:r>
              <a:rPr lang="ru-RU" sz="1900">
                <a:latin typeface="Arial"/>
                <a:cs typeface="Arial"/>
              </a:rPr>
              <a:t>Постановка целей. Например, для оптимизации бюджета или накоплений.</a:t>
            </a: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buFont typeface="Arial,Sans-Serif"/>
              <a:buChar char="•"/>
            </a:pPr>
            <a:r>
              <a:rPr lang="ru-RU" sz="1900">
                <a:latin typeface="Arial"/>
                <a:cs typeface="Arial"/>
              </a:rPr>
              <a:t>Финансовые отчеты. Наглядная статистика о расходах и доходах.</a:t>
            </a:r>
          </a:p>
          <a:p>
            <a:pPr>
              <a:lnSpc>
                <a:spcPct val="90000"/>
              </a:lnSpc>
            </a:pPr>
            <a:endParaRPr lang="ru-RU" sz="19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8045D80-B59B-4760-8DF9-AECD53044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41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B0CFF1-78D7-4A83-A95E-71F9E383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F28587-4135-84D5-7965-1113A6BDD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1991578"/>
            <a:ext cx="4211094" cy="40906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700">
              <a:lnSpc>
                <a:spcPct val="90000"/>
              </a:lnSpc>
              <a:spcBef>
                <a:spcPts val="100"/>
              </a:spcBef>
            </a:pPr>
            <a:r>
              <a:rPr lang="en-US" sz="2000" dirty="0" err="1">
                <a:latin typeface="Segoe UI"/>
                <a:cs typeface="Segoe UI"/>
              </a:rPr>
              <a:t>Наш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проект</a:t>
            </a:r>
            <a:r>
              <a:rPr lang="en-US" sz="2000" dirty="0">
                <a:latin typeface="Segoe UI"/>
                <a:cs typeface="Segoe UI"/>
              </a:rPr>
              <a:t>, </a:t>
            </a:r>
            <a:r>
              <a:rPr lang="en-US" sz="2000" dirty="0" err="1">
                <a:latin typeface="Segoe UI"/>
                <a:cs typeface="Segoe UI"/>
              </a:rPr>
              <a:t>поможет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как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юным</a:t>
            </a:r>
            <a:r>
              <a:rPr lang="en-US" sz="2000" dirty="0">
                <a:latin typeface="Segoe UI"/>
                <a:cs typeface="Segoe UI"/>
              </a:rPr>
              <a:t>,</a:t>
            </a:r>
            <a:endParaRPr lang="ru-RU" dirty="0">
              <a:latin typeface="Segoe UI"/>
              <a:cs typeface="Segoe UI"/>
            </a:endParaRPr>
          </a:p>
          <a:p>
            <a:pPr marL="12700">
              <a:lnSpc>
                <a:spcPct val="90000"/>
              </a:lnSpc>
              <a:spcBef>
                <a:spcPts val="100"/>
              </a:spcBef>
            </a:pPr>
            <a:r>
              <a:rPr lang="en-US" sz="2000" dirty="0" err="1">
                <a:latin typeface="Segoe UI"/>
                <a:cs typeface="Segoe UI"/>
              </a:rPr>
              <a:t>так</a:t>
            </a:r>
            <a:r>
              <a:rPr lang="en-US" sz="2000" dirty="0">
                <a:latin typeface="Segoe UI"/>
                <a:cs typeface="Segoe UI"/>
              </a:rPr>
              <a:t> и </a:t>
            </a:r>
            <a:r>
              <a:rPr lang="en-US" sz="2000" dirty="0" err="1">
                <a:latin typeface="Segoe UI"/>
                <a:cs typeface="Segoe UI"/>
              </a:rPr>
              <a:t>уже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состоявшемся</a:t>
            </a:r>
            <a:r>
              <a:rPr lang="en-US" sz="2000" dirty="0">
                <a:latin typeface="Segoe UI"/>
                <a:cs typeface="Segoe UI"/>
              </a:rPr>
              <a:t> </a:t>
            </a:r>
            <a:endParaRPr lang="ru-RU" dirty="0"/>
          </a:p>
          <a:p>
            <a:pPr marL="12700">
              <a:lnSpc>
                <a:spcPct val="90000"/>
              </a:lnSpc>
              <a:spcBef>
                <a:spcPts val="100"/>
              </a:spcBef>
            </a:pPr>
            <a:r>
              <a:rPr lang="en-US" sz="2000" dirty="0" err="1">
                <a:latin typeface="Segoe UI"/>
                <a:cs typeface="Segoe UI"/>
              </a:rPr>
              <a:t>предпринимателям</a:t>
            </a:r>
            <a:r>
              <a:rPr lang="en-US" sz="2000" dirty="0">
                <a:latin typeface="Segoe UI"/>
                <a:cs typeface="Segoe UI"/>
              </a:rPr>
              <a:t>.</a:t>
            </a:r>
            <a:endParaRPr lang="en-US" dirty="0"/>
          </a:p>
          <a:p>
            <a:pPr marL="12700" marR="1484630">
              <a:lnSpc>
                <a:spcPct val="90000"/>
              </a:lnSpc>
              <a:spcBef>
                <a:spcPts val="1200"/>
              </a:spcBef>
            </a:pPr>
            <a:r>
              <a:rPr lang="en-US" sz="2000" dirty="0" err="1">
                <a:latin typeface="Segoe UI"/>
                <a:cs typeface="Segoe UI"/>
              </a:rPr>
              <a:t>Приложение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будет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иметь</a:t>
            </a:r>
            <a:r>
              <a:rPr lang="en-US" sz="2000" dirty="0">
                <a:latin typeface="Segoe UI"/>
                <a:cs typeface="Segoe UI"/>
              </a:rPr>
              <a:t>  </a:t>
            </a:r>
            <a:r>
              <a:rPr lang="en-US" sz="2000" dirty="0" err="1">
                <a:latin typeface="Segoe UI"/>
                <a:cs typeface="Segoe UI"/>
              </a:rPr>
              <a:t>современный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дизайн</a:t>
            </a:r>
            <a:r>
              <a:rPr lang="en-US" sz="2000" dirty="0">
                <a:latin typeface="Segoe UI"/>
                <a:cs typeface="Segoe UI"/>
              </a:rPr>
              <a:t>, </a:t>
            </a:r>
            <a:r>
              <a:rPr lang="en-US" sz="2000" dirty="0" err="1">
                <a:latin typeface="Segoe UI"/>
                <a:cs typeface="Segoe UI"/>
              </a:rPr>
              <a:t>будет</a:t>
            </a:r>
            <a:r>
              <a:rPr lang="en-US" sz="2000" dirty="0">
                <a:latin typeface="Segoe UI"/>
                <a:cs typeface="Segoe UI"/>
              </a:rPr>
              <a:t>  </a:t>
            </a:r>
            <a:r>
              <a:rPr lang="en-US" sz="2000" dirty="0" err="1">
                <a:latin typeface="Segoe UI"/>
                <a:cs typeface="Segoe UI"/>
              </a:rPr>
              <a:t>удобен</a:t>
            </a:r>
            <a:r>
              <a:rPr lang="en-US" sz="2000" dirty="0">
                <a:latin typeface="Segoe UI"/>
                <a:cs typeface="Segoe UI"/>
              </a:rPr>
              <a:t> в </a:t>
            </a:r>
            <a:r>
              <a:rPr lang="en-US" sz="2000" dirty="0" err="1">
                <a:latin typeface="Segoe UI"/>
                <a:cs typeface="Segoe UI"/>
              </a:rPr>
              <a:t>использовании</a:t>
            </a:r>
            <a:r>
              <a:rPr lang="en-US" sz="2000" dirty="0">
                <a:latin typeface="Segoe UI"/>
                <a:cs typeface="Segoe UI"/>
              </a:rPr>
              <a:t>, а </a:t>
            </a:r>
            <a:r>
              <a:rPr lang="en-US" sz="2000" dirty="0" err="1">
                <a:latin typeface="Segoe UI"/>
                <a:cs typeface="Segoe UI"/>
              </a:rPr>
              <a:t>также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обгонит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всех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своих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dirty="0" err="1">
                <a:latin typeface="Segoe UI"/>
                <a:cs typeface="Segoe UI"/>
              </a:rPr>
              <a:t>конкурентов</a:t>
            </a:r>
            <a:r>
              <a:rPr lang="en-US" sz="2000" dirty="0">
                <a:latin typeface="Segoe UI"/>
                <a:cs typeface="Segoe UI"/>
              </a:rPr>
              <a:t>.</a:t>
            </a:r>
            <a:endParaRPr lang="en-US" dirty="0"/>
          </a:p>
          <a:p>
            <a:pPr marL="12700">
              <a:lnSpc>
                <a:spcPct val="90000"/>
              </a:lnSpc>
              <a:spcBef>
                <a:spcPts val="1520"/>
              </a:spcBef>
            </a:pPr>
            <a:r>
              <a:rPr lang="en-US" sz="2000" err="1">
                <a:latin typeface="Segoe UI"/>
                <a:cs typeface="Segoe UI"/>
              </a:rPr>
              <a:t>Дальше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err="1">
                <a:latin typeface="Segoe UI"/>
                <a:cs typeface="Segoe UI"/>
              </a:rPr>
              <a:t>больше</a:t>
            </a:r>
            <a:r>
              <a:rPr lang="en-US" sz="2000" dirty="0">
                <a:latin typeface="Segoe UI"/>
                <a:cs typeface="Segoe UI"/>
              </a:rPr>
              <a:t> и </a:t>
            </a:r>
            <a:r>
              <a:rPr lang="en-US" sz="2000" err="1">
                <a:latin typeface="Segoe UI"/>
                <a:cs typeface="Segoe UI"/>
              </a:rPr>
              <a:t>только</a:t>
            </a:r>
            <a:r>
              <a:rPr lang="en-US" sz="2000" dirty="0">
                <a:latin typeface="Segoe UI"/>
                <a:cs typeface="Segoe UI"/>
              </a:rPr>
              <a:t> </a:t>
            </a:r>
            <a:r>
              <a:rPr lang="en-US" sz="2000" err="1">
                <a:latin typeface="Segoe UI"/>
                <a:cs typeface="Segoe UI"/>
              </a:rPr>
              <a:t>лучше</a:t>
            </a:r>
            <a:r>
              <a:rPr lang="en-US" sz="2000" dirty="0">
                <a:latin typeface="Segoe UI"/>
                <a:cs typeface="Segoe UI"/>
              </a:rPr>
              <a:t>!</a:t>
            </a:r>
            <a:endParaRPr lang="ru-RU" sz="2000" dirty="0"/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CA3E6BC-C7FD-74DA-1C6B-8B2F8FCCC3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3316" r="26525" b="1"/>
          <a:stretch/>
        </p:blipFill>
        <p:spPr>
          <a:xfrm>
            <a:off x="5040694" y="489856"/>
            <a:ext cx="6588977" cy="587828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6A9FE31-8E40-4AAC-8B90-1AD6D7520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CE755F-6139-4A64-8874-30A9A3EFB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900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12EE356-A629-4F1A-9BAD-E21B3B10D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B7ED41-F3D7-4286-AD0B-B4A216D7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410" y="489853"/>
            <a:ext cx="3990149" cy="58581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3A8B1-DDEF-1498-DB3D-271D167DD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55" y="976152"/>
            <a:ext cx="3555211" cy="50249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600">
                <a:ea typeface="+mj-lt"/>
                <a:cs typeface="+mj-lt"/>
              </a:rPr>
              <a:t>Актуальность нашего проекта заключается в следующем:</a:t>
            </a:r>
            <a:endParaRPr lang="ru-RU" sz="26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17483B-E60B-4F41-9448-D757B9FCD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EB44B66-1945-4638-8E9A-4F49493D7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F9F23A1A-146E-1392-E647-3D95D1D9EE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2149996"/>
              </p:ext>
            </p:extLst>
          </p:nvPr>
        </p:nvGraphicFramePr>
        <p:xfrm>
          <a:off x="4796496" y="636527"/>
          <a:ext cx="6672190" cy="558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9164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B0CFF1-78D7-4A83-A95E-71F9E383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B7ED41-F3D7-4286-AD0B-B4A216D7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409" y="489853"/>
            <a:ext cx="6186871" cy="58581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31B1A-0E1A-A875-5819-7B13850CC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976152"/>
            <a:ext cx="5613399" cy="5024920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ru-RU" sz="3100" dirty="0">
                <a:latin typeface="Calibri"/>
                <a:cs typeface="Calibri"/>
              </a:rPr>
              <a:t>Географическое расположение:</a:t>
            </a:r>
            <a:endParaRPr lang="ru-RU" dirty="0"/>
          </a:p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ru-RU" sz="3100" dirty="0">
                <a:latin typeface="Calibri"/>
                <a:cs typeface="Calibri"/>
              </a:rPr>
              <a:t>По всей территории РФ</a:t>
            </a:r>
            <a:endParaRPr lang="en-US" sz="3100" dirty="0"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ru-RU" sz="3100" dirty="0">
                <a:latin typeface="Calibri"/>
                <a:cs typeface="Calibri"/>
              </a:rPr>
              <a:t>Сектор рынка </a:t>
            </a:r>
            <a:r>
              <a:rPr lang="ru-RU" sz="3100" b="1" dirty="0">
                <a:latin typeface="Calibri"/>
                <a:cs typeface="Calibri"/>
              </a:rPr>
              <a:t>B2C</a:t>
            </a:r>
            <a:endParaRPr lang="ru-RU" sz="31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4F7EC0-B8AC-4E93-A415-71AF71B12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4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C4E2FC-CF94-A1FD-120B-C9B7EA555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7624" y="976158"/>
            <a:ext cx="4440589" cy="50249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000" b="1">
                <a:latin typeface="Trebuchet MS"/>
              </a:rPr>
              <a:t>Потребительский сегмент</a:t>
            </a:r>
            <a:r>
              <a:rPr lang="ru-RU" sz="2000">
                <a:latin typeface="Trebuchet MS"/>
              </a:rPr>
              <a:t> такого приложения может включать людей разных возрастов и профессий, которые хотят улучшить свое финансовое положение. </a:t>
            </a:r>
            <a:br>
              <a:rPr lang="ru-RU" sz="2000">
                <a:latin typeface="Trebuchet MS"/>
              </a:rPr>
            </a:br>
            <a:r>
              <a:rPr lang="ru-RU" sz="2000">
                <a:latin typeface="Trebuchet MS"/>
              </a:rPr>
              <a:t>Это могут быть как студенты, так и молодые семьи, специалисты, предприниматели и другие категории граждан. </a:t>
            </a:r>
            <a:br>
              <a:rPr lang="ru-RU" sz="2000">
                <a:latin typeface="Trebuchet MS"/>
              </a:rPr>
            </a:br>
            <a:r>
              <a:rPr lang="ru-RU" sz="2000">
                <a:latin typeface="Trebuchet MS"/>
              </a:rPr>
              <a:t>Важно отметить, что приложение может быть полезно как тем, кто только начинает свой путь в управлении финансами, так и тем, кто уже имеет опыт в этой области и хочет оптимизировать свои расходы и доходы.</a:t>
            </a:r>
            <a:endParaRPr lang="ru-RU" sz="20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6F0AD64-835F-42E2-B4C7-47A77348A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341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2B0CFF1-78D7-4A83-A95E-71F9E383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9911E-78F6-5B48-4D25-B75F3AC3D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976152"/>
            <a:ext cx="5613399" cy="177251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6100">
                <a:latin typeface="Trebuchet MS"/>
              </a:rPr>
              <a:t>Основные конкуренты</a:t>
            </a:r>
            <a:endParaRPr lang="ru-RU" sz="61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108BD3D-CFD0-4A15-ACF6-EBC254CD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AFFCFA6-F501-4B1B-8EF3-0A51D0F77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07" y="2927936"/>
            <a:ext cx="11147071" cy="34200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105C5B1-BB24-4A5C-87B3-3B75CD259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2940693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Объект 3" descr="Изображение выглядит как текст, Графика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0353A651-307C-79CB-4BCE-E344850D5A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8249" y="3991037"/>
            <a:ext cx="2641267" cy="135306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B2019E5-6C31-4640-A135-6BBA7FFCF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Объект 14" descr="Изображение выглядит как снимок экрана, Графика, символ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29C6A7A-1369-F781-7C0A-253050EDA4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582259" y="4031457"/>
            <a:ext cx="2657475" cy="1381125"/>
          </a:xfrm>
        </p:spPr>
      </p:pic>
      <p:pic>
        <p:nvPicPr>
          <p:cNvPr id="17" name="Рисунок 16" descr="Изображение выглядит как снимок экрана, логотип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EB044845-CAA1-A573-7C7D-C882DE9DC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315" y="3926782"/>
            <a:ext cx="2676525" cy="1419225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Шрифт, Графика, логотип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3B33DDEC-4A09-3587-7930-91EB0716D2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146" y="4157827"/>
            <a:ext cx="3236890" cy="11181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1298345-EF24-6794-F332-851D81FF3BC5}"/>
              </a:ext>
            </a:extLst>
          </p:cNvPr>
          <p:cNvSpPr txBox="1"/>
          <p:nvPr/>
        </p:nvSpPr>
        <p:spPr>
          <a:xfrm>
            <a:off x="4230710" y="526102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latin typeface="Calibri"/>
              </a:rPr>
              <a:t>Bills monitor</a:t>
            </a:r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3C44FF-70A0-A94D-8EFB-C7B0FF6E703A}"/>
              </a:ext>
            </a:extLst>
          </p:cNvPr>
          <p:cNvSpPr txBox="1"/>
          <p:nvPr/>
        </p:nvSpPr>
        <p:spPr>
          <a:xfrm>
            <a:off x="9446654" y="528248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err="1">
                <a:latin typeface="Calibri"/>
              </a:rPr>
              <a:t>Monefy</a:t>
            </a:r>
            <a:endParaRPr lang="ru-RU" err="1"/>
          </a:p>
        </p:txBody>
      </p:sp>
    </p:spTree>
    <p:extLst>
      <p:ext uri="{BB962C8B-B14F-4D97-AF65-F5344CB8AC3E}">
        <p14:creationId xmlns:p14="http://schemas.microsoft.com/office/powerpoint/2010/main" val="2019896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08D74AC-B125-4E11-BA53-E9E38396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DC76EBE-FB9D-4054-B5D8-19E3EAFE4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2EFA84C-D756-4DC7-AA46-68D776F37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7FE5201-BB98-480C-BADB-207C8F893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CFF1B-B3DB-5056-2CB5-CE8456F7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753" y="706769"/>
            <a:ext cx="9935521" cy="20062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Для</a:t>
            </a:r>
            <a:r>
              <a:rPr lang="en-US" sz="2000" dirty="0"/>
              <a:t> </a:t>
            </a:r>
            <a:r>
              <a:rPr lang="en-US" sz="2000" err="1"/>
              <a:t>запуска</a:t>
            </a:r>
            <a:r>
              <a:rPr lang="en-US" sz="2000" dirty="0"/>
              <a:t> </a:t>
            </a:r>
            <a:r>
              <a:rPr lang="en-US" sz="2000" err="1"/>
              <a:t>такого</a:t>
            </a:r>
            <a:r>
              <a:rPr lang="en-US" sz="2000" dirty="0"/>
              <a:t> </a:t>
            </a:r>
            <a:r>
              <a:rPr lang="en-US" sz="2000" err="1"/>
              <a:t>приложения</a:t>
            </a:r>
            <a:r>
              <a:rPr lang="en-US" sz="2000" dirty="0"/>
              <a:t> </a:t>
            </a:r>
            <a:r>
              <a:rPr lang="en-US" sz="2000" err="1"/>
              <a:t>мы</a:t>
            </a:r>
            <a:r>
              <a:rPr lang="en-US" sz="2000" dirty="0"/>
              <a:t> </a:t>
            </a:r>
            <a:r>
              <a:rPr lang="en-US" sz="2000" err="1"/>
              <a:t>планируем</a:t>
            </a:r>
            <a:r>
              <a:rPr lang="en-US" sz="2000" dirty="0"/>
              <a:t> </a:t>
            </a:r>
            <a:r>
              <a:rPr lang="en-US" sz="2000" err="1"/>
              <a:t>использовать</a:t>
            </a:r>
            <a:r>
              <a:rPr lang="en-US" sz="2000" dirty="0"/>
              <a:t> </a:t>
            </a:r>
            <a:r>
              <a:rPr lang="en-US" sz="2000" err="1"/>
              <a:t>такую</a:t>
            </a:r>
            <a:r>
              <a:rPr lang="en-US" sz="2000" dirty="0"/>
              <a:t> </a:t>
            </a:r>
            <a:r>
              <a:rPr lang="en-US" sz="2000" err="1"/>
              <a:t>бизнес-модель</a:t>
            </a:r>
            <a:r>
              <a:rPr lang="en-US" sz="2000" dirty="0"/>
              <a:t>, </a:t>
            </a:r>
            <a:r>
              <a:rPr lang="en-US" sz="2000" err="1"/>
              <a:t>как</a:t>
            </a:r>
            <a:r>
              <a:rPr lang="en-US" sz="2000" dirty="0"/>
              <a:t> freemium, </a:t>
            </a:r>
            <a:r>
              <a:rPr lang="en-US" sz="2000" err="1"/>
              <a:t>когда</a:t>
            </a:r>
            <a:r>
              <a:rPr lang="en-US" sz="2000" dirty="0"/>
              <a:t> </a:t>
            </a:r>
            <a:r>
              <a:rPr lang="en-US" sz="2000" err="1"/>
              <a:t>пользователям</a:t>
            </a:r>
            <a:r>
              <a:rPr lang="en-US" sz="2000" dirty="0"/>
              <a:t> </a:t>
            </a:r>
            <a:r>
              <a:rPr lang="en-US" sz="2000" err="1"/>
              <a:t>предоставляется</a:t>
            </a:r>
            <a:r>
              <a:rPr lang="en-US" sz="2000" dirty="0"/>
              <a:t> </a:t>
            </a:r>
            <a:r>
              <a:rPr lang="en-US" sz="2000" err="1"/>
              <a:t>бесплатный</a:t>
            </a:r>
            <a:r>
              <a:rPr lang="en-US" sz="2000" dirty="0"/>
              <a:t> </a:t>
            </a:r>
            <a:r>
              <a:rPr lang="en-US" sz="2000" err="1"/>
              <a:t>доступ</a:t>
            </a:r>
            <a:r>
              <a:rPr lang="en-US" sz="2000" dirty="0"/>
              <a:t> к </a:t>
            </a:r>
            <a:r>
              <a:rPr lang="en-US" sz="2000" err="1"/>
              <a:t>базовым</a:t>
            </a:r>
            <a:r>
              <a:rPr lang="en-US" sz="2000" dirty="0"/>
              <a:t> </a:t>
            </a:r>
            <a:r>
              <a:rPr lang="en-US" sz="2000" err="1"/>
              <a:t>функциям</a:t>
            </a:r>
            <a:r>
              <a:rPr lang="en-US" sz="2000" dirty="0"/>
              <a:t>, а </a:t>
            </a:r>
            <a:r>
              <a:rPr lang="en-US" sz="2000" err="1"/>
              <a:t>за</a:t>
            </a:r>
            <a:r>
              <a:rPr lang="en-US" sz="2000" dirty="0"/>
              <a:t> </a:t>
            </a:r>
            <a:r>
              <a:rPr lang="en-US" sz="2000" err="1"/>
              <a:t>дополнительные</a:t>
            </a:r>
            <a:r>
              <a:rPr lang="en-US" sz="2000" dirty="0"/>
              <a:t> </a:t>
            </a:r>
            <a:r>
              <a:rPr lang="en-US" sz="2000" err="1"/>
              <a:t>возможности</a:t>
            </a:r>
            <a:r>
              <a:rPr lang="en-US" sz="2000" dirty="0"/>
              <a:t> </a:t>
            </a:r>
            <a:r>
              <a:rPr lang="en-US" sz="2000" err="1"/>
              <a:t>нужно</a:t>
            </a:r>
            <a:r>
              <a:rPr lang="en-US" sz="2000" dirty="0"/>
              <a:t> </a:t>
            </a:r>
            <a:r>
              <a:rPr lang="en-US" sz="2000" err="1"/>
              <a:t>платить</a:t>
            </a:r>
            <a:r>
              <a:rPr lang="en-US" sz="2000" dirty="0"/>
              <a:t>. </a:t>
            </a:r>
            <a:endParaRPr lang="ru-RU" sz="20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C116DA-899F-423B-A82A-01DAF67C1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030CB-D662-4E87-B668-9DE9163E9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2940693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Объект 3" descr="Изображение выглядит как текст, снимок экрана, Шрифт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F6281C63-A3E5-DE3B-E584-4899091DC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16763" y="3109356"/>
            <a:ext cx="8078745" cy="309012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F947FE2-C7ED-40F6-BF61-8642A1E95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042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B0CFF1-78D7-4A83-A95E-71F9E383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B7ED41-F3D7-4286-AD0B-B4A216D7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409" y="489853"/>
            <a:ext cx="6186871" cy="58581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9D563-97E5-9F5D-3E78-3A135A6DA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967" y="922490"/>
            <a:ext cx="5613399" cy="50249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800" b="1" dirty="0">
                <a:latin typeface="Trebuchet MS"/>
              </a:rPr>
              <a:t>Каналы продвижения</a:t>
            </a:r>
            <a:br>
              <a:rPr lang="ru-RU" sz="2800" b="1" dirty="0">
                <a:latin typeface="Trebuchet MS"/>
              </a:rPr>
            </a:br>
            <a:br>
              <a:rPr lang="ru-RU" sz="2100" dirty="0">
                <a:latin typeface="Trebuchet MS"/>
              </a:rPr>
            </a:br>
            <a:r>
              <a:rPr lang="ru-RU" sz="2100" u="sng" dirty="0">
                <a:latin typeface="Trebuchet MS"/>
              </a:rPr>
              <a:t>Социальные сети</a:t>
            </a:r>
            <a:r>
              <a:rPr lang="ru-RU" sz="2100" dirty="0">
                <a:latin typeface="Trebuchet MS"/>
              </a:rPr>
              <a:t>: создание групп и страниц в социальных сетях, где пользователи могут общаться, задавать вопросы и узнавать о новых функциях приложения.</a:t>
            </a:r>
            <a:endParaRPr lang="ru-RU" sz="21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100" u="sng" dirty="0" err="1">
                <a:latin typeface="Trebuchet MS"/>
              </a:rPr>
              <a:t>Блоггинг</a:t>
            </a:r>
            <a:r>
              <a:rPr lang="ru-RU" sz="2100" u="sng" dirty="0">
                <a:latin typeface="Trebuchet MS"/>
              </a:rPr>
              <a:t> и статьи</a:t>
            </a:r>
            <a:r>
              <a:rPr lang="ru-RU" sz="2100" dirty="0">
                <a:latin typeface="Trebuchet MS"/>
              </a:rPr>
              <a:t>: написание статей и блогов о пользе приложения, его функциях и преимуществах перед другими подобными программами.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100" u="sng" dirty="0">
                <a:latin typeface="Trebuchet MS"/>
              </a:rPr>
              <a:t>Реклама на тематических сайтах и форумах</a:t>
            </a:r>
            <a:r>
              <a:rPr lang="ru-RU" sz="2100" dirty="0">
                <a:latin typeface="Trebuchet MS"/>
              </a:rPr>
              <a:t>: размещение рекламы на сайтах и форумах, связанных с финансовой тематикой, чтобы привлечь больше пользователей.</a:t>
            </a:r>
          </a:p>
          <a:p>
            <a:pPr>
              <a:lnSpc>
                <a:spcPct val="90000"/>
              </a:lnSpc>
            </a:pPr>
            <a:endParaRPr lang="ru-RU" sz="21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4F7EC0-B8AC-4E93-A415-71AF71B12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4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B4F1DD-CF00-5C36-78DB-59E9F0B08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8863" y="976158"/>
            <a:ext cx="4236674" cy="50249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000" b="1" err="1">
                <a:latin typeface="Calibri"/>
                <a:cs typeface="Calibri"/>
              </a:rPr>
              <a:t>Способы</a:t>
            </a:r>
            <a:r>
              <a:rPr lang="en-US" sz="2000" b="1" dirty="0">
                <a:latin typeface="Calibri"/>
                <a:cs typeface="Calibri"/>
              </a:rPr>
              <a:t> </a:t>
            </a:r>
            <a:r>
              <a:rPr lang="en-US" sz="2000" b="1" err="1">
                <a:latin typeface="Calibri"/>
                <a:cs typeface="Calibri"/>
              </a:rPr>
              <a:t>привлечения</a:t>
            </a:r>
            <a:r>
              <a:rPr lang="en-US" sz="2000" b="1" dirty="0">
                <a:latin typeface="Calibri"/>
                <a:cs typeface="Calibri"/>
              </a:rPr>
              <a:t> </a:t>
            </a:r>
            <a:r>
              <a:rPr lang="en-US" sz="2000" b="1" err="1">
                <a:latin typeface="Calibri"/>
                <a:cs typeface="Calibri"/>
              </a:rPr>
              <a:t>финансовых</a:t>
            </a:r>
            <a:r>
              <a:rPr lang="en-US" sz="2000" b="1" dirty="0">
                <a:latin typeface="Calibri"/>
                <a:cs typeface="Calibri"/>
              </a:rPr>
              <a:t> </a:t>
            </a:r>
            <a:r>
              <a:rPr lang="en-US" sz="2000" b="1" err="1">
                <a:latin typeface="Calibri"/>
                <a:cs typeface="Calibri"/>
              </a:rPr>
              <a:t>ресурсов</a:t>
            </a:r>
            <a:endParaRPr lang="en-US" sz="2000" err="1"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2000" b="1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u="sng" err="1">
                <a:latin typeface="Calibri"/>
                <a:cs typeface="Calibri"/>
              </a:rPr>
              <a:t>Продажа</a:t>
            </a:r>
            <a:r>
              <a:rPr lang="en-US" sz="1700" u="sng" dirty="0">
                <a:latin typeface="Calibri"/>
                <a:cs typeface="Calibri"/>
              </a:rPr>
              <a:t> </a:t>
            </a:r>
            <a:r>
              <a:rPr lang="en-US" sz="1700" u="sng" err="1">
                <a:latin typeface="Calibri"/>
                <a:cs typeface="Calibri"/>
              </a:rPr>
              <a:t>дополнительных</a:t>
            </a:r>
            <a:r>
              <a:rPr lang="en-US" sz="1700" u="sng" dirty="0">
                <a:latin typeface="Calibri"/>
                <a:cs typeface="Calibri"/>
              </a:rPr>
              <a:t> </a:t>
            </a:r>
            <a:r>
              <a:rPr lang="en-US" sz="1700" u="sng" err="1">
                <a:latin typeface="Calibri"/>
                <a:cs typeface="Calibri"/>
              </a:rPr>
              <a:t>функций</a:t>
            </a:r>
            <a:r>
              <a:rPr lang="en-US" sz="1700" dirty="0">
                <a:latin typeface="Calibri"/>
                <a:cs typeface="Calibri"/>
              </a:rPr>
              <a:t>: 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dirty="0" err="1">
                <a:latin typeface="Calibri"/>
                <a:cs typeface="Calibri"/>
              </a:rPr>
              <a:t>Продажа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пользователям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дополнительных</a:t>
            </a:r>
            <a:r>
              <a:rPr lang="en-US" sz="1700" dirty="0">
                <a:latin typeface="Calibri"/>
                <a:cs typeface="Calibri"/>
              </a:rPr>
              <a:t> </a:t>
            </a:r>
            <a:endParaRPr lang="en-US" dirty="0">
              <a:latin typeface="Seaford"/>
              <a:cs typeface="Calibri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dirty="0" err="1">
                <a:latin typeface="Calibri"/>
                <a:cs typeface="Calibri"/>
              </a:rPr>
              <a:t>функций</a:t>
            </a:r>
            <a:r>
              <a:rPr lang="en-US" sz="1700" dirty="0">
                <a:latin typeface="Calibri"/>
                <a:cs typeface="Calibri"/>
              </a:rPr>
              <a:t>, </a:t>
            </a:r>
            <a:r>
              <a:rPr lang="en-US" sz="1700" dirty="0" err="1">
                <a:latin typeface="Calibri"/>
                <a:cs typeface="Calibri"/>
              </a:rPr>
              <a:t>которые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расширяют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возможностиприложения</a:t>
            </a:r>
            <a:r>
              <a:rPr lang="en-US" sz="1700" dirty="0">
                <a:latin typeface="Calibri"/>
                <a:cs typeface="Calibri"/>
              </a:rPr>
              <a:t>. </a:t>
            </a:r>
            <a:r>
              <a:rPr lang="en-US" sz="1700" dirty="0" err="1">
                <a:latin typeface="Calibri"/>
                <a:cs typeface="Calibri"/>
              </a:rPr>
              <a:t>Например</a:t>
            </a:r>
            <a:r>
              <a:rPr lang="en-US" sz="1700" dirty="0">
                <a:latin typeface="Calibri"/>
                <a:cs typeface="Calibri"/>
              </a:rPr>
              <a:t>, </a:t>
            </a:r>
            <a:r>
              <a:rPr lang="en-US" sz="1700" dirty="0" err="1">
                <a:latin typeface="Calibri"/>
                <a:cs typeface="Calibri"/>
              </a:rPr>
              <a:t>премиум</a:t>
            </a:r>
            <a:r>
              <a:rPr lang="en-US" sz="1700" dirty="0">
                <a:latin typeface="Calibri"/>
                <a:cs typeface="Calibri"/>
              </a:rPr>
              <a:t> </a:t>
            </a:r>
            <a:r>
              <a:rPr lang="en-US" sz="1700" dirty="0" err="1">
                <a:latin typeface="Calibri"/>
                <a:cs typeface="Calibri"/>
              </a:rPr>
              <a:t>аккаунт</a:t>
            </a:r>
            <a:r>
              <a:rPr lang="en-US" sz="1700" dirty="0">
                <a:latin typeface="Calibri"/>
                <a:cs typeface="Calibri"/>
              </a:rPr>
              <a:t>, </a:t>
            </a:r>
            <a:r>
              <a:rPr lang="en-US" sz="1700" dirty="0" err="1">
                <a:latin typeface="Calibri"/>
                <a:cs typeface="Calibri"/>
              </a:rPr>
              <a:t>который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дает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доступ</a:t>
            </a:r>
            <a:r>
              <a:rPr lang="en-US" sz="1700" dirty="0">
                <a:latin typeface="Calibri"/>
                <a:cs typeface="Calibri"/>
              </a:rPr>
              <a:t> к </a:t>
            </a:r>
            <a:endParaRPr lang="en-US" dirty="0">
              <a:latin typeface="Seaford"/>
              <a:cs typeface="Calibri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dirty="0" err="1">
                <a:latin typeface="Calibri"/>
                <a:cs typeface="Calibri"/>
              </a:rPr>
              <a:t>расширенным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возможностям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или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убирает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рекламу</a:t>
            </a:r>
            <a:r>
              <a:rPr lang="en-US" sz="1700" dirty="0">
                <a:latin typeface="Calibri"/>
                <a:cs typeface="Calibri"/>
              </a:rPr>
              <a:t>.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u="sng" err="1">
                <a:latin typeface="Calibri"/>
                <a:cs typeface="Calibri"/>
              </a:rPr>
              <a:t>Реклама</a:t>
            </a:r>
            <a:r>
              <a:rPr lang="en-US" sz="1700" dirty="0">
                <a:latin typeface="Calibri"/>
                <a:cs typeface="Calibri"/>
              </a:rPr>
              <a:t>: 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dirty="0" err="1">
                <a:latin typeface="Calibri"/>
                <a:cs typeface="Calibri"/>
              </a:rPr>
              <a:t>Можно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размещать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рекламу</a:t>
            </a:r>
            <a:r>
              <a:rPr lang="en-US" sz="1700" dirty="0">
                <a:latin typeface="Calibri"/>
                <a:cs typeface="Calibri"/>
              </a:rPr>
              <a:t> в </a:t>
            </a:r>
            <a:r>
              <a:rPr lang="en-US" sz="1700" dirty="0" err="1">
                <a:latin typeface="Calibri"/>
                <a:cs typeface="Calibri"/>
              </a:rPr>
              <a:t>приложении</a:t>
            </a:r>
            <a:r>
              <a:rPr lang="en-US" sz="1700" dirty="0">
                <a:latin typeface="Calibri"/>
                <a:cs typeface="Calibri"/>
              </a:rPr>
              <a:t> и </a:t>
            </a:r>
            <a:r>
              <a:rPr lang="en-US" sz="1700" dirty="0" err="1">
                <a:latin typeface="Calibri"/>
                <a:cs typeface="Calibri"/>
              </a:rPr>
              <a:t>зарабатывать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на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этом</a:t>
            </a:r>
            <a:r>
              <a:rPr lang="en-US" sz="1700" dirty="0">
                <a:latin typeface="Calibri"/>
                <a:cs typeface="Calibri"/>
              </a:rPr>
              <a:t>. </a:t>
            </a:r>
            <a:r>
              <a:rPr lang="en-US" sz="1700" dirty="0" err="1">
                <a:latin typeface="Calibri"/>
                <a:cs typeface="Calibri"/>
              </a:rPr>
              <a:t>Например</a:t>
            </a:r>
            <a:r>
              <a:rPr lang="en-US" sz="1700" dirty="0">
                <a:latin typeface="Calibri"/>
                <a:cs typeface="Calibri"/>
              </a:rPr>
              <a:t>, </a:t>
            </a:r>
            <a:endParaRPr lang="en-US" dirty="0">
              <a:latin typeface="Seaford"/>
              <a:cs typeface="Calibri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dirty="0" err="1">
                <a:latin typeface="Calibri"/>
                <a:cs typeface="Calibri"/>
              </a:rPr>
              <a:t>показывать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рекламные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баннеры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или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интегрироваться</a:t>
            </a:r>
            <a:r>
              <a:rPr lang="en-US" sz="1700" dirty="0">
                <a:latin typeface="Calibri"/>
                <a:cs typeface="Calibri"/>
              </a:rPr>
              <a:t> с </a:t>
            </a:r>
            <a:r>
              <a:rPr lang="en-US" sz="1700" dirty="0" err="1">
                <a:latin typeface="Calibri"/>
                <a:cs typeface="Calibri"/>
              </a:rPr>
              <a:t>рекламными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сетями</a:t>
            </a:r>
            <a:r>
              <a:rPr lang="en-US" sz="1700" dirty="0">
                <a:latin typeface="Calibri"/>
                <a:cs typeface="Calibri"/>
              </a:rPr>
              <a:t>.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u="sng" dirty="0" err="1">
                <a:latin typeface="Calibri"/>
                <a:cs typeface="Calibri"/>
              </a:rPr>
              <a:t>Венчурные</a:t>
            </a:r>
            <a:r>
              <a:rPr lang="en-US" sz="1700" u="sng" dirty="0">
                <a:latin typeface="Calibri"/>
                <a:cs typeface="Calibri"/>
              </a:rPr>
              <a:t> </a:t>
            </a:r>
            <a:r>
              <a:rPr lang="en-US" sz="1700" u="sng" dirty="0" err="1">
                <a:latin typeface="Calibri"/>
                <a:cs typeface="Calibri"/>
              </a:rPr>
              <a:t>фонды</a:t>
            </a:r>
            <a:r>
              <a:rPr lang="en-US" sz="1700" dirty="0">
                <a:latin typeface="Calibri"/>
                <a:cs typeface="Calibri"/>
              </a:rPr>
              <a:t>: 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dirty="0" err="1">
                <a:latin typeface="Calibri"/>
                <a:cs typeface="Calibri"/>
              </a:rPr>
              <a:t>Так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как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мы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считаем</a:t>
            </a:r>
            <a:r>
              <a:rPr lang="en-US" sz="1700" dirty="0">
                <a:latin typeface="Calibri"/>
                <a:cs typeface="Calibri"/>
              </a:rPr>
              <a:t>, </a:t>
            </a:r>
            <a:r>
              <a:rPr lang="en-US" sz="1700" dirty="0" err="1">
                <a:latin typeface="Calibri"/>
                <a:cs typeface="Calibri"/>
              </a:rPr>
              <a:t>что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наше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приложение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имеет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большой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потенциал</a:t>
            </a:r>
            <a:r>
              <a:rPr lang="en-US" sz="1700" dirty="0">
                <a:latin typeface="Calibri"/>
                <a:cs typeface="Calibri"/>
              </a:rPr>
              <a:t>, </a:t>
            </a:r>
            <a:r>
              <a:rPr lang="en-US" sz="1700" dirty="0" err="1">
                <a:latin typeface="Calibri"/>
                <a:cs typeface="Calibri"/>
              </a:rPr>
              <a:t>то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можно</a:t>
            </a:r>
            <a:r>
              <a:rPr lang="en-US" sz="1700" dirty="0">
                <a:latin typeface="Calibri"/>
                <a:cs typeface="Calibri"/>
              </a:rPr>
              <a:t> </a:t>
            </a:r>
            <a:endParaRPr lang="en-US" dirty="0">
              <a:latin typeface="Seaford"/>
              <a:cs typeface="Calibri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dirty="0" err="1">
                <a:latin typeface="Calibri"/>
                <a:cs typeface="Calibri"/>
              </a:rPr>
              <a:t>попробовать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привлечь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инвестиции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от</a:t>
            </a:r>
            <a:r>
              <a:rPr lang="en-US" sz="1700" dirty="0">
                <a:latin typeface="Calibri"/>
                <a:cs typeface="Calibri"/>
              </a:rPr>
              <a:t> </a:t>
            </a:r>
            <a:endParaRPr lang="en-US" dirty="0">
              <a:latin typeface="Seaford"/>
              <a:cs typeface="Calibri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700" dirty="0" err="1">
                <a:latin typeface="Calibri"/>
                <a:cs typeface="Calibri"/>
              </a:rPr>
              <a:t>венчурных</a:t>
            </a:r>
            <a:r>
              <a:rPr lang="en-US" sz="1700" dirty="0">
                <a:latin typeface="Calibri"/>
                <a:cs typeface="Calibri"/>
              </a:rPr>
              <a:t> </a:t>
            </a:r>
            <a:r>
              <a:rPr lang="en-US" sz="1700" dirty="0" err="1">
                <a:latin typeface="Calibri"/>
                <a:cs typeface="Calibri"/>
              </a:rPr>
              <a:t>фондов</a:t>
            </a:r>
            <a:r>
              <a:rPr lang="en-US" sz="1700" dirty="0">
                <a:latin typeface="Calibri"/>
                <a:cs typeface="Calibri"/>
              </a:rPr>
              <a:t>.</a:t>
            </a:r>
            <a:endParaRPr lang="en-US" dirty="0"/>
          </a:p>
          <a:p>
            <a:pPr>
              <a:lnSpc>
                <a:spcPct val="90000"/>
              </a:lnSpc>
            </a:pPr>
            <a:endParaRPr lang="ru-RU" sz="17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6F0AD64-835F-42E2-B4C7-47A77348A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57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12EE356-A629-4F1A-9BAD-E21B3B10D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B7ED41-F3D7-4286-AD0B-B4A216D7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410" y="489853"/>
            <a:ext cx="3990149" cy="58581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939F6-BC52-721B-0A80-717E6E25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55" y="976152"/>
            <a:ext cx="3555211" cy="50249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100">
                <a:latin typeface="Trebuchet MS"/>
              </a:rPr>
              <a:t>Инвестиции/ финансы проекта</a:t>
            </a:r>
            <a:endParaRPr lang="ru-RU" sz="41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17483B-E60B-4F41-9448-D757B9FCD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EB44B66-1945-4638-8E9A-4F49493D7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79038120-A689-B160-9036-F7A7495BAA2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96496" y="2189925"/>
          <a:ext cx="6833176" cy="2478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1587">
                  <a:extLst>
                    <a:ext uri="{9D8B030D-6E8A-4147-A177-3AD203B41FA5}">
                      <a16:colId xmlns:a16="http://schemas.microsoft.com/office/drawing/2014/main" val="128485487"/>
                    </a:ext>
                  </a:extLst>
                </a:gridCol>
                <a:gridCol w="1875465">
                  <a:extLst>
                    <a:ext uri="{9D8B030D-6E8A-4147-A177-3AD203B41FA5}">
                      <a16:colId xmlns:a16="http://schemas.microsoft.com/office/drawing/2014/main" val="3319351778"/>
                    </a:ext>
                  </a:extLst>
                </a:gridCol>
                <a:gridCol w="3636124">
                  <a:extLst>
                    <a:ext uri="{9D8B030D-6E8A-4147-A177-3AD203B41FA5}">
                      <a16:colId xmlns:a16="http://schemas.microsoft.com/office/drawing/2014/main" val="3127280700"/>
                    </a:ext>
                  </a:extLst>
                </a:gridCol>
              </a:tblGrid>
              <a:tr h="425379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9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Стадия</a:t>
                      </a:r>
                      <a:endParaRPr lang="ru-RU" sz="19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9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Время</a:t>
                      </a:r>
                      <a:endParaRPr lang="ru-RU" sz="19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9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Примерная стоимость (рублей)</a:t>
                      </a:r>
                      <a:endParaRPr lang="ru-RU" sz="19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363986"/>
                  </a:ext>
                </a:extLst>
              </a:tr>
              <a:tr h="312589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Оценки проекта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af-ZA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⏰ 8 </a:t>
                      </a: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часов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👛 0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363674"/>
                  </a:ext>
                </a:extLst>
              </a:tr>
              <a:tr h="312589">
                <a:tc>
                  <a:txBody>
                    <a:bodyPr/>
                    <a:lstStyle/>
                    <a:p>
                      <a:pPr algn="l" fontAlgn="base"/>
                      <a:r>
                        <a:rPr lang="af-ZA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UI/UX </a:t>
                      </a: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дизайн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af-ZA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⏰ 120 </a:t>
                      </a: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часов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👛 340 000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022381"/>
                  </a:ext>
                </a:extLst>
              </a:tr>
              <a:tr h="312589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af-ZA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⏰ 700 </a:t>
                      </a: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часов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👛 2 000 000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291983"/>
                  </a:ext>
                </a:extLst>
              </a:tr>
              <a:tr h="312589">
                <a:tc>
                  <a:txBody>
                    <a:bodyPr/>
                    <a:lstStyle/>
                    <a:p>
                      <a:pPr algn="l" fontAlgn="base"/>
                      <a:r>
                        <a:rPr lang="af-ZA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QA</a:t>
                      </a:r>
                      <a:endParaRPr lang="af-ZA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af-ZA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⏰ 360 </a:t>
                      </a: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часов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👛 450 000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6288874"/>
                  </a:ext>
                </a:extLst>
              </a:tr>
              <a:tr h="48983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Менеджмент проекта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af-ZA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⏰ </a:t>
                      </a: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протяжении всего проекта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👛 230 000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7877828"/>
                  </a:ext>
                </a:extLst>
              </a:tr>
              <a:tr h="312589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af-ZA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⏰ 13 </a:t>
                      </a: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недель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👛 3 500 000</a:t>
                      </a:r>
                      <a:endParaRPr lang="ru-RU" sz="19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6677" marR="96677" marT="48338" marB="483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5788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71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B0CFF1-78D7-4A83-A95E-71F9E383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D148E7-1EDB-4129-A130-04858F70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489855"/>
            <a:ext cx="11147071" cy="58512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D4FF2-EC0C-E15E-FA3D-55951BD78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605" y="976160"/>
            <a:ext cx="5415395" cy="4902115"/>
          </a:xfrm>
        </p:spPr>
        <p:txBody>
          <a:bodyPr anchor="ctr">
            <a:normAutofit/>
          </a:bodyPr>
          <a:lstStyle/>
          <a:p>
            <a:r>
              <a:rPr lang="ru-RU" sz="6100">
                <a:latin typeface="Calibri"/>
                <a:cs typeface="Calibri"/>
              </a:rPr>
              <a:t>Рентабельность проекта:</a:t>
            </a:r>
            <a:endParaRPr lang="ru-RU" sz="61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1E68C9-4F6E-4640-AE06-FCA671F7D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4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8BEA54-2D84-1CD3-5117-1B9D1D3CF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6425" y="976160"/>
            <a:ext cx="3761788" cy="49021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latin typeface="Calibri"/>
                <a:cs typeface="Calibri"/>
              </a:rPr>
              <a:t>NPV = </a:t>
            </a:r>
            <a:r>
              <a:rPr lang="en-US" sz="3600" dirty="0">
                <a:latin typeface="Trebuchet MS"/>
              </a:rPr>
              <a:t>918,669</a:t>
            </a:r>
            <a:br>
              <a:rPr lang="en-US" sz="3600" dirty="0">
                <a:latin typeface="Trebuchet MS"/>
              </a:rPr>
            </a:br>
            <a:r>
              <a:rPr lang="en-US" sz="3600" dirty="0">
                <a:latin typeface="Trebuchet MS"/>
              </a:rPr>
              <a:t>IRRV = 65%</a:t>
            </a:r>
            <a:endParaRPr lang="ru-RU" sz="28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F3F0BE-4FF5-481A-9206-F765D61B5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853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E18D5F1-911E-4BCF-9AF0-F3A54D7C0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84EE41-863A-4DE9-9A51-4F014D681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416" y="485369"/>
            <a:ext cx="11147071" cy="24608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EA8C0A-E8E4-45CE-2141-631909B53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976160"/>
            <a:ext cx="10361960" cy="1493871"/>
          </a:xfrm>
        </p:spPr>
        <p:txBody>
          <a:bodyPr>
            <a:normAutofit/>
          </a:bodyPr>
          <a:lstStyle/>
          <a:p>
            <a:r>
              <a:rPr lang="ru-RU" dirty="0"/>
              <a:t>Наша команда</a:t>
            </a:r>
            <a:endParaRPr lang="ru-RU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0850E05-3320-4817-99CE-D56547FCA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8990BBA-8A0B-4EF5-A122-0815DEC19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2918401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A9946C-C93A-4350-AC54-937723F6B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DCF2F600-EF33-DE64-247D-76ED8D31CA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8621654"/>
              </p:ext>
            </p:extLst>
          </p:nvPr>
        </p:nvGraphicFramePr>
        <p:xfrm>
          <a:off x="482600" y="3098800"/>
          <a:ext cx="11143887" cy="2779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0049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B0CFF1-78D7-4A83-A95E-71F9E383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D148E7-1EDB-4129-A130-04858F70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489855"/>
            <a:ext cx="11147071" cy="58512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1F645-86F2-260E-BDD9-05F8EDA7C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521" y="868836"/>
            <a:ext cx="10416690" cy="4902115"/>
          </a:xfrm>
        </p:spPr>
        <p:txBody>
          <a:bodyPr anchor="ctr">
            <a:normAutofit/>
          </a:bodyPr>
          <a:lstStyle/>
          <a:p>
            <a:pPr algn="ctr"/>
            <a:r>
              <a:rPr lang="ru-RU" dirty="0"/>
              <a:t>Спасибо за внимание!</a:t>
            </a:r>
            <a:br>
              <a:rPr lang="ru-RU" dirty="0"/>
            </a:br>
            <a:r>
              <a:rPr lang="ru-RU" sz="3200" dirty="0"/>
              <a:t>Готовы ответить на ваши вопросы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1E68C9-4F6E-4640-AE06-FCA671F7D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4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F3F0BE-4FF5-481A-9206-F765D61B5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816812"/>
      </p:ext>
    </p:extLst>
  </p:cSld>
  <p:clrMapOvr>
    <a:masterClrMapping/>
  </p:clrMapOvr>
</p:sld>
</file>

<file path=ppt/theme/theme1.xml><?xml version="1.0" encoding="utf-8"?>
<a:theme xmlns:a="http://schemas.openxmlformats.org/drawingml/2006/main" name="LevelVTI">
  <a:themeElements>
    <a:clrScheme name="AnalogousFromDarkSeedLeftStep">
      <a:dk1>
        <a:srgbClr val="000000"/>
      </a:dk1>
      <a:lt1>
        <a:srgbClr val="FFFFFF"/>
      </a:lt1>
      <a:dk2>
        <a:srgbClr val="3F3424"/>
      </a:dk2>
      <a:lt2>
        <a:srgbClr val="E8E2E7"/>
      </a:lt2>
      <a:accent1>
        <a:srgbClr val="47B662"/>
      </a:accent1>
      <a:accent2>
        <a:srgbClr val="4FB13B"/>
      </a:accent2>
      <a:accent3>
        <a:srgbClr val="83AE44"/>
      </a:accent3>
      <a:accent4>
        <a:srgbClr val="A6A537"/>
      </a:accent4>
      <a:accent5>
        <a:srgbClr val="C3914D"/>
      </a:accent5>
      <a:accent6>
        <a:srgbClr val="B14E3B"/>
      </a:accent6>
      <a:hlink>
        <a:srgbClr val="997F33"/>
      </a:hlink>
      <a:folHlink>
        <a:srgbClr val="7F7F7F"/>
      </a:folHlink>
    </a:clrScheme>
    <a:fontScheme name="Seaford">
      <a:majorFont>
        <a:latin typeface="Seaford"/>
        <a:ea typeface=""/>
        <a:cs typeface=""/>
      </a:majorFont>
      <a:minorFont>
        <a:latin typeface="Seafor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velVTI" id="{64F43929-0387-4D33-907F-72B939BCAF99}" vid="{D804DF84-3298-4A39-BA0E-21F83D68BC2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LevelVTI</vt:lpstr>
      <vt:lpstr>KEEP FINANCE </vt:lpstr>
      <vt:lpstr>Перспективы рынка финансовых приложений </vt:lpstr>
      <vt:lpstr>Наша задача  заключается в том,  чтобы помочь  людям правильно распределять свои финансы, научитьсяэкономить и  больше  инвестировать  в будущее! </vt:lpstr>
      <vt:lpstr>Преимущество нашего приложения</vt:lpstr>
      <vt:lpstr>Основные функции нашего приложения</vt:lpstr>
      <vt:lpstr>Презентация PowerPoint</vt:lpstr>
      <vt:lpstr>Актуальность нашего проекта заключается в следующем:</vt:lpstr>
      <vt:lpstr>Географическое расположение: По всей территории РФ Сектор рынка B2C</vt:lpstr>
      <vt:lpstr>Основные конкуренты</vt:lpstr>
      <vt:lpstr>Для запуска такого приложения мы планируем использовать такую бизнес-модель, как freemium, когда пользователям предоставляется бесплатный доступ к базовым функциям, а за дополнительные возможности нужно платить. </vt:lpstr>
      <vt:lpstr>Каналы продвижения  Социальные сети: создание групп и страниц в социальных сетях, где пользователи могут общаться, задавать вопросы и узнавать о новых функциях приложения. Блоггинг и статьи: написание статей и блогов о пользе приложения, его функциях и преимуществах перед другими подобными программами. Реклама на тематических сайтах и форумах: размещение рекламы на сайтах и форумах, связанных с финансовой тематикой, чтобы привлечь больше пользователей. </vt:lpstr>
      <vt:lpstr>Инвестиции/ финансы проекта</vt:lpstr>
      <vt:lpstr>Рентабельность проекта:</vt:lpstr>
      <vt:lpstr>Наша команда</vt:lpstr>
      <vt:lpstr>Спасибо за внимание! Готовы ответить на ваши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235</cp:revision>
  <dcterms:created xsi:type="dcterms:W3CDTF">2023-11-23T21:40:09Z</dcterms:created>
  <dcterms:modified xsi:type="dcterms:W3CDTF">2023-11-23T22:21:04Z</dcterms:modified>
</cp:coreProperties>
</file>