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hLdlrintZuISNJwgcS8LLk8+5M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20" Type="http://schemas.openxmlformats.org/officeDocument/2006/relationships/font" Target="fonts/Roboto-italic.fntdata"/><Relationship Id="rId22" Type="http://customschemas.google.com/relationships/presentationmetadata" Target="metadata"/><Relationship Id="rId21" Type="http://schemas.openxmlformats.org/officeDocument/2006/relationships/font" Target="fonts/Roboto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3.png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7.png"/><Relationship Id="rId4" Type="http://schemas.openxmlformats.org/officeDocument/2006/relationships/image" Target="../media/image11.jpg"/><Relationship Id="rId5" Type="http://schemas.openxmlformats.org/officeDocument/2006/relationships/image" Target="../media/image10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37.png"/><Relationship Id="rId9" Type="http://schemas.openxmlformats.org/officeDocument/2006/relationships/image" Target="../media/image35.png"/><Relationship Id="rId5" Type="http://schemas.openxmlformats.org/officeDocument/2006/relationships/image" Target="../media/image25.png"/><Relationship Id="rId6" Type="http://schemas.openxmlformats.org/officeDocument/2006/relationships/image" Target="../media/image38.png"/><Relationship Id="rId7" Type="http://schemas.openxmlformats.org/officeDocument/2006/relationships/image" Target="../media/image36.png"/><Relationship Id="rId8" Type="http://schemas.openxmlformats.org/officeDocument/2006/relationships/image" Target="../media/image71.pn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61.png"/><Relationship Id="rId42" Type="http://schemas.openxmlformats.org/officeDocument/2006/relationships/image" Target="../media/image62.png"/><Relationship Id="rId41" Type="http://schemas.openxmlformats.org/officeDocument/2006/relationships/image" Target="../media/image60.png"/><Relationship Id="rId44" Type="http://schemas.openxmlformats.org/officeDocument/2006/relationships/image" Target="../media/image66.png"/><Relationship Id="rId43" Type="http://schemas.openxmlformats.org/officeDocument/2006/relationships/image" Target="../media/image67.png"/><Relationship Id="rId46" Type="http://schemas.openxmlformats.org/officeDocument/2006/relationships/image" Target="../media/image72.png"/><Relationship Id="rId45" Type="http://schemas.openxmlformats.org/officeDocument/2006/relationships/image" Target="../media/image7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Relationship Id="rId48" Type="http://schemas.openxmlformats.org/officeDocument/2006/relationships/image" Target="../media/image74.png"/><Relationship Id="rId47" Type="http://schemas.openxmlformats.org/officeDocument/2006/relationships/image" Target="../media/image75.png"/><Relationship Id="rId49" Type="http://schemas.openxmlformats.org/officeDocument/2006/relationships/image" Target="../media/image13.png"/><Relationship Id="rId5" Type="http://schemas.openxmlformats.org/officeDocument/2006/relationships/image" Target="../media/image26.png"/><Relationship Id="rId6" Type="http://schemas.openxmlformats.org/officeDocument/2006/relationships/image" Target="../media/image32.png"/><Relationship Id="rId7" Type="http://schemas.openxmlformats.org/officeDocument/2006/relationships/image" Target="../media/image27.png"/><Relationship Id="rId8" Type="http://schemas.openxmlformats.org/officeDocument/2006/relationships/image" Target="../media/image30.png"/><Relationship Id="rId31" Type="http://schemas.openxmlformats.org/officeDocument/2006/relationships/image" Target="../media/image57.png"/><Relationship Id="rId30" Type="http://schemas.openxmlformats.org/officeDocument/2006/relationships/image" Target="../media/image58.png"/><Relationship Id="rId33" Type="http://schemas.openxmlformats.org/officeDocument/2006/relationships/image" Target="../media/image64.png"/><Relationship Id="rId32" Type="http://schemas.openxmlformats.org/officeDocument/2006/relationships/image" Target="../media/image56.png"/><Relationship Id="rId35" Type="http://schemas.openxmlformats.org/officeDocument/2006/relationships/image" Target="../media/image63.png"/><Relationship Id="rId34" Type="http://schemas.openxmlformats.org/officeDocument/2006/relationships/image" Target="../media/image59.png"/><Relationship Id="rId37" Type="http://schemas.openxmlformats.org/officeDocument/2006/relationships/image" Target="../media/image69.png"/><Relationship Id="rId36" Type="http://schemas.openxmlformats.org/officeDocument/2006/relationships/image" Target="../media/image68.png"/><Relationship Id="rId39" Type="http://schemas.openxmlformats.org/officeDocument/2006/relationships/image" Target="../media/image70.png"/><Relationship Id="rId38" Type="http://schemas.openxmlformats.org/officeDocument/2006/relationships/image" Target="../media/image65.png"/><Relationship Id="rId20" Type="http://schemas.openxmlformats.org/officeDocument/2006/relationships/image" Target="../media/image46.png"/><Relationship Id="rId22" Type="http://schemas.openxmlformats.org/officeDocument/2006/relationships/image" Target="../media/image45.png"/><Relationship Id="rId21" Type="http://schemas.openxmlformats.org/officeDocument/2006/relationships/image" Target="../media/image52.png"/><Relationship Id="rId24" Type="http://schemas.openxmlformats.org/officeDocument/2006/relationships/image" Target="../media/image50.png"/><Relationship Id="rId23" Type="http://schemas.openxmlformats.org/officeDocument/2006/relationships/image" Target="../media/image48.png"/><Relationship Id="rId26" Type="http://schemas.openxmlformats.org/officeDocument/2006/relationships/image" Target="../media/image47.png"/><Relationship Id="rId25" Type="http://schemas.openxmlformats.org/officeDocument/2006/relationships/image" Target="../media/image49.png"/><Relationship Id="rId28" Type="http://schemas.openxmlformats.org/officeDocument/2006/relationships/image" Target="../media/image55.png"/><Relationship Id="rId27" Type="http://schemas.openxmlformats.org/officeDocument/2006/relationships/image" Target="../media/image54.png"/><Relationship Id="rId29" Type="http://schemas.openxmlformats.org/officeDocument/2006/relationships/image" Target="../media/image51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3" Type="http://schemas.openxmlformats.org/officeDocument/2006/relationships/image" Target="../media/image53.png"/><Relationship Id="rId12" Type="http://schemas.openxmlformats.org/officeDocument/2006/relationships/image" Target="../media/image33.png"/><Relationship Id="rId15" Type="http://schemas.openxmlformats.org/officeDocument/2006/relationships/image" Target="../media/image44.png"/><Relationship Id="rId14" Type="http://schemas.openxmlformats.org/officeDocument/2006/relationships/image" Target="../media/image41.png"/><Relationship Id="rId17" Type="http://schemas.openxmlformats.org/officeDocument/2006/relationships/image" Target="../media/image40.png"/><Relationship Id="rId16" Type="http://schemas.openxmlformats.org/officeDocument/2006/relationships/image" Target="../media/image39.png"/><Relationship Id="rId19" Type="http://schemas.openxmlformats.org/officeDocument/2006/relationships/image" Target="../media/image43.png"/><Relationship Id="rId18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800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ctr">
              <a:lnSpc>
                <a:spcPct val="132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«ПРЕДПРИНИМАТЕЛЬСТВО КАК ОБРАЗ ЖИЗНИ»  </a:t>
            </a:r>
            <a:endParaRPr/>
          </a:p>
          <a:p>
            <a:pPr indent="0" lvl="0" marL="7701" marR="0" rtl="0" algn="ctr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638">
                <a:solidFill>
                  <a:schemeClr val="lt1"/>
                </a:solidFill>
              </a:rPr>
              <a:t>AudIT - онлайн-курс по обучению синхронному переводу»</a:t>
            </a:r>
            <a:endParaRPr b="1" sz="3638">
              <a:solidFill>
                <a:schemeClr val="lt1"/>
              </a:solidFill>
            </a:endParaRPr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2" name="Google Shape;132;p2"/>
          <p:cNvSpPr txBox="1"/>
          <p:nvPr/>
        </p:nvSpPr>
        <p:spPr>
          <a:xfrm>
            <a:off x="176901" y="1327225"/>
            <a:ext cx="6787200" cy="46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Онлайн-курс по обучению синхронному переводу является актуальным и востребованным среди людей, работающих в сфере международных отношений, бизнеса, туризма и других отраслях, связанных с коммуникацией на разных языках. </a:t>
            </a:r>
            <a:br>
              <a:rPr lang="ru-RU" sz="25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</a:br>
            <a:br>
              <a:rPr lang="ru-RU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id="133" name="Google Shape;13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5500" y="2800625"/>
            <a:ext cx="4533975" cy="323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5500" y="332650"/>
            <a:ext cx="4533975" cy="235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4325651" y="1052725"/>
            <a:ext cx="7023000" cy="49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-RU" sz="1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Образовательные учреждения, такие как университеты и колледжи, могут предлагать курсы по синхронному переводу для студентов, желающих работать в сфере международной торговли и коммуникаций (Студенты 3-5 курса, лингвистических направлений, которые хотят получить новые компетенции по синхронному переводу). 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-RU" sz="1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Бизнес-сектор. Компании, работающие в международной торговле и коммуникациях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-RU" sz="1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Государственные организации, для проведения международных переговоров, конференций и совещаний.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-RU" sz="1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Туристический сектор, работающий с иностранными туристами.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1" name="Google Shape;14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984500"/>
            <a:ext cx="4020849" cy="223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3375650"/>
            <a:ext cx="4020849" cy="24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8" name="Google Shape;148;p4"/>
          <p:cNvSpPr txBox="1"/>
          <p:nvPr/>
        </p:nvSpPr>
        <p:spPr>
          <a:xfrm>
            <a:off x="360046" y="940800"/>
            <a:ext cx="6120000" cy="5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1. Нехватка практики</a:t>
            </a:r>
            <a:b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2. Отсутствие навыков стрессоустойчивости, сильное волнение при реальной работе</a:t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3. Нехватка времени на раздумья </a:t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4. Сжатые сроки подготовки</a:t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5. Отсутствие навыков восприятия большого количества информации на слух</a:t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6. Отсутствие знаний специализированной лексики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9" name="Google Shape;14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4249" y="3316250"/>
            <a:ext cx="4568648" cy="303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4250" y="465575"/>
            <a:ext cx="4568649" cy="26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4974800" y="1641825"/>
            <a:ext cx="6404100" cy="48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Онлайн-курс по обучению синхронному переводу на многофункциональной платформе Stepik, который содержит: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аудиодорожка с заданием на скоропись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глоссарий с тестом к аудио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задания на стрессовые ситуации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задания на мнемотехнику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и др.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57" name="Google Shape;15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450" y="1841700"/>
            <a:ext cx="4669999" cy="375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3" name="Google Shape;163;p6"/>
          <p:cNvSpPr txBox="1"/>
          <p:nvPr/>
        </p:nvSpPr>
        <p:spPr>
          <a:xfrm>
            <a:off x="4376547" y="976525"/>
            <a:ext cx="7281000" cy="50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1. Наработка практики</a:t>
            </a:r>
            <a:endParaRPr sz="2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2. Моделирование стрессовых ситуаций, приближенных к реальности</a:t>
            </a:r>
            <a:endParaRPr sz="2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3. Тренировка когнитивных способностей, составление собственного глоссария </a:t>
            </a:r>
            <a:endParaRPr sz="2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4. Практика мнемотехники, скорописи </a:t>
            </a:r>
            <a:endParaRPr sz="2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5. Увеличение словарного запаса</a:t>
            </a:r>
            <a:endParaRPr sz="2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4" name="Google Shape;16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150" y="1109075"/>
            <a:ext cx="4122401" cy="3713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70" name="Google Shape;170;p7"/>
          <p:cNvSpPr txBox="1"/>
          <p:nvPr/>
        </p:nvSpPr>
        <p:spPr>
          <a:xfrm>
            <a:off x="298990" y="1073086"/>
            <a:ext cx="1099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000" y="983836"/>
            <a:ext cx="10433399" cy="517231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7"/>
          <p:cNvSpPr txBox="1"/>
          <p:nvPr/>
        </p:nvSpPr>
        <p:spPr>
          <a:xfrm>
            <a:off x="3815650" y="3822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https://stepik.org/course/188762</a:t>
            </a:r>
            <a:endParaRPr/>
          </a:p>
        </p:txBody>
      </p:sp>
      <p:pic>
        <p:nvPicPr>
          <p:cNvPr id="173" name="Google Shape;17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050" y="3831375"/>
            <a:ext cx="16383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79" name="Google Shape;179;p8"/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</p:grpSpPr>
        <p:grpSp>
          <p:nvGrpSpPr>
            <p:cNvPr id="180" name="Google Shape;180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81" name="Google Shape;181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0" name="Google Shape;190;p8"/>
            <p:cNvSpPr txBox="1"/>
            <p:nvPr/>
          </p:nvSpPr>
          <p:spPr>
            <a:xfrm>
              <a:off x="2050015" y="2073276"/>
              <a:ext cx="2894700" cy="575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1. Нехватка практики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2. Отсутствие навыков стрессоустойчивости, сильное волнение при реальной работе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3. Нехватка времени на раздумья 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4. Сжатые сроки подготовки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5. Отсутствие навыков восприятия большого количества информации на слух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6. Отсутствие знаний специализированной лексики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4945622" y="2041299"/>
              <a:ext cx="3807900" cy="280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Онлайн-курс по обучению синхронному переводу на многофункциональной платформе Stepik, который содержит:</a:t>
              </a:r>
              <a:endParaRPr sz="11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- аудиодорожка с заданием на скоропись</a:t>
              </a:r>
              <a:endParaRPr sz="11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- глоссарий с тестом к аудио</a:t>
              </a:r>
              <a:endParaRPr sz="11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- задания на стрессовые ситуации</a:t>
              </a:r>
              <a:endParaRPr sz="11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- задания на мнемотехнику</a:t>
              </a:r>
              <a:endPara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4951171" y="5421593"/>
              <a:ext cx="3729300" cy="16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Увеличение клиентов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увеличение доходов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снижение % на платформе Степик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8755617" y="2044773"/>
              <a:ext cx="2892600" cy="50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1. Наработка практики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2. Моделирование стрессовых ситуаций, приближенных к реальности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3. Тренировка когнитивных способностей, составление собственного глоссария 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4. Практика мнемотехники, скорописи 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5. Увеличение словарного запаса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11728449" y="2073276"/>
              <a:ext cx="3013500" cy="178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Авторская методика обучения синхронному переводу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11652265" y="5341418"/>
              <a:ext cx="3089700" cy="29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1. Печатная реклама</a:t>
              </a:r>
              <a:endParaRPr sz="11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2. Размещение информации на сайтах, группах</a:t>
              </a:r>
              <a:endParaRPr sz="11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3. Создание группы в соц. сетях</a:t>
              </a:r>
              <a:endParaRPr sz="11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4. Рассылка по педагогам и кафедрам </a:t>
              </a:r>
              <a:endParaRPr sz="11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5. Репостинг</a:t>
              </a:r>
              <a:endPara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14852662" y="1997074"/>
              <a:ext cx="3352800" cy="45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Образовательные учреждения, такие как университеты и колледжи, могут предлагать курсы по синхронному переводу для студентов, желающих работать в сфере международной торговли и коммуникаций (Студенты 3-5 курса, лингвистических направлений, которые хотят получить новые компетенции по синхронному переводу,)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2050016" y="8397875"/>
              <a:ext cx="8077200" cy="178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</a:rPr>
                <a:t>Затраты на разработку (</a:t>
              </a:r>
              <a:r>
                <a:rPr lang="ru-RU" sz="1200">
                  <a:solidFill>
                    <a:schemeClr val="dk1"/>
                  </a:solidFill>
                </a:rPr>
                <a:t>Организация юр. лица), </a:t>
              </a:r>
              <a:r>
                <a:rPr b="1" lang="ru-RU" sz="1200">
                  <a:solidFill>
                    <a:schemeClr val="dk1"/>
                  </a:solidFill>
                </a:rPr>
                <a:t>постоянные затраты</a:t>
              </a:r>
              <a:r>
                <a:rPr lang="ru-RU" sz="1200">
                  <a:solidFill>
                    <a:schemeClr val="dk1"/>
                  </a:solidFill>
                </a:rPr>
                <a:t> (реклама курса) </a:t>
              </a:r>
              <a:r>
                <a:rPr b="1" lang="ru-RU" sz="1200">
                  <a:solidFill>
                    <a:schemeClr val="dk1"/>
                  </a:solidFill>
                </a:rPr>
                <a:t>переменные затраты</a:t>
              </a:r>
              <a:r>
                <a:rPr lang="ru-RU" sz="1200">
                  <a:solidFill>
                    <a:schemeClr val="dk1"/>
                  </a:solidFill>
                </a:rPr>
                <a:t> (оплата налогов)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10129285" y="8380641"/>
              <a:ext cx="44187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Оплата курса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04" name="Google Shape;204;p9"/>
          <p:cNvSpPr txBox="1"/>
          <p:nvPr/>
        </p:nvSpPr>
        <p:spPr>
          <a:xfrm>
            <a:off x="360040" y="1052736"/>
            <a:ext cx="10992600" cy="52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937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0" i="0" lang="ru-RU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Себестоимость разработки составляет </a:t>
            </a:r>
            <a:r>
              <a:rPr b="1" i="0" lang="ru-RU" sz="2600" u="none" cap="none" strike="noStrike">
                <a:solidFill>
                  <a:srgbClr val="000000"/>
                </a:solidFill>
              </a:rPr>
              <a:t>10</a:t>
            </a:r>
            <a:r>
              <a:rPr b="1" lang="ru-RU" sz="2600"/>
              <a:t> 000 рублей</a:t>
            </a:r>
            <a:r>
              <a:rPr lang="ru-RU" sz="2600"/>
              <a:t>. Эта сумма будет направлена на организацию юридического лица. </a:t>
            </a:r>
            <a:endParaRPr sz="2600"/>
          </a:p>
          <a:p>
            <a:pPr indent="-3937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ru-RU" sz="2600"/>
              <a:t>Срок </a:t>
            </a:r>
            <a:r>
              <a:rPr b="0" i="0" lang="ru-RU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окупаемости  - 3 </a:t>
            </a:r>
            <a:r>
              <a:rPr lang="ru-RU" sz="2600"/>
              <a:t> месяц после запуска проекта. </a:t>
            </a:r>
            <a:endParaRPr sz="2600"/>
          </a:p>
          <a:p>
            <a:pPr indent="-3937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ru-RU" sz="2600"/>
              <a:t>Стоимость курса - 750 рублей</a:t>
            </a:r>
            <a:endParaRPr sz="2600"/>
          </a:p>
          <a:p>
            <a:pPr indent="-3937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ru-RU" sz="2600"/>
              <a:t>Минимальный показатель окупаемости - </a:t>
            </a:r>
            <a:r>
              <a:rPr b="1" lang="ru-RU" sz="2600"/>
              <a:t>5 750</a:t>
            </a:r>
            <a:r>
              <a:rPr lang="ru-RU" sz="2600"/>
              <a:t> </a:t>
            </a:r>
            <a:r>
              <a:rPr b="1" lang="ru-RU" sz="2600"/>
              <a:t>рублей </a:t>
            </a:r>
            <a:r>
              <a:rPr lang="ru-RU" sz="2600"/>
              <a:t>(при условии, что покупку курса оформили 30 человек в течении 3 месяцев)</a:t>
            </a:r>
            <a:endParaRPr sz="2600"/>
          </a:p>
          <a:p>
            <a:pPr indent="-3937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0" i="0" lang="ru-RU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</a:t>
            </a:r>
            <a:r>
              <a:rPr lang="ru-RU" sz="2600"/>
              <a:t>ая прибыль за 12 месяцев оценивается в </a:t>
            </a:r>
            <a:r>
              <a:rPr b="1" lang="ru-RU" sz="2600"/>
              <a:t>100 250 рублей </a:t>
            </a:r>
            <a:endParaRPr b="1" sz="2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10" name="Google Shape;210;p10"/>
          <p:cNvSpPr txBox="1"/>
          <p:nvPr/>
        </p:nvSpPr>
        <p:spPr>
          <a:xfrm>
            <a:off x="7150976" y="2709375"/>
            <a:ext cx="31302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Батманова Злата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Участница программы повышения квалификации Гёте-института в Москве в 2022-ом году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Участница этнокультурной языковой встречи “Jugendtreffen 2022”</a:t>
            </a:r>
            <a:br>
              <a:rPr lang="ru-RU" sz="1000">
                <a:solidFill>
                  <a:schemeClr val="dk1"/>
                </a:solidFill>
              </a:rPr>
            </a:br>
            <a:r>
              <a:rPr lang="ru-RU" sz="1000">
                <a:solidFill>
                  <a:schemeClr val="dk1"/>
                </a:solidFill>
              </a:rPr>
              <a:t>Обладатель сертификата владения немецким языком (уровень В2) от проекта “TollesDiktat”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Участница акселератора 2022-го года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1" name="Google Shape;21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4400" y="2752613"/>
            <a:ext cx="1034576" cy="138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0"/>
          <p:cNvSpPr txBox="1"/>
          <p:nvPr/>
        </p:nvSpPr>
        <p:spPr>
          <a:xfrm>
            <a:off x="2487626" y="2814288"/>
            <a:ext cx="3130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Асламова Евгения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/>
              <a:t>Участница программы повышения квалификации Гёте-института в Москве в 2022-ом году</a:t>
            </a:r>
            <a:br>
              <a:rPr lang="ru-RU" sz="1000"/>
            </a:br>
            <a:r>
              <a:rPr lang="ru-RU" sz="1000"/>
              <a:t>Участница немецкого проекта “TollesDiktat” в 2022-ом году. Обладатель сертификата владения немецким языком (уровень В2) от проекта “TollesDiktat”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Участница акселератора 2022-го года</a:t>
            </a:r>
            <a:endParaRPr sz="1000"/>
          </a:p>
        </p:txBody>
      </p:sp>
      <p:sp>
        <p:nvSpPr>
          <p:cNvPr id="213" name="Google Shape;213;p10"/>
          <p:cNvSpPr txBox="1"/>
          <p:nvPr/>
        </p:nvSpPr>
        <p:spPr>
          <a:xfrm>
            <a:off x="1232169" y="4528000"/>
            <a:ext cx="3130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Белашова Татьяна</a:t>
            </a:r>
            <a:r>
              <a:rPr lang="ru-RU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Участница программы повышения квалификации Гёте-института в Москве в 2022-ом году</a:t>
            </a:r>
            <a:br>
              <a:rPr lang="ru-RU" sz="1000">
                <a:solidFill>
                  <a:schemeClr val="dk1"/>
                </a:solidFill>
              </a:rPr>
            </a:br>
            <a:r>
              <a:rPr lang="ru-RU" sz="1000">
                <a:solidFill>
                  <a:schemeClr val="dk1"/>
                </a:solidFill>
              </a:rPr>
              <a:t>Участница немецкого проекта “TollesDiktat” в 2022-ом году. Обладатель сертификата владения немецким языком (уровень В2) от проекта “TollesDiktat”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Участница акселератора 2022-го года</a:t>
            </a:r>
            <a:endParaRPr sz="1000">
              <a:solidFill>
                <a:schemeClr val="dk1"/>
              </a:solidFill>
            </a:endParaRPr>
          </a:p>
        </p:txBody>
      </p:sp>
      <p:pic>
        <p:nvPicPr>
          <p:cNvPr id="214" name="Google Shape;214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0875" y="1060700"/>
            <a:ext cx="1034577" cy="1440548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0"/>
          <p:cNvSpPr txBox="1"/>
          <p:nvPr/>
        </p:nvSpPr>
        <p:spPr>
          <a:xfrm>
            <a:off x="5286963" y="984500"/>
            <a:ext cx="28512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Дудина Алина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Участница немецкого проекта “TollesDiktat” в 2022-ом году. Обладатель сертификата владения немецким языком (уровень В1) от проекта “TollesDiktat”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Участница акселератора 2022-го года</a:t>
            </a:r>
            <a:endParaRPr/>
          </a:p>
        </p:txBody>
      </p:sp>
      <p:sp>
        <p:nvSpPr>
          <p:cNvPr id="216" name="Google Shape;216;p10"/>
          <p:cNvSpPr txBox="1"/>
          <p:nvPr/>
        </p:nvSpPr>
        <p:spPr>
          <a:xfrm>
            <a:off x="9259149" y="967700"/>
            <a:ext cx="23205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Власова Елизавета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Участница немецкого проекта “TollesDiktat” в 2022-ом году. Обладатель сертификата владения немецким языком (уровень В1) от проекта “TollesDiktat”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Участница акселератора 2022-го года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10"/>
          <p:cNvPicPr preferRelativeResize="0"/>
          <p:nvPr/>
        </p:nvPicPr>
        <p:blipFill rotWithShape="1">
          <a:blip r:embed="rId5">
            <a:alphaModFix/>
          </a:blip>
          <a:srcRect b="73259" l="43049" r="34940" t="-1508"/>
          <a:stretch/>
        </p:blipFill>
        <p:spPr>
          <a:xfrm>
            <a:off x="4659225" y="4484000"/>
            <a:ext cx="1034576" cy="1376749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0"/>
          <p:cNvSpPr txBox="1"/>
          <p:nvPr/>
        </p:nvSpPr>
        <p:spPr>
          <a:xfrm>
            <a:off x="5719925" y="4451050"/>
            <a:ext cx="2771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Виноградов Захар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Участник немецкого проекта “TollesDiktat” в 2022-ом году.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000">
                <a:solidFill>
                  <a:schemeClr val="dk1"/>
                </a:solidFill>
              </a:rPr>
              <a:t>Обладатель сертификата владения немецким языком (уровень В1) от проекта “TollesDiktat”</a:t>
            </a:r>
            <a:br>
              <a:rPr lang="ru-RU" sz="1000">
                <a:solidFill>
                  <a:schemeClr val="dk1"/>
                </a:solidFill>
              </a:rPr>
            </a:br>
            <a:r>
              <a:rPr lang="ru-RU" sz="1000">
                <a:solidFill>
                  <a:schemeClr val="dk1"/>
                </a:solidFill>
              </a:rPr>
              <a:t>Участник акселератора 2022-го года</a:t>
            </a:r>
            <a:endParaRPr/>
          </a:p>
        </p:txBody>
      </p:sp>
      <p:pic>
        <p:nvPicPr>
          <p:cNvPr id="219" name="Google Shape;219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6675" y="2769637"/>
            <a:ext cx="1034577" cy="134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3371" y="1076585"/>
            <a:ext cx="1034574" cy="1376742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0"/>
          <p:cNvSpPr txBox="1"/>
          <p:nvPr/>
        </p:nvSpPr>
        <p:spPr>
          <a:xfrm>
            <a:off x="1337500" y="999938"/>
            <a:ext cx="24558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Глова Даниил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Участник немецкого проекта “TollesDiktat” в 2022-ом году.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Обладатель сертификата владения немецким языком (уровень В1) от проекта “TollesDiktat”</a:t>
            </a:r>
            <a:br>
              <a:rPr lang="ru-RU" sz="1000">
                <a:solidFill>
                  <a:schemeClr val="dk1"/>
                </a:solidFill>
              </a:rPr>
            </a:br>
            <a:r>
              <a:rPr lang="ru-RU" sz="1000">
                <a:solidFill>
                  <a:schemeClr val="dk1"/>
                </a:solidFill>
              </a:rPr>
              <a:t>Участник акселератора 2022-го года</a:t>
            </a:r>
            <a:endParaRPr/>
          </a:p>
        </p:txBody>
      </p:sp>
      <p:pic>
        <p:nvPicPr>
          <p:cNvPr id="222" name="Google Shape;222;p1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900" y="4519650"/>
            <a:ext cx="1034568" cy="1311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18075" y="961950"/>
            <a:ext cx="1241076" cy="1539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1"/>
          <p:cNvSpPr txBox="1"/>
          <p:nvPr/>
        </p:nvSpPr>
        <p:spPr>
          <a:xfrm>
            <a:off x="6404393" y="54550"/>
            <a:ext cx="321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/>
              <a:t>Глова Даниил</a:t>
            </a:r>
            <a:br>
              <a:rPr lang="ru-RU" sz="2400"/>
            </a:br>
            <a:r>
              <a:rPr lang="ru-RU" sz="2400"/>
              <a:t>+7-918-959-34-74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276" name="Google Shape;276;p11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9232725" y="0"/>
            <a:ext cx="2237175" cy="200924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1"/>
          <p:cNvSpPr txBox="1"/>
          <p:nvPr/>
        </p:nvSpPr>
        <p:spPr>
          <a:xfrm>
            <a:off x="6415275" y="8093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https://stepik.org/course/188762</a:t>
            </a:r>
            <a:endParaRPr/>
          </a:p>
        </p:txBody>
      </p:sp>
      <p:pic>
        <p:nvPicPr>
          <p:cNvPr id="278" name="Google Shape;278;p11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0" y="1543950"/>
            <a:ext cx="2187650" cy="170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2023-11-02T05:27:12Z</dcterms:created>
  <dc:creator>Мария Дрепа</dc:creator>
</cp:coreProperties>
</file>