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15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embeddedFontLst>
    <p:embeddedFont>
      <p:font typeface="Raleway SemiBold" panose="020B0604020202020204" charset="-52"/>
      <p:regular r:id="rId16"/>
      <p:bold r:id="rId17"/>
      <p:italic r:id="rId18"/>
      <p:boldItalic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Helvetica Neue" panose="020B0604020202020204" charset="0"/>
      <p:regular r:id="rId24"/>
      <p:bold r:id="rId25"/>
      <p:italic r:id="rId26"/>
      <p:boldItalic r:id="rId27"/>
    </p:embeddedFont>
    <p:embeddedFont>
      <p:font typeface="Century Gothic" panose="020B0502020202020204" pitchFamily="34" charset="0"/>
      <p:regular r:id="rId28"/>
      <p:bold r:id="rId29"/>
      <p:italic r:id="rId30"/>
      <p:boldItalic r:id="rId31"/>
    </p:embeddedFont>
    <p:embeddedFont>
      <p:font typeface="Raleway" panose="020B0604020202020204" charset="-52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  <a:srgbClr val="ED49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8E4C95D-AEA1-4173-9647-51F181872DE9}">
  <a:tblStyle styleId="{58E4C95D-AEA1-4173-9647-51F181872DE9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38" y="75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9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6.fntdata"/><Relationship Id="rId34" Type="http://schemas.openxmlformats.org/officeDocument/2006/relationships/font" Target="fonts/font19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font" Target="fonts/font18.fntdata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9.fntdata"/><Relationship Id="rId32" Type="http://schemas.openxmlformats.org/officeDocument/2006/relationships/font" Target="fonts/font17.fntdata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font" Target="fonts/font20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68647C6-DAD8-4748-A739-F3F626231A93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ru-RU"/>
        </a:p>
      </dgm:t>
    </dgm:pt>
    <dgm:pt modelId="{4D106E7B-5A60-48A1-97C5-43EE3D0269B6}" type="pres">
      <dgm:prSet presAssocID="{B68647C6-DAD8-4748-A739-F3F626231A93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FDE74797-3868-492B-9D6D-A05028B39EAF}" type="presOf" srcId="{B68647C6-DAD8-4748-A739-F3F626231A93}" destId="{4D106E7B-5A60-48A1-97C5-43EE3D0269B6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CA57100-4F58-4245-A245-A0A8188C9406}" type="doc">
      <dgm:prSet loTypeId="urn:microsoft.com/office/officeart/2009/layout/CircleArrowProcess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A9E0A3A-9480-4DFC-923B-E62F89C2DE91}">
      <dgm:prSet phldrT="[Текст]" custT="1"/>
      <dgm:spPr/>
      <dgm:t>
        <a:bodyPr/>
        <a:lstStyle/>
        <a:p>
          <a:r>
            <a:rPr lang="ru-RU" sz="1200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Я купил штаны по скидке</a:t>
          </a:r>
          <a:endParaRPr lang="ru-RU" sz="1200" dirty="0">
            <a:solidFill>
              <a:srgbClr val="7030A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4679B0F-2E53-42E5-82AE-F6AF7F4C7C2A}" type="parTrans" cxnId="{B6319CE8-0A52-41AA-AAD9-275A4BA07BB8}">
      <dgm:prSet/>
      <dgm:spPr/>
      <dgm:t>
        <a:bodyPr/>
        <a:lstStyle/>
        <a:p>
          <a:endParaRPr lang="ru-RU"/>
        </a:p>
      </dgm:t>
    </dgm:pt>
    <dgm:pt modelId="{4CEB6AE3-3E42-40BB-8198-C4D150F2F5D2}" type="sibTrans" cxnId="{B6319CE8-0A52-41AA-AAD9-275A4BA07BB8}">
      <dgm:prSet/>
      <dgm:spPr/>
      <dgm:t>
        <a:bodyPr/>
        <a:lstStyle/>
        <a:p>
          <a:endParaRPr lang="ru-RU"/>
        </a:p>
      </dgm:t>
    </dgm:pt>
    <dgm:pt modelId="{85A8051B-5E7B-4A6C-A85C-8EFC8327978E}">
      <dgm:prSet phldrT="[Текст]"/>
      <dgm:spPr/>
      <dgm:t>
        <a:bodyPr/>
        <a:lstStyle/>
        <a:p>
          <a:endParaRPr lang="ru-RU" dirty="0"/>
        </a:p>
      </dgm:t>
    </dgm:pt>
    <dgm:pt modelId="{ACE6EDB5-E4E1-4744-9C7C-AD28C350F6C5}" type="parTrans" cxnId="{691B3BEB-468F-4035-BDDB-6BA55C87999E}">
      <dgm:prSet/>
      <dgm:spPr/>
      <dgm:t>
        <a:bodyPr/>
        <a:lstStyle/>
        <a:p>
          <a:endParaRPr lang="ru-RU"/>
        </a:p>
      </dgm:t>
    </dgm:pt>
    <dgm:pt modelId="{F9230154-ABAE-4262-B9CC-06994DB84260}" type="sibTrans" cxnId="{691B3BEB-468F-4035-BDDB-6BA55C87999E}">
      <dgm:prSet/>
      <dgm:spPr/>
      <dgm:t>
        <a:bodyPr/>
        <a:lstStyle/>
        <a:p>
          <a:endParaRPr lang="ru-RU"/>
        </a:p>
      </dgm:t>
    </dgm:pt>
    <dgm:pt modelId="{4B5F2054-90EE-4EE3-894F-7AA2282340DF}">
      <dgm:prSet phldrT="[Текст]" custT="1"/>
      <dgm:spPr/>
      <dgm:t>
        <a:bodyPr/>
        <a:lstStyle/>
        <a:p>
          <a:r>
            <a:rPr lang="ru-RU" sz="1100" dirty="0" smtClean="0">
              <a:solidFill>
                <a:srgbClr val="7030A0"/>
              </a:solidFill>
            </a:rPr>
            <a:t>Расстроился потому что потратил время, деньги и силы , но надеть все равно нечего</a:t>
          </a:r>
        </a:p>
      </dgm:t>
    </dgm:pt>
    <dgm:pt modelId="{5E8A9383-54FB-4631-816A-8D921818702B}" type="parTrans" cxnId="{EAC89791-61D6-480C-94D5-D695FACA057A}">
      <dgm:prSet/>
      <dgm:spPr/>
      <dgm:t>
        <a:bodyPr/>
        <a:lstStyle/>
        <a:p>
          <a:endParaRPr lang="ru-RU"/>
        </a:p>
      </dgm:t>
    </dgm:pt>
    <dgm:pt modelId="{C731C14D-6F2C-4664-854F-5FAA6CDE473B}" type="sibTrans" cxnId="{EAC89791-61D6-480C-94D5-D695FACA057A}">
      <dgm:prSet/>
      <dgm:spPr/>
      <dgm:t>
        <a:bodyPr/>
        <a:lstStyle/>
        <a:p>
          <a:endParaRPr lang="ru-RU"/>
        </a:p>
      </dgm:t>
    </dgm:pt>
    <dgm:pt modelId="{86861D62-55C5-48CA-9FC6-85A1066FC103}" type="pres">
      <dgm:prSet presAssocID="{DCA57100-4F58-4245-A245-A0A8188C9406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DB95A121-C814-4CF4-9148-9B3D56B1BD8E}" type="pres">
      <dgm:prSet presAssocID="{9A9E0A3A-9480-4DFC-923B-E62F89C2DE91}" presName="Accent1" presStyleCnt="0"/>
      <dgm:spPr/>
    </dgm:pt>
    <dgm:pt modelId="{AE522CF2-8B9A-4293-A137-8866638E46E2}" type="pres">
      <dgm:prSet presAssocID="{9A9E0A3A-9480-4DFC-923B-E62F89C2DE91}" presName="Accent" presStyleLbl="node1" presStyleIdx="0" presStyleCnt="3" custAng="0" custScaleX="112825" custScaleY="107352" custLinFactNeighborX="9848" custLinFactNeighborY="-10799"/>
      <dgm:spPr/>
    </dgm:pt>
    <dgm:pt modelId="{BED9988C-E032-4613-9993-1486FCFB42E8}" type="pres">
      <dgm:prSet presAssocID="{9A9E0A3A-9480-4DFC-923B-E62F89C2DE91}" presName="Parent1" presStyleLbl="revTx" presStyleIdx="0" presStyleCnt="3" custLinFactNeighborX="19166" custLinFactNeighborY="-4559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71C010-4AB5-4CCE-9D50-2FDE86A36B91}" type="pres">
      <dgm:prSet presAssocID="{85A8051B-5E7B-4A6C-A85C-8EFC8327978E}" presName="Accent2" presStyleCnt="0"/>
      <dgm:spPr/>
    </dgm:pt>
    <dgm:pt modelId="{F91F6556-9147-45B7-B5E3-C98D53AFA415}" type="pres">
      <dgm:prSet presAssocID="{85A8051B-5E7B-4A6C-A85C-8EFC8327978E}" presName="Accent" presStyleLbl="node1" presStyleIdx="1" presStyleCnt="3" custScaleX="119458" custScaleY="121808" custLinFactNeighborX="10871" custLinFactNeighborY="-10358"/>
      <dgm:spPr/>
    </dgm:pt>
    <dgm:pt modelId="{E0EE56A4-35F4-459C-976E-58F692820570}" type="pres">
      <dgm:prSet presAssocID="{85A8051B-5E7B-4A6C-A85C-8EFC8327978E}" presName="Parent2" presStyleLbl="revTx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D6347F-189A-4A52-A062-DE29E3677750}" type="pres">
      <dgm:prSet presAssocID="{4B5F2054-90EE-4EE3-894F-7AA2282340DF}" presName="Accent3" presStyleCnt="0"/>
      <dgm:spPr/>
    </dgm:pt>
    <dgm:pt modelId="{44BA5EE2-CA8B-4B57-B071-A2B85D727E74}" type="pres">
      <dgm:prSet presAssocID="{4B5F2054-90EE-4EE3-894F-7AA2282340DF}" presName="Accent" presStyleLbl="node1" presStyleIdx="2" presStyleCnt="3" custScaleX="125599" custScaleY="108739" custLinFactNeighborX="12988" custLinFactNeighborY="351"/>
      <dgm:spPr/>
    </dgm:pt>
    <dgm:pt modelId="{59BB3947-140E-4ECD-B373-2CC36A35EA43}" type="pres">
      <dgm:prSet presAssocID="{4B5F2054-90EE-4EE3-894F-7AA2282340DF}" presName="Parent3" presStyleLbl="revTx" presStyleIdx="2" presStyleCnt="3" custLinFactNeighborX="24662" custLinFactNeighborY="-945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2CCB859-EE52-4F09-93CA-BA1F17EA031C}" type="presOf" srcId="{4B5F2054-90EE-4EE3-894F-7AA2282340DF}" destId="{59BB3947-140E-4ECD-B373-2CC36A35EA43}" srcOrd="0" destOrd="0" presId="urn:microsoft.com/office/officeart/2009/layout/CircleArrowProcess"/>
    <dgm:cxn modelId="{B6319CE8-0A52-41AA-AAD9-275A4BA07BB8}" srcId="{DCA57100-4F58-4245-A245-A0A8188C9406}" destId="{9A9E0A3A-9480-4DFC-923B-E62F89C2DE91}" srcOrd="0" destOrd="0" parTransId="{84679B0F-2E53-42E5-82AE-F6AF7F4C7C2A}" sibTransId="{4CEB6AE3-3E42-40BB-8198-C4D150F2F5D2}"/>
    <dgm:cxn modelId="{5C74C214-DE9B-4DBB-A7BF-A028F0A9ECE3}" type="presOf" srcId="{85A8051B-5E7B-4A6C-A85C-8EFC8327978E}" destId="{E0EE56A4-35F4-459C-976E-58F692820570}" srcOrd="0" destOrd="0" presId="urn:microsoft.com/office/officeart/2009/layout/CircleArrowProcess"/>
    <dgm:cxn modelId="{73982604-B03E-4A61-9725-B78133957F8F}" type="presOf" srcId="{9A9E0A3A-9480-4DFC-923B-E62F89C2DE91}" destId="{BED9988C-E032-4613-9993-1486FCFB42E8}" srcOrd="0" destOrd="0" presId="urn:microsoft.com/office/officeart/2009/layout/CircleArrowProcess"/>
    <dgm:cxn modelId="{1DA53CBE-9173-4018-8BD1-20F90EBD1F22}" type="presOf" srcId="{DCA57100-4F58-4245-A245-A0A8188C9406}" destId="{86861D62-55C5-48CA-9FC6-85A1066FC103}" srcOrd="0" destOrd="0" presId="urn:microsoft.com/office/officeart/2009/layout/CircleArrowProcess"/>
    <dgm:cxn modelId="{691B3BEB-468F-4035-BDDB-6BA55C87999E}" srcId="{DCA57100-4F58-4245-A245-A0A8188C9406}" destId="{85A8051B-5E7B-4A6C-A85C-8EFC8327978E}" srcOrd="1" destOrd="0" parTransId="{ACE6EDB5-E4E1-4744-9C7C-AD28C350F6C5}" sibTransId="{F9230154-ABAE-4262-B9CC-06994DB84260}"/>
    <dgm:cxn modelId="{EAC89791-61D6-480C-94D5-D695FACA057A}" srcId="{DCA57100-4F58-4245-A245-A0A8188C9406}" destId="{4B5F2054-90EE-4EE3-894F-7AA2282340DF}" srcOrd="2" destOrd="0" parTransId="{5E8A9383-54FB-4631-816A-8D921818702B}" sibTransId="{C731C14D-6F2C-4664-854F-5FAA6CDE473B}"/>
    <dgm:cxn modelId="{E28A9BF8-2550-4FB8-8160-725FC8A7A806}" type="presParOf" srcId="{86861D62-55C5-48CA-9FC6-85A1066FC103}" destId="{DB95A121-C814-4CF4-9148-9B3D56B1BD8E}" srcOrd="0" destOrd="0" presId="urn:microsoft.com/office/officeart/2009/layout/CircleArrowProcess"/>
    <dgm:cxn modelId="{C7DF3745-D063-4070-B607-C2871AE04789}" type="presParOf" srcId="{DB95A121-C814-4CF4-9148-9B3D56B1BD8E}" destId="{AE522CF2-8B9A-4293-A137-8866638E46E2}" srcOrd="0" destOrd="0" presId="urn:microsoft.com/office/officeart/2009/layout/CircleArrowProcess"/>
    <dgm:cxn modelId="{888A309B-5857-4747-A95D-9003E2ED2471}" type="presParOf" srcId="{86861D62-55C5-48CA-9FC6-85A1066FC103}" destId="{BED9988C-E032-4613-9993-1486FCFB42E8}" srcOrd="1" destOrd="0" presId="urn:microsoft.com/office/officeart/2009/layout/CircleArrowProcess"/>
    <dgm:cxn modelId="{B0EB8196-F9BD-41F0-A551-A0F3A4C77524}" type="presParOf" srcId="{86861D62-55C5-48CA-9FC6-85A1066FC103}" destId="{F471C010-4AB5-4CCE-9D50-2FDE86A36B91}" srcOrd="2" destOrd="0" presId="urn:microsoft.com/office/officeart/2009/layout/CircleArrowProcess"/>
    <dgm:cxn modelId="{98E3DFAE-60B2-4E14-81A8-1B5BA70A7CF4}" type="presParOf" srcId="{F471C010-4AB5-4CCE-9D50-2FDE86A36B91}" destId="{F91F6556-9147-45B7-B5E3-C98D53AFA415}" srcOrd="0" destOrd="0" presId="urn:microsoft.com/office/officeart/2009/layout/CircleArrowProcess"/>
    <dgm:cxn modelId="{A693EAA9-2EAD-4795-811E-E4100538A20E}" type="presParOf" srcId="{86861D62-55C5-48CA-9FC6-85A1066FC103}" destId="{E0EE56A4-35F4-459C-976E-58F692820570}" srcOrd="3" destOrd="0" presId="urn:microsoft.com/office/officeart/2009/layout/CircleArrowProcess"/>
    <dgm:cxn modelId="{1FE733C3-1424-41AA-A801-82E143F3CC84}" type="presParOf" srcId="{86861D62-55C5-48CA-9FC6-85A1066FC103}" destId="{03D6347F-189A-4A52-A062-DE29E3677750}" srcOrd="4" destOrd="0" presId="urn:microsoft.com/office/officeart/2009/layout/CircleArrowProcess"/>
    <dgm:cxn modelId="{0E827F73-309D-4130-9F5E-A743FDAC2522}" type="presParOf" srcId="{03D6347F-189A-4A52-A062-DE29E3677750}" destId="{44BA5EE2-CA8B-4B57-B071-A2B85D727E74}" srcOrd="0" destOrd="0" presId="urn:microsoft.com/office/officeart/2009/layout/CircleArrowProcess"/>
    <dgm:cxn modelId="{F33A74AD-5A88-44E3-93C4-F58CB5997FEE}" type="presParOf" srcId="{86861D62-55C5-48CA-9FC6-85A1066FC103}" destId="{59BB3947-140E-4ECD-B373-2CC36A35EA43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522CF2-8B9A-4293-A137-8866638E46E2}">
      <dsp:nvSpPr>
        <dsp:cNvPr id="0" name=""/>
        <dsp:cNvSpPr/>
      </dsp:nvSpPr>
      <dsp:spPr>
        <a:xfrm>
          <a:off x="2441235" y="-283963"/>
          <a:ext cx="2206983" cy="2100244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D9988C-E032-4613-9993-1486FCFB42E8}">
      <dsp:nvSpPr>
        <dsp:cNvPr id="0" name=""/>
        <dsp:cNvSpPr/>
      </dsp:nvSpPr>
      <dsp:spPr>
        <a:xfrm>
          <a:off x="3014727" y="457823"/>
          <a:ext cx="1086973" cy="5433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Я купил штаны по скидке</a:t>
          </a:r>
          <a:endParaRPr lang="ru-RU" sz="1200" kern="1200" dirty="0">
            <a:solidFill>
              <a:srgbClr val="7030A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014727" y="457823"/>
        <a:ext cx="1086973" cy="543356"/>
      </dsp:txXfrm>
    </dsp:sp>
    <dsp:sp modelId="{F91F6556-9147-45B7-B5E3-C98D53AFA415}">
      <dsp:nvSpPr>
        <dsp:cNvPr id="0" name=""/>
        <dsp:cNvSpPr/>
      </dsp:nvSpPr>
      <dsp:spPr>
        <a:xfrm>
          <a:off x="1853068" y="707357"/>
          <a:ext cx="2336732" cy="2383063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EE56A4-35F4-459C-976E-58F692820570}">
      <dsp:nvSpPr>
        <dsp:cNvPr id="0" name=""/>
        <dsp:cNvSpPr/>
      </dsp:nvSpPr>
      <dsp:spPr>
        <a:xfrm>
          <a:off x="2265298" y="1836155"/>
          <a:ext cx="1086973" cy="5433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700" kern="1200" dirty="0"/>
        </a:p>
      </dsp:txBody>
      <dsp:txXfrm>
        <a:off x="2265298" y="1836155"/>
        <a:ext cx="1086973" cy="543356"/>
      </dsp:txXfrm>
    </dsp:sp>
    <dsp:sp modelId="{44BA5EE2-CA8B-4B57-B071-A2B85D727E74}">
      <dsp:nvSpPr>
        <dsp:cNvPr id="0" name=""/>
        <dsp:cNvSpPr/>
      </dsp:nvSpPr>
      <dsp:spPr>
        <a:xfrm>
          <a:off x="2516424" y="2314388"/>
          <a:ext cx="2110820" cy="1828203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BB3947-140E-4ECD-B373-2CC36A35EA43}">
      <dsp:nvSpPr>
        <dsp:cNvPr id="0" name=""/>
        <dsp:cNvSpPr/>
      </dsp:nvSpPr>
      <dsp:spPr>
        <a:xfrm>
          <a:off x="3077038" y="2917021"/>
          <a:ext cx="1086973" cy="5433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solidFill>
                <a:srgbClr val="7030A0"/>
              </a:solidFill>
            </a:rPr>
            <a:t>Расстроился потому что потратил время, деньги и силы , но надеть все равно нечего</a:t>
          </a:r>
        </a:p>
      </dsp:txBody>
      <dsp:txXfrm>
        <a:off x="3077038" y="2917021"/>
        <a:ext cx="1086973" cy="5433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20" name="Google Shape;12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41" name="Google Shape;14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55" name="Google Shape;15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69" name="Google Shape;16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83" name="Google Shape;18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92" name="Google Shape;19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206" name="Google Shape;20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0" name="Google Shape;22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0" name="Google Shape;23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244" name="Google Shape;24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260" name="Google Shape;26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  <p:pic>
        <p:nvPicPr>
          <p:cNvPr id="32" name="Google Shape;32;p8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t="1754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  <p:pic>
        <p:nvPicPr>
          <p:cNvPr id="39" name="Google Shape;39;p9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  <p:pic>
        <p:nvPicPr>
          <p:cNvPr id="45" name="Google Shape;45;p10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  <p:pic>
        <p:nvPicPr>
          <p:cNvPr id="51" name="Google Shape;51;p1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Relationship Id="rId9" Type="http://schemas.openxmlformats.org/officeDocument/2006/relationships/image" Target="../media/image10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6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-396575" y="707130"/>
            <a:ext cx="5795127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lvl="0" algn="ctr"/>
            <a:r>
              <a:rPr lang="ru-RU" sz="2800" dirty="0" smtClean="0"/>
              <a:t>МОЙ</a:t>
            </a:r>
            <a:r>
              <a:rPr lang="en-US" sz="2800" dirty="0" smtClean="0"/>
              <a:t> </a:t>
            </a:r>
            <a:r>
              <a:rPr lang="ru-RU" sz="2800" dirty="0" smtClean="0"/>
              <a:t>ГАРДЕРОБ</a:t>
            </a:r>
            <a:endParaRPr sz="2800" dirty="0"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l="48519"/>
          <a:stretch/>
        </p:blipFill>
        <p:spPr>
          <a:xfrm>
            <a:off x="5252144" y="6898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305500" y="295942"/>
            <a:ext cx="1486635" cy="50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 rotWithShape="1">
          <a:blip r:embed="rId8">
            <a:alphaModFix/>
          </a:blip>
          <a:srcRect l="10654" r="56081"/>
          <a:stretch/>
        </p:blipFill>
        <p:spPr>
          <a:xfrm>
            <a:off x="7069480" y="157070"/>
            <a:ext cx="606550" cy="784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1" t="15742" r="5327" b="12683"/>
          <a:stretch/>
        </p:blipFill>
        <p:spPr>
          <a:xfrm>
            <a:off x="670038" y="1389771"/>
            <a:ext cx="3901962" cy="28845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559390159"/>
              </p:ext>
            </p:extLst>
          </p:nvPr>
        </p:nvGraphicFramePr>
        <p:xfrm>
          <a:off x="456818" y="1883081"/>
          <a:ext cx="6153300" cy="36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4" name="Google Shape;124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6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2" name="Google Shape;132;p26"/>
          <p:cNvSpPr txBox="1"/>
          <p:nvPr/>
        </p:nvSpPr>
        <p:spPr>
          <a:xfrm>
            <a:off x="1772178" y="689102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i="0" u="sng" strike="noStrike" cap="none" dirty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i="0" u="sng" strike="noStrike" cap="none" dirty="0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3" name="Google Shape;133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4" name="Google Shape;134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5" name="Прямоугольник 4"/>
          <p:cNvSpPr/>
          <p:nvPr/>
        </p:nvSpPr>
        <p:spPr>
          <a:xfrm>
            <a:off x="182754" y="3711037"/>
            <a:ext cx="380141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2700л воды на футболку</a:t>
            </a:r>
            <a:endParaRPr lang="ru-RU" sz="40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461" y="1270000"/>
            <a:ext cx="397171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0" cap="none" spc="0" dirty="0" smtClean="0">
                <a:ln w="0"/>
                <a:solidFill>
                  <a:srgbClr val="ED496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1400 футболок выбрасывается</a:t>
            </a:r>
            <a:endParaRPr lang="ru-RU" sz="4000" b="0" cap="none" spc="0" dirty="0">
              <a:ln w="0"/>
              <a:solidFill>
                <a:srgbClr val="ED496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72742" y="2490325"/>
            <a:ext cx="5407636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0" cap="none" spc="0" dirty="0" smtClean="0">
                <a:ln w="0"/>
                <a:solidFill>
                  <a:srgbClr val="8F00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60 млрд ткани сжигается</a:t>
            </a:r>
            <a:endParaRPr lang="ru-RU" sz="4400" b="0" cap="none" spc="0" dirty="0">
              <a:ln w="0"/>
              <a:solidFill>
                <a:srgbClr val="8F00FF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>
            <a:spLocks noGrp="1"/>
          </p:cNvSpPr>
          <p:nvPr>
            <p:ph type="title"/>
          </p:nvPr>
        </p:nvSpPr>
        <p:spPr>
          <a:xfrm>
            <a:off x="456818" y="1044300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ЦЕЛЕВАЯ АУДИТОРИЯ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44" name="Google Shape;144;p27"/>
          <p:cNvSpPr txBox="1">
            <a:spLocks noGrp="1"/>
          </p:cNvSpPr>
          <p:nvPr>
            <p:ph type="body" idx="1"/>
          </p:nvPr>
        </p:nvSpPr>
        <p:spPr>
          <a:xfrm>
            <a:off x="530730" y="1720727"/>
            <a:ext cx="7993200" cy="2492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b="1" dirty="0" smtClean="0">
                <a:solidFill>
                  <a:srgbClr val="132C40"/>
                </a:solidFill>
              </a:rPr>
              <a:t>Молодые люди (18-25 лет)</a:t>
            </a: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Wingdings" panose="05000000000000000000" pitchFamily="2" charset="2"/>
              <a:buChar char="Ø"/>
            </a:pPr>
            <a:r>
              <a:rPr lang="ru" dirty="0" smtClean="0">
                <a:solidFill>
                  <a:srgbClr val="132C40"/>
                </a:solidFill>
              </a:rPr>
              <a:t>Учатся и работают; </a:t>
            </a: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Wingdings" panose="05000000000000000000" pitchFamily="2" charset="2"/>
              <a:buChar char="Ø"/>
            </a:pPr>
            <a:r>
              <a:rPr lang="ru" dirty="0" smtClean="0">
                <a:solidFill>
                  <a:srgbClr val="132C40"/>
                </a:solidFill>
              </a:rPr>
              <a:t>Хобби-Красота и исусство;</a:t>
            </a: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Wingdings" panose="05000000000000000000" pitchFamily="2" charset="2"/>
              <a:buChar char="Ø"/>
            </a:pPr>
            <a:r>
              <a:rPr lang="ru" dirty="0" smtClean="0">
                <a:solidFill>
                  <a:srgbClr val="132C40"/>
                </a:solidFill>
              </a:rPr>
              <a:t>Важно как они выглядят;</a:t>
            </a: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Wingdings" panose="05000000000000000000" pitchFamily="2" charset="2"/>
              <a:buChar char="Ø"/>
            </a:pPr>
            <a:r>
              <a:rPr lang="ru" dirty="0" smtClean="0">
                <a:solidFill>
                  <a:srgbClr val="132C40"/>
                </a:solidFill>
              </a:rPr>
              <a:t>Не пользуются услугами стилиста, но хотели бы;</a:t>
            </a: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Wingdings" panose="05000000000000000000" pitchFamily="2" charset="2"/>
              <a:buChar char="Ø"/>
            </a:pPr>
            <a:r>
              <a:rPr lang="ru" dirty="0" smtClean="0">
                <a:solidFill>
                  <a:srgbClr val="132C40"/>
                </a:solidFill>
              </a:rPr>
              <a:t>Маленький бюджет;</a:t>
            </a:r>
          </a:p>
          <a:p>
            <a:pPr marL="139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ru" dirty="0" smtClean="0">
              <a:solidFill>
                <a:srgbClr val="132C40"/>
              </a:solidFill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b="1" dirty="0" smtClean="0">
                <a:solidFill>
                  <a:srgbClr val="132C40"/>
                </a:solidFill>
              </a:rPr>
              <a:t>Женщины (35-55 лет)</a:t>
            </a: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Wingdings" panose="05000000000000000000" pitchFamily="2" charset="2"/>
              <a:buChar char="Ø"/>
            </a:pPr>
            <a:r>
              <a:rPr lang="ru" dirty="0" smtClean="0">
                <a:solidFill>
                  <a:srgbClr val="132C40"/>
                </a:solidFill>
              </a:rPr>
              <a:t>Работают;</a:t>
            </a: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Wingdings" panose="05000000000000000000" pitchFamily="2" charset="2"/>
              <a:buChar char="Ø"/>
            </a:pPr>
            <a:r>
              <a:rPr lang="ru" dirty="0" smtClean="0">
                <a:solidFill>
                  <a:srgbClr val="132C40"/>
                </a:solidFill>
              </a:rPr>
              <a:t>Хобби-Здоровье и уход;</a:t>
            </a: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Wingdings" panose="05000000000000000000" pitchFamily="2" charset="2"/>
              <a:buChar char="Ø"/>
            </a:pPr>
            <a:r>
              <a:rPr lang="ru" dirty="0" smtClean="0">
                <a:solidFill>
                  <a:srgbClr val="132C40"/>
                </a:solidFill>
              </a:rPr>
              <a:t>Важно как они выглядят;</a:t>
            </a: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Wingdings" panose="05000000000000000000" pitchFamily="2" charset="2"/>
              <a:buChar char="Ø"/>
            </a:pPr>
            <a:r>
              <a:rPr lang="ru" dirty="0" smtClean="0">
                <a:solidFill>
                  <a:srgbClr val="132C40"/>
                </a:solidFill>
              </a:rPr>
              <a:t>Не пользуются услугами стилиста, но хотели бы;</a:t>
            </a: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Wingdings" panose="05000000000000000000" pitchFamily="2" charset="2"/>
              <a:buChar char="Ø"/>
            </a:pPr>
            <a:r>
              <a:rPr lang="ru" dirty="0" smtClean="0">
                <a:solidFill>
                  <a:srgbClr val="132C40"/>
                </a:solidFill>
              </a:rPr>
              <a:t>Сложно составлять образы из имеющихся вещей;</a:t>
            </a: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Wingdings" panose="05000000000000000000" pitchFamily="2" charset="2"/>
              <a:buChar char="Ø"/>
            </a:pPr>
            <a:endParaRPr lang="ru" dirty="0" smtClean="0">
              <a:solidFill>
                <a:srgbClr val="132C40"/>
              </a:solidFill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456818" y="341601"/>
            <a:ext cx="687900" cy="687900"/>
            <a:chOff x="456818" y="582319"/>
            <a:chExt cx="687900" cy="687900"/>
          </a:xfrm>
        </p:grpSpPr>
        <p:sp>
          <p:nvSpPr>
            <p:cNvPr id="147" name="Google Shape;147;p27"/>
            <p:cNvSpPr/>
            <p:nvPr/>
          </p:nvSpPr>
          <p:spPr>
            <a:xfrm>
              <a:off x="456818" y="582319"/>
              <a:ext cx="687900" cy="6879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52" name="Google Shape;152;p2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30730" y="656295"/>
              <a:ext cx="539947" cy="539947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026" name="Picture 2" descr="https://avatars.mds.yandex.net/i?id=73e770661a3176313138bd66c40e1722_l-5553205-images-thumbs&amp;n=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5277" y="1623900"/>
            <a:ext cx="2311887" cy="1540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avatars.mds.yandex.net/i?id=2d0bad00cfd31124a240bc1356a34e17d835b62f-10122395-images-thumbs&amp;n=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5277" y="3261601"/>
            <a:ext cx="2311887" cy="1452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>
            <a:spLocks noGrp="1"/>
          </p:cNvSpPr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58" name="Google Shape;158;p28"/>
          <p:cNvSpPr txBox="1">
            <a:spLocks noGrp="1"/>
          </p:cNvSpPr>
          <p:nvPr>
            <p:ph type="body" idx="1"/>
          </p:nvPr>
        </p:nvSpPr>
        <p:spPr>
          <a:xfrm>
            <a:off x="198316" y="2307199"/>
            <a:ext cx="5415516" cy="2099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indent="-266700">
              <a:buClr>
                <a:schemeClr val="dk1"/>
              </a:buClr>
            </a:pPr>
            <a:r>
              <a:rPr lang="ru-RU" dirty="0"/>
              <a:t>Полный шкаф одежды, а надеть </a:t>
            </a:r>
            <a:r>
              <a:rPr lang="ru-RU" dirty="0" smtClean="0"/>
              <a:t>нечего - </a:t>
            </a:r>
            <a:r>
              <a:rPr lang="ru-RU" dirty="0"/>
              <a:t>основная проблема современности. </a:t>
            </a:r>
            <a:r>
              <a:rPr lang="ru-RU" dirty="0" smtClean="0"/>
              <a:t>Людям интересно красиво одеваться, но, зачастую, бюджет не позволяет это сделать в полной мере. Следовательно, из-за небольшого выбора совершается огромное количество неосознанных покупок. В последствии вещи лежат без дела. На данный момент не существует единой платформы, где можно решить данную проблему разными способами.</a:t>
            </a:r>
            <a:endParaRPr lang="ru-RU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400" dirty="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 dirty="0">
              <a:solidFill>
                <a:srgbClr val="132C40"/>
              </a:solidFill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6" name="Google Shape;166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267760681"/>
              </p:ext>
            </p:extLst>
          </p:nvPr>
        </p:nvGraphicFramePr>
        <p:xfrm>
          <a:off x="3666276" y="481468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983500" y="1953423"/>
            <a:ext cx="14615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следующий день понял, что их не с чем сочетать </a:t>
            </a:r>
            <a:endParaRPr lang="ru-RU" sz="12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>
            <a:spLocks noGrp="1"/>
          </p:cNvSpPr>
          <p:nvPr>
            <p:ph type="title"/>
          </p:nvPr>
        </p:nvSpPr>
        <p:spPr>
          <a:xfrm>
            <a:off x="1277331" y="296594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РЕШЕНИЕ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72" name="Google Shape;172;p29"/>
          <p:cNvSpPr txBox="1">
            <a:spLocks noGrp="1"/>
          </p:cNvSpPr>
          <p:nvPr>
            <p:ph type="body" idx="1"/>
          </p:nvPr>
        </p:nvSpPr>
        <p:spPr>
          <a:xfrm>
            <a:off x="71059" y="1230069"/>
            <a:ext cx="3016484" cy="1356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1400" dirty="0" smtClean="0">
                <a:solidFill>
                  <a:srgbClr val="132C40"/>
                </a:solidFill>
              </a:rPr>
              <a:t>Сайт, ТГ бот</a:t>
            </a:r>
            <a:endParaRPr sz="1400" dirty="0" smtClean="0">
              <a:solidFill>
                <a:srgbClr val="132C40"/>
              </a:solidFill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en-US" sz="1400" dirty="0" err="1" smtClean="0">
                <a:solidFill>
                  <a:srgbClr val="132C40"/>
                </a:solidFill>
              </a:rPr>
              <a:t>Turbologo</a:t>
            </a:r>
            <a:r>
              <a:rPr lang="ru-RU" sz="1400" dirty="0" smtClean="0">
                <a:solidFill>
                  <a:srgbClr val="132C40"/>
                </a:solidFill>
              </a:rPr>
              <a:t>,</a:t>
            </a:r>
            <a:r>
              <a:rPr lang="en-US" sz="1400" dirty="0" smtClean="0">
                <a:solidFill>
                  <a:srgbClr val="132C40"/>
                </a:solidFill>
              </a:rPr>
              <a:t> </a:t>
            </a:r>
            <a:r>
              <a:rPr lang="ru-RU" sz="1400" dirty="0" smtClean="0">
                <a:solidFill>
                  <a:srgbClr val="132C40"/>
                </a:solidFill>
              </a:rPr>
              <a:t>Битрикс24.сайты</a:t>
            </a: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1400" dirty="0" smtClean="0">
                <a:solidFill>
                  <a:srgbClr val="132C40"/>
                </a:solidFill>
              </a:rPr>
              <a:t>Сиситема лояльности, накопление баллов, подписка</a:t>
            </a:r>
            <a:endParaRPr sz="1400" dirty="0">
              <a:solidFill>
                <a:srgbClr val="132C40"/>
              </a:solidFill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3248079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456817" y="190701"/>
            <a:ext cx="687900" cy="687900"/>
            <a:chOff x="456818" y="582319"/>
            <a:chExt cx="687900" cy="687900"/>
          </a:xfrm>
        </p:grpSpPr>
        <p:sp>
          <p:nvSpPr>
            <p:cNvPr id="175" name="Google Shape;175;p29"/>
            <p:cNvSpPr/>
            <p:nvPr/>
          </p:nvSpPr>
          <p:spPr>
            <a:xfrm>
              <a:off x="456818" y="582319"/>
              <a:ext cx="687900" cy="6879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80" name="Google Shape;180;p29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30720" y="656295"/>
              <a:ext cx="539947" cy="539947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/>
          <a:srcRect l="4189" t="29242" r="6204" b="11659"/>
          <a:stretch/>
        </p:blipFill>
        <p:spPr>
          <a:xfrm>
            <a:off x="3163450" y="814122"/>
            <a:ext cx="5269678" cy="207457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/>
          <a:srcRect l="1309" t="49379" r="4687" b="11285"/>
          <a:stretch/>
        </p:blipFill>
        <p:spPr>
          <a:xfrm>
            <a:off x="800694" y="3162113"/>
            <a:ext cx="7722256" cy="18555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0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87" name="Google Shape;187;p30"/>
          <p:cNvSpPr txBox="1"/>
          <p:nvPr/>
        </p:nvSpPr>
        <p:spPr>
          <a:xfrm>
            <a:off x="673378" y="1660468"/>
            <a:ext cx="5118900" cy="2382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«Мой гардероб»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молодым людям(18-25) и женщинам (35-55)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b="0" i="0" u="none" strike="noStrike" cap="none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«Полный шкаф, а надеть нечего»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неосознанного потребления вещей 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нашего сайта и тг бота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качественнй гардероб с минимальнымми затратами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8" name="Google Shape;188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" name="Google Shape;189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401716" y="445031"/>
            <a:ext cx="8400000" cy="397001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31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199" name="Google Shape;199;p31"/>
          <p:cNvSpPr txBox="1">
            <a:spLocks noGrp="1"/>
          </p:cNvSpPr>
          <p:nvPr>
            <p:ph type="body" idx="1"/>
          </p:nvPr>
        </p:nvSpPr>
        <p:spPr>
          <a:xfrm>
            <a:off x="401716" y="2088579"/>
            <a:ext cx="7993200" cy="1569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Мы работаем на рынке </a:t>
            </a:r>
            <a:r>
              <a:rPr lang="ru" dirty="0" smtClean="0"/>
              <a:t>B2C</a:t>
            </a:r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 smtClean="0"/>
              <a:t>Наша </a:t>
            </a:r>
            <a:r>
              <a:rPr lang="ru" dirty="0"/>
              <a:t>ЦА </a:t>
            </a:r>
            <a:r>
              <a:rPr lang="ru" dirty="0" smtClean="0"/>
              <a:t>– молодые люди(18-25) и женщины (35-55)</a:t>
            </a:r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 smtClean="0"/>
              <a:t>Наше </a:t>
            </a:r>
            <a:r>
              <a:rPr lang="ru" dirty="0"/>
              <a:t>решение будет стоить YY рублей - это ХХ*YY рублей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Сегменты А и B - Х1Х1 рублей (доля от предыдущей суммы)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Сможем заработать в первый год - Х2Х2 рублей (доля от доли)</a:t>
            </a:r>
            <a:endParaRPr dirty="0"/>
          </a:p>
        </p:txBody>
      </p:sp>
      <p:sp>
        <p:nvSpPr>
          <p:cNvPr id="200" name="Google Shape;200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" name="Google Shape;210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32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3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13" name="Google Shape;213;p32"/>
          <p:cNvSpPr txBox="1">
            <a:spLocks noGrp="1"/>
          </p:cNvSpPr>
          <p:nvPr>
            <p:ph type="body" idx="1"/>
          </p:nvPr>
        </p:nvSpPr>
        <p:spPr>
          <a:xfrm>
            <a:off x="457200" y="2312531"/>
            <a:ext cx="7993200" cy="1569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С</a:t>
            </a:r>
            <a:r>
              <a:rPr lang="ru" dirty="0" smtClean="0"/>
              <a:t>айт </a:t>
            </a:r>
            <a:r>
              <a:rPr lang="ru" dirty="0" smtClean="0"/>
              <a:t>и телеграмм бот с услугами </a:t>
            </a:r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 smtClean="0"/>
              <a:t>Это </a:t>
            </a:r>
            <a:r>
              <a:rPr lang="ru" dirty="0"/>
              <a:t>будет стоить ХХ рублей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У нас будут покупать </a:t>
            </a:r>
            <a:r>
              <a:rPr lang="ru" dirty="0" smtClean="0"/>
              <a:t>услуги стилиста, также мы предоставляем услуги переработки и продажи ненужных вещей.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 smtClean="0"/>
              <a:t>Дополнительно </a:t>
            </a:r>
            <a:r>
              <a:rPr lang="ru" dirty="0"/>
              <a:t>мы можем зарабатывать </a:t>
            </a:r>
            <a:r>
              <a:rPr lang="ru" dirty="0" smtClean="0"/>
              <a:t>на кастомизации.</a:t>
            </a:r>
            <a:endParaRPr dirty="0"/>
          </a:p>
        </p:txBody>
      </p:sp>
      <p:sp>
        <p:nvSpPr>
          <p:cNvPr id="214" name="Google Shape;214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" name="Google Shape;217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3"/>
          <p:cNvSpPr txBox="1">
            <a:spLocks noGrp="1"/>
          </p:cNvSpPr>
          <p:nvPr>
            <p:ph type="title"/>
          </p:nvPr>
        </p:nvSpPr>
        <p:spPr>
          <a:xfrm>
            <a:off x="457200" y="744150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 dirty="0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3" name="Google Shape;223;p33"/>
          <p:cNvSpPr txBox="1">
            <a:spLocks noGrp="1"/>
          </p:cNvSpPr>
          <p:nvPr>
            <p:ph type="body" idx="1"/>
          </p:nvPr>
        </p:nvSpPr>
        <p:spPr>
          <a:xfrm>
            <a:off x="457200" y="1540826"/>
            <a:ext cx="7993200" cy="313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71450" indent="-171450">
              <a:spcBef>
                <a:spcPts val="1200"/>
              </a:spcBef>
              <a:spcAft>
                <a:spcPts val="1200"/>
              </a:spcAft>
            </a:pPr>
            <a:r>
              <a:rPr lang="ru-RU" sz="1600" dirty="0" smtClean="0"/>
              <a:t>Проблема</a:t>
            </a:r>
          </a:p>
          <a:p>
            <a:pPr marL="171450" indent="-171450">
              <a:spcBef>
                <a:spcPts val="1200"/>
              </a:spcBef>
              <a:spcAft>
                <a:spcPts val="1200"/>
              </a:spcAft>
            </a:pPr>
            <a:r>
              <a:rPr lang="ru-RU" sz="1600" dirty="0" smtClean="0"/>
              <a:t>Идея </a:t>
            </a:r>
          </a:p>
          <a:p>
            <a:pPr marL="171450" indent="-171450">
              <a:spcBef>
                <a:spcPts val="1200"/>
              </a:spcBef>
              <a:spcAft>
                <a:spcPts val="1200"/>
              </a:spcAft>
            </a:pPr>
            <a:r>
              <a:rPr lang="ru-RU" sz="1600" dirty="0" smtClean="0"/>
              <a:t>ЦА (Опрос)</a:t>
            </a:r>
          </a:p>
          <a:p>
            <a:pPr marL="171450" indent="-171450">
              <a:spcBef>
                <a:spcPts val="1200"/>
              </a:spcBef>
              <a:spcAft>
                <a:spcPts val="1200"/>
              </a:spcAft>
            </a:pPr>
            <a:r>
              <a:rPr lang="ru-RU" sz="1600" dirty="0" smtClean="0"/>
              <a:t>Предложение</a:t>
            </a:r>
          </a:p>
          <a:p>
            <a:pPr marL="171450" indent="-171450">
              <a:spcBef>
                <a:spcPts val="1200"/>
              </a:spcBef>
              <a:spcAft>
                <a:spcPts val="1200"/>
              </a:spcAft>
            </a:pPr>
            <a:r>
              <a:rPr lang="ru-RU" sz="1600" dirty="0" smtClean="0"/>
              <a:t>Сайт</a:t>
            </a:r>
          </a:p>
        </p:txBody>
      </p:sp>
      <p:sp>
        <p:nvSpPr>
          <p:cNvPr id="224" name="Google Shape;224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" name="Google Shape;227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4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 dirty="0">
              <a:solidFill>
                <a:schemeClr val="dk1"/>
              </a:solidFill>
            </a:endParaRPr>
          </a:p>
        </p:txBody>
      </p:sp>
      <p:graphicFrame>
        <p:nvGraphicFramePr>
          <p:cNvPr id="233" name="Google Shape;233;p34"/>
          <p:cNvGraphicFramePr/>
          <p:nvPr>
            <p:extLst>
              <p:ext uri="{D42A27DB-BD31-4B8C-83A1-F6EECF244321}">
                <p14:modId xmlns:p14="http://schemas.microsoft.com/office/powerpoint/2010/main" val="12704043"/>
              </p:ext>
            </p:extLst>
          </p:nvPr>
        </p:nvGraphicFramePr>
        <p:xfrm>
          <a:off x="456810" y="921625"/>
          <a:ext cx="7532025" cy="2941230"/>
        </p:xfrm>
        <a:graphic>
          <a:graphicData uri="http://schemas.openxmlformats.org/drawingml/2006/table">
            <a:tbl>
              <a:tblPr>
                <a:noFill/>
                <a:tableStyleId>{58E4C95D-AEA1-4173-9647-51F181872DE9}</a:tableStyleId>
              </a:tblPr>
              <a:tblGrid>
                <a:gridCol w="251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Пашаева Сабина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Дементьева</a:t>
                      </a:r>
                      <a:r>
                        <a:rPr lang="ru-RU" sz="1100" u="none" strike="noStrike" cap="none" baseline="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Юлия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Стомпор Анастасия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36" name="Google Shape;236;p3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3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sz="1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" name="Google Shape;241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5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 dirty="0">
              <a:solidFill>
                <a:schemeClr val="dk1"/>
              </a:solidFill>
            </a:endParaRPr>
          </a:p>
        </p:txBody>
      </p:sp>
      <p:sp>
        <p:nvSpPr>
          <p:cNvPr id="247" name="Google Shape;247;p35"/>
          <p:cNvSpPr txBox="1">
            <a:spLocks noGrp="1"/>
          </p:cNvSpPr>
          <p:nvPr>
            <p:ph type="body" idx="1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14605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r>
              <a:rPr lang="ru" sz="1300" dirty="0" smtClean="0">
                <a:solidFill>
                  <a:srgbClr val="132C40"/>
                </a:solidFill>
              </a:rPr>
              <a:t> </a:t>
            </a: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248" name="Google Shape;248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3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1" name="Google Shape;251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" name="Google Shape;254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5" name="Google Shape;255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56" name="Google Shape;256;p35"/>
          <p:cNvGraphicFramePr/>
          <p:nvPr>
            <p:extLst>
              <p:ext uri="{D42A27DB-BD31-4B8C-83A1-F6EECF244321}">
                <p14:modId xmlns:p14="http://schemas.microsoft.com/office/powerpoint/2010/main" val="1005070055"/>
              </p:ext>
            </p:extLst>
          </p:nvPr>
        </p:nvGraphicFramePr>
        <p:xfrm>
          <a:off x="609069" y="2142647"/>
          <a:ext cx="7532025" cy="1869920"/>
        </p:xfrm>
        <a:graphic>
          <a:graphicData uri="http://schemas.openxmlformats.org/drawingml/2006/table">
            <a:tbl>
              <a:tblPr>
                <a:noFill/>
                <a:tableStyleId>{58E4C95D-AEA1-4173-9647-51F181872DE9}</a:tableStyleId>
              </a:tblPr>
              <a:tblGrid>
                <a:gridCol w="3341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9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 smtClean="0"/>
                        <a:t>Разработать сайт и телеграмм бот</a:t>
                      </a:r>
                      <a:endParaRPr sz="1400" u="none" strike="noStrike" cap="none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</a:t>
                      </a:r>
                      <a:r>
                        <a:rPr lang="ru-RU" sz="1100" u="none" strike="noStrike" cap="none" baseline="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неделя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Пашаева Сабина (лидер)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 smtClean="0"/>
                        <a:t>Поиск</a:t>
                      </a:r>
                      <a:r>
                        <a:rPr lang="ru-RU" sz="1400" u="none" strike="noStrike" cap="none" baseline="0" dirty="0" smtClean="0"/>
                        <a:t> спонсоров </a:t>
                      </a:r>
                      <a:endParaRPr sz="1400" u="none" strike="noStrike" cap="none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 неделя 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Стомпор Анастасия (маркетолог)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 smtClean="0"/>
                        <a:t>Рассчитываем</a:t>
                      </a:r>
                      <a:r>
                        <a:rPr lang="ru-RU" sz="1400" u="none" strike="noStrike" cap="none" baseline="0" dirty="0" smtClean="0"/>
                        <a:t> себестоимость нашего товара</a:t>
                      </a:r>
                      <a:endParaRPr sz="1400" u="none" strike="noStrike" cap="none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</a:t>
                      </a:r>
                      <a:r>
                        <a:rPr lang="ru-RU" sz="1100" u="none" strike="noStrike" cap="none" baseline="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неделя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Дементьева</a:t>
                      </a:r>
                      <a:r>
                        <a:rPr lang="ru-RU" sz="1100" u="none" strike="noStrike" cap="none" baseline="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Юлия (Технолог)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57" name="Google Shape;257;p35"/>
          <p:cNvSpPr txBox="1"/>
          <p:nvPr/>
        </p:nvSpPr>
        <p:spPr>
          <a:xfrm>
            <a:off x="350875" y="1372163"/>
            <a:ext cx="5021400" cy="467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" sz="1600" b="1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sz="1800" b="1" i="0" u="none" strike="noStrike" cap="none" dirty="0">
              <a:solidFill>
                <a:srgbClr val="000000"/>
              </a:solidFill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6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КОНТАКТЫ ЛИДЕРА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263" name="Google Shape;263;p36"/>
          <p:cNvSpPr txBox="1">
            <a:spLocks noGrp="1"/>
          </p:cNvSpPr>
          <p:nvPr>
            <p:ph type="body" idx="1"/>
          </p:nvPr>
        </p:nvSpPr>
        <p:spPr>
          <a:xfrm>
            <a:off x="456817" y="2454581"/>
            <a:ext cx="3909619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2000" b="1" dirty="0" smtClean="0">
                <a:solidFill>
                  <a:srgbClr val="132C40"/>
                </a:solidFill>
              </a:rPr>
              <a:t>Пашаева Сабина </a:t>
            </a:r>
            <a:r>
              <a:rPr lang="ru-RU" sz="2000" b="1" dirty="0" err="1" smtClean="0">
                <a:solidFill>
                  <a:srgbClr val="132C40"/>
                </a:solidFill>
              </a:rPr>
              <a:t>Тахировна</a:t>
            </a:r>
            <a:endParaRPr lang="ru-RU" sz="2000" b="1" dirty="0" smtClean="0">
              <a:solidFill>
                <a:srgbClr val="132C40"/>
              </a:solidFill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2000" b="1" dirty="0" smtClean="0">
                <a:solidFill>
                  <a:srgbClr val="132C40"/>
                </a:solidFill>
              </a:rPr>
              <a:t>+79521820192</a:t>
            </a: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2000" b="1" dirty="0" smtClean="0">
                <a:solidFill>
                  <a:srgbClr val="132C40"/>
                </a:solidFill>
              </a:rPr>
              <a:t>sabinkapashaeva@yandex.ru</a:t>
            </a:r>
            <a:endParaRPr sz="2000" b="1" dirty="0">
              <a:solidFill>
                <a:srgbClr val="132C40"/>
              </a:solidFill>
            </a:endParaRPr>
          </a:p>
        </p:txBody>
      </p:sp>
      <p:sp>
        <p:nvSpPr>
          <p:cNvPr id="265" name="Google Shape;265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8" name="Google Shape;268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0" name="Google Shape;270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1" name="Google Shape;271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2" name="Google Shape;272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2890</TotalTime>
  <Words>427</Words>
  <Application>Microsoft Office PowerPoint</Application>
  <PresentationFormat>Экран (16:9)</PresentationFormat>
  <Paragraphs>97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21" baseType="lpstr">
      <vt:lpstr>Raleway SemiBold</vt:lpstr>
      <vt:lpstr>Arial</vt:lpstr>
      <vt:lpstr>Wingdings</vt:lpstr>
      <vt:lpstr>Calibri</vt:lpstr>
      <vt:lpstr>Helvetica Neue</vt:lpstr>
      <vt:lpstr>Century Gothic</vt:lpstr>
      <vt:lpstr>Raleway</vt:lpstr>
      <vt:lpstr>Simple Light</vt:lpstr>
      <vt:lpstr>Simple Light</vt:lpstr>
      <vt:lpstr>МОЙ ГАРДЕРОБ</vt:lpstr>
      <vt:lpstr>Презентация PowerPoint</vt:lpstr>
      <vt:lpstr>ЦЕЛЕВАЯ АУДИТОРИЯ</vt:lpstr>
      <vt:lpstr>ПРОБЛЕМА</vt:lpstr>
      <vt:lpstr>РЕШЕНИЕ</vt:lpstr>
      <vt:lpstr>ЦЕННОСТЬ, ЦЕННОСТНОЕ ПРЕДЛОЖЕНИЕ</vt:lpstr>
      <vt:lpstr>РЫНОК</vt:lpstr>
      <vt:lpstr>БИЗНЕС-МОДЕЛЬ</vt:lpstr>
      <vt:lpstr>ТЕКУЩИЕ РЕЗУЛЬТАТЫ</vt:lpstr>
      <vt:lpstr>КОМАНДА СТАРТАПА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CONSCIOUS CONSUMPTION</dc:title>
  <dc:creator>Lenovo</dc:creator>
  <cp:lastModifiedBy>Lenovo</cp:lastModifiedBy>
  <cp:revision>29</cp:revision>
  <dcterms:modified xsi:type="dcterms:W3CDTF">2023-11-10T10:15:34Z</dcterms:modified>
</cp:coreProperties>
</file>