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9" r:id="rId6"/>
    <p:sldId id="261" r:id="rId7"/>
    <p:sldId id="260" r:id="rId8"/>
    <p:sldId id="265" r:id="rId9"/>
    <p:sldId id="266" r:id="rId10"/>
  </p:sldIdLst>
  <p:sldSz cx="18288000" cy="10287000"/>
  <p:notesSz cx="18288000" cy="10287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ontserrat" panose="020B0604020202020204" charset="-52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9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95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jpg"/><Relationship Id="rId7" Type="http://schemas.openxmlformats.org/officeDocument/2006/relationships/image" Target="../media/image2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56000"/>
                    </a14:imgEffect>
                    <a14:imgEffect>
                      <a14:brightnessContrast bright="2000" contrast="7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08"/>
          <a:stretch/>
        </p:blipFill>
        <p:spPr>
          <a:xfrm>
            <a:off x="9906000" y="0"/>
            <a:ext cx="8319664" cy="1028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-430640" y="-246438"/>
            <a:ext cx="19126200" cy="10779875"/>
          </a:xfrm>
          <a:prstGeom prst="rect">
            <a:avLst/>
          </a:prstGeom>
          <a:solidFill>
            <a:schemeClr val="tx1">
              <a:lumMod val="75000"/>
              <a:lumOff val="25000"/>
              <a:alpha val="21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reeform 3"/>
          <p:cNvSpPr/>
          <p:nvPr/>
        </p:nvSpPr>
        <p:spPr bwMode="auto">
          <a:xfrm>
            <a:off x="13959922" y="5861188"/>
            <a:ext cx="6020873" cy="6020873"/>
          </a:xfrm>
          <a:custGeom>
            <a:avLst/>
            <a:gdLst/>
            <a:ahLst/>
            <a:cxnLst/>
            <a:rect l="l" t="t" r="r" b="b"/>
            <a:pathLst>
              <a:path w="6020873" h="6020873" extrusionOk="0">
                <a:moveTo>
                  <a:pt x="0" y="0"/>
                </a:moveTo>
                <a:lnTo>
                  <a:pt x="6020873" y="0"/>
                </a:lnTo>
                <a:lnTo>
                  <a:pt x="6020873" y="6020873"/>
                </a:lnTo>
                <a:lnTo>
                  <a:pt x="0" y="6020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/>
            <a:stretch/>
          </a:blipFill>
        </p:spPr>
      </p:sp>
      <p:sp>
        <p:nvSpPr>
          <p:cNvPr id="4" name="TextBox 4"/>
          <p:cNvSpPr txBox="1"/>
          <p:nvPr/>
        </p:nvSpPr>
        <p:spPr bwMode="auto">
          <a:xfrm>
            <a:off x="961250" y="4078321"/>
            <a:ext cx="7680755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640"/>
              </a:lnSpc>
              <a:spcBef>
                <a:spcPts val="0"/>
              </a:spcBef>
              <a:defRPr/>
            </a:pPr>
            <a:r>
              <a:rPr lang="en-US" sz="7200" dirty="0" err="1" smtClean="0">
                <a:solidFill>
                  <a:srgbClr val="FFFFFF"/>
                </a:solidFill>
                <a:latin typeface="Kollektif Bold"/>
              </a:rPr>
              <a:t>NeiroLang</a:t>
            </a:r>
            <a:r>
              <a:rPr lang="ru-RU" sz="7200" dirty="0">
                <a:solidFill>
                  <a:srgbClr val="FFFFFF"/>
                </a:solidFill>
                <a:latin typeface="Kollektif Bold"/>
              </a:rPr>
              <a:t>:</a:t>
            </a:r>
            <a:endParaRPr dirty="0"/>
          </a:p>
        </p:txBody>
      </p:sp>
      <p:sp>
        <p:nvSpPr>
          <p:cNvPr id="5" name="TextBox 5"/>
          <p:cNvSpPr txBox="1"/>
          <p:nvPr/>
        </p:nvSpPr>
        <p:spPr bwMode="auto">
          <a:xfrm>
            <a:off x="1028700" y="7347701"/>
            <a:ext cx="8254702" cy="566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00"/>
              </a:lnSpc>
              <a:spcBef>
                <a:spcPts val="0"/>
              </a:spcBef>
              <a:defRPr/>
            </a:pPr>
            <a:r>
              <a:rPr lang="ru-RU" sz="3200" dirty="0" smtClean="0">
                <a:solidFill>
                  <a:srgbClr val="FFFFFF"/>
                </a:solidFill>
                <a:latin typeface="Public Sans Medium"/>
              </a:rPr>
              <a:t>Катаев Тимур </a:t>
            </a:r>
            <a:r>
              <a:rPr lang="ru-RU" sz="3200" dirty="0" err="1" smtClean="0">
                <a:solidFill>
                  <a:srgbClr val="FFFFFF"/>
                </a:solidFill>
                <a:latin typeface="Public Sans Medium"/>
              </a:rPr>
              <a:t>Махмудович</a:t>
            </a:r>
            <a:endParaRPr lang="ru-RU" dirty="0"/>
          </a:p>
        </p:txBody>
      </p:sp>
      <p:sp>
        <p:nvSpPr>
          <p:cNvPr id="6" name="Freeform 6"/>
          <p:cNvSpPr/>
          <p:nvPr/>
        </p:nvSpPr>
        <p:spPr bwMode="auto">
          <a:xfrm>
            <a:off x="9132460" y="2066911"/>
            <a:ext cx="8126840" cy="6153179"/>
          </a:xfrm>
          <a:custGeom>
            <a:avLst/>
            <a:gdLst/>
            <a:ahLst/>
            <a:cxnLst/>
            <a:rect l="l" t="t" r="r" b="b"/>
            <a:pathLst>
              <a:path w="8126840" h="6153179" extrusionOk="0">
                <a:moveTo>
                  <a:pt x="0" y="0"/>
                </a:moveTo>
                <a:lnTo>
                  <a:pt x="8126840" y="0"/>
                </a:lnTo>
                <a:lnTo>
                  <a:pt x="8126840" y="6153178"/>
                </a:lnTo>
                <a:lnTo>
                  <a:pt x="0" y="61531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1028700" y="1028700"/>
            <a:ext cx="1928310" cy="929209"/>
          </a:xfrm>
          <a:custGeom>
            <a:avLst/>
            <a:gdLst/>
            <a:ahLst/>
            <a:cxnLst/>
            <a:rect l="l" t="t" r="r" b="b"/>
            <a:pathLst>
              <a:path w="1928310" h="929209" extrusionOk="0">
                <a:moveTo>
                  <a:pt x="0" y="0"/>
                </a:moveTo>
                <a:lnTo>
                  <a:pt x="1928310" y="0"/>
                </a:lnTo>
                <a:lnTo>
                  <a:pt x="1928310" y="929209"/>
                </a:lnTo>
                <a:lnTo>
                  <a:pt x="0" y="9292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/>
            <a:stretch/>
          </a:blipFill>
        </p:spPr>
      </p:sp>
      <p:sp>
        <p:nvSpPr>
          <p:cNvPr id="8" name="TextBox 8"/>
          <p:cNvSpPr txBox="1"/>
          <p:nvPr/>
        </p:nvSpPr>
        <p:spPr bwMode="auto">
          <a:xfrm>
            <a:off x="1028700" y="2027408"/>
            <a:ext cx="1928310" cy="50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99"/>
              </a:lnSpc>
              <a:defRPr/>
            </a:pPr>
            <a:r>
              <a:rPr lang="en-US" sz="1000" spc="119">
                <a:solidFill>
                  <a:srgbClr val="FFFFFF"/>
                </a:solidFill>
                <a:latin typeface="Public Sans"/>
              </a:rPr>
              <a:t>СТУДЕНЧЕСКИЙ</a:t>
            </a:r>
            <a:endParaRPr/>
          </a:p>
          <a:p>
            <a:pPr>
              <a:lnSpc>
                <a:spcPts val="1399"/>
              </a:lnSpc>
              <a:defRPr/>
            </a:pPr>
            <a:r>
              <a:rPr lang="en-US" sz="1000" spc="119">
                <a:solidFill>
                  <a:srgbClr val="FFFFFF"/>
                </a:solidFill>
                <a:latin typeface="Public Sans"/>
              </a:rPr>
              <a:t>ТЕХНОЛОГИЧЕСКИЙ</a:t>
            </a:r>
            <a:endParaRPr/>
          </a:p>
          <a:p>
            <a:pPr algn="l">
              <a:lnSpc>
                <a:spcPts val="1399"/>
              </a:lnSpc>
              <a:defRPr/>
            </a:pPr>
            <a:r>
              <a:rPr lang="en-US" sz="1000" spc="119">
                <a:solidFill>
                  <a:srgbClr val="FFFFFF"/>
                </a:solidFill>
                <a:latin typeface="Public Sans"/>
              </a:rPr>
              <a:t>АКСЕЛЕРАТОР</a:t>
            </a:r>
            <a:endParaRPr/>
          </a:p>
        </p:txBody>
      </p:sp>
      <p:sp>
        <p:nvSpPr>
          <p:cNvPr id="9" name="Freeform 9"/>
          <p:cNvSpPr/>
          <p:nvPr/>
        </p:nvSpPr>
        <p:spPr bwMode="auto">
          <a:xfrm>
            <a:off x="13942118" y="1028700"/>
            <a:ext cx="747258" cy="438474"/>
          </a:xfrm>
          <a:custGeom>
            <a:avLst/>
            <a:gdLst/>
            <a:ahLst/>
            <a:cxnLst/>
            <a:rect l="l" t="t" r="r" b="b"/>
            <a:pathLst>
              <a:path w="747258" h="438474" extrusionOk="0">
                <a:moveTo>
                  <a:pt x="0" y="0"/>
                </a:moveTo>
                <a:lnTo>
                  <a:pt x="747258" y="0"/>
                </a:lnTo>
                <a:lnTo>
                  <a:pt x="747258" y="438474"/>
                </a:lnTo>
                <a:lnTo>
                  <a:pt x="0" y="4384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/>
            <a:stretch/>
          </a:blipFill>
        </p:spPr>
      </p:sp>
      <p:sp>
        <p:nvSpPr>
          <p:cNvPr id="10" name="Freeform 10"/>
          <p:cNvSpPr/>
          <p:nvPr/>
        </p:nvSpPr>
        <p:spPr bwMode="auto">
          <a:xfrm>
            <a:off x="16153912" y="1044854"/>
            <a:ext cx="436979" cy="436979"/>
          </a:xfrm>
          <a:custGeom>
            <a:avLst/>
            <a:gdLst/>
            <a:ahLst/>
            <a:cxnLst/>
            <a:rect l="l" t="t" r="r" b="b"/>
            <a:pathLst>
              <a:path w="436979" h="436979" extrusionOk="0">
                <a:moveTo>
                  <a:pt x="0" y="0"/>
                </a:moveTo>
                <a:lnTo>
                  <a:pt x="436980" y="0"/>
                </a:lnTo>
                <a:lnTo>
                  <a:pt x="436980" y="436979"/>
                </a:lnTo>
                <a:lnTo>
                  <a:pt x="0" y="4369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rcRect/>
            <a:stretch/>
          </a:blipFill>
        </p:spPr>
      </p:sp>
      <p:sp>
        <p:nvSpPr>
          <p:cNvPr id="11" name="Freeform 11"/>
          <p:cNvSpPr/>
          <p:nvPr/>
        </p:nvSpPr>
        <p:spPr bwMode="auto">
          <a:xfrm>
            <a:off x="16736700" y="1028700"/>
            <a:ext cx="522600" cy="503824"/>
          </a:xfrm>
          <a:custGeom>
            <a:avLst/>
            <a:gdLst/>
            <a:ahLst/>
            <a:cxnLst/>
            <a:rect l="l" t="t" r="r" b="b"/>
            <a:pathLst>
              <a:path w="522600" h="503824" extrusionOk="0">
                <a:moveTo>
                  <a:pt x="0" y="0"/>
                </a:moveTo>
                <a:lnTo>
                  <a:pt x="522600" y="0"/>
                </a:lnTo>
                <a:lnTo>
                  <a:pt x="522600" y="503824"/>
                </a:lnTo>
                <a:lnTo>
                  <a:pt x="0" y="5038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rcRect l="7120" t="7165" r="1173" b="13105"/>
            <a:stretch/>
          </a:blipFill>
        </p:spPr>
      </p:sp>
      <p:sp>
        <p:nvSpPr>
          <p:cNvPr id="12" name="Freeform 12"/>
          <p:cNvSpPr/>
          <p:nvPr/>
        </p:nvSpPr>
        <p:spPr bwMode="auto">
          <a:xfrm>
            <a:off x="13298950" y="1030194"/>
            <a:ext cx="437939" cy="436979"/>
          </a:xfrm>
          <a:custGeom>
            <a:avLst/>
            <a:gdLst/>
            <a:ahLst/>
            <a:cxnLst/>
            <a:rect l="l" t="t" r="r" b="b"/>
            <a:pathLst>
              <a:path w="437940" h="436979" extrusionOk="0">
                <a:moveTo>
                  <a:pt x="0" y="0"/>
                </a:moveTo>
                <a:lnTo>
                  <a:pt x="437940" y="0"/>
                </a:lnTo>
                <a:lnTo>
                  <a:pt x="437940" y="436979"/>
                </a:lnTo>
                <a:lnTo>
                  <a:pt x="0" y="4369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rcRect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14865286" y="1186916"/>
            <a:ext cx="1105388" cy="151360"/>
          </a:xfrm>
          <a:custGeom>
            <a:avLst/>
            <a:gdLst/>
            <a:ahLst/>
            <a:cxnLst/>
            <a:rect l="l" t="t" r="r" b="b"/>
            <a:pathLst>
              <a:path w="1105388" h="151360" extrusionOk="0">
                <a:moveTo>
                  <a:pt x="0" y="0"/>
                </a:moveTo>
                <a:lnTo>
                  <a:pt x="1105387" y="0"/>
                </a:lnTo>
                <a:lnTo>
                  <a:pt x="1105387" y="151360"/>
                </a:lnTo>
                <a:lnTo>
                  <a:pt x="0" y="1513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rcRect/>
            <a:stretch/>
          </a:blipFill>
        </p:spPr>
      </p:sp>
      <p:sp>
        <p:nvSpPr>
          <p:cNvPr id="15" name="TextBox 15"/>
          <p:cNvSpPr txBox="1"/>
          <p:nvPr/>
        </p:nvSpPr>
        <p:spPr bwMode="auto">
          <a:xfrm>
            <a:off x="961250" y="5362269"/>
            <a:ext cx="825470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99"/>
              </a:lnSpc>
              <a:spcBef>
                <a:spcPts val="0"/>
              </a:spcBef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 Обучающий </a:t>
            </a:r>
            <a:r>
              <a:rPr lang="ru-RU" sz="2800" dirty="0">
                <a:solidFill>
                  <a:schemeClr val="bg1"/>
                </a:solidFill>
              </a:rPr>
              <a:t>ч</a:t>
            </a:r>
            <a:r>
              <a:rPr lang="ru-RU" sz="2800" dirty="0" smtClean="0">
                <a:solidFill>
                  <a:schemeClr val="bg1"/>
                </a:solidFill>
              </a:rPr>
              <a:t>ат-бот</a:t>
            </a:r>
            <a:endParaRPr sz="28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DAE457C-7447-4FFA-BCD4-2C1D6D5C94F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690" y="1009924"/>
            <a:ext cx="522600" cy="52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-304800" y="-571500"/>
            <a:ext cx="19011900" cy="11325726"/>
          </a:xfrm>
          <a:prstGeom prst="rect">
            <a:avLst/>
          </a:prstGeom>
          <a:solidFill>
            <a:schemeClr val="tx1">
              <a:lumMod val="75000"/>
              <a:lumOff val="25000"/>
              <a:alpha val="28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7000"/>
                    </a14:imgEffect>
                    <a14:imgEffect>
                      <a14:saturation sat="95000"/>
                    </a14:imgEffect>
                    <a14:imgEffect>
                      <a14:brightnessContrast brigh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83" r="5000"/>
          <a:stretch/>
        </p:blipFill>
        <p:spPr>
          <a:xfrm>
            <a:off x="-914400" y="-142335"/>
            <a:ext cx="6477000" cy="10747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3"/>
          <p:cNvSpPr txBox="1"/>
          <p:nvPr/>
        </p:nvSpPr>
        <p:spPr bwMode="auto">
          <a:xfrm>
            <a:off x="6248400" y="1014413"/>
            <a:ext cx="13713049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</a:t>
            </a:r>
            <a:endParaRPr sz="6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4"/>
          <p:cNvSpPr txBox="1"/>
          <p:nvPr/>
        </p:nvSpPr>
        <p:spPr bwMode="auto">
          <a:xfrm>
            <a:off x="6248400" y="2126483"/>
            <a:ext cx="9235876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  <a:defRPr/>
            </a:pPr>
            <a:r>
              <a:rPr lang="ru-RU" sz="2000" dirty="0" smtClean="0">
                <a:solidFill>
                  <a:schemeClr val="bg1"/>
                </a:solidFill>
                <a:latin typeface="Montserrat" panose="020B0604020202020204" charset="-52"/>
              </a:rPr>
              <a:t>Данный проект предоставляет </a:t>
            </a:r>
            <a:r>
              <a:rPr lang="ru-RU" sz="2000" dirty="0">
                <a:solidFill>
                  <a:schemeClr val="bg1"/>
                </a:solidFill>
                <a:latin typeface="Montserrat" panose="020B0604020202020204" charset="-52"/>
              </a:rPr>
              <a:t>уникальную возможность комбинировать технологии и методы обучения для создания эффективного и доступного инструмента для развития языковых навыков.</a:t>
            </a:r>
            <a:endParaRPr sz="2000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9328838" y="1617450"/>
            <a:ext cx="8997262" cy="8997262"/>
          </a:xfrm>
          <a:custGeom>
            <a:avLst/>
            <a:gdLst/>
            <a:ahLst/>
            <a:cxnLst/>
            <a:rect l="l" t="t" r="r" b="b"/>
            <a:pathLst>
              <a:path w="8997262" h="8997262" extrusionOk="0">
                <a:moveTo>
                  <a:pt x="0" y="0"/>
                </a:moveTo>
                <a:lnTo>
                  <a:pt x="8997262" y="0"/>
                </a:lnTo>
                <a:lnTo>
                  <a:pt x="8997262" y="8997262"/>
                </a:lnTo>
                <a:lnTo>
                  <a:pt x="0" y="89972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/>
            <a:stretch/>
          </a:blipFill>
        </p:spPr>
      </p:sp>
      <p:grpSp>
        <p:nvGrpSpPr>
          <p:cNvPr id="7" name="Group 7"/>
          <p:cNvGrpSpPr/>
          <p:nvPr/>
        </p:nvGrpSpPr>
        <p:grpSpPr bwMode="auto">
          <a:xfrm>
            <a:off x="1028700" y="1028700"/>
            <a:ext cx="2943657" cy="483976"/>
            <a:chOff x="0" y="0"/>
            <a:chExt cx="3924877" cy="645302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rcRect/>
              <a:stretch/>
            </a:blipFill>
          </p:spPr>
        </p:sp>
        <p:sp>
          <p:nvSpPr>
            <p:cNvPr id="9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/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6349017" y="5688339"/>
            <a:ext cx="9135259" cy="1380770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Söhne"/>
              </a:rPr>
              <a:t>Коммуникационные трудности</a:t>
            </a:r>
            <a:endParaRPr lang="ru-RU" sz="2400" dirty="0"/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6324954" y="3812221"/>
            <a:ext cx="9135259" cy="1363328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Söhne"/>
              </a:rPr>
              <a:t>Ограниченный доступ к информации</a:t>
            </a:r>
            <a:endParaRPr lang="ru-RU" sz="2400" dirty="0"/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6324954" y="7581900"/>
            <a:ext cx="9135259" cy="1380770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Söhne"/>
              </a:rPr>
              <a:t>Трудности в образовании и карьере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-104799" y="0"/>
            <a:ext cx="18787403" cy="10845018"/>
          </a:xfrm>
          <a:prstGeom prst="rect">
            <a:avLst/>
          </a:prstGeom>
          <a:solidFill>
            <a:schemeClr val="tx1">
              <a:lumMod val="75000"/>
              <a:lumOff val="25000"/>
              <a:alpha val="28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reeform 3"/>
          <p:cNvSpPr/>
          <p:nvPr/>
        </p:nvSpPr>
        <p:spPr bwMode="auto">
          <a:xfrm>
            <a:off x="11065099" y="201930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 extrusionOk="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/>
          </a:blipFill>
        </p:spPr>
      </p:sp>
      <p:sp>
        <p:nvSpPr>
          <p:cNvPr id="4" name="TextBox 4"/>
          <p:cNvSpPr txBox="1"/>
          <p:nvPr/>
        </p:nvSpPr>
        <p:spPr bwMode="auto">
          <a:xfrm>
            <a:off x="4969555" y="1505424"/>
            <a:ext cx="13713049" cy="8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5800" dirty="0">
                <a:solidFill>
                  <a:schemeClr val="tx2">
                    <a:lumMod val="60000"/>
                    <a:lumOff val="40000"/>
                  </a:schemeClr>
                </a:solidFill>
                <a:latin typeface="Kollektif Bold"/>
              </a:rPr>
              <a:t>Цель и основные задачи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7"/>
          <p:cNvGrpSpPr/>
          <p:nvPr/>
        </p:nvGrpSpPr>
        <p:grpSpPr bwMode="auto">
          <a:xfrm>
            <a:off x="1028700" y="1028700"/>
            <a:ext cx="2943657" cy="483976"/>
            <a:chOff x="0" y="0"/>
            <a:chExt cx="3924877" cy="645302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9" name="TextBox 9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94" y="3275664"/>
            <a:ext cx="4701098" cy="3050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1185" y="3269980"/>
            <a:ext cx="4566090" cy="3050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877" y="3269980"/>
            <a:ext cx="4690583" cy="3050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Скругленный прямоугольник 15"/>
          <p:cNvSpPr/>
          <p:nvPr/>
        </p:nvSpPr>
        <p:spPr bwMode="auto">
          <a:xfrm>
            <a:off x="12651185" y="7234206"/>
            <a:ext cx="4598174" cy="1163223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27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Montserrat" panose="020B0604020202020204" charset="-52"/>
              </a:rPr>
              <a:t>Учет</a:t>
            </a:r>
            <a:r>
              <a:rPr lang="en-US" sz="2000" b="1" dirty="0">
                <a:solidFill>
                  <a:schemeClr val="bg1"/>
                </a:solidFill>
                <a:latin typeface="Montserrat" panose="020B0604020202020204" charset="-5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Montserrat" panose="020B0604020202020204" charset="-52"/>
              </a:rPr>
              <a:t>оссобенностей</a:t>
            </a:r>
            <a:r>
              <a:rPr lang="ru-RU" sz="2000" b="1" dirty="0" smtClean="0">
                <a:solidFill>
                  <a:schemeClr val="bg1"/>
                </a:solidFill>
                <a:latin typeface="Montserrat" panose="020B0604020202020204" charset="-52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Montserrat" panose="020B0604020202020204" charset="-52"/>
              </a:rPr>
              <a:t>грамматики и </a:t>
            </a:r>
            <a:r>
              <a:rPr lang="ru-RU" sz="2000" b="1" dirty="0" smtClean="0">
                <a:solidFill>
                  <a:schemeClr val="bg1"/>
                </a:solidFill>
                <a:latin typeface="Montserrat" panose="020B0604020202020204" charset="-52"/>
              </a:rPr>
              <a:t>лексики</a:t>
            </a:r>
            <a:endParaRPr lang="ru-RU" sz="20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1028700" y="7226455"/>
            <a:ext cx="4783292" cy="1170975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2700"/>
              </a:lnSpc>
              <a:defRPr/>
            </a:pPr>
            <a:r>
              <a:rPr lang="ru-RU" sz="2000" b="1" dirty="0">
                <a:solidFill>
                  <a:schemeClr val="bg1"/>
                </a:solidFill>
                <a:latin typeface="Montserrat" panose="020B0604020202020204" charset="-52"/>
              </a:rPr>
              <a:t>Локализация </a:t>
            </a:r>
            <a:r>
              <a:rPr lang="ru-RU" sz="2000" b="1" dirty="0" smtClean="0">
                <a:solidFill>
                  <a:schemeClr val="bg1"/>
                </a:solidFill>
                <a:latin typeface="Montserrat" panose="020B0604020202020204" charset="-52"/>
              </a:rPr>
              <a:t>контента</a:t>
            </a:r>
            <a:endParaRPr lang="ru-RU" sz="20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6889877" y="7226454"/>
            <a:ext cx="4690583" cy="1170975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27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Montserrat" panose="020B0604020202020204" charset="-52"/>
              </a:rPr>
              <a:t>Доступность </a:t>
            </a:r>
            <a:r>
              <a:rPr lang="ru-RU" sz="2000" b="1" dirty="0">
                <a:solidFill>
                  <a:schemeClr val="bg1"/>
                </a:solidFill>
                <a:latin typeface="Montserrat" panose="020B0604020202020204" charset="-52"/>
              </a:rPr>
              <a:t>и удобство пользования</a:t>
            </a:r>
            <a:endParaRPr lang="ru-RU" sz="2000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 bwMode="auto">
          <a:xfrm>
            <a:off x="-914400" y="-285750"/>
            <a:ext cx="19583400" cy="10858500"/>
          </a:xfrm>
          <a:prstGeom prst="rect">
            <a:avLst/>
          </a:prstGeom>
          <a:solidFill>
            <a:schemeClr val="tx1">
              <a:lumMod val="75000"/>
              <a:lumOff val="25000"/>
              <a:alpha val="28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reeform 3"/>
          <p:cNvSpPr/>
          <p:nvPr/>
        </p:nvSpPr>
        <p:spPr bwMode="auto">
          <a:xfrm>
            <a:off x="-1296801" y="-3337511"/>
            <a:ext cx="5905868" cy="8481011"/>
          </a:xfrm>
          <a:custGeom>
            <a:avLst/>
            <a:gdLst/>
            <a:ahLst/>
            <a:cxnLst/>
            <a:rect l="l" t="t" r="r" b="b"/>
            <a:pathLst>
              <a:path w="5905868" h="8481011" extrusionOk="0">
                <a:moveTo>
                  <a:pt x="0" y="0"/>
                </a:moveTo>
                <a:lnTo>
                  <a:pt x="5905868" y="0"/>
                </a:lnTo>
                <a:lnTo>
                  <a:pt x="5905868" y="8481011"/>
                </a:lnTo>
                <a:lnTo>
                  <a:pt x="0" y="8481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/>
          </a:blipFill>
        </p:spPr>
      </p:sp>
      <p:sp>
        <p:nvSpPr>
          <p:cNvPr id="4" name="TextBox 4"/>
          <p:cNvSpPr txBox="1"/>
          <p:nvPr/>
        </p:nvSpPr>
        <p:spPr bwMode="auto">
          <a:xfrm>
            <a:off x="5621725" y="1144401"/>
            <a:ext cx="1281619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en-US" sz="6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NeiroLang</a:t>
            </a:r>
            <a:r>
              <a:rPr lang="en-US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5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простыми словами</a:t>
            </a:r>
            <a:r>
              <a:rPr lang="en-US" sz="1400" dirty="0" smtClean="0"/>
              <a:t>gg</a:t>
            </a:r>
            <a:endParaRPr sz="1400" dirty="0"/>
          </a:p>
        </p:txBody>
      </p:sp>
      <p:sp>
        <p:nvSpPr>
          <p:cNvPr id="5" name="TextBox 5"/>
          <p:cNvSpPr txBox="1"/>
          <p:nvPr/>
        </p:nvSpPr>
        <p:spPr bwMode="auto">
          <a:xfrm>
            <a:off x="5257800" y="10902452"/>
            <a:ext cx="9126847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  <a:defRPr/>
            </a:pPr>
            <a:r>
              <a:rPr lang="ru-RU" sz="2000" dirty="0">
                <a:solidFill>
                  <a:schemeClr val="bg1"/>
                </a:solidFill>
                <a:latin typeface="Montserrat" panose="020B0604020202020204" charset="-52"/>
              </a:rPr>
              <a:t>Конечный продукт </a:t>
            </a:r>
            <a:r>
              <a:rPr lang="ru-RU" sz="2000" dirty="0" smtClean="0">
                <a:solidFill>
                  <a:schemeClr val="bg1"/>
                </a:solidFill>
                <a:latin typeface="Montserrat" panose="020B0604020202020204" charset="-52"/>
              </a:rPr>
              <a:t>моего </a:t>
            </a:r>
            <a:r>
              <a:rPr lang="ru-RU" sz="2000" dirty="0">
                <a:solidFill>
                  <a:schemeClr val="bg1"/>
                </a:solidFill>
                <a:latin typeface="Montserrat" panose="020B0604020202020204" charset="-52"/>
              </a:rPr>
              <a:t>проекта представляет собой инновационный чат-бот для обучения языку с уникальными особенностями, специально адаптированными под конкретный </a:t>
            </a:r>
            <a:r>
              <a:rPr lang="ru-RU" sz="2000" dirty="0" smtClean="0">
                <a:solidFill>
                  <a:schemeClr val="bg1"/>
                </a:solidFill>
                <a:latin typeface="Montserrat" panose="020B0604020202020204" charset="-52"/>
              </a:rPr>
              <a:t>регион, а в дальнейшем и под другие регионы </a:t>
            </a:r>
          </a:p>
          <a:p>
            <a:pPr algn="just">
              <a:lnSpc>
                <a:spcPts val="2700"/>
              </a:lnSpc>
              <a:defRPr/>
            </a:pPr>
            <a:endParaRPr lang="ru-RU" sz="2000" dirty="0">
              <a:solidFill>
                <a:schemeClr val="bg1"/>
              </a:solidFill>
              <a:latin typeface="Montserrat" panose="020B0604020202020204" charset="-52"/>
            </a:endParaRPr>
          </a:p>
          <a:p>
            <a:pPr algn="just">
              <a:lnSpc>
                <a:spcPts val="2700"/>
              </a:lnSpc>
              <a:defRPr/>
            </a:pPr>
            <a:endParaRPr lang="ru-RU" sz="2000" dirty="0" smtClean="0">
              <a:solidFill>
                <a:schemeClr val="bg1"/>
              </a:solidFill>
              <a:latin typeface="Montserrat" panose="020B0604020202020204" charset="-52"/>
            </a:endParaRPr>
          </a:p>
          <a:p>
            <a:pPr algn="just">
              <a:lnSpc>
                <a:spcPts val="2700"/>
              </a:lnSpc>
              <a:defRPr/>
            </a:pPr>
            <a:endParaRPr lang="ru-RU" sz="2000" dirty="0">
              <a:solidFill>
                <a:schemeClr val="bg1"/>
              </a:solidFill>
              <a:latin typeface="Montserrat" panose="020B0604020202020204" charset="-52"/>
            </a:endParaRPr>
          </a:p>
          <a:p>
            <a:pPr algn="just">
              <a:lnSpc>
                <a:spcPts val="2700"/>
              </a:lnSpc>
              <a:defRPr/>
            </a:pPr>
            <a:r>
              <a:rPr lang="ru-RU" sz="2000" dirty="0" smtClean="0">
                <a:solidFill>
                  <a:schemeClr val="bg1"/>
                </a:solidFill>
                <a:latin typeface="Montserrat" panose="020B0604020202020204" charset="-52"/>
              </a:rPr>
              <a:t>Проект в данный момент находится лишь на стадии идеи</a:t>
            </a:r>
            <a:endParaRPr sz="2000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grpSp>
        <p:nvGrpSpPr>
          <p:cNvPr id="6" name="Group 6"/>
          <p:cNvGrpSpPr/>
          <p:nvPr/>
        </p:nvGrpSpPr>
        <p:grpSpPr bwMode="auto">
          <a:xfrm>
            <a:off x="1028700" y="1028700"/>
            <a:ext cx="2943657" cy="483976"/>
            <a:chOff x="0" y="0"/>
            <a:chExt cx="3924877" cy="645302"/>
          </a:xfrm>
        </p:grpSpPr>
        <p:sp>
          <p:nvSpPr>
            <p:cNvPr id="7" name="Freeform 7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8" name="TextBox 8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/>
            </a:p>
          </p:txBody>
        </p:sp>
      </p:grpSp>
      <p:sp>
        <p:nvSpPr>
          <p:cNvPr id="10" name="Freeform 10"/>
          <p:cNvSpPr/>
          <p:nvPr/>
        </p:nvSpPr>
        <p:spPr bwMode="auto">
          <a:xfrm>
            <a:off x="-1418809" y="4329196"/>
            <a:ext cx="5905868" cy="8481011"/>
          </a:xfrm>
          <a:custGeom>
            <a:avLst/>
            <a:gdLst/>
            <a:ahLst/>
            <a:cxnLst/>
            <a:rect l="l" t="t" r="r" b="b"/>
            <a:pathLst>
              <a:path w="5905868" h="8481011" extrusionOk="0">
                <a:moveTo>
                  <a:pt x="0" y="0"/>
                </a:moveTo>
                <a:lnTo>
                  <a:pt x="5905867" y="0"/>
                </a:lnTo>
                <a:lnTo>
                  <a:pt x="5905867" y="8481011"/>
                </a:lnTo>
                <a:lnTo>
                  <a:pt x="0" y="8481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/>
          </a:blipFill>
        </p:spPr>
      </p:sp>
      <p:sp>
        <p:nvSpPr>
          <p:cNvPr id="13" name="Скругленный прямоугольник 12"/>
          <p:cNvSpPr/>
          <p:nvPr/>
        </p:nvSpPr>
        <p:spPr bwMode="auto">
          <a:xfrm>
            <a:off x="3613025" y="2857500"/>
            <a:ext cx="6089344" cy="2794934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Интерактивное обучение: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/>
              <a:t>Внедрение интерактивных </a:t>
            </a:r>
            <a:r>
              <a:rPr lang="ru-RU" sz="2000" dirty="0"/>
              <a:t>методы обучения, </a:t>
            </a:r>
            <a:r>
              <a:rPr lang="ru-RU" sz="2000" dirty="0" smtClean="0"/>
              <a:t>позволяющих  </a:t>
            </a:r>
            <a:r>
              <a:rPr lang="ru-RU" sz="2000" dirty="0"/>
              <a:t>активно взаимодействовать с ботом, проводить упражнения и выполнять задания</a:t>
            </a:r>
            <a:r>
              <a:rPr lang="ru-RU" dirty="0"/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9958585" y="5982136"/>
            <a:ext cx="6089344" cy="2796939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Разработка адаптивной системы обучения: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dirty="0"/>
              <a:t>К</a:t>
            </a:r>
            <a:r>
              <a:rPr lang="ru-RU" sz="2000" dirty="0" smtClean="0"/>
              <a:t>оторая </a:t>
            </a:r>
            <a:r>
              <a:rPr lang="ru-RU" sz="2000" dirty="0"/>
              <a:t>позволит чат-боту адаптироваться к уровню знаний </a:t>
            </a:r>
            <a:r>
              <a:rPr lang="ru-RU" sz="2000" dirty="0" smtClean="0"/>
              <a:t>каждого человека, </a:t>
            </a:r>
            <a:r>
              <a:rPr lang="ru-RU" sz="2000" dirty="0"/>
              <a:t>предоставляя индивидуализированный контент и задания.</a:t>
            </a: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9958585" y="2857500"/>
            <a:ext cx="6089344" cy="2794934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Обратная связь и коррекция ошибок: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/>
              <a:t>Разработка механизма </a:t>
            </a:r>
            <a:r>
              <a:rPr lang="ru-RU" sz="2000" dirty="0"/>
              <a:t>обратной связи, который способен выявлять ошибки в использовании языка и предоставлять пользователю пошаговую информацию о коррекции.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3613025" y="5990157"/>
            <a:ext cx="6093355" cy="2794934"/>
          </a:xfrm>
          <a:prstGeom prst="roundRect">
            <a:avLst/>
          </a:prstGeom>
          <a:solidFill>
            <a:srgbClr val="1A192D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Развитие всех аспектов языка: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/>
              <a:t>Предоставление обучения, охватывающего </a:t>
            </a:r>
            <a:r>
              <a:rPr lang="ru-RU" sz="2000" dirty="0"/>
              <a:t>чтение, </a:t>
            </a:r>
            <a:r>
              <a:rPr lang="ru-RU" sz="2000" dirty="0" smtClean="0"/>
              <a:t>письмо </a:t>
            </a:r>
            <a:r>
              <a:rPr lang="ru-RU" sz="2000" dirty="0"/>
              <a:t>и понимание на слух, чтобы обеспечить комплексное развитие языковых навыков.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-1371600" y="-266700"/>
            <a:ext cx="20116800" cy="11057465"/>
          </a:xfrm>
          <a:prstGeom prst="rect">
            <a:avLst/>
          </a:prstGeom>
          <a:solidFill>
            <a:schemeClr val="tx1">
              <a:lumMod val="75000"/>
              <a:lumOff val="25000"/>
              <a:alpha val="28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roup 3"/>
          <p:cNvGrpSpPr/>
          <p:nvPr/>
        </p:nvGrpSpPr>
        <p:grpSpPr bwMode="auto">
          <a:xfrm>
            <a:off x="1028700" y="1028700"/>
            <a:ext cx="2943657" cy="483976"/>
            <a:chOff x="0" y="0"/>
            <a:chExt cx="3924877" cy="645302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rcRect/>
              <a:stretch/>
            </a:blipFill>
          </p:spPr>
        </p:sp>
        <p:sp>
          <p:nvSpPr>
            <p:cNvPr id="5" name="TextBox 5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/>
            </a:p>
          </p:txBody>
        </p:sp>
      </p:grpSp>
      <p:grpSp>
        <p:nvGrpSpPr>
          <p:cNvPr id="6" name="Group 6"/>
          <p:cNvGrpSpPr/>
          <p:nvPr/>
        </p:nvGrpSpPr>
        <p:grpSpPr bwMode="auto">
          <a:xfrm>
            <a:off x="-5876925" y="-1181100"/>
            <a:ext cx="10382250" cy="15830550"/>
            <a:chOff x="0" y="0"/>
            <a:chExt cx="13843000" cy="21107400"/>
          </a:xfrm>
        </p:grpSpPr>
        <p:sp>
          <p:nvSpPr>
            <p:cNvPr id="7" name="Freeform 7"/>
            <p:cNvSpPr/>
            <p:nvPr/>
          </p:nvSpPr>
          <p:spPr bwMode="auto">
            <a:xfrm>
              <a:off x="2489200" y="4457700"/>
              <a:ext cx="10591799" cy="10591799"/>
            </a:xfrm>
            <a:custGeom>
              <a:avLst/>
              <a:gdLst/>
              <a:ahLst/>
              <a:cxnLst/>
              <a:rect l="l" t="t" r="r" b="b"/>
              <a:pathLst>
                <a:path w="10591800" h="10591800" extrusionOk="0">
                  <a:moveTo>
                    <a:pt x="0" y="0"/>
                  </a:moveTo>
                  <a:lnTo>
                    <a:pt x="10591800" y="0"/>
                  </a:lnTo>
                  <a:lnTo>
                    <a:pt x="10591800" y="10591800"/>
                  </a:lnTo>
                  <a:lnTo>
                    <a:pt x="0" y="1059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8" name="Freeform 8"/>
            <p:cNvSpPr/>
            <p:nvPr/>
          </p:nvSpPr>
          <p:spPr bwMode="auto">
            <a:xfrm>
              <a:off x="0" y="10515600"/>
              <a:ext cx="10591799" cy="10591799"/>
            </a:xfrm>
            <a:custGeom>
              <a:avLst/>
              <a:gdLst/>
              <a:ahLst/>
              <a:cxnLst/>
              <a:rect l="l" t="t" r="r" b="b"/>
              <a:pathLst>
                <a:path w="10591800" h="10591800" extrusionOk="0">
                  <a:moveTo>
                    <a:pt x="0" y="0"/>
                  </a:moveTo>
                  <a:lnTo>
                    <a:pt x="10591800" y="0"/>
                  </a:lnTo>
                  <a:lnTo>
                    <a:pt x="10591800" y="10591800"/>
                  </a:lnTo>
                  <a:lnTo>
                    <a:pt x="0" y="1059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9" name="Freeform 9"/>
            <p:cNvSpPr/>
            <p:nvPr/>
          </p:nvSpPr>
          <p:spPr bwMode="auto">
            <a:xfrm>
              <a:off x="3251200" y="0"/>
              <a:ext cx="10591799" cy="10591799"/>
            </a:xfrm>
            <a:custGeom>
              <a:avLst/>
              <a:gdLst/>
              <a:ahLst/>
              <a:cxnLst/>
              <a:rect l="l" t="t" r="r" b="b"/>
              <a:pathLst>
                <a:path w="10591800" h="10591800" extrusionOk="0">
                  <a:moveTo>
                    <a:pt x="0" y="0"/>
                  </a:moveTo>
                  <a:lnTo>
                    <a:pt x="10591800" y="0"/>
                  </a:lnTo>
                  <a:lnTo>
                    <a:pt x="10591800" y="10591800"/>
                  </a:lnTo>
                  <a:lnTo>
                    <a:pt x="0" y="1059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</p:grpSp>
      <p:sp>
        <p:nvSpPr>
          <p:cNvPr id="11" name="TextBox 11"/>
          <p:cNvSpPr txBox="1"/>
          <p:nvPr/>
        </p:nvSpPr>
        <p:spPr bwMode="auto">
          <a:xfrm>
            <a:off x="5431762" y="1212372"/>
            <a:ext cx="10339690" cy="850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Kollektif Bold"/>
              </a:rPr>
              <a:t>Рынок и его перспективы. </a:t>
            </a:r>
            <a:endParaRPr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469738"/>
              </p:ext>
            </p:extLst>
          </p:nvPr>
        </p:nvGraphicFramePr>
        <p:xfrm>
          <a:off x="4497301" y="3505945"/>
          <a:ext cx="11047500" cy="4837955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0000" endA="300" endPos="55000" dir="5400000" sy="-100000" algn="bl" rotWithShape="0"/>
                </a:effectLst>
                <a:tableStyleId>{5C22544A-7EE6-4342-B048-85BDC9FD1C3A}</a:tableStyleId>
              </a:tblPr>
              <a:tblGrid>
                <a:gridCol w="5523750">
                  <a:extLst>
                    <a:ext uri="{9D8B030D-6E8A-4147-A177-3AD203B41FA5}">
                      <a16:colId xmlns:a16="http://schemas.microsoft.com/office/drawing/2014/main" val="4211470607"/>
                    </a:ext>
                  </a:extLst>
                </a:gridCol>
                <a:gridCol w="5523750">
                  <a:extLst>
                    <a:ext uri="{9D8B030D-6E8A-4147-A177-3AD203B41FA5}">
                      <a16:colId xmlns:a16="http://schemas.microsoft.com/office/drawing/2014/main" val="1427087827"/>
                    </a:ext>
                  </a:extLst>
                </a:gridCol>
              </a:tblGrid>
              <a:tr h="967591">
                <a:tc>
                  <a:txBody>
                    <a:bodyPr/>
                    <a:lstStyle/>
                    <a:p>
                      <a:r>
                        <a:rPr lang="en-US" sz="3200" b="1" i="1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NeiroLang</a:t>
                      </a:r>
                      <a:endParaRPr lang="ru-RU" sz="3200" b="1" i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i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Другие</a:t>
                      </a:r>
                      <a:r>
                        <a:rPr lang="ru-RU" sz="3200" b="1" i="1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источники</a:t>
                      </a:r>
                      <a:endParaRPr lang="ru-RU" sz="3200" b="1" i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  <a:alpha val="9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156441"/>
                  </a:ext>
                </a:extLst>
              </a:tr>
              <a:tr h="967591">
                <a:tc>
                  <a:txBody>
                    <a:bodyPr/>
                    <a:lstStyle/>
                    <a:p>
                      <a:r>
                        <a:rPr lang="ru-RU" sz="2200" b="0" i="0" dirty="0" smtClean="0">
                          <a:solidFill>
                            <a:schemeClr val="bg1"/>
                          </a:solidFill>
                          <a:effectLst/>
                          <a:latin typeface="Söhne"/>
                        </a:rPr>
                        <a:t>Индивидуализированный подход</a:t>
                      </a:r>
                      <a:endParaRPr lang="ru-RU" sz="2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Общая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 модель обучения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alpha val="9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83944"/>
                  </a:ext>
                </a:extLst>
              </a:tr>
              <a:tr h="967591">
                <a:tc>
                  <a:txBody>
                    <a:bodyPr/>
                    <a:lstStyle/>
                    <a:p>
                      <a:r>
                        <a:rPr lang="ru-RU" sz="2400" b="0" i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Доступность в любое время</a:t>
                      </a:r>
                      <a:endParaRPr lang="ru-RU" sz="2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Ограниченная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 доступность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alpha val="9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55849"/>
                  </a:ext>
                </a:extLst>
              </a:tr>
              <a:tr h="967591">
                <a:tc>
                  <a:txBody>
                    <a:bodyPr/>
                    <a:lstStyle/>
                    <a:p>
                      <a:r>
                        <a:rPr lang="ru-RU" sz="2400" b="0" i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Экономия времени и ресурсов</a:t>
                      </a:r>
                      <a:endParaRPr lang="ru-RU" sz="2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Растянутый график и большие расходы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alpha val="9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832689"/>
                  </a:ext>
                </a:extLst>
              </a:tr>
              <a:tr h="967591">
                <a:tc>
                  <a:txBody>
                    <a:bodyPr/>
                    <a:lstStyle/>
                    <a:p>
                      <a:r>
                        <a:rPr lang="ru-RU" sz="2400" b="0" i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 через различные платформы</a:t>
                      </a:r>
                      <a:endParaRPr lang="ru-RU" sz="2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В большинстве только в образовательных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 учреждениях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alpha val="9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48138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-617221" y="-190500"/>
            <a:ext cx="19126200" cy="11087100"/>
          </a:xfrm>
          <a:prstGeom prst="rect">
            <a:avLst/>
          </a:prstGeom>
          <a:solidFill>
            <a:schemeClr val="tx1">
              <a:lumMod val="75000"/>
              <a:lumOff val="25000"/>
              <a:alpha val="28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9" t="6900" r="19184" b="8766"/>
          <a:stretch/>
        </p:blipFill>
        <p:spPr>
          <a:xfrm>
            <a:off x="11915775" y="2948972"/>
            <a:ext cx="5181600" cy="5486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Group 3"/>
          <p:cNvGrpSpPr/>
          <p:nvPr/>
        </p:nvGrpSpPr>
        <p:grpSpPr bwMode="auto">
          <a:xfrm>
            <a:off x="12068175" y="1132205"/>
            <a:ext cx="10382250" cy="15830550"/>
            <a:chOff x="0" y="0"/>
            <a:chExt cx="13843000" cy="21107400"/>
          </a:xfrm>
        </p:grpSpPr>
        <p:sp>
          <p:nvSpPr>
            <p:cNvPr id="4" name="Freeform 4"/>
            <p:cNvSpPr/>
            <p:nvPr/>
          </p:nvSpPr>
          <p:spPr bwMode="auto">
            <a:xfrm rot="-10800000">
              <a:off x="762000" y="6057900"/>
              <a:ext cx="10591799" cy="10591799"/>
            </a:xfrm>
            <a:custGeom>
              <a:avLst/>
              <a:gdLst/>
              <a:ahLst/>
              <a:cxnLst/>
              <a:rect l="l" t="t" r="r" b="b"/>
              <a:pathLst>
                <a:path w="10591800" h="10591800" extrusionOk="0">
                  <a:moveTo>
                    <a:pt x="0" y="0"/>
                  </a:moveTo>
                  <a:lnTo>
                    <a:pt x="10591800" y="0"/>
                  </a:lnTo>
                  <a:lnTo>
                    <a:pt x="10591800" y="10591800"/>
                  </a:lnTo>
                  <a:lnTo>
                    <a:pt x="0" y="1059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5" name="Freeform 5"/>
            <p:cNvSpPr/>
            <p:nvPr/>
          </p:nvSpPr>
          <p:spPr bwMode="auto">
            <a:xfrm rot="-10800000">
              <a:off x="3251200" y="0"/>
              <a:ext cx="10591799" cy="10591799"/>
            </a:xfrm>
            <a:custGeom>
              <a:avLst/>
              <a:gdLst/>
              <a:ahLst/>
              <a:cxnLst/>
              <a:rect l="l" t="t" r="r" b="b"/>
              <a:pathLst>
                <a:path w="10591800" h="10591800" extrusionOk="0">
                  <a:moveTo>
                    <a:pt x="0" y="0"/>
                  </a:moveTo>
                  <a:lnTo>
                    <a:pt x="10591800" y="0"/>
                  </a:lnTo>
                  <a:lnTo>
                    <a:pt x="10591800" y="10591800"/>
                  </a:lnTo>
                  <a:lnTo>
                    <a:pt x="0" y="1059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6" name="Freeform 6"/>
            <p:cNvSpPr/>
            <p:nvPr/>
          </p:nvSpPr>
          <p:spPr bwMode="auto">
            <a:xfrm rot="-10800000">
              <a:off x="0" y="10515600"/>
              <a:ext cx="10591799" cy="10591799"/>
            </a:xfrm>
            <a:custGeom>
              <a:avLst/>
              <a:gdLst/>
              <a:ahLst/>
              <a:cxnLst/>
              <a:rect l="l" t="t" r="r" b="b"/>
              <a:pathLst>
                <a:path w="10591800" h="10591800" extrusionOk="0">
                  <a:moveTo>
                    <a:pt x="0" y="0"/>
                  </a:moveTo>
                  <a:lnTo>
                    <a:pt x="10591800" y="0"/>
                  </a:lnTo>
                  <a:lnTo>
                    <a:pt x="10591800" y="10591800"/>
                  </a:lnTo>
                  <a:lnTo>
                    <a:pt x="0" y="1059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</p:grpSp>
      <p:sp>
        <p:nvSpPr>
          <p:cNvPr id="7" name="TextBox 7"/>
          <p:cNvSpPr txBox="1"/>
          <p:nvPr/>
        </p:nvSpPr>
        <p:spPr bwMode="auto">
          <a:xfrm>
            <a:off x="5192172" y="1152940"/>
            <a:ext cx="13713049" cy="8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5800" dirty="0">
                <a:solidFill>
                  <a:schemeClr val="tx2">
                    <a:lumMod val="60000"/>
                    <a:lumOff val="40000"/>
                  </a:schemeClr>
                </a:solidFill>
                <a:latin typeface="Kollektif Bold"/>
              </a:rPr>
              <a:t>План реализации проекта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0" name="Group 10"/>
          <p:cNvGrpSpPr/>
          <p:nvPr/>
        </p:nvGrpSpPr>
        <p:grpSpPr bwMode="auto">
          <a:xfrm>
            <a:off x="1028700" y="1028700"/>
            <a:ext cx="2943657" cy="483976"/>
            <a:chOff x="0" y="0"/>
            <a:chExt cx="3924877" cy="645302"/>
          </a:xfrm>
        </p:grpSpPr>
        <p:sp>
          <p:nvSpPr>
            <p:cNvPr id="11" name="Freeform 11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rcRect/>
              <a:stretch/>
            </a:blipFill>
          </p:spPr>
        </p:sp>
        <p:sp>
          <p:nvSpPr>
            <p:cNvPr id="12" name="TextBox 12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/>
            </a:p>
          </p:txBody>
        </p:sp>
      </p:grp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4114800" y="3191746"/>
            <a:ext cx="7010400" cy="743174"/>
          </a:xfrm>
          <a:prstGeom prst="round2Diag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/>
              <a:t>Разработка и Тестирование</a:t>
            </a:r>
            <a:endParaRPr lang="ru-RU" sz="3200" dirty="0"/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 bwMode="auto">
          <a:xfrm>
            <a:off x="4114800" y="5140668"/>
            <a:ext cx="7010400" cy="746031"/>
          </a:xfrm>
          <a:prstGeom prst="round2Diag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/>
              <a:t>Локализация и Адаптация</a:t>
            </a:r>
            <a:endParaRPr lang="ru-RU" sz="3200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 bwMode="auto">
          <a:xfrm>
            <a:off x="4114800" y="7092447"/>
            <a:ext cx="7010400" cy="746031"/>
          </a:xfrm>
          <a:prstGeom prst="round2Diag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/>
              <a:t>Запуск и Маркетинг</a:t>
            </a:r>
            <a:endParaRPr lang="ru-RU" sz="32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26" y="3086099"/>
            <a:ext cx="1382456" cy="116837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227" y="4838700"/>
            <a:ext cx="1332700" cy="11807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144" y="6837029"/>
            <a:ext cx="1256866" cy="12568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-838200" y="-323850"/>
            <a:ext cx="19507200" cy="10934700"/>
          </a:xfrm>
          <a:prstGeom prst="rect">
            <a:avLst/>
          </a:prstGeom>
          <a:solidFill>
            <a:schemeClr val="tx1">
              <a:lumMod val="75000"/>
              <a:lumOff val="25000"/>
              <a:alpha val="28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roup 3"/>
          <p:cNvGrpSpPr/>
          <p:nvPr/>
        </p:nvGrpSpPr>
        <p:grpSpPr bwMode="auto">
          <a:xfrm>
            <a:off x="1028700" y="-10926070"/>
            <a:ext cx="16757257" cy="11696055"/>
            <a:chOff x="0" y="0"/>
            <a:chExt cx="22343010" cy="15594740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11171505" cy="15594740"/>
            </a:xfrm>
            <a:custGeom>
              <a:avLst/>
              <a:gdLst/>
              <a:ahLst/>
              <a:cxnLst/>
              <a:rect l="l" t="t" r="r" b="b"/>
              <a:pathLst>
                <a:path w="11171505" h="15594740" extrusionOk="0">
                  <a:moveTo>
                    <a:pt x="0" y="0"/>
                  </a:moveTo>
                  <a:lnTo>
                    <a:pt x="11171505" y="0"/>
                  </a:lnTo>
                  <a:lnTo>
                    <a:pt x="11171505" y="15594740"/>
                  </a:lnTo>
                  <a:lnTo>
                    <a:pt x="0" y="15594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rcRect/>
              <a:stretch/>
            </a:blipFill>
          </p:spPr>
        </p:sp>
        <p:sp>
          <p:nvSpPr>
            <p:cNvPr id="5" name="Freeform 5"/>
            <p:cNvSpPr/>
            <p:nvPr/>
          </p:nvSpPr>
          <p:spPr bwMode="auto">
            <a:xfrm>
              <a:off x="11171505" y="0"/>
              <a:ext cx="11171505" cy="15594740"/>
            </a:xfrm>
            <a:custGeom>
              <a:avLst/>
              <a:gdLst/>
              <a:ahLst/>
              <a:cxnLst/>
              <a:rect l="l" t="t" r="r" b="b"/>
              <a:pathLst>
                <a:path w="11171505" h="15594740" extrusionOk="0">
                  <a:moveTo>
                    <a:pt x="0" y="0"/>
                  </a:moveTo>
                  <a:lnTo>
                    <a:pt x="11171505" y="0"/>
                  </a:lnTo>
                  <a:lnTo>
                    <a:pt x="11171505" y="15594740"/>
                  </a:lnTo>
                  <a:lnTo>
                    <a:pt x="0" y="15594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rcRect/>
              <a:stretch/>
            </a:blipFill>
          </p:spPr>
        </p:sp>
      </p:grpSp>
      <p:grpSp>
        <p:nvGrpSpPr>
          <p:cNvPr id="6" name="Group 6"/>
          <p:cNvGrpSpPr/>
          <p:nvPr/>
        </p:nvGrpSpPr>
        <p:grpSpPr bwMode="auto">
          <a:xfrm>
            <a:off x="1028700" y="1028700"/>
            <a:ext cx="2943657" cy="483976"/>
            <a:chOff x="0" y="0"/>
            <a:chExt cx="3924877" cy="645302"/>
          </a:xfrm>
        </p:grpSpPr>
        <p:sp>
          <p:nvSpPr>
            <p:cNvPr id="7" name="Freeform 7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8" name="TextBox 8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/>
            </a:p>
          </p:txBody>
        </p:sp>
      </p:grpSp>
      <p:sp>
        <p:nvSpPr>
          <p:cNvPr id="10" name="TextBox 10"/>
          <p:cNvSpPr txBox="1"/>
          <p:nvPr/>
        </p:nvSpPr>
        <p:spPr bwMode="auto">
          <a:xfrm>
            <a:off x="6036020" y="1218300"/>
            <a:ext cx="13713049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9"/>
              </a:lnSpc>
              <a:defRPr/>
            </a:pPr>
            <a:r>
              <a:rPr lang="ru-RU" sz="5800" dirty="0">
                <a:solidFill>
                  <a:schemeClr val="tx2">
                    <a:lumMod val="60000"/>
                    <a:lumOff val="40000"/>
                  </a:schemeClr>
                </a:solidFill>
                <a:latin typeface="Kollektif Bold"/>
              </a:rPr>
              <a:t>Команда проекта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0" y="8216973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Руководитель проекта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3473" y="6831294"/>
            <a:ext cx="55178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Катаев Тимур </a:t>
            </a:r>
            <a:r>
              <a:rPr lang="ru-RU" sz="4000" dirty="0" err="1" smtClean="0">
                <a:solidFill>
                  <a:schemeClr val="bg1"/>
                </a:solidFill>
              </a:rPr>
              <a:t>Махмудович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r="15926"/>
          <a:stretch/>
        </p:blipFill>
        <p:spPr>
          <a:xfrm rot="5400000" flipV="1">
            <a:off x="1185006" y="2604599"/>
            <a:ext cx="4114800" cy="4044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" y="-38100"/>
            <a:ext cx="18288000" cy="10287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-1033814" y="-342900"/>
            <a:ext cx="19735800" cy="11620500"/>
          </a:xfrm>
          <a:prstGeom prst="rect">
            <a:avLst/>
          </a:prstGeom>
          <a:solidFill>
            <a:schemeClr val="tx1">
              <a:lumMod val="75000"/>
              <a:lumOff val="25000"/>
              <a:alpha val="28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reeform 3"/>
          <p:cNvSpPr/>
          <p:nvPr/>
        </p:nvSpPr>
        <p:spPr bwMode="auto">
          <a:xfrm rot="-6442751">
            <a:off x="13068341" y="-1502475"/>
            <a:ext cx="8165804" cy="8165804"/>
          </a:xfrm>
          <a:custGeom>
            <a:avLst/>
            <a:gdLst/>
            <a:ahLst/>
            <a:cxnLst/>
            <a:rect l="l" t="t" r="r" b="b"/>
            <a:pathLst>
              <a:path w="8165804" h="8165804" extrusionOk="0">
                <a:moveTo>
                  <a:pt x="0" y="0"/>
                </a:moveTo>
                <a:lnTo>
                  <a:pt x="8165804" y="0"/>
                </a:lnTo>
                <a:lnTo>
                  <a:pt x="8165804" y="8165804"/>
                </a:lnTo>
                <a:lnTo>
                  <a:pt x="0" y="8165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4" name="TextBox 4"/>
          <p:cNvSpPr txBox="1"/>
          <p:nvPr/>
        </p:nvSpPr>
        <p:spPr bwMode="auto">
          <a:xfrm>
            <a:off x="5245081" y="4016772"/>
            <a:ext cx="8006819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  <a:defRPr/>
            </a:pPr>
            <a:r>
              <a:rPr lang="ru-RU" sz="5800" dirty="0">
                <a:solidFill>
                  <a:schemeClr val="tx2">
                    <a:lumMod val="60000"/>
                    <a:lumOff val="40000"/>
                  </a:schemeClr>
                </a:solidFill>
                <a:latin typeface="Kollektif Bold"/>
              </a:rPr>
              <a:t>Спасибо за внимание</a:t>
            </a:r>
            <a:r>
              <a:rPr lang="en-US" sz="5800" dirty="0">
                <a:solidFill>
                  <a:schemeClr val="tx2">
                    <a:lumMod val="60000"/>
                    <a:lumOff val="40000"/>
                  </a:schemeClr>
                </a:solidFill>
                <a:latin typeface="Kollektif Bold"/>
              </a:rPr>
              <a:t>!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Group 5"/>
          <p:cNvGrpSpPr/>
          <p:nvPr/>
        </p:nvGrpSpPr>
        <p:grpSpPr bwMode="auto">
          <a:xfrm>
            <a:off x="6760001" y="1451339"/>
            <a:ext cx="4767998" cy="606570"/>
            <a:chOff x="0" y="0"/>
            <a:chExt cx="6357331" cy="808761"/>
          </a:xfrm>
        </p:grpSpPr>
        <p:sp>
          <p:nvSpPr>
            <p:cNvPr id="6" name="Freeform 6"/>
            <p:cNvSpPr/>
            <p:nvPr/>
          </p:nvSpPr>
          <p:spPr bwMode="auto">
            <a:xfrm>
              <a:off x="1032441" y="0"/>
              <a:ext cx="1199533" cy="703858"/>
            </a:xfrm>
            <a:custGeom>
              <a:avLst/>
              <a:gdLst/>
              <a:ahLst/>
              <a:cxnLst/>
              <a:rect l="l" t="t" r="r" b="b"/>
              <a:pathLst>
                <a:path w="1199533" h="703858" extrusionOk="0">
                  <a:moveTo>
                    <a:pt x="0" y="0"/>
                  </a:moveTo>
                  <a:lnTo>
                    <a:pt x="1199533" y="0"/>
                  </a:lnTo>
                  <a:lnTo>
                    <a:pt x="1199533" y="703858"/>
                  </a:lnTo>
                  <a:lnTo>
                    <a:pt x="0" y="703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7" name="Freeform 7"/>
            <p:cNvSpPr/>
            <p:nvPr/>
          </p:nvSpPr>
          <p:spPr bwMode="auto">
            <a:xfrm>
              <a:off x="4582913" y="25931"/>
              <a:ext cx="701459" cy="701459"/>
            </a:xfrm>
            <a:custGeom>
              <a:avLst/>
              <a:gdLst/>
              <a:ahLst/>
              <a:cxnLst/>
              <a:rect l="l" t="t" r="r" b="b"/>
              <a:pathLst>
                <a:path w="701459" h="701459" extrusionOk="0">
                  <a:moveTo>
                    <a:pt x="0" y="0"/>
                  </a:moveTo>
                  <a:lnTo>
                    <a:pt x="701459" y="0"/>
                  </a:lnTo>
                  <a:lnTo>
                    <a:pt x="701459" y="701458"/>
                  </a:lnTo>
                  <a:lnTo>
                    <a:pt x="0" y="701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rcRect/>
              <a:stretch/>
            </a:blipFill>
          </p:spPr>
        </p:sp>
        <p:sp>
          <p:nvSpPr>
            <p:cNvPr id="8" name="Freeform 8"/>
            <p:cNvSpPr/>
            <p:nvPr/>
          </p:nvSpPr>
          <p:spPr bwMode="auto">
            <a:xfrm>
              <a:off x="5518430" y="0"/>
              <a:ext cx="838901" cy="808761"/>
            </a:xfrm>
            <a:custGeom>
              <a:avLst/>
              <a:gdLst/>
              <a:ahLst/>
              <a:cxnLst/>
              <a:rect l="l" t="t" r="r" b="b"/>
              <a:pathLst>
                <a:path w="838901" h="808761" extrusionOk="0">
                  <a:moveTo>
                    <a:pt x="0" y="0"/>
                  </a:moveTo>
                  <a:lnTo>
                    <a:pt x="838901" y="0"/>
                  </a:lnTo>
                  <a:lnTo>
                    <a:pt x="838901" y="808761"/>
                  </a:lnTo>
                  <a:lnTo>
                    <a:pt x="0" y="808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rcRect l="7120" t="7165" r="1173" b="13105"/>
              <a:stretch/>
            </a:blipFill>
          </p:spPr>
        </p:sp>
        <p:sp>
          <p:nvSpPr>
            <p:cNvPr id="9" name="Freeform 9"/>
            <p:cNvSpPr/>
            <p:nvPr/>
          </p:nvSpPr>
          <p:spPr bwMode="auto">
            <a:xfrm>
              <a:off x="0" y="2399"/>
              <a:ext cx="703001" cy="701459"/>
            </a:xfrm>
            <a:custGeom>
              <a:avLst/>
              <a:gdLst/>
              <a:ahLst/>
              <a:cxnLst/>
              <a:rect l="l" t="t" r="r" b="b"/>
              <a:pathLst>
                <a:path w="703001" h="701459" extrusionOk="0">
                  <a:moveTo>
                    <a:pt x="0" y="0"/>
                  </a:moveTo>
                  <a:lnTo>
                    <a:pt x="703001" y="0"/>
                  </a:lnTo>
                  <a:lnTo>
                    <a:pt x="703001" y="701459"/>
                  </a:lnTo>
                  <a:lnTo>
                    <a:pt x="0" y="701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rcRect/>
              <a:stretch/>
            </a:blipFill>
          </p:spPr>
        </p:sp>
        <p:sp>
          <p:nvSpPr>
            <p:cNvPr id="10" name="Freeform 10"/>
            <p:cNvSpPr/>
            <p:nvPr/>
          </p:nvSpPr>
          <p:spPr bwMode="auto">
            <a:xfrm>
              <a:off x="2514352" y="253975"/>
              <a:ext cx="1774418" cy="242970"/>
            </a:xfrm>
            <a:custGeom>
              <a:avLst/>
              <a:gdLst/>
              <a:ahLst/>
              <a:cxnLst/>
              <a:rect l="l" t="t" r="r" b="b"/>
              <a:pathLst>
                <a:path w="1774418" h="242970" extrusionOk="0">
                  <a:moveTo>
                    <a:pt x="0" y="0"/>
                  </a:moveTo>
                  <a:lnTo>
                    <a:pt x="1774417" y="0"/>
                  </a:lnTo>
                  <a:lnTo>
                    <a:pt x="1774417" y="242971"/>
                  </a:lnTo>
                  <a:lnTo>
                    <a:pt x="0" y="242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rcRect/>
              <a:stretch/>
            </a:blipFill>
          </p:spPr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8A42D3-FF2D-47BB-8656-2EA0ACB15E1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8330" y="1387626"/>
            <a:ext cx="659888" cy="659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000000">
                <a:alpha val="100000"/>
              </a:srgbClr>
            </a:gs>
            <a:gs pos="100000">
              <a:srgbClr val="6516B2">
                <a:alpha val="10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7" r="8315"/>
          <a:stretch/>
        </p:blipFill>
        <p:spPr>
          <a:xfrm>
            <a:off x="11964589" y="449743"/>
            <a:ext cx="4555142" cy="4315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Прямоугольник 24"/>
          <p:cNvSpPr/>
          <p:nvPr/>
        </p:nvSpPr>
        <p:spPr bwMode="auto">
          <a:xfrm>
            <a:off x="-838200" y="-423486"/>
            <a:ext cx="19735800" cy="11010900"/>
          </a:xfrm>
          <a:prstGeom prst="rect">
            <a:avLst/>
          </a:prstGeom>
          <a:solidFill>
            <a:schemeClr val="tx1">
              <a:lumMod val="75000"/>
              <a:lumOff val="25000"/>
              <a:alpha val="28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roup 3"/>
          <p:cNvGrpSpPr/>
          <p:nvPr/>
        </p:nvGrpSpPr>
        <p:grpSpPr bwMode="auto">
          <a:xfrm>
            <a:off x="-2922765" y="203082"/>
            <a:ext cx="7289965" cy="13974163"/>
            <a:chOff x="0" y="0"/>
            <a:chExt cx="9719954" cy="18632218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9719954" cy="11160698"/>
            </a:xfrm>
            <a:custGeom>
              <a:avLst/>
              <a:gdLst/>
              <a:ahLst/>
              <a:cxnLst/>
              <a:rect l="l" t="t" r="r" b="b"/>
              <a:pathLst>
                <a:path w="9719954" h="11160698" extrusionOk="0">
                  <a:moveTo>
                    <a:pt x="0" y="0"/>
                  </a:moveTo>
                  <a:lnTo>
                    <a:pt x="9719954" y="0"/>
                  </a:lnTo>
                  <a:lnTo>
                    <a:pt x="9719954" y="11160698"/>
                  </a:lnTo>
                  <a:lnTo>
                    <a:pt x="0" y="11160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  <p:sp>
          <p:nvSpPr>
            <p:cNvPr id="5" name="Freeform 5"/>
            <p:cNvSpPr/>
            <p:nvPr/>
          </p:nvSpPr>
          <p:spPr bwMode="auto">
            <a:xfrm>
              <a:off x="0" y="7471519"/>
              <a:ext cx="9719954" cy="11160698"/>
            </a:xfrm>
            <a:custGeom>
              <a:avLst/>
              <a:gdLst/>
              <a:ahLst/>
              <a:cxnLst/>
              <a:rect l="l" t="t" r="r" b="b"/>
              <a:pathLst>
                <a:path w="9719954" h="11160698" extrusionOk="0">
                  <a:moveTo>
                    <a:pt x="0" y="0"/>
                  </a:moveTo>
                  <a:lnTo>
                    <a:pt x="9719954" y="0"/>
                  </a:lnTo>
                  <a:lnTo>
                    <a:pt x="9719954" y="11160699"/>
                  </a:lnTo>
                  <a:lnTo>
                    <a:pt x="0" y="111606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/>
            </a:blipFill>
          </p:spPr>
        </p:sp>
      </p:grpSp>
      <p:grpSp>
        <p:nvGrpSpPr>
          <p:cNvPr id="6" name="Group 6"/>
          <p:cNvGrpSpPr/>
          <p:nvPr/>
        </p:nvGrpSpPr>
        <p:grpSpPr bwMode="auto">
          <a:xfrm>
            <a:off x="1028700" y="1028700"/>
            <a:ext cx="2943657" cy="483976"/>
            <a:chOff x="0" y="0"/>
            <a:chExt cx="3924877" cy="645302"/>
          </a:xfrm>
        </p:grpSpPr>
        <p:sp>
          <p:nvSpPr>
            <p:cNvPr id="7" name="Freeform 7"/>
            <p:cNvSpPr/>
            <p:nvPr/>
          </p:nvSpPr>
          <p:spPr bwMode="auto">
            <a:xfrm>
              <a:off x="0" y="12928"/>
              <a:ext cx="1285483" cy="619445"/>
            </a:xfrm>
            <a:custGeom>
              <a:avLst/>
              <a:gdLst/>
              <a:ahLst/>
              <a:cxnLst/>
              <a:rect l="l" t="t" r="r" b="b"/>
              <a:pathLst>
                <a:path w="1285483" h="619445" extrusionOk="0">
                  <a:moveTo>
                    <a:pt x="0" y="0"/>
                  </a:moveTo>
                  <a:lnTo>
                    <a:pt x="1285483" y="0"/>
                  </a:lnTo>
                  <a:lnTo>
                    <a:pt x="1285483" y="619446"/>
                  </a:lnTo>
                  <a:lnTo>
                    <a:pt x="0" y="61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rcRect/>
              <a:stretch/>
            </a:blipFill>
          </p:spPr>
        </p:sp>
        <p:sp>
          <p:nvSpPr>
            <p:cNvPr id="8" name="TextBox 8"/>
            <p:cNvSpPr txBox="1"/>
            <p:nvPr/>
          </p:nvSpPr>
          <p:spPr bwMode="auto">
            <a:xfrm>
              <a:off x="1379951" y="-19050"/>
              <a:ext cx="2544926" cy="66435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СТУДЕНЧЕСКИЙ</a:t>
              </a:r>
              <a:endParaRPr/>
            </a:p>
            <a:p>
              <a:pPr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ТЕХНОЛОГИЧЕСКИЙ</a:t>
              </a:r>
              <a:endParaRPr/>
            </a:p>
            <a:p>
              <a:pPr algn="l">
                <a:lnSpc>
                  <a:spcPts val="1385"/>
                </a:lnSpc>
                <a:defRPr/>
              </a:pPr>
              <a:r>
                <a:rPr lang="en-US" sz="1000" spc="118">
                  <a:solidFill>
                    <a:srgbClr val="FFFFFF"/>
                  </a:solidFill>
                  <a:latin typeface="Public Sans"/>
                </a:rPr>
                <a:t>АКСЕЛЕРАТОР</a:t>
              </a:r>
              <a:endParaRPr/>
            </a:p>
          </p:txBody>
        </p:sp>
      </p:grpSp>
      <p:sp>
        <p:nvSpPr>
          <p:cNvPr id="11" name="Freeform 11"/>
          <p:cNvSpPr/>
          <p:nvPr/>
        </p:nvSpPr>
        <p:spPr bwMode="auto">
          <a:xfrm>
            <a:off x="15713550" y="5893751"/>
            <a:ext cx="806181" cy="806181"/>
          </a:xfrm>
          <a:custGeom>
            <a:avLst/>
            <a:gdLst/>
            <a:ahLst/>
            <a:cxnLst/>
            <a:rect l="l" t="t" r="r" b="b"/>
            <a:pathLst>
              <a:path w="806181" h="806181" extrusionOk="0">
                <a:moveTo>
                  <a:pt x="0" y="0"/>
                </a:moveTo>
                <a:lnTo>
                  <a:pt x="806181" y="0"/>
                </a:lnTo>
                <a:lnTo>
                  <a:pt x="806181" y="806181"/>
                </a:lnTo>
                <a:lnTo>
                  <a:pt x="0" y="8061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/>
            <a:stretch/>
          </a:blipFill>
        </p:spPr>
      </p:sp>
      <p:sp>
        <p:nvSpPr>
          <p:cNvPr id="12" name="Freeform 12"/>
          <p:cNvSpPr/>
          <p:nvPr/>
        </p:nvSpPr>
        <p:spPr bwMode="auto">
          <a:xfrm>
            <a:off x="15905587" y="6007232"/>
            <a:ext cx="422107" cy="579220"/>
          </a:xfrm>
          <a:custGeom>
            <a:avLst/>
            <a:gdLst/>
            <a:ahLst/>
            <a:cxnLst/>
            <a:rect l="l" t="t" r="r" b="b"/>
            <a:pathLst>
              <a:path w="422107" h="579220" extrusionOk="0">
                <a:moveTo>
                  <a:pt x="0" y="0"/>
                </a:moveTo>
                <a:lnTo>
                  <a:pt x="422107" y="0"/>
                </a:lnTo>
                <a:lnTo>
                  <a:pt x="422107" y="579221"/>
                </a:lnTo>
                <a:lnTo>
                  <a:pt x="0" y="5792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15713550" y="4868112"/>
            <a:ext cx="806181" cy="806181"/>
          </a:xfrm>
          <a:custGeom>
            <a:avLst/>
            <a:gdLst/>
            <a:ahLst/>
            <a:cxnLst/>
            <a:rect l="l" t="t" r="r" b="b"/>
            <a:pathLst>
              <a:path w="806181" h="806181" extrusionOk="0">
                <a:moveTo>
                  <a:pt x="0" y="0"/>
                </a:moveTo>
                <a:lnTo>
                  <a:pt x="806181" y="0"/>
                </a:lnTo>
                <a:lnTo>
                  <a:pt x="806181" y="806181"/>
                </a:lnTo>
                <a:lnTo>
                  <a:pt x="0" y="8061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/>
            <a:stretch/>
          </a:blipFill>
        </p:spPr>
      </p:sp>
      <p:sp>
        <p:nvSpPr>
          <p:cNvPr id="14" name="Freeform 14"/>
          <p:cNvSpPr/>
          <p:nvPr/>
        </p:nvSpPr>
        <p:spPr bwMode="auto">
          <a:xfrm>
            <a:off x="15862813" y="5091751"/>
            <a:ext cx="495077" cy="380759"/>
          </a:xfrm>
          <a:custGeom>
            <a:avLst/>
            <a:gdLst/>
            <a:ahLst/>
            <a:cxnLst/>
            <a:rect l="l" t="t" r="r" b="b"/>
            <a:pathLst>
              <a:path w="495077" h="380759" extrusionOk="0">
                <a:moveTo>
                  <a:pt x="0" y="0"/>
                </a:moveTo>
                <a:lnTo>
                  <a:pt x="495077" y="0"/>
                </a:lnTo>
                <a:lnTo>
                  <a:pt x="495077" y="380759"/>
                </a:lnTo>
                <a:lnTo>
                  <a:pt x="0" y="3807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/>
            <a:stretch/>
          </a:blipFill>
        </p:spPr>
      </p:sp>
      <p:sp>
        <p:nvSpPr>
          <p:cNvPr id="21" name="TextBox 21"/>
          <p:cNvSpPr txBox="1"/>
          <p:nvPr/>
        </p:nvSpPr>
        <p:spPr bwMode="auto">
          <a:xfrm>
            <a:off x="10752847" y="5081964"/>
            <a:ext cx="4700993" cy="400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50"/>
              </a:lnSpc>
              <a:defRPr/>
            </a:pPr>
            <a:r>
              <a:rPr lang="en-US" sz="2500" dirty="0" smtClean="0">
                <a:solidFill>
                  <a:srgbClr val="FFFFFF"/>
                </a:solidFill>
                <a:latin typeface="Montserrat"/>
              </a:rPr>
              <a:t>Timur-kataev95@mail.ru</a:t>
            </a:r>
            <a:endParaRPr dirty="0"/>
          </a:p>
        </p:txBody>
      </p:sp>
      <p:sp>
        <p:nvSpPr>
          <p:cNvPr id="22" name="TextBox 22"/>
          <p:cNvSpPr txBox="1"/>
          <p:nvPr/>
        </p:nvSpPr>
        <p:spPr bwMode="auto">
          <a:xfrm>
            <a:off x="10896600" y="6136064"/>
            <a:ext cx="4549936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250"/>
              </a:lnSpc>
              <a:defRPr/>
            </a:pPr>
            <a:r>
              <a:rPr lang="en-US" sz="2500" dirty="0">
                <a:solidFill>
                  <a:srgbClr val="FFFFFF"/>
                </a:solidFill>
                <a:latin typeface="Montserrat"/>
              </a:rPr>
              <a:t>+</a:t>
            </a:r>
            <a:r>
              <a:rPr lang="en-US" sz="2500" dirty="0" smtClean="0">
                <a:solidFill>
                  <a:srgbClr val="FFFFFF"/>
                </a:solidFill>
                <a:latin typeface="Montserrat"/>
              </a:rPr>
              <a:t>7(922)467-28-67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276</Words>
  <Application>Microsoft Office PowerPoint</Application>
  <DocSecurity>0</DocSecurity>
  <PresentationFormat>Произвольный</PresentationFormat>
  <Paragraphs>71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Public Sans</vt:lpstr>
      <vt:lpstr>Public Sans Medium</vt:lpstr>
      <vt:lpstr>Kollektif Bold</vt:lpstr>
      <vt:lpstr>Calibri</vt:lpstr>
      <vt:lpstr>Söhne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Технические, технологические и стратегические вопросы ведения успешного бизнеса плодово-ягодной отрасли, питомниководство.</dc:title>
  <dc:subject/>
  <dc:creator>User</dc:creator>
  <cp:keywords/>
  <dc:description/>
  <cp:lastModifiedBy>Timur</cp:lastModifiedBy>
  <cp:revision>27</cp:revision>
  <dcterms:created xsi:type="dcterms:W3CDTF">2006-08-16T00:00:00Z</dcterms:created>
  <dcterms:modified xsi:type="dcterms:W3CDTF">2023-11-19T14:18:18Z</dcterms:modified>
  <cp:category/>
  <dc:identifier>DAFtHJNcsj8</dc:identifier>
  <cp:contentStatus/>
  <dc:language/>
  <cp:version/>
</cp:coreProperties>
</file>