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17" r:id="rId1"/>
    <p:sldMasterId id="2147483710" r:id="rId2"/>
    <p:sldMasterId id="2147483786" r:id="rId3"/>
  </p:sldMasterIdLst>
  <p:notesMasterIdLst>
    <p:notesMasterId r:id="rId19"/>
  </p:notesMasterIdLst>
  <p:handoutMasterIdLst>
    <p:handoutMasterId r:id="rId20"/>
  </p:handoutMasterIdLst>
  <p:sldIdLst>
    <p:sldId id="258" r:id="rId4"/>
    <p:sldId id="304" r:id="rId5"/>
    <p:sldId id="316" r:id="rId6"/>
    <p:sldId id="317" r:id="rId7"/>
    <p:sldId id="323" r:id="rId8"/>
    <p:sldId id="324" r:id="rId9"/>
    <p:sldId id="325" r:id="rId10"/>
    <p:sldId id="305" r:id="rId11"/>
    <p:sldId id="327" r:id="rId12"/>
    <p:sldId id="328" r:id="rId13"/>
    <p:sldId id="306" r:id="rId14"/>
    <p:sldId id="319" r:id="rId15"/>
    <p:sldId id="307" r:id="rId16"/>
    <p:sldId id="321" r:id="rId17"/>
    <p:sldId id="308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mbria" panose="02040503050406030204" pitchFamily="18" charset="0"/>
      <p:regular r:id="rId25"/>
      <p:bold r:id="rId26"/>
      <p:italic r:id="rId27"/>
      <p:boldItalic r:id="rId28"/>
    </p:embeddedFont>
    <p:embeddedFont>
      <p:font typeface="Rockwell" panose="02060603020205020403" pitchFamily="18" charset="0"/>
      <p:regular r:id="rId29"/>
      <p:bold r:id="rId30"/>
      <p:italic r:id="rId31"/>
      <p:boldItalic r:id="rId32"/>
    </p:embeddedFont>
    <p:embeddedFont>
      <p:font typeface="Rockwell Condensed" panose="02060603050405020104" pitchFamily="18" charset="0"/>
      <p:regular r:id="rId33"/>
      <p:bold r:id="rId34"/>
    </p:embeddedFont>
    <p:embeddedFont>
      <p:font typeface="Rockwell Extra Bold" panose="02060603020205020403" pitchFamily="18" charset="0"/>
      <p:bold r:id="rId35"/>
    </p:embeddedFont>
    <p:embeddedFont>
      <p:font typeface="TT Norms Bold" panose="02000803040000020004" pitchFamily="2" charset="0"/>
      <p:bold r:id="rId36"/>
    </p:embeddedFont>
    <p:embeddedFont>
      <p:font typeface="TT Norms Light" panose="02000503020000020003" pitchFamily="2" charset="0"/>
      <p:regular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Журавлева Анастасия Олеговна" initials="ЖАО" lastIdx="2" clrIdx="0"/>
  <p:cmAuthor id="1" name="Комарова Елена Владимировна" initials="КЕВ" lastIdx="14" clrIdx="1">
    <p:extLst>
      <p:ext uri="{19B8F6BF-5375-455C-9EA6-DF929625EA0E}">
        <p15:presenceInfo xmlns:p15="http://schemas.microsoft.com/office/powerpoint/2012/main" userId="S-1-5-21-3688622952-4027432636-2314031654-242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FF"/>
    <a:srgbClr val="E000FF"/>
    <a:srgbClr val="EBEBEB"/>
    <a:srgbClr val="F5F5F5"/>
    <a:srgbClr val="FAFAFA"/>
    <a:srgbClr val="610BB7"/>
    <a:srgbClr val="939DA6"/>
    <a:srgbClr val="D9D9D9"/>
    <a:srgbClr val="FFFFFF"/>
    <a:srgbClr val="444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844B2B-1326-46B8-A529-6A7ABA959CEE}" v="5" dt="2019-08-12T14:37:30.53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33" autoAdjust="0"/>
    <p:restoredTop sz="87089" autoAdjust="0"/>
  </p:normalViewPr>
  <p:slideViewPr>
    <p:cSldViewPr snapToGrid="0" showGuides="1">
      <p:cViewPr varScale="1">
        <p:scale>
          <a:sx n="125" d="100"/>
          <a:sy n="125" d="100"/>
        </p:scale>
        <p:origin x="1488" y="1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09" d="100"/>
          <a:sy n="109" d="100"/>
        </p:scale>
        <p:origin x="53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microsoft.com/office/2015/10/relationships/revisionInfo" Target="revisionInfo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01BEA-064C-49C8-BF7D-36D513108727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AF139-2C70-45B0-899A-1FA690237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182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3F676-372F-41E9-8CB1-9AC2D3BC13DC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A5671-642E-4A87-A1CE-B28667E25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546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101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247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44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485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54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241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35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949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504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695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70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693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22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20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A5671-642E-4A87-A1CE-B28667E2560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28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9756776" cy="26289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60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536950"/>
            <a:ext cx="9756775" cy="7207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Имя, фамилия и должность автора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5075" y="4473575"/>
            <a:ext cx="9756775" cy="755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97951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6240463" y="0"/>
            <a:ext cx="5951537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137339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00151" y="1677622"/>
            <a:ext cx="2232026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0"/>
            <a:ext cx="5951537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406574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6240463" y="0"/>
            <a:ext cx="5951537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8599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2232026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0"/>
            <a:ext cx="5951537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781150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4" y="692150"/>
            <a:ext cx="9756775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1235076" y="1665288"/>
            <a:ext cx="4716464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628400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4" y="692150"/>
            <a:ext cx="9756775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1235076" y="1665288"/>
            <a:ext cx="3060699" cy="25923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 hasCustomPrompt="1"/>
          </p:nvPr>
        </p:nvSpPr>
        <p:spPr>
          <a:xfrm>
            <a:off x="4548188" y="1665288"/>
            <a:ext cx="3095625" cy="25923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 hasCustomPrompt="1"/>
          </p:nvPr>
        </p:nvSpPr>
        <p:spPr>
          <a:xfrm>
            <a:off x="7896225" y="1665288"/>
            <a:ext cx="3095625" cy="25923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5" hasCustomPrompt="1"/>
          </p:nvPr>
        </p:nvSpPr>
        <p:spPr>
          <a:xfrm>
            <a:off x="1235075" y="4473575"/>
            <a:ext cx="9756775" cy="16922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18056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рисунка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4" y="692150"/>
            <a:ext cx="9756775" cy="7207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665288"/>
            <a:ext cx="5951538" cy="51927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1665288"/>
            <a:ext cx="5951537" cy="51927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53320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во весь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79934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поверх рисунка во весь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2892425" y="1665288"/>
            <a:ext cx="6407150" cy="3563937"/>
          </a:xfrm>
        </p:spPr>
        <p:txBody>
          <a:bodyPr>
            <a:normAutofit/>
          </a:bodyPr>
          <a:lstStyle>
            <a:lvl1pPr marL="0" indent="0" algn="ctr">
              <a:buNone/>
              <a:defRPr sz="5000"/>
            </a:lvl1pPr>
          </a:lstStyle>
          <a:p>
            <a:pPr lvl="0"/>
            <a:r>
              <a:rPr lang="ru-RU" dirty="0"/>
              <a:t>Крупный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3065924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9756776" cy="26289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60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536950"/>
            <a:ext cx="9756775" cy="7207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Имя, фамилия и должность автора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5075" y="4473575"/>
            <a:ext cx="9756775" cy="755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382231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5427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15778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1695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998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4337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052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94020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53843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21650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47691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37A-7B6A-5645-A09F-41D4797082C4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EABD-72E5-FA41-9903-6BCC9D9F8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44439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9756776" cy="26289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60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536950"/>
            <a:ext cx="9756775" cy="7207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Имя, фамилия и должность автора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5075" y="4473575"/>
            <a:ext cx="9756775" cy="755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0077525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/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55631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/>
        <p:txBody>
          <a:bodyPr>
            <a:normAutofit/>
          </a:bodyPr>
          <a:lstStyle>
            <a:lvl1pPr marL="0" indent="0">
              <a:buNone/>
              <a:defRPr sz="5000" baseline="0">
                <a:latin typeface="+mn-lt"/>
              </a:defRPr>
            </a:lvl1pPr>
          </a:lstStyle>
          <a:p>
            <a:pPr lvl="0"/>
            <a:r>
              <a:rPr lang="ru-RU" dirty="0"/>
              <a:t>Крупная, важная фраза</a:t>
            </a:r>
          </a:p>
        </p:txBody>
      </p:sp>
    </p:spTree>
    <p:extLst>
      <p:ext uri="{BB962C8B-B14F-4D97-AF65-F5344CB8AC3E}">
        <p14:creationId xmlns:p14="http://schemas.microsoft.com/office/powerpoint/2010/main" val="3015882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1" hasCustomPrompt="1"/>
          </p:nvPr>
        </p:nvSpPr>
        <p:spPr/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346020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3pPr>
              <a:defRPr/>
            </a:lvl3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3194755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7335972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График</a:t>
            </a:r>
          </a:p>
        </p:txBody>
      </p:sp>
    </p:spTree>
    <p:extLst>
      <p:ext uri="{BB962C8B-B14F-4D97-AF65-F5344CB8AC3E}">
        <p14:creationId xmlns:p14="http://schemas.microsoft.com/office/powerpoint/2010/main" val="3855293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7" name="Таблица 6"/>
          <p:cNvSpPr>
            <a:spLocks noGrp="1"/>
          </p:cNvSpPr>
          <p:nvPr>
            <p:ph type="tbl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Таблица</a:t>
            </a:r>
          </a:p>
        </p:txBody>
      </p:sp>
    </p:spTree>
    <p:extLst>
      <p:ext uri="{BB962C8B-B14F-4D97-AF65-F5344CB8AC3E}">
        <p14:creationId xmlns:p14="http://schemas.microsoft.com/office/powerpoint/2010/main" val="2262320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 baseline="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23B04A"/>
              </a:buClr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12113191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879682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колонка и 2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 </a:t>
            </a:r>
            <a:r>
              <a:rPr lang="ru-RU" dirty="0" err="1"/>
              <a:t>лорпавти</a:t>
            </a:r>
            <a:r>
              <a:rPr lang="ru-RU" dirty="0"/>
              <a:t>  </a:t>
            </a:r>
            <a:r>
              <a:rPr lang="ru-RU" dirty="0" err="1"/>
              <a:t>млшлоав</a:t>
            </a:r>
            <a:r>
              <a:rPr lang="ru-RU" dirty="0"/>
              <a:t> </a:t>
            </a:r>
            <a:r>
              <a:rPr lang="ru-RU" dirty="0" err="1"/>
              <a:t>длочмом</a:t>
            </a:r>
            <a:r>
              <a:rPr lang="ru-RU" dirty="0"/>
              <a:t> </a:t>
            </a:r>
            <a:r>
              <a:rPr lang="ru-RU" dirty="0" err="1"/>
              <a:t>оорворп</a:t>
            </a:r>
            <a:r>
              <a:rPr lang="ru-RU" dirty="0"/>
              <a:t> </a:t>
            </a:r>
            <a:r>
              <a:rPr lang="ru-RU" dirty="0" err="1"/>
              <a:t>тчмотрдавмва</a:t>
            </a:r>
            <a:r>
              <a:rPr lang="ru-RU" dirty="0"/>
              <a:t> </a:t>
            </a:r>
            <a:r>
              <a:rPr lang="ru-RU" dirty="0" err="1"/>
              <a:t>трпрп</a:t>
            </a:r>
            <a:r>
              <a:rPr lang="ru-RU" dirty="0"/>
              <a:t> </a:t>
            </a:r>
            <a:r>
              <a:rPr lang="ru-RU" dirty="0" err="1"/>
              <a:t>лщлап</a:t>
            </a:r>
            <a:r>
              <a:rPr lang="ru-RU" dirty="0"/>
              <a:t> </a:t>
            </a:r>
            <a:r>
              <a:rPr lang="ru-RU" dirty="0" err="1"/>
              <a:t>тлололоам</a:t>
            </a:r>
            <a:r>
              <a:rPr lang="ru-RU" dirty="0"/>
              <a:t> 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4170761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5" hasCustomPrompt="1"/>
          </p:nvPr>
        </p:nvSpPr>
        <p:spPr>
          <a:xfrm>
            <a:off x="1235075" y="1665288"/>
            <a:ext cx="3060700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9261718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2232026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1665288"/>
            <a:ext cx="2232025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8724900" y="1665288"/>
            <a:ext cx="2266950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13206163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/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</p:spTree>
    <p:extLst>
      <p:ext uri="{BB962C8B-B14F-4D97-AF65-F5344CB8AC3E}">
        <p14:creationId xmlns:p14="http://schemas.microsoft.com/office/powerpoint/2010/main" val="10332133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3pPr>
              <a:defRPr/>
            </a:lvl3pPr>
          </a:lstStyle>
          <a:p>
            <a:pPr lvl="0"/>
            <a:r>
              <a:rPr lang="ru-RU" dirty="0"/>
              <a:t>Список</a:t>
            </a:r>
          </a:p>
        </p:txBody>
      </p:sp>
    </p:spTree>
    <p:extLst>
      <p:ext uri="{BB962C8B-B14F-4D97-AF65-F5344CB8AC3E}">
        <p14:creationId xmlns:p14="http://schemas.microsoft.com/office/powerpoint/2010/main" val="23072660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898022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График</a:t>
            </a:r>
          </a:p>
        </p:txBody>
      </p:sp>
    </p:spTree>
    <p:extLst>
      <p:ext uri="{BB962C8B-B14F-4D97-AF65-F5344CB8AC3E}">
        <p14:creationId xmlns:p14="http://schemas.microsoft.com/office/powerpoint/2010/main" val="8880930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Таблица 6"/>
          <p:cNvSpPr>
            <a:spLocks noGrp="1"/>
          </p:cNvSpPr>
          <p:nvPr>
            <p:ph type="tbl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Таблица</a:t>
            </a:r>
          </a:p>
        </p:txBody>
      </p:sp>
    </p:spTree>
    <p:extLst>
      <p:ext uri="{BB962C8B-B14F-4D97-AF65-F5344CB8AC3E}">
        <p14:creationId xmlns:p14="http://schemas.microsoft.com/office/powerpoint/2010/main" val="2110890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</p:spTree>
    <p:extLst>
      <p:ext uri="{BB962C8B-B14F-4D97-AF65-F5344CB8AC3E}">
        <p14:creationId xmlns:p14="http://schemas.microsoft.com/office/powerpoint/2010/main" val="557360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списка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79473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2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4" y="1665289"/>
            <a:ext cx="3060701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7896225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548188" y="1665288"/>
            <a:ext cx="3095625" cy="45005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ru-RU" dirty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7010090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2232026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1665288"/>
            <a:ext cx="2232025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8724900" y="1665288"/>
            <a:ext cx="2266950" cy="45005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</p:spTree>
    <p:extLst>
      <p:ext uri="{BB962C8B-B14F-4D97-AF65-F5344CB8AC3E}">
        <p14:creationId xmlns:p14="http://schemas.microsoft.com/office/powerpoint/2010/main" val="890564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Заголовок 2"/>
          <p:cNvSpPr txBox="1">
            <a:spLocks/>
          </p:cNvSpPr>
          <p:nvPr userDrawn="1"/>
        </p:nvSpPr>
        <p:spPr>
          <a:xfrm rot="10800000">
            <a:off x="10227388" y="3576706"/>
            <a:ext cx="546097" cy="1229964"/>
          </a:xfrm>
          <a:prstGeom prst="rect">
            <a:avLst/>
          </a:prstGeom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kern="1200" spc="-151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610BB7"/>
                </a:solidFill>
              </a:rPr>
              <a:t>«</a:t>
            </a:r>
            <a:endParaRPr lang="en-US" dirty="0">
              <a:solidFill>
                <a:srgbClr val="610BB7"/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 userDrawn="1"/>
        </p:nvSpPr>
        <p:spPr>
          <a:xfrm>
            <a:off x="1504401" y="1769443"/>
            <a:ext cx="546097" cy="1229964"/>
          </a:xfrm>
          <a:prstGeom prst="rect">
            <a:avLst/>
          </a:prstGeom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kern="1200" spc="-151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610BB7"/>
                </a:solidFill>
              </a:rPr>
              <a:t>«</a:t>
            </a:r>
            <a:endParaRPr lang="en-US" dirty="0">
              <a:solidFill>
                <a:srgbClr val="610BB7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2063750" y="2600325"/>
            <a:ext cx="8064500" cy="1657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Цитата</a:t>
            </a:r>
          </a:p>
        </p:txBody>
      </p:sp>
    </p:spTree>
    <p:extLst>
      <p:ext uri="{BB962C8B-B14F-4D97-AF65-F5344CB8AC3E}">
        <p14:creationId xmlns:p14="http://schemas.microsoft.com/office/powerpoint/2010/main" val="14957306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 2 цветами фона: Текст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105525" y="0"/>
            <a:ext cx="6086475" cy="6858000"/>
          </a:xfrm>
          <a:prstGeom prst="rect">
            <a:avLst/>
          </a:prstGeom>
          <a:solidFill>
            <a:srgbClr val="610B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3pPr>
              <a:defRPr/>
            </a:lvl3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692150"/>
            <a:ext cx="4751387" cy="72072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153366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 2 цветами фона: Текст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6105525" y="0"/>
            <a:ext cx="6086475" cy="6858000"/>
          </a:xfrm>
          <a:prstGeom prst="rect">
            <a:avLst/>
          </a:prstGeom>
          <a:solidFill>
            <a:srgbClr val="610B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2232026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1665288"/>
            <a:ext cx="2232025" cy="45005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8724900" y="1665288"/>
            <a:ext cx="2266950" cy="45005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5" hasCustomPrompt="1"/>
          </p:nvPr>
        </p:nvSpPr>
        <p:spPr>
          <a:xfrm>
            <a:off x="6240463" y="692150"/>
            <a:ext cx="4751387" cy="72072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7387068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 2 цветами фона: Список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105525" y="0"/>
            <a:ext cx="6086475" cy="6858000"/>
          </a:xfrm>
          <a:prstGeom prst="rect">
            <a:avLst/>
          </a:prstGeom>
          <a:solidFill>
            <a:srgbClr val="610B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4716464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6240463" y="1665288"/>
            <a:ext cx="4751387" cy="4500562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3pPr>
              <a:defRPr/>
            </a:lvl3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692150"/>
            <a:ext cx="4751387" cy="72072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4958524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 2 цветами фона: Список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6105525" y="0"/>
            <a:ext cx="6086475" cy="6858000"/>
          </a:xfrm>
          <a:prstGeom prst="rect">
            <a:avLst/>
          </a:prstGeom>
          <a:solidFill>
            <a:srgbClr val="610B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35075" y="692150"/>
            <a:ext cx="4716464" cy="7207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1665289"/>
            <a:ext cx="2232026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>
          <a:xfrm>
            <a:off x="3721101" y="1665288"/>
            <a:ext cx="2230438" cy="450056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6240463" y="1665288"/>
            <a:ext cx="2232025" cy="4500562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8724900" y="1665288"/>
            <a:ext cx="2266950" cy="450056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Список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5" hasCustomPrompt="1"/>
          </p:nvPr>
        </p:nvSpPr>
        <p:spPr>
          <a:xfrm>
            <a:off x="6240463" y="692150"/>
            <a:ext cx="4751387" cy="72072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28371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theme" Target="../theme/theme3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image" Target="../media/image5.png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image" Target="../media/image4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399D23-5581-4166-BF28-9E2E6055C9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7830" y="5445125"/>
            <a:ext cx="12245536" cy="142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5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rgbClr val="610BB7"/>
        </a:buClr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>
          <p15:clr>
            <a:srgbClr val="F26B43"/>
          </p15:clr>
        </p15:guide>
        <p15:guide id="2" pos="1822">
          <p15:clr>
            <a:srgbClr val="F26B43"/>
          </p15:clr>
        </p15:guide>
        <p15:guide id="3" pos="778">
          <p15:clr>
            <a:srgbClr val="F26B43"/>
          </p15:clr>
        </p15:guide>
        <p15:guide id="4" pos="1141">
          <p15:clr>
            <a:srgbClr val="F26B43"/>
          </p15:clr>
        </p15:guide>
        <p15:guide id="5" pos="1300">
          <p15:clr>
            <a:srgbClr val="F26B43"/>
          </p15:clr>
        </p15:guide>
        <p15:guide id="6" pos="1663">
          <p15:clr>
            <a:srgbClr val="F26B43"/>
          </p15:clr>
        </p15:guide>
        <p15:guide id="7" pos="2184">
          <p15:clr>
            <a:srgbClr val="F26B43"/>
          </p15:clr>
        </p15:guide>
        <p15:guide id="8" pos="2343">
          <p15:clr>
            <a:srgbClr val="F26B43"/>
          </p15:clr>
        </p15:guide>
        <p15:guide id="9" pos="2706">
          <p15:clr>
            <a:srgbClr val="F26B43"/>
          </p15:clr>
        </p15:guide>
        <p15:guide id="10" pos="2865">
          <p15:clr>
            <a:srgbClr val="F26B43"/>
          </p15:clr>
        </p15:guide>
        <p15:guide id="11" pos="3228">
          <p15:clr>
            <a:srgbClr val="F26B43"/>
          </p15:clr>
        </p15:guide>
        <p15:guide id="12" pos="3386">
          <p15:clr>
            <a:srgbClr val="F26B43"/>
          </p15:clr>
        </p15:guide>
        <p15:guide id="13" pos="3749">
          <p15:clr>
            <a:srgbClr val="F26B43"/>
          </p15:clr>
        </p15:guide>
        <p15:guide id="14" pos="3931">
          <p15:clr>
            <a:srgbClr val="F26B43"/>
          </p15:clr>
        </p15:guide>
        <p15:guide id="15" pos="4294">
          <p15:clr>
            <a:srgbClr val="F26B43"/>
          </p15:clr>
        </p15:guide>
        <p15:guide id="16" pos="4452">
          <p15:clr>
            <a:srgbClr val="F26B43"/>
          </p15:clr>
        </p15:guide>
        <p15:guide id="17" pos="4815">
          <p15:clr>
            <a:srgbClr val="F26B43"/>
          </p15:clr>
        </p15:guide>
        <p15:guide id="18" pos="4974">
          <p15:clr>
            <a:srgbClr val="F26B43"/>
          </p15:clr>
        </p15:guide>
        <p15:guide id="19" orient="horz" pos="1049">
          <p15:clr>
            <a:srgbClr val="F26B43"/>
          </p15:clr>
        </p15:guide>
        <p15:guide id="20" pos="5337">
          <p15:clr>
            <a:srgbClr val="F26B43"/>
          </p15:clr>
        </p15:guide>
        <p15:guide id="21" pos="5496">
          <p15:clr>
            <a:srgbClr val="F26B43"/>
          </p15:clr>
        </p15:guide>
        <p15:guide id="22" pos="5858">
          <p15:clr>
            <a:srgbClr val="F26B43"/>
          </p15:clr>
        </p15:guide>
        <p15:guide id="23" pos="6017">
          <p15:clr>
            <a:srgbClr val="F26B43"/>
          </p15:clr>
        </p15:guide>
        <p15:guide id="24" pos="6380">
          <p15:clr>
            <a:srgbClr val="F26B43"/>
          </p15:clr>
        </p15:guide>
        <p15:guide id="25" pos="6562">
          <p15:clr>
            <a:srgbClr val="F26B43"/>
          </p15:clr>
        </p15:guide>
        <p15:guide id="26" pos="6924">
          <p15:clr>
            <a:srgbClr val="F26B43"/>
          </p15:clr>
        </p15:guide>
        <p15:guide id="27" orient="horz" pos="890">
          <p15:clr>
            <a:srgbClr val="F26B43"/>
          </p15:clr>
        </p15:guide>
        <p15:guide id="28" orient="horz" pos="1502">
          <p15:clr>
            <a:srgbClr val="F26B43"/>
          </p15:clr>
        </p15:guide>
        <p15:guide id="29" orient="horz" pos="1638">
          <p15:clr>
            <a:srgbClr val="F26B43"/>
          </p15:clr>
        </p15:guide>
        <p15:guide id="30" orient="horz" pos="2092">
          <p15:clr>
            <a:srgbClr val="F26B43"/>
          </p15:clr>
        </p15:guide>
        <p15:guide id="31" orient="horz" pos="2228">
          <p15:clr>
            <a:srgbClr val="F26B43"/>
          </p15:clr>
        </p15:guide>
        <p15:guide id="32" orient="horz" pos="2682">
          <p15:clr>
            <a:srgbClr val="F26B43"/>
          </p15:clr>
        </p15:guide>
        <p15:guide id="33" orient="horz" pos="2818">
          <p15:clr>
            <a:srgbClr val="F26B43"/>
          </p15:clr>
        </p15:guide>
        <p15:guide id="34" orient="horz" pos="3294">
          <p15:clr>
            <a:srgbClr val="F26B43"/>
          </p15:clr>
        </p15:guide>
        <p15:guide id="35" orient="horz" pos="3430">
          <p15:clr>
            <a:srgbClr val="F26B43"/>
          </p15:clr>
        </p15:guide>
        <p15:guide id="36" orient="horz" pos="38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5074" y="1665289"/>
            <a:ext cx="9756775" cy="45005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647BA09-4D40-D84E-B7F9-8E10821FE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340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2" r:id="rId6"/>
    <p:sldLayoutId id="2147483713" r:id="rId7"/>
    <p:sldLayoutId id="2147483715" r:id="rId8"/>
    <p:sldLayoutId id="2147483716" r:id="rId9"/>
    <p:sldLayoutId id="214748374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10BB7"/>
        </a:buClr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10BB7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>
          <p15:clr>
            <a:srgbClr val="F26B43"/>
          </p15:clr>
        </p15:guide>
        <p15:guide id="2" pos="1822">
          <p15:clr>
            <a:srgbClr val="F26B43"/>
          </p15:clr>
        </p15:guide>
        <p15:guide id="3" pos="778">
          <p15:clr>
            <a:srgbClr val="F26B43"/>
          </p15:clr>
        </p15:guide>
        <p15:guide id="4" pos="1141">
          <p15:clr>
            <a:srgbClr val="F26B43"/>
          </p15:clr>
        </p15:guide>
        <p15:guide id="5" pos="1300">
          <p15:clr>
            <a:srgbClr val="F26B43"/>
          </p15:clr>
        </p15:guide>
        <p15:guide id="6" pos="1663">
          <p15:clr>
            <a:srgbClr val="F26B43"/>
          </p15:clr>
        </p15:guide>
        <p15:guide id="7" pos="2184">
          <p15:clr>
            <a:srgbClr val="F26B43"/>
          </p15:clr>
        </p15:guide>
        <p15:guide id="8" pos="2343">
          <p15:clr>
            <a:srgbClr val="F26B43"/>
          </p15:clr>
        </p15:guide>
        <p15:guide id="9" pos="2706">
          <p15:clr>
            <a:srgbClr val="F26B43"/>
          </p15:clr>
        </p15:guide>
        <p15:guide id="10" pos="2865">
          <p15:clr>
            <a:srgbClr val="F26B43"/>
          </p15:clr>
        </p15:guide>
        <p15:guide id="11" pos="3228">
          <p15:clr>
            <a:srgbClr val="F26B43"/>
          </p15:clr>
        </p15:guide>
        <p15:guide id="12" pos="3386">
          <p15:clr>
            <a:srgbClr val="F26B43"/>
          </p15:clr>
        </p15:guide>
        <p15:guide id="13" pos="3749">
          <p15:clr>
            <a:srgbClr val="F26B43"/>
          </p15:clr>
        </p15:guide>
        <p15:guide id="14" pos="3931">
          <p15:clr>
            <a:srgbClr val="F26B43"/>
          </p15:clr>
        </p15:guide>
        <p15:guide id="15" pos="4294">
          <p15:clr>
            <a:srgbClr val="F26B43"/>
          </p15:clr>
        </p15:guide>
        <p15:guide id="16" pos="4452">
          <p15:clr>
            <a:srgbClr val="F26B43"/>
          </p15:clr>
        </p15:guide>
        <p15:guide id="17" pos="4815">
          <p15:clr>
            <a:srgbClr val="F26B43"/>
          </p15:clr>
        </p15:guide>
        <p15:guide id="18" pos="4974">
          <p15:clr>
            <a:srgbClr val="F26B43"/>
          </p15:clr>
        </p15:guide>
        <p15:guide id="19" orient="horz" pos="1049">
          <p15:clr>
            <a:srgbClr val="F26B43"/>
          </p15:clr>
        </p15:guide>
        <p15:guide id="20" pos="5337">
          <p15:clr>
            <a:srgbClr val="F26B43"/>
          </p15:clr>
        </p15:guide>
        <p15:guide id="21" pos="5496">
          <p15:clr>
            <a:srgbClr val="F26B43"/>
          </p15:clr>
        </p15:guide>
        <p15:guide id="22" pos="5858">
          <p15:clr>
            <a:srgbClr val="F26B43"/>
          </p15:clr>
        </p15:guide>
        <p15:guide id="23" pos="6017">
          <p15:clr>
            <a:srgbClr val="F26B43"/>
          </p15:clr>
        </p15:guide>
        <p15:guide id="24" pos="6380">
          <p15:clr>
            <a:srgbClr val="F26B43"/>
          </p15:clr>
        </p15:guide>
        <p15:guide id="25" pos="6562">
          <p15:clr>
            <a:srgbClr val="F26B43"/>
          </p15:clr>
        </p15:guide>
        <p15:guide id="26" pos="6924">
          <p15:clr>
            <a:srgbClr val="F26B43"/>
          </p15:clr>
        </p15:guide>
        <p15:guide id="27" orient="horz" pos="890">
          <p15:clr>
            <a:srgbClr val="F26B43"/>
          </p15:clr>
        </p15:guide>
        <p15:guide id="28" orient="horz" pos="1502">
          <p15:clr>
            <a:srgbClr val="F26B43"/>
          </p15:clr>
        </p15:guide>
        <p15:guide id="29" orient="horz" pos="1638">
          <p15:clr>
            <a:srgbClr val="F26B43"/>
          </p15:clr>
        </p15:guide>
        <p15:guide id="30" orient="horz" pos="2092">
          <p15:clr>
            <a:srgbClr val="F26B43"/>
          </p15:clr>
        </p15:guide>
        <p15:guide id="31" orient="horz" pos="2228">
          <p15:clr>
            <a:srgbClr val="F26B43"/>
          </p15:clr>
        </p15:guide>
        <p15:guide id="32" orient="horz" pos="2682">
          <p15:clr>
            <a:srgbClr val="F26B43"/>
          </p15:clr>
        </p15:guide>
        <p15:guide id="33" orient="horz" pos="2818">
          <p15:clr>
            <a:srgbClr val="F26B43"/>
          </p15:clr>
        </p15:guide>
        <p15:guide id="34" orient="horz" pos="3294">
          <p15:clr>
            <a:srgbClr val="F26B43"/>
          </p15:clr>
        </p15:guide>
        <p15:guide id="35" orient="horz" pos="3430">
          <p15:clr>
            <a:srgbClr val="F26B43"/>
          </p15:clr>
        </p15:guide>
        <p15:guide id="36" orient="horz" pos="38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6/1/23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0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1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669" r:id="rId14"/>
    <p:sldLayoutId id="2147483670" r:id="rId15"/>
    <p:sldLayoutId id="2147483663" r:id="rId16"/>
    <p:sldLayoutId id="2147483671" r:id="rId17"/>
    <p:sldLayoutId id="2147483678" r:id="rId18"/>
    <p:sldLayoutId id="2147483681" r:id="rId19"/>
    <p:sldLayoutId id="2147483662" r:id="rId20"/>
    <p:sldLayoutId id="2147483672" r:id="rId21"/>
    <p:sldLayoutId id="2147483673" r:id="rId22"/>
    <p:sldLayoutId id="2147483674" r:id="rId23"/>
    <p:sldLayoutId id="2147483667" r:id="rId24"/>
    <p:sldLayoutId id="2147483664" r:id="rId25"/>
    <p:sldLayoutId id="2147483665" r:id="rId26"/>
    <p:sldLayoutId id="2147483675" r:id="rId27"/>
    <p:sldLayoutId id="2147483679" r:id="rId28"/>
    <p:sldLayoutId id="2147483680" r:id="rId29"/>
    <p:sldLayoutId id="2147483666" r:id="rId30"/>
    <p:sldLayoutId id="2147483676" r:id="rId31"/>
    <p:sldLayoutId id="2147483677" r:id="rId32"/>
    <p:sldLayoutId id="2147483668" r:id="rId33"/>
    <p:sldLayoutId id="2147483728" r:id="rId34"/>
    <p:sldLayoutId id="2147483687" r:id="rId35"/>
    <p:sldLayoutId id="2147483695" r:id="rId36"/>
    <p:sldLayoutId id="2147483697" r:id="rId37"/>
    <p:sldLayoutId id="2147483704" r:id="rId3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040" y="2043113"/>
            <a:ext cx="10993119" cy="1655762"/>
          </a:xfrm>
        </p:spPr>
        <p:txBody>
          <a:bodyPr lIns="0">
            <a:normAutofit fontScale="90000"/>
          </a:bodyPr>
          <a:lstStyle/>
          <a:p>
            <a:r>
              <a:rPr lang="ru-RU" sz="5400" dirty="0" err="1">
                <a:latin typeface="TT Norms Bold" panose="02000803040000020004" pitchFamily="50" charset="-52"/>
              </a:rPr>
              <a:t>Арпол</a:t>
            </a:r>
            <a:r>
              <a:rPr lang="ru-RU" sz="5400" dirty="0">
                <a:latin typeface="TT Norms Bold" panose="02000803040000020004" pitchFamily="50" charset="-52"/>
              </a:rPr>
              <a:t> (Средство для экстренной тампонады ран)</a:t>
            </a:r>
            <a:endParaRPr lang="ru-RU" sz="5400" dirty="0">
              <a:solidFill>
                <a:srgbClr val="8000FF"/>
              </a:solidFill>
              <a:latin typeface="TT Norms Bold" panose="02000803040000020004" pitchFamily="50" charset="-52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1235074" y="3914775"/>
            <a:ext cx="10459085" cy="928688"/>
          </a:xfrm>
        </p:spPr>
        <p:txBody>
          <a:bodyPr lIns="0">
            <a:norm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Ариянц</a:t>
            </a:r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Г.С., </a:t>
            </a:r>
            <a:r>
              <a:rPr lang="ru-RU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Мирзаев</a:t>
            </a:r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К.Б., Шагинян Г.Г., </a:t>
            </a:r>
            <a:r>
              <a:rPr lang="ru-RU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Маглаперизде</a:t>
            </a:r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М.Д., </a:t>
            </a:r>
            <a:r>
              <a:rPr lang="ru-RU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Меньшутина</a:t>
            </a:r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Н.В.</a:t>
            </a:r>
          </a:p>
          <a:p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Соавторы: Карева С.А., </a:t>
            </a:r>
            <a:r>
              <a:rPr lang="ru-RU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Ловская</a:t>
            </a:r>
            <a:r>
              <a:rPr lang="ru-RU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Д.Д., Мочалова М.С., Комарова Д.С., Демкин  К.М.</a:t>
            </a:r>
          </a:p>
          <a:p>
            <a:endParaRPr lang="ru-RU" sz="1600" i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38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2693" y="1412875"/>
            <a:ext cx="11187953" cy="4752975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разработка предназначена для экстренной тампонады ранений мягких тканей в военно-полевых условиях и условиях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происшествий.</a:t>
            </a:r>
          </a:p>
          <a:p>
            <a:pPr marL="284400" indent="-2844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Хитозановый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активными компонентами упакован в шприц-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апликатор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упрощает использование, на сегодняшний день единственным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конкуретном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XSTAT(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США).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32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0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4338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9928" y="1412875"/>
            <a:ext cx="11174507" cy="502826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00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материал выполняет роль адгезивного каркаса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гемостатика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его активные компоненты ускоряют коагуляцию в месте применения.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остановить кровотечения разной этиологии в мягких тканях конечностей и паренхиматозных органах.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Терапевтическая направленность - ранения с выраженным кровотечением.</a:t>
            </a:r>
          </a:p>
          <a:p>
            <a:pPr>
              <a:spcAft>
                <a:spcPts val="1000"/>
              </a:spcAft>
            </a:pPr>
            <a:endParaRPr lang="ru-RU" sz="3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0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57960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3768" y="1981835"/>
            <a:ext cx="11144250" cy="4337685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Хитозан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(Ch)  -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природный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линейный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полисахарид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катионный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гидрофильный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полимер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получаемый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щелочным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гидролизом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хитина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нетоксичный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биосовместимый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полимер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состоящий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случайно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распределенных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β-(1,4)-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связанных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 d-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глюкозаминовых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деацетилированных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 N-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ацетил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-d-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глюкозаминовых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ацетилированных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звеньев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9390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5825" y="1412874"/>
            <a:ext cx="10840009" cy="5102225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Хитин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является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одним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наиболее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распространенных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природных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аминополисахаридов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получаемых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компонентов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клеточных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стенок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грибов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некоторых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твердых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структур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беспозвоночных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рыб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Ch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только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биосовместим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нетоксичен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он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также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биоразлагаем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определенными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ферментами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нетоксичные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олигосахариды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что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делает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Ch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подходящим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для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клинического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применения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Специфическая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доставка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этого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вещества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для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терапевтического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переноса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Сн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пораженный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участок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исключительно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выше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из-за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положительного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заряда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NPS,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что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дает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преимущество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высокого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сродства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отрицательно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заряженным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клеточным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мембранам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 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Гидрофобная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природа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Ch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влияет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эффективную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инкапсуляцию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гидрофильных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терапевтических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средств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CHNPS.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6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59960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5825" y="1412875"/>
            <a:ext cx="10915650" cy="5173664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Другим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преимуществом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ChNPs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является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что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Ch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может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увеличивать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проницаемость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лекарственного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средства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через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абсорбирующий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эпителий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путем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разрушения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межклеточных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плотных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соединений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посредством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транспорта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белков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плотных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соединений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плазматической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мембраны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цитоскелет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 </a:t>
            </a:r>
            <a:endParaRPr lang="ru-RU" sz="2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15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Как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противовоспалительное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средство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Ch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приобретает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свое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противовоспалительное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действие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основанное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его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кислотном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гидролизе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глюкозамина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гидрохлорида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его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производных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 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моносахариды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обнаруженные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соединительных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тканях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хрящах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являются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структурными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единицами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протеогликанов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 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Поглощая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моносахариды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поврежденные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или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воспаленные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ткани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могут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быть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восстановлены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регенерированы</a:t>
            </a:r>
            <a:r>
              <a:rPr lang="en-US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6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8283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389" y="1412875"/>
            <a:ext cx="10911446" cy="4752976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Вещество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как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гемостатик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широко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используется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начала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21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столетия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хотя</a:t>
            </a:r>
            <a:r>
              <a:rPr lang="en-US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этот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полимер</a:t>
            </a:r>
            <a:r>
              <a:rPr lang="en-US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давно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известен</a:t>
            </a:r>
            <a:r>
              <a:rPr lang="en-US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миру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Потеря</a:t>
            </a:r>
            <a:r>
              <a:rPr lang="en-US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биодеградация</a:t>
            </a:r>
            <a:r>
              <a:rPr lang="en-US" sz="2400" spc="-3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компенсируется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появлением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веществе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полиэлектролитных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свойств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-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образование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гелей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аномальным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повышением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вязкости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уменьшении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концентрации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полимера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Сам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полимер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обладает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положительным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зарядом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что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контакте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эритроцитом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стимулирует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процесс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свертывания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крови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400" spc="-3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вазоконстрикторов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таких</a:t>
            </a:r>
            <a:r>
              <a:rPr lang="en-US" sz="2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как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тромбоксан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en-US" sz="2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эндотелин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Наш препарат также имеет активные компоненты в виде тромбина и фибриногена, вступая в реакцию с кровью ускоряя процесс внешнего гемостаза в месте кровотечения. В целях профилактики раневой инфекции в состав добавлен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цефазолин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5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Идея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32676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6825" y="1412875"/>
            <a:ext cx="11266114" cy="5002212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целевой нозологии: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q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S35.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 кровеносных сосудов на уровне живота, нижней части спины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q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S36.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органов брюшной полости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S45.    </a:t>
            </a:r>
            <a:r>
              <a:rPr lang="ru-RU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плечевого пояса и плеча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S55.    </a:t>
            </a:r>
            <a:r>
              <a:rPr lang="ru-RU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предплечья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S65.    </a:t>
            </a:r>
            <a:r>
              <a:rPr lang="ru-RU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запястья и кисти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S75.    </a:t>
            </a:r>
            <a:r>
              <a:rPr lang="ru-RU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тазобедренного сустава и бедра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S85.    </a:t>
            </a:r>
            <a:r>
              <a:rPr lang="ru-RU" sz="26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голени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Рынок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7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412875"/>
            <a:ext cx="11172825" cy="5002212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q"/>
            </a:pPr>
            <a:r>
              <a:rPr lang="en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S95.    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кровеносных сосудов на уровне голеностопного сустава и стопы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T06.3 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Травмы кровеносных сосудов с вовлечением нескольких областей тела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T11.4 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неуточненного кровеносного сосуда верхней конечности на неуточненном уровне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T14.5 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Повреждение кровеносного(</a:t>
            </a:r>
            <a:r>
              <a:rPr lang="ru-RU" sz="2800" b="0" i="0" dirty="0" err="1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ых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сосуда(</a:t>
            </a:r>
            <a:r>
              <a:rPr lang="ru-RU" sz="2800" b="0" i="0" dirty="0" err="1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неуточненной области тела</a:t>
            </a:r>
          </a:p>
          <a:p>
            <a:pPr marL="284400" indent="-2844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6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Рынок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8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412875"/>
            <a:ext cx="11172825" cy="5002212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Изучив анализ закупок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в России за период 2015-2019 года следует вывод, что объем возрастает с каждым годом минимум на 8% и в 2019 году составил 1460,5 млн рублей. На данный момент рынок представлен преимущественно зарубежными производителями, которые соответственно и занимают большую его часть.</a:t>
            </a:r>
          </a:p>
          <a:p>
            <a:pPr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стандарты лечения данная разработка войти не сможет. Но имеет все шансы войти в обязательное оснащение скорой помощи, МЧС, службы медицины катастроф и войсковую аптечку.</a:t>
            </a:r>
          </a:p>
          <a:p>
            <a:pPr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6193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Рынок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3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264" y="1771650"/>
            <a:ext cx="11072812" cy="4586288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часть будет реализована на площадке РХТУ им. Д.И. Менделеева. Это позволит удовлетворить спрос продукта в начале запуска на рынок. Сертификация и медицинское освидетельствование будет осуществляться с непосредственной поддержкой докторов наук, профессоров и экспертов РМАНПО.</a:t>
            </a:r>
          </a:p>
          <a:p>
            <a:pPr>
              <a:spcAft>
                <a:spcPts val="1000"/>
              </a:spcAft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на рынок будет происходить в первую очередь в государственные структуры министерства здравоохранения, министерства чрезвычайных ситуаций и министерства обороны. Так как у нашего продукта нет аналогов, реализация должна происходить без особых трудностей.</a:t>
            </a:r>
          </a:p>
          <a:p>
            <a:pPr marL="284400" indent="-2844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283811"/>
            <a:ext cx="9756776" cy="867143"/>
          </a:xfrm>
        </p:spPr>
        <p:txBody>
          <a:bodyPr>
            <a:normAutofit/>
          </a:bodyPr>
          <a:lstStyle/>
          <a:p>
            <a:r>
              <a:rPr lang="ru-RU" dirty="0">
                <a:latin typeface="TT Norms Bold" panose="02000803040000020004" pitchFamily="50" charset="-52"/>
              </a:rPr>
              <a:t>Реализация Идеи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D246FD93-C471-4EF7-A9E8-451DDDC76427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03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8675" y="1757363"/>
            <a:ext cx="11101388" cy="4816826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потенциально возможную потребность в настоящее время, могут возникнуть сложности с производством необходимых объемов. Также возможны непредвиденные ограничения, вводимые государственными структурами.</a:t>
            </a:r>
          </a:p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Препятствия связанные непосредственно с действием препарата будут выявлены в ходе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предклинических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 и скорректированы на этом же этапе, при необходимости планируется привлечь специалистов в сфере гематологии и травматологии.</a:t>
            </a:r>
          </a:p>
          <a:p>
            <a:pPr>
              <a:spcAft>
                <a:spcPts val="1000"/>
              </a:spcAft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4400" indent="-2844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83811"/>
            <a:ext cx="9756776" cy="867143"/>
          </a:xfrm>
        </p:spPr>
        <p:txBody>
          <a:bodyPr>
            <a:normAutofit/>
          </a:bodyPr>
          <a:lstStyle/>
          <a:p>
            <a:r>
              <a:rPr lang="ru-RU" dirty="0">
                <a:latin typeface="TT Norms Bold" panose="02000803040000020004" pitchFamily="50" charset="-52"/>
              </a:rPr>
              <a:t>Реализация Идеи </a:t>
            </a:r>
            <a:r>
              <a:rPr lang="ru-RU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50" charset="-52"/>
              </a:rPr>
              <a:t>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D246FD93-C471-4EF7-A9E8-451DDDC76427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88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975" y="1608136"/>
            <a:ext cx="10829925" cy="4806952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кровопотери в каждом локальном конфликте всегда занимает лидирующие позиции, а в мирное время составляет около 1,5% от всех травм. Учитывая сегодняшнюю обстановку сильно возросло количество смертности в результате травматических кровотечений, также анализируя ситуацию на фармацевтическом рынке, где весомая доля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приходится на зарубежные компании. Следовательно мы находимся в уязвимом положении и требуется расширять производство и виды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отечественного производства.</a:t>
            </a:r>
          </a:p>
          <a:p>
            <a:pPr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08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Потребность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14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3743" y="1194404"/>
            <a:ext cx="10872787" cy="5386387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000"/>
              </a:spcAft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день, российский рынок местных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гемостатических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представлен следующей основной продукцией: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гемостатическое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Гемоблок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®, производитель – ООО Пульсар, Россия;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перевязочное «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Гемостоп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производитель – ФМБА России;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гемостатическое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«Гемофлекс»1, производитель – НПК «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Инмед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Россия;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Гемостатический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«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Желпластан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производитель – ПО «Танаис», Россия;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Гемостатическая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ViscoStat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Clear (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Вискостат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производитель –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Ultradent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гемостатическая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полисахаридная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PerClot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США;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Фибриновый клей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Evicel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 (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ИвИсел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производитель ООО "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Космофарм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Гемостатический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Surgicel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 (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Серджисел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производитель "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Johnson&amp;Johnson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Medical Limited"(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США);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Гемостатическая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матрица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Surgiflo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 (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Серджифло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производитель "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Johnson&amp;Johnson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Medical Limited"(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США);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Гемостатический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Spongostan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 (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Спонгостан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производитель "</a:t>
            </a:r>
            <a:r>
              <a:rPr lang="en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Johnson&amp;Johnson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Medical Limited"(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США);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Гемостатическая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губка </a:t>
            </a: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Тахокомб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®, производитель "</a:t>
            </a:r>
            <a:r>
              <a:rPr lang="e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Takeda Pharmaceutical Company Limited"(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Япония).</a:t>
            </a:r>
          </a:p>
          <a:p>
            <a:pPr marL="457200" indent="-457200">
              <a:spcAft>
                <a:spcPts val="1000"/>
              </a:spcAft>
              <a:buFont typeface="Wingdings" pitchFamily="2" charset="2"/>
              <a:buChar char="q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0"/>
            <a:ext cx="10058400" cy="1609344"/>
          </a:xfrm>
        </p:spPr>
        <p:txBody>
          <a:bodyPr/>
          <a:lstStyle/>
          <a:p>
            <a:r>
              <a:rPr lang="ru-RU" dirty="0">
                <a:latin typeface="TT Norms Bold" panose="02000803040000020004" pitchFamily="50" charset="-52"/>
              </a:rPr>
              <a:t>Потребность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926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C30A686-1AF4-4D47-B05E-8DAC5D924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5825" y="1665289"/>
            <a:ext cx="10887075" cy="4908900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на данный момент времени – отсутствует.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РМАНПО будет запатентован состав препарата и устройство для его применения.</a:t>
            </a:r>
          </a:p>
          <a:p>
            <a:pPr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данный проект ведется совместно с химическим университетом, данная работа будет покрыта и вторым патентом с их стороны (технология производства и патент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хитозана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39184-B5A4-498D-81CB-3E21E91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355" y="283811"/>
            <a:ext cx="9756776" cy="97313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T Norms Bold" panose="02000803040000020004" pitchFamily="50" charset="-52"/>
              </a:rPr>
              <a:t>Интеллектуальная собственность </a:t>
            </a:r>
            <a:r>
              <a:rPr lang="ru-RU" sz="2000" b="0" dirty="0">
                <a:solidFill>
                  <a:schemeClr val="bg1">
                    <a:lumMod val="50000"/>
                  </a:schemeClr>
                </a:solidFill>
                <a:latin typeface="TT Norms Light" panose="020B0604020202020204" charset="-52"/>
              </a:rPr>
              <a:t>  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TT Norms Light" panose="020B0604020202020204" charset="-52"/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E519B97-F5FD-4006-A964-2B312A8B3EFB}"/>
              </a:ext>
            </a:extLst>
          </p:cNvPr>
          <p:cNvSpPr txBox="1">
            <a:spLocks/>
          </p:cNvSpPr>
          <p:nvPr/>
        </p:nvSpPr>
        <p:spPr>
          <a:xfrm>
            <a:off x="1200149" y="6165850"/>
            <a:ext cx="9756777" cy="4083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610BB7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10BB7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7290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Обложк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IOCAD fonts">
      <a:majorFont>
        <a:latin typeface="TT Norms Bold"/>
        <a:ea typeface=""/>
        <a:cs typeface=""/>
      </a:majorFont>
      <a:minorFont>
        <a:latin typeface="TT Norm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бота с рисунками и фотографиям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IOCAD fonts">
      <a:majorFont>
        <a:latin typeface="TT Norms Bold"/>
        <a:ea typeface=""/>
        <a:cs typeface=""/>
      </a:majorFont>
      <a:minorFont>
        <a:latin typeface="TT Norm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13409</TotalTime>
  <Words>1093</Words>
  <Application>Microsoft Macintosh PowerPoint</Application>
  <PresentationFormat>Широкоэкранный</PresentationFormat>
  <Paragraphs>86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Wingdings</vt:lpstr>
      <vt:lpstr>Rockwell</vt:lpstr>
      <vt:lpstr>Rockwell Condensed</vt:lpstr>
      <vt:lpstr>Arial</vt:lpstr>
      <vt:lpstr>TT Norms Bold</vt:lpstr>
      <vt:lpstr>Cambria</vt:lpstr>
      <vt:lpstr>Times New Roman</vt:lpstr>
      <vt:lpstr>TT Norms Light</vt:lpstr>
      <vt:lpstr>Rockwell Extra Bold</vt:lpstr>
      <vt:lpstr>Calibri</vt:lpstr>
      <vt:lpstr>Обложка</vt:lpstr>
      <vt:lpstr>Работа с рисунками и фотографиями</vt:lpstr>
      <vt:lpstr>Дерево</vt:lpstr>
      <vt:lpstr>Арпол (Средство для экстренной тампонады ран)</vt:lpstr>
      <vt:lpstr>Идея  </vt:lpstr>
      <vt:lpstr>Идея  </vt:lpstr>
      <vt:lpstr>Идея  </vt:lpstr>
      <vt:lpstr>Идея  </vt:lpstr>
      <vt:lpstr>Идея  </vt:lpstr>
      <vt:lpstr>Идея  </vt:lpstr>
      <vt:lpstr>Рынок   </vt:lpstr>
      <vt:lpstr>Рынок   </vt:lpstr>
      <vt:lpstr>Рынок   </vt:lpstr>
      <vt:lpstr>Реализация Идеи  </vt:lpstr>
      <vt:lpstr>Реализация Идеи  </vt:lpstr>
      <vt:lpstr>Потребность   </vt:lpstr>
      <vt:lpstr>Потребность   </vt:lpstr>
      <vt:lpstr>Интеллектуальная собственность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Ельцова Анастасия Олеговна</dc:creator>
  <cp:lastModifiedBy>Геннадий Ариянц</cp:lastModifiedBy>
  <cp:revision>173</cp:revision>
  <dcterms:created xsi:type="dcterms:W3CDTF">2017-05-23T09:36:27Z</dcterms:created>
  <dcterms:modified xsi:type="dcterms:W3CDTF">2023-06-01T17:19:02Z</dcterms:modified>
</cp:coreProperties>
</file>