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0" r:id="rId1"/>
  </p:sldMasterIdLst>
  <p:notesMasterIdLst>
    <p:notesMasterId r:id="rId20"/>
  </p:notesMasterIdLst>
  <p:sldIdLst>
    <p:sldId id="274" r:id="rId2"/>
    <p:sldId id="283" r:id="rId3"/>
    <p:sldId id="267" r:id="rId4"/>
    <p:sldId id="258" r:id="rId5"/>
    <p:sldId id="275" r:id="rId6"/>
    <p:sldId id="259" r:id="rId7"/>
    <p:sldId id="282" r:id="rId8"/>
    <p:sldId id="260" r:id="rId9"/>
    <p:sldId id="261" r:id="rId10"/>
    <p:sldId id="281" r:id="rId11"/>
    <p:sldId id="262" r:id="rId12"/>
    <p:sldId id="279" r:id="rId13"/>
    <p:sldId id="276" r:id="rId14"/>
    <p:sldId id="277" r:id="rId15"/>
    <p:sldId id="278" r:id="rId16"/>
    <p:sldId id="270" r:id="rId17"/>
    <p:sldId id="271" r:id="rId18"/>
    <p:sldId id="280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5" autoAdjust="0"/>
    <p:restoredTop sz="94660"/>
  </p:normalViewPr>
  <p:slideViewPr>
    <p:cSldViewPr snapToGrid="0">
      <p:cViewPr varScale="1">
        <p:scale>
          <a:sx n="73" d="100"/>
          <a:sy n="73" d="100"/>
        </p:scale>
        <p:origin x="-58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6C0AA2-1AE5-48AC-AAE4-E27474C54105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06D8159-342F-4A83-9F64-DD497AF49FD8}">
      <dgm:prSet phldrT="[Текст]"/>
      <dgm:spPr/>
      <dgm:t>
        <a:bodyPr/>
        <a:lstStyle/>
        <a:p>
          <a:r>
            <a:rPr lang="ru-RU" dirty="0" smtClean="0"/>
            <a:t>Им нужно формировать реальные навыки и мышление детей</a:t>
          </a:r>
          <a:endParaRPr lang="ru-RU" dirty="0"/>
        </a:p>
      </dgm:t>
    </dgm:pt>
    <dgm:pt modelId="{C57E1EFF-29BC-4DDB-B2F3-05E10140FD2E}" type="parTrans" cxnId="{465DA896-DFB6-4619-84D6-1FF58CC32B51}">
      <dgm:prSet/>
      <dgm:spPr/>
      <dgm:t>
        <a:bodyPr/>
        <a:lstStyle/>
        <a:p>
          <a:endParaRPr lang="ru-RU"/>
        </a:p>
      </dgm:t>
    </dgm:pt>
    <dgm:pt modelId="{7BC5CFF7-866E-4DDF-BB48-87C030E1956F}" type="sibTrans" cxnId="{465DA896-DFB6-4619-84D6-1FF58CC32B51}">
      <dgm:prSet/>
      <dgm:spPr/>
      <dgm:t>
        <a:bodyPr/>
        <a:lstStyle/>
        <a:p>
          <a:endParaRPr lang="ru-RU"/>
        </a:p>
      </dgm:t>
    </dgm:pt>
    <dgm:pt modelId="{AB182461-1DA4-4480-B9D5-3F0DDB36BD81}">
      <dgm:prSet phldrT="[Текст]"/>
      <dgm:spPr/>
      <dgm:t>
        <a:bodyPr/>
        <a:lstStyle/>
        <a:p>
          <a:r>
            <a:rPr lang="ru-RU" dirty="0" smtClean="0"/>
            <a:t>ВУЗы</a:t>
          </a:r>
          <a:endParaRPr lang="ru-RU" dirty="0"/>
        </a:p>
      </dgm:t>
    </dgm:pt>
    <dgm:pt modelId="{306DF2FD-5082-4B7E-A5AD-D382E7B1EFD8}" type="parTrans" cxnId="{578072C9-DE4A-4954-8704-2ACB1872BF15}">
      <dgm:prSet/>
      <dgm:spPr/>
      <dgm:t>
        <a:bodyPr/>
        <a:lstStyle/>
        <a:p>
          <a:endParaRPr lang="ru-RU"/>
        </a:p>
      </dgm:t>
    </dgm:pt>
    <dgm:pt modelId="{AB1DD81E-45ED-46BB-8147-F4D7C640FFC6}" type="sibTrans" cxnId="{578072C9-DE4A-4954-8704-2ACB1872BF15}">
      <dgm:prSet/>
      <dgm:spPr/>
      <dgm:t>
        <a:bodyPr/>
        <a:lstStyle/>
        <a:p>
          <a:endParaRPr lang="ru-RU"/>
        </a:p>
      </dgm:t>
    </dgm:pt>
    <dgm:pt modelId="{A57FA8F6-C276-4D8D-A903-6E60A92A099A}">
      <dgm:prSet phldrT="[Текст]"/>
      <dgm:spPr/>
      <dgm:t>
        <a:bodyPr/>
        <a:lstStyle/>
        <a:p>
          <a:r>
            <a:rPr lang="ru-RU" dirty="0" smtClean="0"/>
            <a:t>Родители</a:t>
          </a:r>
          <a:endParaRPr lang="ru-RU" dirty="0"/>
        </a:p>
      </dgm:t>
    </dgm:pt>
    <dgm:pt modelId="{435201E1-A958-49C3-988C-F2EBFAD61A26}" type="parTrans" cxnId="{65A98859-A1AA-4647-809A-587E2495F1A9}">
      <dgm:prSet/>
      <dgm:spPr/>
      <dgm:t>
        <a:bodyPr/>
        <a:lstStyle/>
        <a:p>
          <a:endParaRPr lang="ru-RU"/>
        </a:p>
      </dgm:t>
    </dgm:pt>
    <dgm:pt modelId="{CEC58AB4-9474-42AA-ACC3-59DB6438E198}" type="sibTrans" cxnId="{65A98859-A1AA-4647-809A-587E2495F1A9}">
      <dgm:prSet/>
      <dgm:spPr/>
      <dgm:t>
        <a:bodyPr/>
        <a:lstStyle/>
        <a:p>
          <a:endParaRPr lang="ru-RU"/>
        </a:p>
      </dgm:t>
    </dgm:pt>
    <dgm:pt modelId="{187D8C99-EB5C-4223-98AE-C74A31869E0C}">
      <dgm:prSet phldrT="[Текст]"/>
      <dgm:spPr/>
      <dgm:t>
        <a:bodyPr/>
        <a:lstStyle/>
        <a:p>
          <a:r>
            <a:rPr lang="ru-RU" dirty="0" err="1" smtClean="0"/>
            <a:t>Школы,кружки</a:t>
          </a:r>
          <a:endParaRPr lang="ru-RU" dirty="0"/>
        </a:p>
      </dgm:t>
    </dgm:pt>
    <dgm:pt modelId="{255A750A-2BE2-4C23-987B-E467664FE8EE}" type="parTrans" cxnId="{37991C4C-7B40-4CBF-B279-0FD5542109BF}">
      <dgm:prSet/>
      <dgm:spPr/>
      <dgm:t>
        <a:bodyPr/>
        <a:lstStyle/>
        <a:p>
          <a:endParaRPr lang="ru-RU"/>
        </a:p>
      </dgm:t>
    </dgm:pt>
    <dgm:pt modelId="{9F17C832-9763-43F5-86C0-8ED3990998BB}" type="sibTrans" cxnId="{37991C4C-7B40-4CBF-B279-0FD5542109BF}">
      <dgm:prSet/>
      <dgm:spPr/>
      <dgm:t>
        <a:bodyPr/>
        <a:lstStyle/>
        <a:p>
          <a:endParaRPr lang="ru-RU"/>
        </a:p>
      </dgm:t>
    </dgm:pt>
    <dgm:pt modelId="{6E850E7A-439C-4DCC-B14B-0641668AFAED}" type="pres">
      <dgm:prSet presAssocID="{016C0AA2-1AE5-48AC-AAE4-E27474C5410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36B5B2-693F-447E-BA88-DE2D9AA770FC}" type="pres">
      <dgm:prSet presAssocID="{006D8159-342F-4A83-9F64-DD497AF49FD8}" presName="centerShape" presStyleLbl="node0" presStyleIdx="0" presStyleCnt="1"/>
      <dgm:spPr/>
      <dgm:t>
        <a:bodyPr/>
        <a:lstStyle/>
        <a:p>
          <a:endParaRPr lang="ru-RU"/>
        </a:p>
      </dgm:t>
    </dgm:pt>
    <dgm:pt modelId="{50C5FF2D-0811-4E92-ACE0-B1BD1AA481EB}" type="pres">
      <dgm:prSet presAssocID="{306DF2FD-5082-4B7E-A5AD-D382E7B1EFD8}" presName="parTrans" presStyleLbl="bgSibTrans2D1" presStyleIdx="0" presStyleCnt="3"/>
      <dgm:spPr/>
      <dgm:t>
        <a:bodyPr/>
        <a:lstStyle/>
        <a:p>
          <a:endParaRPr lang="ru-RU"/>
        </a:p>
      </dgm:t>
    </dgm:pt>
    <dgm:pt modelId="{36033CE2-33A0-4868-86E4-E20109604C4E}" type="pres">
      <dgm:prSet presAssocID="{AB182461-1DA4-4480-B9D5-3F0DDB36BD81}" presName="node" presStyleLbl="node1" presStyleIdx="0" presStyleCnt="3" custRadScaleRad="100892" custRadScaleInc="-5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C1432F-3A5F-4587-BE06-36D4213165B9}" type="pres">
      <dgm:prSet presAssocID="{435201E1-A958-49C3-988C-F2EBFAD61A26}" presName="parTrans" presStyleLbl="bgSibTrans2D1" presStyleIdx="1" presStyleCnt="3"/>
      <dgm:spPr/>
      <dgm:t>
        <a:bodyPr/>
        <a:lstStyle/>
        <a:p>
          <a:endParaRPr lang="ru-RU"/>
        </a:p>
      </dgm:t>
    </dgm:pt>
    <dgm:pt modelId="{1CCE5C7B-2E2F-4C60-B217-481CE5B666ED}" type="pres">
      <dgm:prSet presAssocID="{A57FA8F6-C276-4D8D-A903-6E60A92A099A}" presName="node" presStyleLbl="node1" presStyleIdx="1" presStyleCnt="3" custRadScaleRad="100725" custRadScaleInc="-3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0F77DC-52E3-468C-9845-08A7C23F44FA}" type="pres">
      <dgm:prSet presAssocID="{255A750A-2BE2-4C23-987B-E467664FE8EE}" presName="parTrans" presStyleLbl="bgSibTrans2D1" presStyleIdx="2" presStyleCnt="3"/>
      <dgm:spPr/>
      <dgm:t>
        <a:bodyPr/>
        <a:lstStyle/>
        <a:p>
          <a:endParaRPr lang="ru-RU"/>
        </a:p>
      </dgm:t>
    </dgm:pt>
    <dgm:pt modelId="{092284D7-2082-456C-9EE2-A6C9293FF351}" type="pres">
      <dgm:prSet presAssocID="{187D8C99-EB5C-4223-98AE-C74A31869E0C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65DA896-DFB6-4619-84D6-1FF58CC32B51}" srcId="{016C0AA2-1AE5-48AC-AAE4-E27474C54105}" destId="{006D8159-342F-4A83-9F64-DD497AF49FD8}" srcOrd="0" destOrd="0" parTransId="{C57E1EFF-29BC-4DDB-B2F3-05E10140FD2E}" sibTransId="{7BC5CFF7-866E-4DDF-BB48-87C030E1956F}"/>
    <dgm:cxn modelId="{0582156B-2D65-4DEA-8822-A6C0FECCCBEE}" type="presOf" srcId="{016C0AA2-1AE5-48AC-AAE4-E27474C54105}" destId="{6E850E7A-439C-4DCC-B14B-0641668AFAED}" srcOrd="0" destOrd="0" presId="urn:microsoft.com/office/officeart/2005/8/layout/radial4"/>
    <dgm:cxn modelId="{65A98859-A1AA-4647-809A-587E2495F1A9}" srcId="{006D8159-342F-4A83-9F64-DD497AF49FD8}" destId="{A57FA8F6-C276-4D8D-A903-6E60A92A099A}" srcOrd="1" destOrd="0" parTransId="{435201E1-A958-49C3-988C-F2EBFAD61A26}" sibTransId="{CEC58AB4-9474-42AA-ACC3-59DB6438E198}"/>
    <dgm:cxn modelId="{4F8BDAB3-74A8-45FB-A0D3-CE3B488B6485}" type="presOf" srcId="{306DF2FD-5082-4B7E-A5AD-D382E7B1EFD8}" destId="{50C5FF2D-0811-4E92-ACE0-B1BD1AA481EB}" srcOrd="0" destOrd="0" presId="urn:microsoft.com/office/officeart/2005/8/layout/radial4"/>
    <dgm:cxn modelId="{37991C4C-7B40-4CBF-B279-0FD5542109BF}" srcId="{006D8159-342F-4A83-9F64-DD497AF49FD8}" destId="{187D8C99-EB5C-4223-98AE-C74A31869E0C}" srcOrd="2" destOrd="0" parTransId="{255A750A-2BE2-4C23-987B-E467664FE8EE}" sibTransId="{9F17C832-9763-43F5-86C0-8ED3990998BB}"/>
    <dgm:cxn modelId="{1BB17381-E773-4985-8D29-974EA1CC7BDA}" type="presOf" srcId="{255A750A-2BE2-4C23-987B-E467664FE8EE}" destId="{EA0F77DC-52E3-468C-9845-08A7C23F44FA}" srcOrd="0" destOrd="0" presId="urn:microsoft.com/office/officeart/2005/8/layout/radial4"/>
    <dgm:cxn modelId="{222182E3-7AB5-413A-BFA0-88358F002A65}" type="presOf" srcId="{006D8159-342F-4A83-9F64-DD497AF49FD8}" destId="{9636B5B2-693F-447E-BA88-DE2D9AA770FC}" srcOrd="0" destOrd="0" presId="urn:microsoft.com/office/officeart/2005/8/layout/radial4"/>
    <dgm:cxn modelId="{578072C9-DE4A-4954-8704-2ACB1872BF15}" srcId="{006D8159-342F-4A83-9F64-DD497AF49FD8}" destId="{AB182461-1DA4-4480-B9D5-3F0DDB36BD81}" srcOrd="0" destOrd="0" parTransId="{306DF2FD-5082-4B7E-A5AD-D382E7B1EFD8}" sibTransId="{AB1DD81E-45ED-46BB-8147-F4D7C640FFC6}"/>
    <dgm:cxn modelId="{7C7357FC-2100-438A-A4DC-0DCC358231AA}" type="presOf" srcId="{187D8C99-EB5C-4223-98AE-C74A31869E0C}" destId="{092284D7-2082-456C-9EE2-A6C9293FF351}" srcOrd="0" destOrd="0" presId="urn:microsoft.com/office/officeart/2005/8/layout/radial4"/>
    <dgm:cxn modelId="{66034852-600C-4A91-927F-F18E0D3443CC}" type="presOf" srcId="{435201E1-A958-49C3-988C-F2EBFAD61A26}" destId="{ACC1432F-3A5F-4587-BE06-36D4213165B9}" srcOrd="0" destOrd="0" presId="urn:microsoft.com/office/officeart/2005/8/layout/radial4"/>
    <dgm:cxn modelId="{1BCADC7D-EFD5-4779-BF69-79BA4264C3FA}" type="presOf" srcId="{A57FA8F6-C276-4D8D-A903-6E60A92A099A}" destId="{1CCE5C7B-2E2F-4C60-B217-481CE5B666ED}" srcOrd="0" destOrd="0" presId="urn:microsoft.com/office/officeart/2005/8/layout/radial4"/>
    <dgm:cxn modelId="{38002018-7DD4-422C-AC3A-CD7FF80FFA29}" type="presOf" srcId="{AB182461-1DA4-4480-B9D5-3F0DDB36BD81}" destId="{36033CE2-33A0-4868-86E4-E20109604C4E}" srcOrd="0" destOrd="0" presId="urn:microsoft.com/office/officeart/2005/8/layout/radial4"/>
    <dgm:cxn modelId="{6EB770E9-A87A-4E17-BD4D-1F558DB21322}" type="presParOf" srcId="{6E850E7A-439C-4DCC-B14B-0641668AFAED}" destId="{9636B5B2-693F-447E-BA88-DE2D9AA770FC}" srcOrd="0" destOrd="0" presId="urn:microsoft.com/office/officeart/2005/8/layout/radial4"/>
    <dgm:cxn modelId="{89D30CE3-8F4A-477A-8CD5-AFCA7C982975}" type="presParOf" srcId="{6E850E7A-439C-4DCC-B14B-0641668AFAED}" destId="{50C5FF2D-0811-4E92-ACE0-B1BD1AA481EB}" srcOrd="1" destOrd="0" presId="urn:microsoft.com/office/officeart/2005/8/layout/radial4"/>
    <dgm:cxn modelId="{C0F3DACA-B9CB-4C84-9493-F17D04F97853}" type="presParOf" srcId="{6E850E7A-439C-4DCC-B14B-0641668AFAED}" destId="{36033CE2-33A0-4868-86E4-E20109604C4E}" srcOrd="2" destOrd="0" presId="urn:microsoft.com/office/officeart/2005/8/layout/radial4"/>
    <dgm:cxn modelId="{2E9213BE-04E0-466A-98EA-75DBCE247305}" type="presParOf" srcId="{6E850E7A-439C-4DCC-B14B-0641668AFAED}" destId="{ACC1432F-3A5F-4587-BE06-36D4213165B9}" srcOrd="3" destOrd="0" presId="urn:microsoft.com/office/officeart/2005/8/layout/radial4"/>
    <dgm:cxn modelId="{796A1173-44A2-4839-A9A0-E296F089B7B2}" type="presParOf" srcId="{6E850E7A-439C-4DCC-B14B-0641668AFAED}" destId="{1CCE5C7B-2E2F-4C60-B217-481CE5B666ED}" srcOrd="4" destOrd="0" presId="urn:microsoft.com/office/officeart/2005/8/layout/radial4"/>
    <dgm:cxn modelId="{A514760A-8B4F-4DB7-BE22-8FF167BD588B}" type="presParOf" srcId="{6E850E7A-439C-4DCC-B14B-0641668AFAED}" destId="{EA0F77DC-52E3-468C-9845-08A7C23F44FA}" srcOrd="5" destOrd="0" presId="urn:microsoft.com/office/officeart/2005/8/layout/radial4"/>
    <dgm:cxn modelId="{6554FF7D-549C-447B-B767-120A3BA3931F}" type="presParOf" srcId="{6E850E7A-439C-4DCC-B14B-0641668AFAED}" destId="{092284D7-2082-456C-9EE2-A6C9293FF351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636B5B2-693F-447E-BA88-DE2D9AA770FC}">
      <dsp:nvSpPr>
        <dsp:cNvPr id="0" name=""/>
        <dsp:cNvSpPr/>
      </dsp:nvSpPr>
      <dsp:spPr>
        <a:xfrm>
          <a:off x="2874010" y="3036805"/>
          <a:ext cx="2379980" cy="23799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Им нужно формировать реальные навыки и мышление детей</a:t>
          </a:r>
          <a:endParaRPr lang="ru-RU" sz="1900" kern="1200" dirty="0"/>
        </a:p>
      </dsp:txBody>
      <dsp:txXfrm>
        <a:off x="2874010" y="3036805"/>
        <a:ext cx="2379980" cy="2379980"/>
      </dsp:txXfrm>
    </dsp:sp>
    <dsp:sp modelId="{50C5FF2D-0811-4E92-ACE0-B1BD1AA481EB}">
      <dsp:nvSpPr>
        <dsp:cNvPr id="0" name=""/>
        <dsp:cNvSpPr/>
      </dsp:nvSpPr>
      <dsp:spPr>
        <a:xfrm rot="12878760">
          <a:off x="1126921" y="2563334"/>
          <a:ext cx="2041341" cy="67829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033CE2-33A0-4868-86E4-E20109604C4E}">
      <dsp:nvSpPr>
        <dsp:cNvPr id="0" name=""/>
        <dsp:cNvSpPr/>
      </dsp:nvSpPr>
      <dsp:spPr>
        <a:xfrm>
          <a:off x="177415" y="1417833"/>
          <a:ext cx="2260981" cy="18087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ВУЗы</a:t>
          </a:r>
          <a:endParaRPr lang="ru-RU" sz="2500" kern="1200" dirty="0"/>
        </a:p>
      </dsp:txBody>
      <dsp:txXfrm>
        <a:off x="177415" y="1417833"/>
        <a:ext cx="2260981" cy="1808784"/>
      </dsp:txXfrm>
    </dsp:sp>
    <dsp:sp modelId="{ACC1432F-3A5F-4587-BE06-36D4213165B9}">
      <dsp:nvSpPr>
        <dsp:cNvPr id="0" name=""/>
        <dsp:cNvSpPr/>
      </dsp:nvSpPr>
      <dsp:spPr>
        <a:xfrm rot="16187533">
          <a:off x="3048030" y="1572813"/>
          <a:ext cx="2015150" cy="67829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CE5C7B-2E2F-4C60-B217-481CE5B666ED}">
      <dsp:nvSpPr>
        <dsp:cNvPr id="0" name=""/>
        <dsp:cNvSpPr/>
      </dsp:nvSpPr>
      <dsp:spPr>
        <a:xfrm>
          <a:off x="2921461" y="0"/>
          <a:ext cx="2260981" cy="18087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Родители</a:t>
          </a:r>
          <a:endParaRPr lang="ru-RU" sz="2500" kern="1200" dirty="0"/>
        </a:p>
      </dsp:txBody>
      <dsp:txXfrm>
        <a:off x="2921461" y="0"/>
        <a:ext cx="2260981" cy="1808784"/>
      </dsp:txXfrm>
    </dsp:sp>
    <dsp:sp modelId="{EA0F77DC-52E3-468C-9845-08A7C23F44FA}">
      <dsp:nvSpPr>
        <dsp:cNvPr id="0" name=""/>
        <dsp:cNvSpPr/>
      </dsp:nvSpPr>
      <dsp:spPr>
        <a:xfrm rot="19500000">
          <a:off x="4952715" y="2560481"/>
          <a:ext cx="2013351" cy="67829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2284D7-2082-456C-9EE2-A6C9293FF351}">
      <dsp:nvSpPr>
        <dsp:cNvPr id="0" name=""/>
        <dsp:cNvSpPr/>
      </dsp:nvSpPr>
      <dsp:spPr>
        <a:xfrm>
          <a:off x="5653520" y="1417830"/>
          <a:ext cx="2260981" cy="18087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err="1" smtClean="0"/>
            <a:t>Школы,кружки</a:t>
          </a:r>
          <a:endParaRPr lang="ru-RU" sz="2500" kern="1200" dirty="0"/>
        </a:p>
      </dsp:txBody>
      <dsp:txXfrm>
        <a:off x="5653520" y="1417830"/>
        <a:ext cx="2260981" cy="18087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67CF17-A97C-AF45-B179-F40F730498B0}" type="datetimeFigureOut">
              <a:rPr lang="ru-RU" smtClean="0"/>
              <a:pPr/>
              <a:t>09.10.2019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73CB3-29E0-9144-8BD0-80F1BCC0DC3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35241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F19E6-0D0B-414B-AF28-A41D53003CB0}" type="datetime1">
              <a:rPr lang="ru-RU" smtClean="0"/>
              <a:pPr/>
              <a:t>09.10.2019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17DF2-E328-4F21-A4E3-663AC939475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91497902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F19E6-0D0B-414B-AF28-A41D53003CB0}" type="datetime1">
              <a:rPr lang="ru-RU" smtClean="0"/>
              <a:pPr/>
              <a:t>09.10.2019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17DF2-E328-4F21-A4E3-663AC939475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6456897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F19E6-0D0B-414B-AF28-A41D53003CB0}" type="datetime1">
              <a:rPr lang="ru-RU" smtClean="0"/>
              <a:pPr/>
              <a:t>09.10.2019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17DF2-E328-4F21-A4E3-663AC939475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70748273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F19E6-0D0B-414B-AF28-A41D53003CB0}" type="datetime1">
              <a:rPr lang="ru-RU" smtClean="0"/>
              <a:pPr/>
              <a:t>09.10.2019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17DF2-E328-4F21-A4E3-663AC939475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60836165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F19E6-0D0B-414B-AF28-A41D53003CB0}" type="datetime1">
              <a:rPr lang="ru-RU" smtClean="0"/>
              <a:pPr/>
              <a:t>09.10.2019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17DF2-E328-4F21-A4E3-663AC939475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59945727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F19E6-0D0B-414B-AF28-A41D53003CB0}" type="datetime1">
              <a:rPr lang="ru-RU" smtClean="0"/>
              <a:pPr/>
              <a:t>09.10.2019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17DF2-E328-4F21-A4E3-663AC939475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68625891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F19E6-0D0B-414B-AF28-A41D53003CB0}" type="datetime1">
              <a:rPr lang="ru-RU" smtClean="0"/>
              <a:pPr/>
              <a:t>09.10.2019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17DF2-E328-4F21-A4E3-663AC939475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46497316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F19E6-0D0B-414B-AF28-A41D53003CB0}" type="datetime1">
              <a:rPr lang="ru-RU" smtClean="0"/>
              <a:pPr/>
              <a:t>09.10.2019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17DF2-E328-4F21-A4E3-663AC939475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02893077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F19E6-0D0B-414B-AF28-A41D53003CB0}" type="datetime1">
              <a:rPr lang="ru-RU" smtClean="0"/>
              <a:pPr/>
              <a:t>09.10.2019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17DF2-E328-4F21-A4E3-663AC939475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85612282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F19E6-0D0B-414B-AF28-A41D53003CB0}" type="datetime1">
              <a:rPr lang="ru-RU" smtClean="0"/>
              <a:pPr/>
              <a:t>09.10.2019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17DF2-E328-4F21-A4E3-663AC939475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4551411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F19E6-0D0B-414B-AF28-A41D53003CB0}" type="datetime1">
              <a:rPr lang="ru-RU" smtClean="0"/>
              <a:pPr/>
              <a:t>09.10.2019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17DF2-E328-4F21-A4E3-663AC939475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2680920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F19E6-0D0B-414B-AF28-A41D53003CB0}" type="datetime1">
              <a:rPr lang="ru-RU" smtClean="0"/>
              <a:pPr/>
              <a:t>09.10.2019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617DF2-E328-4F21-A4E3-663AC939475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79093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andex.ru/search/?csg=2303,6790,43,18,0,0,0&amp;text=%D0%90%D1%80%D0%B4%D1%83%D0%B8%D0%BD%D0%BE&amp;lr=76&amp;clid=2290310-225&amp;win=284&amp;msp=1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hyperlink" Target="mailto:sergbsv@gmail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9403" y="692697"/>
            <a:ext cx="6048672" cy="285623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Образовательная система «Интерактивный конструктор"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8011" y="3861048"/>
            <a:ext cx="9254480" cy="2448272"/>
          </a:xfrm>
        </p:spPr>
        <p:txBody>
          <a:bodyPr>
            <a:normAutofit/>
          </a:bodyPr>
          <a:lstStyle/>
          <a:p>
            <a:pPr algn="l"/>
            <a:r>
              <a:rPr lang="ru-RU" dirty="0" smtClean="0">
                <a:solidFill>
                  <a:schemeClr val="tx1"/>
                </a:solidFill>
              </a:rPr>
              <a:t>по основам инженерной </a:t>
            </a:r>
            <a:r>
              <a:rPr lang="ru-RU" dirty="0" err="1" smtClean="0"/>
              <a:t>мехатроники</a:t>
            </a:r>
            <a:r>
              <a:rPr lang="ru-RU" dirty="0" smtClean="0">
                <a:solidFill>
                  <a:schemeClr val="tx1"/>
                </a:solidFill>
              </a:rPr>
              <a:t>:  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- помогает взрослым удобно обучать детей,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- детям интересно получить нужные навыки.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- Организациям и преподавателям помогает зарабатывать.</a:t>
            </a:r>
          </a:p>
          <a:p>
            <a:endParaRPr lang="ru-RU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6160" y="188640"/>
            <a:ext cx="4512501" cy="3360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06199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9403" y="692697"/>
            <a:ext cx="6048672" cy="285623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Образовательная система "Лаборатория </a:t>
            </a:r>
            <a:r>
              <a:rPr lang="ru-RU" dirty="0" err="1" smtClean="0"/>
              <a:t>Хомки</a:t>
            </a:r>
            <a:r>
              <a:rPr lang="ru-RU" dirty="0" smtClean="0"/>
              <a:t>"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8011" y="3861048"/>
            <a:ext cx="9254480" cy="2448272"/>
          </a:xfrm>
        </p:spPr>
        <p:txBody>
          <a:bodyPr>
            <a:normAutofit/>
          </a:bodyPr>
          <a:lstStyle/>
          <a:p>
            <a:pPr algn="l"/>
            <a:r>
              <a:rPr lang="ru-RU" dirty="0" smtClean="0">
                <a:solidFill>
                  <a:schemeClr val="tx1"/>
                </a:solidFill>
              </a:rPr>
              <a:t>по основам инженерной робототехники:  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- помогает взрослым удобно обучать детей,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- детям интересно получить нужные навыки.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- Организациям и преподавателям помогает зарабатывать.</a:t>
            </a:r>
          </a:p>
          <a:p>
            <a:endParaRPr lang="ru-RU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6160" y="188640"/>
            <a:ext cx="4512501" cy="3360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06199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831" y="186645"/>
            <a:ext cx="3902960" cy="2765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45123F9-C79A-8E40-A0D2-2FFB70CA0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Кратко о </a:t>
            </a:r>
            <a:r>
              <a:rPr lang="ru-RU" dirty="0" smtClean="0"/>
              <a:t>проекте </a:t>
            </a:r>
            <a:r>
              <a:rPr lang="ru-RU" dirty="0"/>
              <a:t>	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C542757-C143-3843-88D9-AD788FC85D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Мы </a:t>
            </a:r>
            <a:r>
              <a:rPr lang="ru-RU" b="1" dirty="0" smtClean="0"/>
              <a:t>команда преподавателей,  </a:t>
            </a:r>
            <a:r>
              <a:rPr lang="ru-RU" dirty="0" smtClean="0"/>
              <a:t>создаем </a:t>
            </a:r>
            <a:r>
              <a:rPr lang="ru-RU" dirty="0"/>
              <a:t>решение для </a:t>
            </a:r>
            <a:r>
              <a:rPr lang="ru-RU" b="1" dirty="0" smtClean="0"/>
              <a:t>родителей и преподавателей, </a:t>
            </a:r>
            <a:r>
              <a:rPr lang="ru-RU" dirty="0"/>
              <a:t>которое позволит </a:t>
            </a:r>
            <a:r>
              <a:rPr lang="ru-RU" b="1" dirty="0" smtClean="0"/>
              <a:t>доступно и удобно заниматься с детьми механикой, электроникой, программированием. </a:t>
            </a:r>
            <a:r>
              <a:rPr lang="ru-RU" dirty="0"/>
              <a:t>Особенностью нашего продукта является </a:t>
            </a:r>
            <a:r>
              <a:rPr lang="ru-RU" b="1" dirty="0" smtClean="0"/>
              <a:t>Обучающая реальность</a:t>
            </a:r>
            <a:r>
              <a:rPr lang="en-US" b="1" dirty="0" smtClean="0"/>
              <a:t>. </a:t>
            </a:r>
            <a:r>
              <a:rPr lang="ru-RU" dirty="0"/>
              <a:t>Сейчас у нас </a:t>
            </a:r>
            <a:r>
              <a:rPr lang="ru-RU" dirty="0" smtClean="0"/>
              <a:t>есть: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b="1" dirty="0" smtClean="0"/>
              <a:t>Утвержденная Минобразования методика, </a:t>
            </a:r>
            <a:r>
              <a:rPr lang="en-US" b="1" dirty="0" err="1" smtClean="0"/>
              <a:t>CustDev</a:t>
            </a:r>
            <a:r>
              <a:rPr lang="ru-RU" b="1" dirty="0" smtClean="0"/>
              <a:t>, прототипы</a:t>
            </a:r>
            <a:r>
              <a:rPr lang="en-US" b="1" dirty="0" smtClean="0"/>
              <a:t> </a:t>
            </a:r>
            <a:r>
              <a:rPr lang="ru-RU" b="1" dirty="0" smtClean="0"/>
              <a:t>.</a:t>
            </a:r>
            <a:r>
              <a:rPr lang="ru-RU" dirty="0" smtClean="0"/>
              <a:t> </a:t>
            </a:r>
            <a:r>
              <a:rPr lang="ru-RU" dirty="0"/>
              <a:t>Мы ищем инвестиции в </a:t>
            </a:r>
            <a:r>
              <a:rPr lang="ru-RU" dirty="0" smtClean="0"/>
              <a:t>размере 4 600 000 рублей </a:t>
            </a:r>
            <a:r>
              <a:rPr lang="ru-RU" dirty="0"/>
              <a:t>чтобы </a:t>
            </a:r>
            <a:r>
              <a:rPr lang="ru-RU" dirty="0" smtClean="0"/>
              <a:t>за </a:t>
            </a:r>
            <a:r>
              <a:rPr lang="ru-RU" dirty="0" smtClean="0"/>
              <a:t>2020г</a:t>
            </a:r>
            <a:r>
              <a:rPr lang="ru-RU" dirty="0" smtClean="0"/>
              <a:t>. запустить пилот на опытной партии в Хабаровском крае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C9D444D1-2576-5B42-B6AB-1ECE2786F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94617DF2-E328-4F21-A4E3-663AC939475F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12" y="5935287"/>
            <a:ext cx="3731829" cy="70394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44529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C22AC78-49A2-4ED9-8DE7-25DB1942D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Существующие </a:t>
            </a:r>
            <a:r>
              <a:rPr lang="ru-RU" dirty="0" err="1" smtClean="0"/>
              <a:t>роботехнические</a:t>
            </a:r>
            <a:r>
              <a:rPr lang="ru-RU" dirty="0" smtClean="0"/>
              <a:t> конструкторы:</a:t>
            </a:r>
          </a:p>
          <a:p>
            <a:r>
              <a:rPr lang="ru-RU" dirty="0" smtClean="0"/>
              <a:t>Дорогие при покупке и обслуживании</a:t>
            </a:r>
          </a:p>
          <a:p>
            <a:r>
              <a:rPr lang="ru-RU" dirty="0" smtClean="0"/>
              <a:t>Требуют высокой квалификации преподавателей</a:t>
            </a:r>
          </a:p>
          <a:p>
            <a:r>
              <a:rPr lang="ru-RU" dirty="0" smtClean="0"/>
              <a:t>Способы соединения деталей дают эффектные результаты, но противоречат реальной жизни.</a:t>
            </a:r>
          </a:p>
          <a:p>
            <a:r>
              <a:rPr lang="ru-RU" dirty="0" smtClean="0"/>
              <a:t>Дорогие мелкие детали становятся мусором</a:t>
            </a:r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B2CE9AF-A34C-4F49-8CAB-8FAC43763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Проблема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1A7E6B2-C616-9445-BFA6-26562029B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94617DF2-E328-4F21-A4E3-663AC939475F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12" y="5935287"/>
            <a:ext cx="3731829" cy="70394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0095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Подтверждение проблемы: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17DF2-E328-4F21-A4E3-663AC939475F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4304" y="1717341"/>
            <a:ext cx="7929265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B2CE9AF-A34C-4F49-8CAB-8FAC43763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Кто испытывает эту проблему </a:t>
            </a:r>
            <a:r>
              <a:rPr lang="ru-RU" dirty="0" smtClean="0"/>
              <a:t>(ЦА</a:t>
            </a:r>
            <a:r>
              <a:rPr lang="ru-RU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C22AC78-49A2-4ED9-8DE7-25DB1942D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chemeClr val="bg1">
                    <a:lumMod val="95000"/>
                  </a:schemeClr>
                </a:solidFill>
              </a:rPr>
              <a:t>Опишите здесь целевую аудиторию вашего решения, желательно сделать это максимально подробно (нельзя создать продукт/решить проблему всех людей на планете. Точнее это можно, но супер-дорого и не факт, что такой продукт будет успешен). При этом кратно повышаются шанс на успех продукта, нацеленного например на «Мужчин 25-35 лет, с высшим образованием, занятых в офисной работе».</a:t>
            </a:r>
          </a:p>
          <a:p>
            <a:r>
              <a:rPr lang="ru-RU" dirty="0">
                <a:solidFill>
                  <a:schemeClr val="bg1">
                    <a:lumMod val="95000"/>
                  </a:schemeClr>
                </a:solidFill>
              </a:rPr>
              <a:t>Не стоит включать в описание ЦА параметры/характеристики, которые напрямую не влияют на то – будут они пользоваться продуктом или нет</a:t>
            </a:r>
          </a:p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97022741-A61E-CD4A-B98F-3DF8D21D1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94617DF2-E328-4F21-A4E3-663AC939475F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12" y="5935287"/>
            <a:ext cx="3731829" cy="703943"/>
          </a:xfrm>
          <a:prstGeom prst="rect">
            <a:avLst/>
          </a:prstGeom>
        </p:spPr>
      </p:pic>
      <p:graphicFrame>
        <p:nvGraphicFramePr>
          <p:cNvPr id="8" name="Схема 7"/>
          <p:cNvGraphicFramePr/>
          <p:nvPr/>
        </p:nvGraphicFramePr>
        <p:xfrm>
          <a:off x="2453105" y="143933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3811138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413" y="332656"/>
            <a:ext cx="2885155" cy="2351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Продукт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55840" y="1765309"/>
            <a:ext cx="7200800" cy="4525963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B050"/>
                </a:solidFill>
              </a:rPr>
              <a:t>Настольное и мобильное приложения</a:t>
            </a:r>
            <a:r>
              <a:rPr lang="ru-RU" b="1" dirty="0" smtClean="0">
                <a:solidFill>
                  <a:srgbClr val="C00000"/>
                </a:solidFill>
              </a:rPr>
              <a:t>, сайт и с игровыми и </a:t>
            </a:r>
            <a:r>
              <a:rPr lang="ru-RU" b="1" dirty="0" err="1" smtClean="0">
                <a:solidFill>
                  <a:srgbClr val="C00000"/>
                </a:solidFill>
              </a:rPr>
              <a:t>межпредметными</a:t>
            </a:r>
            <a:r>
              <a:rPr lang="ru-RU" b="1" dirty="0" smtClean="0">
                <a:solidFill>
                  <a:srgbClr val="C00000"/>
                </a:solidFill>
              </a:rPr>
              <a:t> технологиями, </a:t>
            </a:r>
            <a:r>
              <a:rPr lang="ru-RU" b="1" dirty="0" smtClean="0">
                <a:solidFill>
                  <a:srgbClr val="00B050"/>
                </a:solidFill>
              </a:rPr>
              <a:t>элементы игры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ru-RU" b="1" dirty="0" smtClean="0">
                <a:solidFill>
                  <a:srgbClr val="00B050"/>
                </a:solidFill>
              </a:rPr>
              <a:t>и </a:t>
            </a:r>
            <a:r>
              <a:rPr lang="ru-RU" b="1" dirty="0" err="1" smtClean="0">
                <a:solidFill>
                  <a:srgbClr val="00B050"/>
                </a:solidFill>
              </a:rPr>
              <a:t>соцсети</a:t>
            </a:r>
            <a:r>
              <a:rPr lang="ru-RU" b="1" dirty="0" smtClean="0">
                <a:solidFill>
                  <a:srgbClr val="C00000"/>
                </a:solidFill>
              </a:rPr>
              <a:t>. 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Интерактивный (Обучающая реальность) электромеханический конструктор; </a:t>
            </a:r>
          </a:p>
          <a:p>
            <a:r>
              <a:rPr lang="ru-RU" b="1" dirty="0" smtClean="0">
                <a:solidFill>
                  <a:srgbClr val="00B050"/>
                </a:solidFill>
              </a:rPr>
              <a:t>комплект учебно-методических материалов</a:t>
            </a:r>
            <a:r>
              <a:rPr lang="ru-RU" b="1" dirty="0" smtClean="0">
                <a:solidFill>
                  <a:srgbClr val="C00000"/>
                </a:solidFill>
              </a:rPr>
              <a:t>, 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Система он-</a:t>
            </a:r>
            <a:r>
              <a:rPr lang="ru-RU" b="1" dirty="0" err="1" smtClean="0">
                <a:solidFill>
                  <a:srgbClr val="C00000"/>
                </a:solidFill>
              </a:rPr>
              <a:t>лайн</a:t>
            </a:r>
            <a:r>
              <a:rPr lang="ru-RU" b="1" dirty="0" smtClean="0">
                <a:solidFill>
                  <a:srgbClr val="C00000"/>
                </a:solidFill>
              </a:rPr>
              <a:t> помощи преподавателям</a:t>
            </a:r>
            <a:r>
              <a:rPr lang="ru-RU" dirty="0" smtClean="0"/>
              <a:t>.</a:t>
            </a:r>
          </a:p>
          <a:p>
            <a:r>
              <a:rPr lang="ru-RU" dirty="0" smtClean="0">
                <a:solidFill>
                  <a:srgbClr val="00B050"/>
                </a:solidFill>
              </a:rPr>
              <a:t>(*- зеленым выделен </a:t>
            </a:r>
            <a:r>
              <a:rPr lang="en-US" dirty="0" smtClean="0">
                <a:solidFill>
                  <a:srgbClr val="00B050"/>
                </a:solidFill>
              </a:rPr>
              <a:t>MVP)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4099" name="Picture 3" descr="C:\Users\вучз\Pictures\Camera\IMG_20180421_1009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92" y="3212976"/>
            <a:ext cx="3215680" cy="18088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563" y="4221088"/>
            <a:ext cx="2080415" cy="2091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26388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B2CE9AF-A34C-4F49-8CAB-8FAC43763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 </a:t>
            </a:r>
            <a:r>
              <a:rPr lang="en-US" dirty="0"/>
              <a:t>/ VP (Value proposition)</a:t>
            </a:r>
            <a:endParaRPr lang="ru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C22AC78-49A2-4ED9-8DE7-25DB1942D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главные </a:t>
            </a:r>
            <a:r>
              <a:rPr lang="ru-RU" dirty="0"/>
              <a:t>преимущества вашего </a:t>
            </a:r>
            <a:r>
              <a:rPr lang="ru-RU" dirty="0" smtClean="0"/>
              <a:t>продукта:</a:t>
            </a:r>
          </a:p>
          <a:p>
            <a:r>
              <a:rPr lang="ru-RU" dirty="0" smtClean="0"/>
              <a:t>Доступность , финансовая и методическая</a:t>
            </a:r>
            <a:endParaRPr lang="ru-RU" dirty="0"/>
          </a:p>
          <a:p>
            <a:r>
              <a:rPr lang="ru-RU" dirty="0"/>
              <a:t>Почему пользователи должны захотеть его купить/начать им </a:t>
            </a:r>
            <a:r>
              <a:rPr lang="ru-RU" dirty="0" smtClean="0"/>
              <a:t>пользоваться: Экономит время и  помогает  родителям </a:t>
            </a:r>
            <a:r>
              <a:rPr lang="ru-RU" smtClean="0"/>
              <a:t>и учителям.</a:t>
            </a:r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89AD960B-89B5-324C-9407-33D7A13D5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94617DF2-E328-4F21-A4E3-663AC939475F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12" y="5935287"/>
            <a:ext cx="3731829" cy="70394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59559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B2CE9AF-A34C-4F49-8CAB-8FAC43763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[</a:t>
            </a:r>
            <a:r>
              <a:rPr lang="ru-RU" dirty="0"/>
              <a:t>О</a:t>
            </a:r>
            <a:r>
              <a:rPr lang="en-US" dirty="0"/>
              <a:t>] </a:t>
            </a:r>
            <a:r>
              <a:rPr lang="ru-RU" dirty="0"/>
              <a:t>Почему сейчас?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C22AC78-49A2-4ED9-8DE7-25DB1942D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r>
              <a:rPr lang="ru-RU" dirty="0" smtClean="0"/>
              <a:t>Почему </a:t>
            </a:r>
            <a:r>
              <a:rPr lang="ru-RU" dirty="0"/>
              <a:t>этот проект имеет смысл запускать сейчас</a:t>
            </a:r>
            <a:r>
              <a:rPr lang="ru-RU" dirty="0" smtClean="0"/>
              <a:t>?</a:t>
            </a:r>
          </a:p>
          <a:p>
            <a:pPr marL="0" indent="0">
              <a:buNone/>
            </a:pPr>
            <a:r>
              <a:rPr lang="ru-RU" dirty="0" smtClean="0"/>
              <a:t>Прошла эйфория от ЛЕГО и </a:t>
            </a:r>
            <a:r>
              <a:rPr lang="ru-RU" dirty="0" err="1" smtClean="0"/>
              <a:t>ардуино</a:t>
            </a:r>
            <a:r>
              <a:rPr lang="ru-RU" dirty="0" smtClean="0"/>
              <a:t>, накопились проблемы , сформировался и растет спрос на альтернативные решения</a:t>
            </a:r>
          </a:p>
          <a:p>
            <a:pPr marL="0" indent="0">
              <a:buNone/>
            </a:pPr>
            <a:r>
              <a:rPr lang="ru-RU" dirty="0" smtClean="0"/>
              <a:t>Возникла потребность в массовости,</a:t>
            </a:r>
          </a:p>
          <a:p>
            <a:pPr marL="0" indent="0">
              <a:buNone/>
            </a:pPr>
            <a:r>
              <a:rPr lang="ru-RU" dirty="0" smtClean="0"/>
              <a:t>выявился дефицит преподавателей</a:t>
            </a:r>
            <a:endParaRPr lang="ru-RU" dirty="0"/>
          </a:p>
          <a:p>
            <a:pPr marL="0" indent="0" algn="r">
              <a:buNone/>
            </a:pPr>
            <a:r>
              <a:rPr lang="ru-RU" dirty="0"/>
              <a:t>Почему это нельзя было сделать раньше</a:t>
            </a:r>
            <a:r>
              <a:rPr lang="ru-RU" dirty="0" smtClean="0"/>
              <a:t>?</a:t>
            </a:r>
          </a:p>
          <a:p>
            <a:pPr marL="0" indent="0">
              <a:buNone/>
            </a:pPr>
            <a:r>
              <a:rPr lang="ru-RU" dirty="0" smtClean="0"/>
              <a:t>Не было апробации, </a:t>
            </a:r>
            <a:r>
              <a:rPr lang="en-US" dirty="0" err="1" smtClean="0"/>
              <a:t>CustDev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41E25F6-B88B-1F4C-8D17-C0957AFCD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94617DF2-E328-4F21-A4E3-663AC939475F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12" y="5935287"/>
            <a:ext cx="3731829" cy="70394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87080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Рынок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 smtClean="0"/>
              <a:t>Рынок - Обучение программированию детей</a:t>
            </a:r>
          </a:p>
          <a:p>
            <a:r>
              <a:rPr lang="en-US" sz="1800" dirty="0"/>
              <a:t>PAM</a:t>
            </a:r>
            <a:r>
              <a:rPr lang="ru-RU" sz="1800" dirty="0"/>
              <a:t> объем рынка в России – 8558+7408 = 15 966 000 </a:t>
            </a:r>
            <a:r>
              <a:rPr lang="ru-RU" sz="1800" dirty="0" smtClean="0"/>
              <a:t>детей.</a:t>
            </a:r>
            <a:endParaRPr lang="ru-RU" sz="1800" dirty="0"/>
          </a:p>
          <a:p>
            <a:r>
              <a:rPr lang="ru-RU" sz="1800" dirty="0"/>
              <a:t>Стоимость услуги: 200 </a:t>
            </a:r>
            <a:r>
              <a:rPr lang="ru-RU" sz="1800" dirty="0" err="1"/>
              <a:t>р</a:t>
            </a:r>
            <a:r>
              <a:rPr lang="ru-RU" sz="1800" dirty="0"/>
              <a:t>/мес</a:t>
            </a:r>
            <a:r>
              <a:rPr lang="ru-RU" sz="1800" dirty="0" smtClean="0"/>
              <a:t>. *8 месяцев– 1600 </a:t>
            </a:r>
            <a:r>
              <a:rPr lang="ru-RU" sz="1800" dirty="0" err="1" smtClean="0"/>
              <a:t>р</a:t>
            </a:r>
            <a:r>
              <a:rPr lang="ru-RU" sz="1800" dirty="0" smtClean="0"/>
              <a:t>/год.</a:t>
            </a:r>
            <a:endParaRPr lang="ru-RU" sz="1800" dirty="0"/>
          </a:p>
          <a:p>
            <a:r>
              <a:rPr lang="ru-RU" sz="1800" dirty="0"/>
              <a:t>Объем: </a:t>
            </a:r>
            <a:br>
              <a:rPr lang="ru-RU" sz="1800" dirty="0"/>
            </a:br>
            <a:r>
              <a:rPr lang="en-US" sz="1800" dirty="0"/>
              <a:t>TAM</a:t>
            </a:r>
            <a:r>
              <a:rPr lang="ru-RU" sz="1800" dirty="0"/>
              <a:t>: </a:t>
            </a:r>
            <a:r>
              <a:rPr lang="ru-RU" sz="1800" dirty="0" smtClean="0"/>
              <a:t>2% </a:t>
            </a:r>
            <a:r>
              <a:rPr lang="ru-RU" sz="1800" dirty="0"/>
              <a:t>= </a:t>
            </a:r>
            <a:r>
              <a:rPr lang="ru-RU" sz="1600" dirty="0" smtClean="0"/>
              <a:t>383 184 000,00 </a:t>
            </a:r>
            <a:r>
              <a:rPr lang="ru-RU" sz="1800" dirty="0" smtClean="0"/>
              <a:t>руб./год.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en-US" sz="1800" dirty="0"/>
              <a:t>SAM</a:t>
            </a:r>
            <a:r>
              <a:rPr lang="ru-RU" sz="1800" dirty="0"/>
              <a:t>: 5% = </a:t>
            </a:r>
            <a:r>
              <a:rPr lang="ru-RU" sz="1600" dirty="0" smtClean="0"/>
              <a:t>19 159 200,00</a:t>
            </a:r>
            <a:r>
              <a:rPr lang="ru-RU" sz="1800" dirty="0" smtClean="0"/>
              <a:t> </a:t>
            </a:r>
            <a:r>
              <a:rPr lang="ru-RU" sz="1800" dirty="0"/>
              <a:t>руб</a:t>
            </a:r>
            <a:r>
              <a:rPr lang="ru-RU" sz="1800" dirty="0" smtClean="0"/>
              <a:t>./год.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en-US" sz="1800" dirty="0"/>
              <a:t>SOM</a:t>
            </a:r>
            <a:r>
              <a:rPr lang="ru-RU" sz="1800" dirty="0"/>
              <a:t>: равен </a:t>
            </a:r>
            <a:r>
              <a:rPr lang="en-US" sz="1800" dirty="0"/>
              <a:t>SAM</a:t>
            </a:r>
            <a:r>
              <a:rPr lang="ru-RU" sz="1800" dirty="0"/>
              <a:t>, т.к. программа тиражируемая, обновляется централизованно</a:t>
            </a:r>
          </a:p>
          <a:p>
            <a:r>
              <a:rPr lang="ru-RU" b="1" dirty="0" smtClean="0"/>
              <a:t>Рынок - Кружки конструирования для детей</a:t>
            </a:r>
          </a:p>
          <a:p>
            <a:r>
              <a:rPr lang="en-US" sz="1800" dirty="0" smtClean="0"/>
              <a:t>PAM</a:t>
            </a:r>
            <a:r>
              <a:rPr lang="ru-RU" sz="1800" dirty="0" smtClean="0"/>
              <a:t> </a:t>
            </a:r>
            <a:r>
              <a:rPr lang="ru-RU" sz="1800" dirty="0"/>
              <a:t>объем рынка в России – 8558+7408 = 15 966 000 </a:t>
            </a:r>
            <a:r>
              <a:rPr lang="ru-RU" sz="1800" dirty="0" smtClean="0"/>
              <a:t>детей.</a:t>
            </a:r>
            <a:endParaRPr lang="ru-RU" sz="1800" dirty="0"/>
          </a:p>
          <a:p>
            <a:r>
              <a:rPr lang="ru-RU" sz="2200" dirty="0"/>
              <a:t>Стоимость услуги: 200 </a:t>
            </a:r>
            <a:r>
              <a:rPr lang="ru-RU" sz="2200" dirty="0" err="1"/>
              <a:t>р</a:t>
            </a:r>
            <a:r>
              <a:rPr lang="ru-RU" sz="2200" dirty="0"/>
              <a:t>/мес</a:t>
            </a:r>
            <a:r>
              <a:rPr lang="ru-RU" sz="2200" dirty="0" smtClean="0"/>
              <a:t>.* месяцев = 1600 </a:t>
            </a:r>
            <a:r>
              <a:rPr lang="ru-RU" sz="2200" dirty="0" err="1" smtClean="0"/>
              <a:t>р</a:t>
            </a:r>
            <a:r>
              <a:rPr lang="ru-RU" sz="2200" dirty="0" smtClean="0"/>
              <a:t>/год</a:t>
            </a:r>
            <a:endParaRPr lang="ru-RU" sz="2200" dirty="0"/>
          </a:p>
          <a:p>
            <a:r>
              <a:rPr lang="ru-RU" sz="2200" dirty="0"/>
              <a:t>Объем: </a:t>
            </a:r>
            <a:br>
              <a:rPr lang="ru-RU" sz="2200" dirty="0"/>
            </a:br>
            <a:r>
              <a:rPr lang="en-US" sz="2200" dirty="0"/>
              <a:t>TAM</a:t>
            </a:r>
            <a:r>
              <a:rPr lang="ru-RU" sz="2200" dirty="0"/>
              <a:t>: </a:t>
            </a:r>
            <a:r>
              <a:rPr lang="ru-RU" sz="2200" dirty="0" smtClean="0"/>
              <a:t>2% </a:t>
            </a:r>
            <a:r>
              <a:rPr lang="ru-RU" sz="2200" dirty="0"/>
              <a:t>= </a:t>
            </a:r>
            <a:r>
              <a:rPr lang="ru-RU" sz="2400" dirty="0" smtClean="0"/>
              <a:t>383 184 000,00 </a:t>
            </a:r>
            <a:r>
              <a:rPr lang="ru-RU" sz="2200" dirty="0" smtClean="0"/>
              <a:t>руб</a:t>
            </a:r>
            <a:r>
              <a:rPr lang="ru-RU" sz="2200" dirty="0"/>
              <a:t>./мес.</a:t>
            </a:r>
            <a:br>
              <a:rPr lang="ru-RU" sz="2200" dirty="0"/>
            </a:br>
            <a:r>
              <a:rPr lang="en-US" sz="2200" dirty="0"/>
              <a:t>SAM</a:t>
            </a:r>
            <a:r>
              <a:rPr lang="ru-RU" sz="2200" dirty="0"/>
              <a:t>: 5% = </a:t>
            </a:r>
            <a:r>
              <a:rPr lang="ru-RU" sz="2400" dirty="0" smtClean="0"/>
              <a:t>19 159 200,00</a:t>
            </a:r>
            <a:r>
              <a:rPr lang="ru-RU" sz="2800" dirty="0" smtClean="0"/>
              <a:t> </a:t>
            </a:r>
            <a:r>
              <a:rPr lang="ru-RU" sz="2200" dirty="0" smtClean="0"/>
              <a:t>руб</a:t>
            </a:r>
            <a:r>
              <a:rPr lang="ru-RU" sz="2200" dirty="0"/>
              <a:t>./мес.</a:t>
            </a:r>
            <a:br>
              <a:rPr lang="ru-RU" sz="2200" dirty="0"/>
            </a:br>
            <a:endParaRPr lang="ru-RU" sz="2200" dirty="0"/>
          </a:p>
          <a:p>
            <a:r>
              <a:rPr lang="ru-RU" b="1" dirty="0" smtClean="0"/>
              <a:t>+ Семьи , покупающие конструкторы детям.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1252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B2CE9AF-A34C-4F49-8CAB-8FAC43763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Бизнес </a:t>
            </a:r>
            <a:r>
              <a:rPr lang="ru-RU" dirty="0" smtClean="0"/>
              <a:t>модель</a:t>
            </a:r>
            <a:r>
              <a:rPr lang="en-US" dirty="0" smtClean="0"/>
              <a:t> </a:t>
            </a:r>
            <a:r>
              <a:rPr lang="ru-RU" dirty="0" smtClean="0"/>
              <a:t>№1</a:t>
            </a:r>
            <a:endParaRPr lang="ru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C22AC78-49A2-4ED9-8DE7-25DB1942D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>
              <a:buNone/>
            </a:pPr>
            <a:r>
              <a:rPr lang="ru-RU" dirty="0"/>
              <a:t>Как ваш продукт будет продаваться</a:t>
            </a:r>
            <a:r>
              <a:rPr lang="ru-RU" dirty="0" smtClean="0"/>
              <a:t>?</a:t>
            </a:r>
          </a:p>
          <a:p>
            <a:pPr marL="0" indent="0">
              <a:buNone/>
            </a:pPr>
            <a:r>
              <a:rPr lang="ru-RU" dirty="0" smtClean="0"/>
              <a:t>Продажа:</a:t>
            </a:r>
          </a:p>
          <a:p>
            <a:pPr marL="0" indent="0">
              <a:buNone/>
            </a:pPr>
            <a:r>
              <a:rPr lang="ru-RU" dirty="0" smtClean="0"/>
              <a:t> 1. Совместно с производителями железных конструкторов </a:t>
            </a:r>
          </a:p>
          <a:p>
            <a:pPr marL="0" indent="0">
              <a:buNone/>
            </a:pPr>
            <a:r>
              <a:rPr lang="ru-RU" dirty="0" smtClean="0"/>
              <a:t>2. Через органы образования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Стоимость: 1200 – 6 000 рублей за 1 комплект, в зависимости от уровня.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Принимают </a:t>
            </a:r>
            <a:r>
              <a:rPr lang="ru-RU" dirty="0"/>
              <a:t>решение о </a:t>
            </a:r>
            <a:r>
              <a:rPr lang="ru-RU" dirty="0" smtClean="0"/>
              <a:t>покупке: Родители, преподаватели, методисты.</a:t>
            </a:r>
          </a:p>
          <a:p>
            <a:pPr marL="0" indent="0">
              <a:buNone/>
            </a:pPr>
            <a:r>
              <a:rPr lang="ru-RU" dirty="0" smtClean="0"/>
              <a:t>Конечный пользователь: Дети, студенты, преподаватели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5B62FB4A-A286-244D-AE49-445A9451F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94617DF2-E328-4F21-A4E3-663AC939475F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12" y="5935287"/>
            <a:ext cx="3731829" cy="70394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4368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5205733" y="4268935"/>
            <a:ext cx="6650907" cy="225640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marL="342900" indent="-342900" algn="ctr">
              <a:buAutoNum type="arabicPeriod"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Бизнес-модель №2</a:t>
            </a:r>
            <a:endParaRPr lang="ru-RU" dirty="0"/>
          </a:p>
        </p:txBody>
      </p:sp>
      <p:pic>
        <p:nvPicPr>
          <p:cNvPr id="1029" name="Picture 5" descr="C:\Users\вучз\AppData\Local\Microsoft\Windows\INetCache\IE\5CEQEXWW\images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1957" y="4397300"/>
            <a:ext cx="2052320" cy="1905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ятиугольник 3"/>
          <p:cNvSpPr/>
          <p:nvPr/>
        </p:nvSpPr>
        <p:spPr>
          <a:xfrm>
            <a:off x="1057530" y="4693332"/>
            <a:ext cx="4128459" cy="1400944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ru-RU" dirty="0" smtClean="0"/>
              <a:t>Технология дохода</a:t>
            </a:r>
          </a:p>
          <a:p>
            <a:pPr marL="342900" indent="-342900" algn="ctr">
              <a:buAutoNum type="arabicPeriod"/>
            </a:pPr>
            <a:r>
              <a:rPr lang="ru-RU" dirty="0" smtClean="0"/>
              <a:t>Методика</a:t>
            </a:r>
          </a:p>
          <a:p>
            <a:pPr marL="342900" indent="-342900" algn="ctr">
              <a:buAutoNum type="arabicPeriod"/>
            </a:pPr>
            <a:r>
              <a:rPr lang="ru-RU" dirty="0" smtClean="0"/>
              <a:t>Подсказки от </a:t>
            </a:r>
            <a:r>
              <a:rPr lang="ru-RU" dirty="0" err="1" smtClean="0"/>
              <a:t>нейросети</a:t>
            </a:r>
            <a:endParaRPr lang="ru-RU" dirty="0" smtClean="0"/>
          </a:p>
          <a:p>
            <a:pPr marL="342900" indent="-342900" algn="ctr">
              <a:buAutoNum type="arabicPeriod"/>
            </a:pPr>
            <a:r>
              <a:rPr lang="ru-RU" dirty="0" smtClean="0"/>
              <a:t>Обучение</a:t>
            </a:r>
            <a:endParaRPr lang="ru-RU" dirty="0"/>
          </a:p>
        </p:txBody>
      </p:sp>
      <p:sp>
        <p:nvSpPr>
          <p:cNvPr id="5" name="Пятиугольник 4"/>
          <p:cNvSpPr/>
          <p:nvPr/>
        </p:nvSpPr>
        <p:spPr>
          <a:xfrm flipH="1">
            <a:off x="7443265" y="2204864"/>
            <a:ext cx="4032448" cy="1152128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ru-RU" dirty="0" smtClean="0"/>
              <a:t>Конструкторы</a:t>
            </a:r>
          </a:p>
          <a:p>
            <a:pPr marL="342900" indent="-342900" algn="ctr">
              <a:buAutoNum type="arabicPeriod"/>
            </a:pPr>
            <a:r>
              <a:rPr lang="ru-RU" dirty="0" smtClean="0"/>
              <a:t>Лицензии для клубов</a:t>
            </a:r>
          </a:p>
          <a:p>
            <a:pPr algn="ctr"/>
            <a:endParaRPr lang="ru-RU" dirty="0" smtClean="0"/>
          </a:p>
          <a:p>
            <a:pPr marL="342900" indent="-342900" algn="ctr">
              <a:buAutoNum type="arabicPeriod"/>
            </a:pPr>
            <a:endParaRPr lang="ru-RU" dirty="0"/>
          </a:p>
        </p:txBody>
      </p:sp>
      <p:pic>
        <p:nvPicPr>
          <p:cNvPr id="9" name="Picture 11" descr="G:\Photos\IMG0011A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9233206" y="4048537"/>
            <a:ext cx="1796716" cy="268829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32" name="Picture 8" descr="C:\Users\вучз\Pictures\ev-rodi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9724" y="1484785"/>
            <a:ext cx="3848001" cy="25206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73216" y="1107582"/>
            <a:ext cx="37065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Транзакционная (Оплата за услугу)</a:t>
            </a:r>
            <a:endParaRPr lang="ru-RU" sz="28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422259" y="4268934"/>
            <a:ext cx="16537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Подписка</a:t>
            </a:r>
            <a:endParaRPr lang="ru-RU" sz="28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8976320" y="1587220"/>
            <a:ext cx="15874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Продажи</a:t>
            </a:r>
            <a:endParaRPr lang="ru-RU" sz="2800" dirty="0"/>
          </a:p>
        </p:txBody>
      </p:sp>
      <p:sp>
        <p:nvSpPr>
          <p:cNvPr id="19" name="Пятиугольник 18"/>
          <p:cNvSpPr/>
          <p:nvPr/>
        </p:nvSpPr>
        <p:spPr>
          <a:xfrm>
            <a:off x="335360" y="2492577"/>
            <a:ext cx="3442699" cy="1512168"/>
          </a:xfrm>
          <a:prstGeom prst="homePlate">
            <a:avLst>
              <a:gd name="adj" fmla="val 231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marL="342900" indent="-342900" algn="ctr">
              <a:buAutoNum type="arabicPeriod"/>
            </a:pPr>
            <a:r>
              <a:rPr lang="ru-RU" dirty="0" smtClean="0"/>
              <a:t>Образовательная платформа</a:t>
            </a:r>
          </a:p>
          <a:p>
            <a:pPr marL="342900" indent="-342900" algn="ctr">
              <a:buAutoNum type="arabicPeriod"/>
            </a:pPr>
            <a:r>
              <a:rPr lang="ru-RU" dirty="0" smtClean="0"/>
              <a:t>Участие в конкурсах</a:t>
            </a:r>
          </a:p>
          <a:p>
            <a:pPr algn="ctr"/>
            <a:endParaRPr lang="ru-RU" dirty="0" smtClean="0"/>
          </a:p>
          <a:p>
            <a:pPr marL="342900" indent="-342900" algn="ctr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18334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5375" y="1493258"/>
            <a:ext cx="2074167" cy="964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Конкуренты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7580" y="1987132"/>
            <a:ext cx="10972800" cy="4525963"/>
          </a:xfrm>
        </p:spPr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415" y="4941168"/>
            <a:ext cx="2784309" cy="1377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84301" y="1223644"/>
            <a:ext cx="2316071" cy="1233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880311" y="2735812"/>
            <a:ext cx="3119669" cy="1590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63138490"/>
              </p:ext>
            </p:extLst>
          </p:nvPr>
        </p:nvGraphicFramePr>
        <p:xfrm>
          <a:off x="431372" y="1268761"/>
          <a:ext cx="8448937" cy="5130793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3456384"/>
                <a:gridCol w="2592288"/>
                <a:gridCol w="2400265"/>
              </a:tblGrid>
              <a:tr h="1327993">
                <a:tc>
                  <a:txBody>
                    <a:bodyPr/>
                    <a:lstStyle/>
                    <a:p>
                      <a:r>
                        <a:rPr lang="ru-RU" dirty="0" smtClean="0"/>
                        <a:t>«</a:t>
                      </a:r>
                      <a:r>
                        <a:rPr lang="en-US" dirty="0" smtClean="0"/>
                        <a:t>Lego</a:t>
                      </a:r>
                      <a:r>
                        <a:rPr lang="ru-RU" dirty="0" smtClean="0"/>
                        <a:t>» и аналоги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b="0" dirty="0" smtClean="0"/>
                        <a:t>красиво , </a:t>
                      </a:r>
                      <a:r>
                        <a:rPr lang="ru-RU" b="1" dirty="0" smtClean="0"/>
                        <a:t>эффектно</a:t>
                      </a:r>
                      <a:r>
                        <a:rPr lang="ru-RU" b="0" dirty="0" smtClean="0"/>
                        <a:t>, быстро</a:t>
                      </a:r>
                      <a:endParaRPr lang="ru-RU" b="0" dirty="0"/>
                    </a:p>
                  </a:txBody>
                  <a:tcPr marL="121920" marR="12192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 smtClean="0"/>
                        <a:t>дорого</a:t>
                      </a:r>
                      <a:r>
                        <a:rPr lang="ru-RU" dirty="0" smtClean="0"/>
                        <a:t>, нет инженерного подхода</a:t>
                      </a:r>
                      <a:endParaRPr lang="ru-RU" dirty="0"/>
                    </a:p>
                  </a:txBody>
                  <a:tcPr marL="121920" marR="121920">
                    <a:solidFill>
                      <a:srgbClr val="FFFF00"/>
                    </a:solidFill>
                  </a:tcPr>
                </a:tc>
              </a:tr>
              <a:tr h="2056383">
                <a:tc>
                  <a:txBody>
                    <a:bodyPr/>
                    <a:lstStyle/>
                    <a:p>
                      <a:r>
                        <a:rPr lang="ru-RU" dirty="0" err="1" smtClean="0">
                          <a:hlinkClick r:id="rId6"/>
                        </a:rPr>
                        <a:t>Ардуино</a:t>
                      </a:r>
                      <a:r>
                        <a:rPr lang="ru-RU" dirty="0" smtClean="0"/>
                        <a:t> и аналоги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b="1" baseline="0" dirty="0" smtClean="0"/>
                        <a:t>гигагерцы</a:t>
                      </a:r>
                      <a:r>
                        <a:rPr lang="ru-RU" baseline="0" dirty="0" smtClean="0"/>
                        <a:t>,  платы, гибкост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ь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</a:rPr>
                        <a:t>, развитие идеи «Знатока»</a:t>
                      </a:r>
                    </a:p>
                  </a:txBody>
                  <a:tcPr marL="121920" marR="12192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 детей </a:t>
                      </a:r>
                      <a:r>
                        <a:rPr lang="ru-RU" b="1" dirty="0" smtClean="0"/>
                        <a:t>нет</a:t>
                      </a:r>
                      <a:r>
                        <a:rPr lang="ru-RU" dirty="0" smtClean="0"/>
                        <a:t> базовой </a:t>
                      </a:r>
                      <a:r>
                        <a:rPr lang="ru-RU" b="1" dirty="0" smtClean="0"/>
                        <a:t>инженерной подготовки. Нужны Очень</a:t>
                      </a:r>
                      <a:r>
                        <a:rPr lang="ru-RU" b="1" baseline="0" dirty="0" smtClean="0"/>
                        <a:t> продвинутые преподаватели</a:t>
                      </a:r>
                      <a:endParaRPr lang="ru-RU" b="1" dirty="0"/>
                    </a:p>
                  </a:txBody>
                  <a:tcPr marL="121920" marR="121920">
                    <a:solidFill>
                      <a:srgbClr val="FFFF00"/>
                    </a:solidFill>
                  </a:tcPr>
                </a:tc>
              </a:tr>
              <a:tr h="1746417"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Конструкторы «</a:t>
                      </a:r>
                      <a:r>
                        <a:rPr lang="ru-RU" b="1" dirty="0" smtClean="0"/>
                        <a:t>Знаток</a:t>
                      </a:r>
                      <a:r>
                        <a:rPr lang="ru-RU" dirty="0" smtClean="0"/>
                        <a:t>»</a:t>
                      </a:r>
                      <a:endParaRPr lang="ru-RU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b="0" dirty="0" smtClean="0"/>
                        <a:t>Простые</a:t>
                      </a:r>
                      <a:r>
                        <a:rPr lang="ru-RU" b="0" baseline="0" dirty="0" smtClean="0"/>
                        <a:t> соединения</a:t>
                      </a:r>
                      <a:endParaRPr lang="ru-RU" b="1" dirty="0"/>
                    </a:p>
                  </a:txBody>
                  <a:tcPr marL="121920" marR="12192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Высокая цена, </a:t>
                      </a:r>
                      <a:r>
                        <a:rPr lang="ru-RU" baseline="0" dirty="0" smtClean="0"/>
                        <a:t>низкая надежность, искаженное обучение детей</a:t>
                      </a:r>
                      <a:endParaRPr lang="ru-RU" dirty="0"/>
                    </a:p>
                  </a:txBody>
                  <a:tcPr marL="121920" marR="121920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pic>
        <p:nvPicPr>
          <p:cNvPr id="11" name="Picture 1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7383" y="3095851"/>
            <a:ext cx="2542159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4050" y="4489033"/>
            <a:ext cx="2982834" cy="1829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80888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Скругленный прямоугольник 25"/>
          <p:cNvSpPr/>
          <p:nvPr/>
        </p:nvSpPr>
        <p:spPr>
          <a:xfrm>
            <a:off x="8785990" y="324853"/>
            <a:ext cx="3406010" cy="267077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8785990" y="3994485"/>
            <a:ext cx="3406010" cy="267077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57200" y="4653317"/>
            <a:ext cx="5034712" cy="148843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31371" y="2492896"/>
            <a:ext cx="8130919" cy="193899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0" y="836712"/>
            <a:ext cx="7968885" cy="15924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1424" y="0"/>
            <a:ext cx="10972800" cy="796950"/>
          </a:xfrm>
        </p:spPr>
        <p:txBody>
          <a:bodyPr/>
          <a:lstStyle/>
          <a:p>
            <a:r>
              <a:rPr lang="ru-RU" dirty="0" smtClean="0"/>
              <a:t>Команда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78043" y="773016"/>
            <a:ext cx="4310789" cy="15727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Сергей </a:t>
            </a:r>
            <a:r>
              <a:rPr lang="ru-RU" sz="2400" dirty="0" err="1" smtClean="0"/>
              <a:t>Болбачан</a:t>
            </a:r>
            <a:r>
              <a:rPr lang="ru-RU" sz="2400" dirty="0" smtClean="0"/>
              <a:t> — Опыт преподавания, для детей и разработок ИТ с 1986г.</a:t>
            </a:r>
          </a:p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71798" y="2564904"/>
            <a:ext cx="388561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Надежда Соколова — </a:t>
            </a:r>
          </a:p>
          <a:p>
            <a:r>
              <a:rPr lang="ru-RU" sz="2400" dirty="0" smtClean="0"/>
              <a:t>Руководитель краевого </a:t>
            </a:r>
          </a:p>
          <a:p>
            <a:r>
              <a:rPr lang="ru-RU" sz="2400" dirty="0" smtClean="0"/>
              <a:t>Методического центра</a:t>
            </a:r>
          </a:p>
          <a:p>
            <a:r>
              <a:rPr lang="ru-RU" sz="2400" dirty="0" smtClean="0"/>
              <a:t>По информатике.</a:t>
            </a:r>
          </a:p>
          <a:p>
            <a:r>
              <a:rPr lang="ru-RU" sz="2400" dirty="0" smtClean="0"/>
              <a:t>Опыт 15 лет.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257967" y="4625244"/>
            <a:ext cx="27942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Удинкан</a:t>
            </a:r>
            <a:r>
              <a:rPr lang="ru-RU" dirty="0" smtClean="0"/>
              <a:t> Илья— программист, разработка сайта</a:t>
            </a:r>
            <a:endParaRPr lang="ru-RU" dirty="0"/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81" y="2636912"/>
            <a:ext cx="3602200" cy="152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Удинкан&#10;            Иль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5845" y="4665168"/>
            <a:ext cx="1344149" cy="1344149"/>
          </a:xfrm>
          <a:prstGeom prst="rect">
            <a:avLst/>
          </a:prstGeom>
          <a:noFill/>
        </p:spPr>
      </p:pic>
      <p:pic>
        <p:nvPicPr>
          <p:cNvPr id="1026" name="Picture 2" descr="C:\copy\Обучайка\КонструированиеЗанятие1\наКовреСжат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4043" y="917033"/>
            <a:ext cx="2592287" cy="1458161"/>
          </a:xfrm>
          <a:prstGeom prst="rect">
            <a:avLst/>
          </a:prstGeom>
          <a:noFill/>
        </p:spPr>
      </p:pic>
      <p:sp>
        <p:nvSpPr>
          <p:cNvPr id="21" name="TextBox 20"/>
          <p:cNvSpPr txBox="1"/>
          <p:nvPr/>
        </p:nvSpPr>
        <p:spPr>
          <a:xfrm>
            <a:off x="6768075" y="6165304"/>
            <a:ext cx="4992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B050"/>
                </a:solidFill>
              </a:rPr>
              <a:t>(*- На фото наши занятия)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756064" y="4407016"/>
            <a:ext cx="1440617" cy="1892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Прямоугольник 22"/>
          <p:cNvSpPr/>
          <p:nvPr/>
        </p:nvSpPr>
        <p:spPr>
          <a:xfrm>
            <a:off x="10121017" y="4673188"/>
            <a:ext cx="17551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Болбачан</a:t>
            </a:r>
            <a:r>
              <a:rPr lang="ru-RU" dirty="0" smtClean="0"/>
              <a:t> Иван. 12 лет. Тестирование, демонстрации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31568" y="4969042"/>
            <a:ext cx="26589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Нет </a:t>
            </a:r>
            <a:r>
              <a:rPr lang="ru-RU" b="1" dirty="0" err="1" smtClean="0"/>
              <a:t>маркетолога</a:t>
            </a:r>
            <a:r>
              <a:rPr lang="ru-RU" b="1" dirty="0" smtClean="0"/>
              <a:t> и </a:t>
            </a:r>
            <a:r>
              <a:rPr lang="ru-RU" b="1" dirty="0" err="1" smtClean="0"/>
              <a:t>продажника</a:t>
            </a:r>
            <a:r>
              <a:rPr lang="ru-RU" b="1" dirty="0" smtClean="0"/>
              <a:t>.</a:t>
            </a:r>
            <a:endParaRPr lang="ru-RU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0082025" y="529389"/>
            <a:ext cx="200927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Павлова Наталья – Учитель технологии высшей категории, опыт работы в школе и садике 10 лет.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978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7382" y="4222056"/>
            <a:ext cx="6023999" cy="2635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 descr="скан_письмоХКРИО0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 flipV="1">
            <a:off x="5423925" y="1"/>
            <a:ext cx="6526696" cy="6334735"/>
          </a:xfrm>
          <a:prstGeom prst="rect">
            <a:avLst/>
          </a:prstGeom>
        </p:spPr>
      </p:pic>
      <p:pic>
        <p:nvPicPr>
          <p:cNvPr id="4" name="Picture 2" descr="C:\copy\Роботы\IMG_20171009_14101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8718" y="3066965"/>
            <a:ext cx="3264363" cy="349458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722" y="188640"/>
            <a:ext cx="8703213" cy="65293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Метрики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9350" y="980729"/>
            <a:ext cx="6542517" cy="4525963"/>
          </a:xfrm>
        </p:spPr>
        <p:txBody>
          <a:bodyPr>
            <a:normAutofit/>
          </a:bodyPr>
          <a:lstStyle/>
          <a:p>
            <a:r>
              <a:rPr lang="ru-RU" dirty="0" smtClean="0"/>
              <a:t>Готовы : образовательное приложение, методика </a:t>
            </a:r>
          </a:p>
          <a:p>
            <a:r>
              <a:rPr lang="ru-RU" dirty="0" smtClean="0"/>
              <a:t>Сертификация министерства образования, экспертов</a:t>
            </a:r>
          </a:p>
          <a:p>
            <a:r>
              <a:rPr lang="ru-RU" dirty="0" smtClean="0"/>
              <a:t>Эксклюзивная договоренность с заводом </a:t>
            </a:r>
            <a:r>
              <a:rPr lang="ru-RU" dirty="0" smtClean="0">
                <a:solidFill>
                  <a:srgbClr val="FF0000"/>
                </a:solidFill>
              </a:rPr>
              <a:t>конструкторов</a:t>
            </a:r>
          </a:p>
          <a:p>
            <a:r>
              <a:rPr lang="ru-RU" dirty="0" smtClean="0"/>
              <a:t>Идут занятия в школе и клубе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92134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B2CE9AF-A34C-4F49-8CAB-8FAC43763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[</a:t>
            </a:r>
            <a:r>
              <a:rPr lang="ru-RU" dirty="0"/>
              <a:t>О</a:t>
            </a:r>
            <a:r>
              <a:rPr lang="en-US" dirty="0"/>
              <a:t>] </a:t>
            </a:r>
            <a:r>
              <a:rPr lang="ru-RU" dirty="0"/>
              <a:t>Упоминание в прессе и интеллектуальная собственность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C22AC78-49A2-4ED9-8DE7-25DB1942D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публичные </a:t>
            </a:r>
            <a:r>
              <a:rPr lang="ru-RU" dirty="0"/>
              <a:t>упоминания в </a:t>
            </a:r>
            <a:r>
              <a:rPr lang="ru-RU" dirty="0" smtClean="0"/>
              <a:t>прессе: - Статья в газете «Хабаровские вести»</a:t>
            </a:r>
            <a:endParaRPr lang="ru-RU" dirty="0"/>
          </a:p>
          <a:p>
            <a:r>
              <a:rPr lang="ru-RU" dirty="0" smtClean="0"/>
              <a:t>интеллектуальную собственность: Зарегистрированная методика.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E1B39959-BF85-E547-8BCD-DDFC96F0D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94617DF2-E328-4F21-A4E3-663AC939475F}" type="slidenum">
              <a:rPr lang="ru-RU" smtClean="0"/>
              <a:pPr/>
              <a:t>16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12" y="5935287"/>
            <a:ext cx="3731829" cy="70394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0810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B2CE9AF-A34C-4F49-8CAB-8FAC43763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Требуемые инвестиции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C22AC78-49A2-4ED9-8DE7-25DB1942D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Сколько вам нужно денег</a:t>
            </a:r>
            <a:r>
              <a:rPr lang="ru-RU" dirty="0" smtClean="0"/>
              <a:t>? 4 600 000 рублей. траншами</a:t>
            </a:r>
            <a:endParaRPr lang="ru-RU" dirty="0"/>
          </a:p>
          <a:p>
            <a:r>
              <a:rPr lang="ru-RU" dirty="0"/>
              <a:t>На какой период</a:t>
            </a:r>
            <a:r>
              <a:rPr lang="ru-RU" dirty="0" smtClean="0"/>
              <a:t>? - Год</a:t>
            </a:r>
            <a:endParaRPr lang="ru-RU" dirty="0"/>
          </a:p>
          <a:p>
            <a:r>
              <a:rPr lang="ru-RU" dirty="0"/>
              <a:t>Что вы планируете сделать за отчетный период</a:t>
            </a:r>
            <a:r>
              <a:rPr lang="ru-RU" dirty="0" smtClean="0"/>
              <a:t>?</a:t>
            </a:r>
          </a:p>
          <a:p>
            <a:pPr lvl="2"/>
            <a:r>
              <a:rPr lang="ru-RU" dirty="0" smtClean="0"/>
              <a:t>Разработка методического сайта (нейронная сеть)</a:t>
            </a:r>
          </a:p>
          <a:p>
            <a:pPr lvl="2"/>
            <a:r>
              <a:rPr lang="ru-RU" dirty="0" smtClean="0"/>
              <a:t>Опытная партия конструкторов</a:t>
            </a:r>
          </a:p>
          <a:p>
            <a:pPr lvl="2"/>
            <a:r>
              <a:rPr lang="ru-RU" dirty="0" smtClean="0"/>
              <a:t>Запуск массовых продаж</a:t>
            </a:r>
          </a:p>
          <a:p>
            <a:pPr lvl="2"/>
            <a:r>
              <a:rPr lang="ru-RU" dirty="0" smtClean="0"/>
              <a:t>Тиражирование в регионе, обучение преподавателей</a:t>
            </a:r>
          </a:p>
          <a:p>
            <a:pPr lvl="2"/>
            <a:r>
              <a:rPr lang="ru-RU" dirty="0" smtClean="0"/>
              <a:t>Участие в выставках </a:t>
            </a:r>
          </a:p>
          <a:p>
            <a:pPr lvl="2"/>
            <a:r>
              <a:rPr lang="ru-RU" dirty="0" smtClean="0"/>
              <a:t>Локализованные версии на английском и под языки стран СНГ </a:t>
            </a:r>
          </a:p>
          <a:p>
            <a:pPr lvl="2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BDB6B79-3DC6-764C-8CC3-3B41ED16F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94617DF2-E328-4F21-A4E3-663AC939475F}" type="slidenum">
              <a:rPr lang="ru-RU" smtClean="0"/>
              <a:pPr/>
              <a:t>17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12" y="5935287"/>
            <a:ext cx="3731829" cy="70394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93166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403" y="188640"/>
            <a:ext cx="10972800" cy="1143000"/>
          </a:xfrm>
        </p:spPr>
        <p:txBody>
          <a:bodyPr/>
          <a:lstStyle/>
          <a:p>
            <a:r>
              <a:rPr lang="ru-RU" dirty="0" smtClean="0"/>
              <a:t>Контакты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sergbsv@gmail.com</a:t>
            </a:r>
            <a:endParaRPr lang="en-US" dirty="0" smtClean="0"/>
          </a:p>
          <a:p>
            <a:r>
              <a:rPr lang="en-US" dirty="0" smtClean="0"/>
              <a:t>+7 (914) 5432393</a:t>
            </a:r>
          </a:p>
          <a:p>
            <a:r>
              <a:rPr lang="en-US" dirty="0" err="1" smtClean="0"/>
              <a:t>skype</a:t>
            </a:r>
            <a:r>
              <a:rPr lang="en-US" dirty="0" smtClean="0"/>
              <a:t>: </a:t>
            </a:r>
            <a:r>
              <a:rPr lang="en-US" dirty="0" err="1" smtClean="0"/>
              <a:t>sergbsv</a:t>
            </a:r>
            <a:endParaRPr lang="en-US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664" y="4581129"/>
            <a:ext cx="1756489" cy="1963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19936" y="2703389"/>
            <a:ext cx="2584384" cy="130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0" descr="G:\Photos\IMG0013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880309" y="3356992"/>
            <a:ext cx="3048000" cy="3048000"/>
          </a:xfrm>
          <a:prstGeom prst="rect">
            <a:avLst/>
          </a:prstGeom>
          <a:noFill/>
        </p:spPr>
      </p:pic>
      <p:pic>
        <p:nvPicPr>
          <p:cNvPr id="10" name="Picture 11" descr="G:\Photos\IMG0011A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6200000">
            <a:off x="4957078" y="3991859"/>
            <a:ext cx="1515265" cy="2693804"/>
          </a:xfrm>
          <a:prstGeom prst="rect">
            <a:avLst/>
          </a:prstGeom>
          <a:noFill/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784299" y="1033072"/>
            <a:ext cx="2598976" cy="1670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48309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4833</TotalTime>
  <Words>758</Words>
  <Application>Microsoft Office PowerPoint</Application>
  <PresentationFormat>Произвольный</PresentationFormat>
  <Paragraphs>130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Образовательная система «Интерактивный конструктор"</vt:lpstr>
      <vt:lpstr>Образовательная система "Лаборатория Хомки"</vt:lpstr>
      <vt:lpstr>Кратко о проекте  </vt:lpstr>
      <vt:lpstr>Проблема</vt:lpstr>
      <vt:lpstr>Подтверждение проблемы:</vt:lpstr>
      <vt:lpstr>Кто испытывает эту проблему (ЦА)</vt:lpstr>
      <vt:lpstr>Продукт</vt:lpstr>
      <vt:lpstr>Решение / VP (Value proposition)</vt:lpstr>
      <vt:lpstr>[О] Почему сейчас?</vt:lpstr>
      <vt:lpstr>Рынок</vt:lpstr>
      <vt:lpstr>Бизнес модель №1</vt:lpstr>
      <vt:lpstr>Бизнес-модель №2</vt:lpstr>
      <vt:lpstr>Конкуренты</vt:lpstr>
      <vt:lpstr>Команда</vt:lpstr>
      <vt:lpstr>Метрики</vt:lpstr>
      <vt:lpstr>[О] Упоминание в прессе и интеллектуальная собственность</vt:lpstr>
      <vt:lpstr>Требуемые инвестиции</vt:lpstr>
      <vt:lpstr>Контакты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для презентации проекта</dc:title>
  <dc:creator>Alexey Chikov</dc:creator>
  <cp:lastModifiedBy>1</cp:lastModifiedBy>
  <cp:revision>111</cp:revision>
  <dcterms:created xsi:type="dcterms:W3CDTF">2018-02-17T13:10:23Z</dcterms:created>
  <dcterms:modified xsi:type="dcterms:W3CDTF">2019-10-11T10:00:52Z</dcterms:modified>
</cp:coreProperties>
</file>