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0" r:id="rId2"/>
    <p:sldId id="280" r:id="rId3"/>
    <p:sldId id="281" r:id="rId4"/>
    <p:sldId id="282" r:id="rId5"/>
    <p:sldId id="272" r:id="rId6"/>
    <p:sldId id="276" r:id="rId7"/>
    <p:sldId id="273" r:id="rId8"/>
    <p:sldId id="283" r:id="rId9"/>
    <p:sldId id="284" r:id="rId10"/>
    <p:sldId id="277" r:id="rId11"/>
    <p:sldId id="285" r:id="rId12"/>
    <p:sldId id="278" r:id="rId13"/>
    <p:sldId id="27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FD8"/>
    <a:srgbClr val="FBB3C1"/>
    <a:srgbClr val="FDD077"/>
    <a:srgbClr val="FCAF17"/>
    <a:srgbClr val="DEEEF2"/>
    <a:srgbClr val="B5D8E1"/>
    <a:srgbClr val="FD493D"/>
    <a:srgbClr val="8F00FF"/>
    <a:srgbClr val="8F8D09"/>
    <a:srgbClr val="B1DB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OneDrive\Desktop\&#1060;&#1080;&#1085;&#1072;&#1085;&#1089;&#1086;&#1074;&#1072;&#1103;%20&#1084;&#1086;&#1076;&#1077;&#1083;&#1100;%20&#1055;&#1088;&#1086;&#1076;&#1091;&#1082;&#1090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0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Структура расходов в месяц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80C-4253-A3B7-FBB00ED42F0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80C-4253-A3B7-FBB00ED42F0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80C-4253-A3B7-FBB00ED42F0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80C-4253-A3B7-FBB00ED42F0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80C-4253-A3B7-FBB00ED42F0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80C-4253-A3B7-FBB00ED42F0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80C-4253-A3B7-FBB00ED42F0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'План доходов и расходов'!$A$61:$A$67</c:f>
              <c:strCache>
                <c:ptCount val="7"/>
                <c:pt idx="0">
                  <c:v>Сырьё</c:v>
                </c:pt>
                <c:pt idx="1">
                  <c:v>ФОТ</c:v>
                </c:pt>
                <c:pt idx="2">
                  <c:v>Аренда помещения</c:v>
                </c:pt>
                <c:pt idx="3">
                  <c:v>ЖКХ</c:v>
                </c:pt>
                <c:pt idx="4">
                  <c:v>R&amp;D</c:v>
                </c:pt>
                <c:pt idx="5">
                  <c:v>Маркетинг</c:v>
                </c:pt>
                <c:pt idx="6">
                  <c:v>Амортизация</c:v>
                </c:pt>
              </c:strCache>
            </c:strRef>
          </c:cat>
          <c:val>
            <c:numRef>
              <c:f>'План доходов и расходов'!$B$61:$B$67</c:f>
              <c:numCache>
                <c:formatCode>_-* #\ ##0_-;\-* #\ ##0_-;_-* "-"??_-;_-@_-</c:formatCode>
                <c:ptCount val="7"/>
                <c:pt idx="0">
                  <c:v>2894400</c:v>
                </c:pt>
                <c:pt idx="1">
                  <c:v>1404597.7011494255</c:v>
                </c:pt>
                <c:pt idx="2">
                  <c:v>56250</c:v>
                </c:pt>
                <c:pt idx="3">
                  <c:v>80000</c:v>
                </c:pt>
                <c:pt idx="4">
                  <c:v>100000</c:v>
                </c:pt>
                <c:pt idx="5">
                  <c:v>562333</c:v>
                </c:pt>
                <c:pt idx="6">
                  <c:v>61933.333333333336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80C-4253-A3B7-FBB00ED42F0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945308467778407"/>
          <c:y val="0.20667409739809411"/>
          <c:w val="0.27143125889777669"/>
          <c:h val="0.635267107831650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28554-EB6C-426D-98A2-F4CE50C16688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86AE67-2BFD-416B-A6CA-B516B64B0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017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6AE67-2BFD-416B-A6CA-B516B64B050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523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6AE67-2BFD-416B-A6CA-B516B64B050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302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6AE67-2BFD-416B-A6CA-B516B64B050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342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6AE67-2BFD-416B-A6CA-B516B64B050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821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6AE67-2BFD-416B-A6CA-B516B64B050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995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21D05-6FFF-5679-8736-59A9AE1D5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B2CD3F8-B047-ABEA-AD32-6255B2CF0D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70AE0A-13F6-48E5-9E17-6DC87FB51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7A264D-C560-7A50-1F3E-9478777A8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CD79CF-EF20-C093-C99A-CDA804BE0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705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C8B0C2-558A-F6B4-B488-D107087F9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243E107-AC3D-0A77-FE53-439A95219F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C59F9B-B7B4-82E1-5BDF-996B7ACA2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A49012-8216-A458-D47F-468743740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DA4420-2C0E-D4C0-1D48-BF7EAEB3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09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D28CEC0-0262-5087-1A6B-4D47F02985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50B7C02-D6C5-93FD-DBC9-B87591BEB8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B941CF-E754-668F-B752-6E3924586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DB713C-EA8F-CBC9-7D30-A5DDDBE02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32E21B-008D-28B1-AE0D-C416FA3F1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783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CB50E1-8F1C-460D-2BBF-649A0D138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FB6F8D-CF78-F16D-C1E7-A5BC3E332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1BD97A-6C9F-BB81-D7DC-00AF3D982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9E4820-AB7C-A8DC-3F75-FEBB47E9B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5A635D-F789-B745-D89A-81BEBA0BB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794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10C830-2937-9351-210D-A98C5CAA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74FFE2-867E-0A2B-3DD5-7F50E5681F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747195-5215-C262-5094-928E81F81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67094D-6D09-494A-0F1B-4D1924986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3F74EC-0E91-93D2-A6B6-7343F3BFE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799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D334F4-9E03-C6F4-EC60-CCE8FABC9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1D8036-D2EC-732B-CF92-21DA636E30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DE7C78-6904-B5E8-3D88-AF339B01DD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F500167-2042-3A3C-320D-AB9D2FA7A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80C3A0-9F15-010C-B8A0-8E6EBB084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9C5FBF-8FD4-4469-A9DC-E173A56FB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888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086F41-630F-1B83-4E3D-751F17530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A34D13-E8AE-7C51-5666-E020BA942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60A3067-72D0-E316-FFDF-0BA5D186E3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2A44D51-1442-72B0-F5CA-0912879758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E1ACDCE-2217-2794-4E57-618840CFCD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8339464-C55A-F3B3-A6EC-A8839EA3C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540BCE6-822B-99D9-5F94-9C792E675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46F1CB6-FA6D-C43A-536E-B29D0720D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567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DD3535-354E-9222-9EA5-E5FAC0AED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A8FFA24-6C16-BBD7-711F-BF37D7D3A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89A8C10-5EF9-983E-45DE-7D410486A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4C26B71-056A-00B8-12C6-0D1EA2D1C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69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EF4E5E8-2038-0AD2-8DD5-547FF2777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0720AF-20EC-8BB6-1E1B-943EE465B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BDCFDF-0D85-A648-1667-2474AC25A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979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B1A85A-71E2-8E25-2093-0FE0C532E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160D1B-A046-3491-0214-4730C1E79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16736D-5577-E43F-F6F4-4353ADDC0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361447-964E-3506-6315-93A752903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8B95E74-C757-E7E8-4A61-826694054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5B7F9E-C7DE-BF35-5939-15C09C65B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831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C83549-F122-3AC3-C592-02B7B01DD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4BAAD64-BDF8-36A1-E25A-96807E34EA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9D72486-9104-DA92-D8EF-D1904ECF6F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2B2EA3-3486-6D10-3D4A-B996C1BDF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905BEA-A59A-F3FF-A4A1-0D6FFA670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938DDE8-7BEF-A992-2434-C01B86AAE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363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782F7F-5F11-2AB0-1310-090B0BEAA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F4BCE3-BB3F-08B7-C221-A044AF88C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5C47DF-6AFC-E234-2162-929505C6F5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A51C4-1455-4CE3-AFA0-BEBAEFF4605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1CF78F-04E4-0050-4FC0-F88A4E2624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18BE7D-9BAE-C24E-EEEF-94FCDA6BEE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213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DFA1218-B591-0380-0BCA-CBE7DFCE565C}"/>
              </a:ext>
            </a:extLst>
          </p:cNvPr>
          <p:cNvSpPr/>
          <p:nvPr/>
        </p:nvSpPr>
        <p:spPr>
          <a:xfrm>
            <a:off x="8229600" y="0"/>
            <a:ext cx="3962399" cy="4155540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Gilroy" panose="00000500000000000000" pitchFamily="2" charset="-52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532E329-1F9F-86CD-C06D-FFFCF1B69544}"/>
              </a:ext>
            </a:extLst>
          </p:cNvPr>
          <p:cNvSpPr/>
          <p:nvPr/>
        </p:nvSpPr>
        <p:spPr>
          <a:xfrm>
            <a:off x="8229600" y="4155540"/>
            <a:ext cx="3962399" cy="1982710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1713E6-A269-1603-9A76-B305EF48B7D4}"/>
              </a:ext>
            </a:extLst>
          </p:cNvPr>
          <p:cNvSpPr/>
          <p:nvPr/>
        </p:nvSpPr>
        <p:spPr>
          <a:xfrm>
            <a:off x="3395050" y="6138250"/>
            <a:ext cx="8796950" cy="71975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EC705E1-32D5-52CA-AF8D-925C78681BE6}"/>
              </a:ext>
            </a:extLst>
          </p:cNvPr>
          <p:cNvSpPr/>
          <p:nvPr/>
        </p:nvSpPr>
        <p:spPr>
          <a:xfrm>
            <a:off x="0" y="4155540"/>
            <a:ext cx="3395049" cy="270246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err="1"/>
              <a:t>Губенина</a:t>
            </a:r>
            <a:r>
              <a:rPr lang="ru-RU" sz="1600" dirty="0"/>
              <a:t> Виктория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Демина Анна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 </a:t>
            </a:r>
            <a:r>
              <a:rPr lang="ru-RU" sz="1600" dirty="0" err="1"/>
              <a:t>Замащикова</a:t>
            </a:r>
            <a:r>
              <a:rPr lang="ru-RU" sz="1600" dirty="0"/>
              <a:t> Светлана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Федотова Дарья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err="1"/>
              <a:t>Киричко</a:t>
            </a:r>
            <a:r>
              <a:rPr lang="ru-RU" sz="1600" dirty="0"/>
              <a:t> Павел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Шатаева Алина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Ерофеева Екатерина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Борисова Диана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Осадчая Дарья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Ким Виктория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F9373FC-1B9A-44DD-D9CC-DAFA860B2075}"/>
              </a:ext>
            </a:extLst>
          </p:cNvPr>
          <p:cNvSpPr/>
          <p:nvPr/>
        </p:nvSpPr>
        <p:spPr>
          <a:xfrm>
            <a:off x="3395049" y="4189666"/>
            <a:ext cx="4834550" cy="1982710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Prime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Era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— 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сыворотка-концентрат 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волос, созданная 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людей со сложными 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поврежденными волосами. Сыворотка 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предназначена для самостоятельного применения, а также для обогащения любых готовых </a:t>
            </a:r>
            <a:r>
              <a:rPr lang="ru-RU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уходовых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средств (шампуней, масок), повышая их эффективность.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E90510-3D90-D04E-BF61-D2F2BCBA52B3}"/>
              </a:ext>
            </a:extLst>
          </p:cNvPr>
          <p:cNvSpPr txBox="1"/>
          <p:nvPr/>
        </p:nvSpPr>
        <p:spPr>
          <a:xfrm>
            <a:off x="-165505" y="622948"/>
            <a:ext cx="68987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atin typeface="Gilroy" panose="00000500000000000000" pitchFamily="2" charset="-52"/>
              </a:rPr>
              <a:t>PRIME ERA</a:t>
            </a:r>
            <a:endParaRPr lang="ru-RU" sz="8000" b="1" dirty="0">
              <a:latin typeface="Gilroy" panose="00000500000000000000" pitchFamily="2" charset="-52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929551A-BD45-7BD6-49F5-EC49F082BB8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8236" y="6333726"/>
            <a:ext cx="3442699" cy="32879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FE47CCE-A8BF-C97C-1907-EE2F7C63655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812" y="6179317"/>
            <a:ext cx="826600" cy="644324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1C18C7D-D356-7E95-913A-6488A94A224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375" y="6233326"/>
            <a:ext cx="1382684" cy="529596"/>
          </a:xfrm>
          <a:prstGeom prst="rect">
            <a:avLst/>
          </a:prstGeom>
        </p:spPr>
      </p:pic>
      <p:pic>
        <p:nvPicPr>
          <p:cNvPr id="30" name="Рисунок 29" descr="Изображение выглядит как текст, Шрифт, символ, Графи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B015A8D-7A47-3A27-D458-ADAA3B9CD0E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025" y="6189425"/>
            <a:ext cx="1603967" cy="6174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B448DC4-A340-C5F8-2A2C-8315D9B623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9599" y="6625"/>
            <a:ext cx="3962401" cy="414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230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1F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33922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solidFill>
                  <a:srgbClr val="3DCC71"/>
                </a:solidFill>
                <a:latin typeface="Gilroy" panose="00000500000000000000" pitchFamily="2" charset="-52"/>
              </a:rPr>
              <a:t>КОМАНДА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0" y="1176699"/>
            <a:ext cx="7007382" cy="181069"/>
          </a:xfrm>
          <a:prstGeom prst="rect">
            <a:avLst/>
          </a:prstGeom>
          <a:solidFill>
            <a:srgbClr val="3DC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5251A768-6DC9-83F5-127D-ABB2192400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378" t="19561" r="9175" b="30513"/>
          <a:stretch/>
        </p:blipFill>
        <p:spPr>
          <a:xfrm>
            <a:off x="568603" y="1651526"/>
            <a:ext cx="3109060" cy="3423920"/>
          </a:xfrm>
          <a:prstGeom prst="ellipse">
            <a:avLst/>
          </a:prstGeom>
          <a:ln w="38100">
            <a:solidFill>
              <a:srgbClr val="3DCC71"/>
            </a:solidFill>
          </a:ln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E729D946-28A2-9A74-39C4-D0F1C4607963}"/>
              </a:ext>
            </a:extLst>
          </p:cNvPr>
          <p:cNvSpPr txBox="1"/>
          <p:nvPr/>
        </p:nvSpPr>
        <p:spPr>
          <a:xfrm>
            <a:off x="643998" y="5079059"/>
            <a:ext cx="29582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>Светлана </a:t>
            </a:r>
            <a:r>
              <a:rPr lang="ru-RU" dirty="0" err="1">
                <a:solidFill>
                  <a:srgbClr val="3DCC71"/>
                </a:solidFill>
                <a:latin typeface="Gilroy" panose="00000500000000000000"/>
              </a:rPr>
              <a:t>Замащикова</a:t>
            </a:r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/>
            </a:r>
            <a:br>
              <a:rPr lang="ru-RU" dirty="0">
                <a:solidFill>
                  <a:srgbClr val="3DCC71"/>
                </a:solidFill>
                <a:latin typeface="Gilroy" panose="00000500000000000000"/>
              </a:rPr>
            </a:br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>Лидер проекта</a:t>
            </a:r>
          </a:p>
          <a:p>
            <a:pPr algn="ctr"/>
            <a:endParaRPr lang="ru-RU" dirty="0">
              <a:latin typeface="Gilroy" panose="00000500000000000000"/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C578973-8B4F-7250-6B71-38B6D3F5E4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18" t="16740" r="10593" b="8540"/>
          <a:stretch/>
        </p:blipFill>
        <p:spPr>
          <a:xfrm>
            <a:off x="8527927" y="1651526"/>
            <a:ext cx="1787899" cy="2143760"/>
          </a:xfrm>
          <a:prstGeom prst="ellipse">
            <a:avLst/>
          </a:prstGeom>
          <a:ln w="38100">
            <a:solidFill>
              <a:srgbClr val="3DCC71"/>
            </a:solidFill>
          </a:ln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F73F364E-EF7A-7C5B-1A9C-9850E48CF6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" t="5926" r="16868" b="25333"/>
          <a:stretch/>
        </p:blipFill>
        <p:spPr>
          <a:xfrm>
            <a:off x="5309329" y="1651526"/>
            <a:ext cx="1787899" cy="2143760"/>
          </a:xfrm>
          <a:prstGeom prst="ellipse">
            <a:avLst/>
          </a:prstGeom>
          <a:ln w="38100">
            <a:solidFill>
              <a:srgbClr val="3DCC71"/>
            </a:solidFill>
          </a:ln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8C228E2E-A91E-CDB2-9277-D800440D64E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974" t="11111" r="-1" b="7260"/>
          <a:stretch/>
        </p:blipFill>
        <p:spPr>
          <a:xfrm>
            <a:off x="7130819" y="4216286"/>
            <a:ext cx="1484890" cy="1719818"/>
          </a:xfrm>
          <a:prstGeom prst="ellipse">
            <a:avLst/>
          </a:prstGeom>
          <a:ln w="38100">
            <a:solidFill>
              <a:srgbClr val="3DCC71"/>
            </a:solidFill>
          </a:ln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3B7B1253-59E5-44DE-8CD7-9A0F036E7BF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2219" t="18298" r="18387" b="20671"/>
          <a:stretch/>
        </p:blipFill>
        <p:spPr>
          <a:xfrm>
            <a:off x="3957048" y="4216286"/>
            <a:ext cx="1484890" cy="1719818"/>
          </a:xfrm>
          <a:prstGeom prst="ellipse">
            <a:avLst/>
          </a:prstGeom>
          <a:ln w="38100">
            <a:solidFill>
              <a:srgbClr val="3DCC71"/>
            </a:solidFill>
          </a:ln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3AB985D1-CF0D-1546-6879-2C5892F4CF8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926" r="27799"/>
          <a:stretch/>
        </p:blipFill>
        <p:spPr>
          <a:xfrm>
            <a:off x="9990632" y="4216286"/>
            <a:ext cx="1583347" cy="1719818"/>
          </a:xfrm>
          <a:prstGeom prst="ellipse">
            <a:avLst/>
          </a:prstGeom>
          <a:ln w="38100">
            <a:solidFill>
              <a:srgbClr val="3DCC71"/>
            </a:solidFill>
          </a:ln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B90B54A2-FE64-A42B-CBD1-6170E7C7169B}"/>
              </a:ext>
            </a:extLst>
          </p:cNvPr>
          <p:cNvSpPr txBox="1"/>
          <p:nvPr/>
        </p:nvSpPr>
        <p:spPr>
          <a:xfrm>
            <a:off x="4724143" y="3824895"/>
            <a:ext cx="2958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>Павел </a:t>
            </a:r>
            <a:r>
              <a:rPr lang="ru-RU" dirty="0" err="1">
                <a:solidFill>
                  <a:srgbClr val="3DCC71"/>
                </a:solidFill>
                <a:latin typeface="Gilroy" panose="00000500000000000000"/>
              </a:rPr>
              <a:t>Киричко</a:t>
            </a:r>
            <a:endParaRPr lang="ru-RU" dirty="0">
              <a:solidFill>
                <a:srgbClr val="3DCC71"/>
              </a:solidFill>
              <a:latin typeface="Gilroy" panose="00000500000000000000"/>
            </a:endParaRPr>
          </a:p>
          <a:p>
            <a:pPr algn="ctr"/>
            <a:r>
              <a:rPr lang="ru-RU" dirty="0" err="1">
                <a:solidFill>
                  <a:srgbClr val="3DCC71"/>
                </a:solidFill>
                <a:latin typeface="Gilroy" panose="00000500000000000000"/>
              </a:rPr>
              <a:t>Рецептурщик</a:t>
            </a:r>
            <a:endParaRPr lang="ru-RU" dirty="0">
              <a:solidFill>
                <a:srgbClr val="3DCC71"/>
              </a:solidFill>
              <a:latin typeface="Gilroy" panose="0000050000000000000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7D43798-5BF9-E4F1-40C2-00692938C97B}"/>
              </a:ext>
            </a:extLst>
          </p:cNvPr>
          <p:cNvSpPr txBox="1"/>
          <p:nvPr/>
        </p:nvSpPr>
        <p:spPr>
          <a:xfrm>
            <a:off x="7987476" y="3824895"/>
            <a:ext cx="29582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>Вика </a:t>
            </a:r>
            <a:r>
              <a:rPr lang="ru-RU" dirty="0" err="1">
                <a:solidFill>
                  <a:srgbClr val="3DCC71"/>
                </a:solidFill>
                <a:latin typeface="Gilroy" panose="00000500000000000000"/>
              </a:rPr>
              <a:t>Губенина</a:t>
            </a:r>
            <a:endParaRPr lang="ru-RU" dirty="0">
              <a:solidFill>
                <a:srgbClr val="3DCC71"/>
              </a:solidFill>
              <a:latin typeface="Gilroy" panose="00000500000000000000"/>
            </a:endParaRPr>
          </a:p>
          <a:p>
            <a:pPr algn="ctr"/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>Инженер</a:t>
            </a:r>
          </a:p>
          <a:p>
            <a:pPr algn="ctr"/>
            <a:endParaRPr lang="ru-RU" dirty="0">
              <a:latin typeface="Gilroy" panose="0000050000000000000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3ADCADE-91B3-46AA-532B-BD7272634085}"/>
              </a:ext>
            </a:extLst>
          </p:cNvPr>
          <p:cNvSpPr txBox="1"/>
          <p:nvPr/>
        </p:nvSpPr>
        <p:spPr>
          <a:xfrm>
            <a:off x="6394129" y="6002389"/>
            <a:ext cx="29582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>Анна Демина</a:t>
            </a:r>
          </a:p>
          <a:p>
            <a:pPr algn="ctr"/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>Исследователь, технолог</a:t>
            </a:r>
          </a:p>
          <a:p>
            <a:pPr algn="ctr"/>
            <a:endParaRPr lang="ru-RU" dirty="0">
              <a:latin typeface="Gilroy" panose="0000050000000000000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212318A-ED05-C79F-7785-0A92D6CC76AA}"/>
              </a:ext>
            </a:extLst>
          </p:cNvPr>
          <p:cNvSpPr txBox="1"/>
          <p:nvPr/>
        </p:nvSpPr>
        <p:spPr>
          <a:xfrm>
            <a:off x="3220358" y="5936104"/>
            <a:ext cx="29582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>Алина Шатаева</a:t>
            </a:r>
          </a:p>
          <a:p>
            <a:pPr algn="ctr"/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>Дизайнер, технолог</a:t>
            </a:r>
          </a:p>
          <a:p>
            <a:pPr algn="ctr"/>
            <a:endParaRPr lang="ru-RU" dirty="0">
              <a:latin typeface="Gilroy" panose="0000050000000000000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3035D9D-035E-AFDA-F201-F684C485667E}"/>
              </a:ext>
            </a:extLst>
          </p:cNvPr>
          <p:cNvSpPr txBox="1"/>
          <p:nvPr/>
        </p:nvSpPr>
        <p:spPr>
          <a:xfrm>
            <a:off x="9352399" y="5936104"/>
            <a:ext cx="2958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>Дарья Федотова</a:t>
            </a:r>
          </a:p>
          <a:p>
            <a:pPr algn="ctr"/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>Дизайнер упаковки, технолог</a:t>
            </a:r>
          </a:p>
          <a:p>
            <a:pPr algn="ctr"/>
            <a:endParaRPr lang="ru-RU" dirty="0">
              <a:latin typeface="Gilroy" panose="00000500000000000000"/>
            </a:endParaRP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468E349D-DACF-060F-B239-B4814ED98EF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6523" t="30037" r="5995" b="31019"/>
          <a:stretch/>
        </p:blipFill>
        <p:spPr>
          <a:xfrm>
            <a:off x="3892990" y="121912"/>
            <a:ext cx="2258530" cy="100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723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1C120B3-B01E-E13E-B675-A7DEDA97C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5494" y="116844"/>
            <a:ext cx="1091965" cy="10387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7332431" y="162874"/>
            <a:ext cx="33922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solidFill>
                  <a:srgbClr val="234DA4"/>
                </a:solidFill>
                <a:latin typeface="Gilroy" panose="00000500000000000000" pitchFamily="2" charset="-52"/>
              </a:rPr>
              <a:t>КОМАНДА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5184618" y="1176699"/>
            <a:ext cx="7007382" cy="181069"/>
          </a:xfrm>
          <a:prstGeom prst="rect">
            <a:avLst/>
          </a:prstGeom>
          <a:solidFill>
            <a:srgbClr val="234D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34DA4"/>
              </a:solidFill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C75141C-2EDF-F790-1CE4-D89C05CBB0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314" t="5221" r="4783" b="7243"/>
          <a:stretch/>
        </p:blipFill>
        <p:spPr>
          <a:xfrm>
            <a:off x="978943" y="1711926"/>
            <a:ext cx="2033428" cy="2163097"/>
          </a:xfrm>
          <a:prstGeom prst="ellipse">
            <a:avLst/>
          </a:prstGeom>
          <a:ln w="38100">
            <a:solidFill>
              <a:srgbClr val="234DA4"/>
            </a:solidFill>
          </a:ln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FE5419A-2821-B8F0-33B2-2FF9C3C023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347" t="2104" r="6799" b="5329"/>
          <a:stretch/>
        </p:blipFill>
        <p:spPr>
          <a:xfrm>
            <a:off x="978943" y="4353891"/>
            <a:ext cx="2033428" cy="2163097"/>
          </a:xfrm>
          <a:prstGeom prst="ellipse">
            <a:avLst/>
          </a:prstGeom>
          <a:ln w="38100">
            <a:solidFill>
              <a:srgbClr val="234DA4"/>
            </a:solidFill>
          </a:ln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5ADEAC50-E37E-8717-0E2C-A085F7A4604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897" t="6620" r="9154" b="6806"/>
          <a:stretch/>
        </p:blipFill>
        <p:spPr>
          <a:xfrm>
            <a:off x="6506259" y="1711925"/>
            <a:ext cx="2033428" cy="2163098"/>
          </a:xfrm>
          <a:prstGeom prst="ellipse">
            <a:avLst/>
          </a:prstGeom>
          <a:ln w="38100">
            <a:solidFill>
              <a:srgbClr val="234DA4"/>
            </a:solidFill>
          </a:ln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863FF978-B6EC-E770-7FDD-BDAEAE64092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484" t="3190" r="9567" b="5232"/>
          <a:stretch/>
        </p:blipFill>
        <p:spPr>
          <a:xfrm>
            <a:off x="6462325" y="4258868"/>
            <a:ext cx="2033428" cy="2258120"/>
          </a:xfrm>
          <a:prstGeom prst="ellipse">
            <a:avLst/>
          </a:prstGeom>
          <a:ln w="38100">
            <a:solidFill>
              <a:srgbClr val="234DA4"/>
            </a:solidFill>
          </a:ln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8ED70A40-C431-9CC5-A178-709023152F9C}"/>
              </a:ext>
            </a:extLst>
          </p:cNvPr>
          <p:cNvSpPr txBox="1"/>
          <p:nvPr/>
        </p:nvSpPr>
        <p:spPr>
          <a:xfrm>
            <a:off x="3281332" y="2147144"/>
            <a:ext cx="2958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234DA4"/>
                </a:solidFill>
                <a:latin typeface="Gilroy" panose="00000500000000000000"/>
              </a:rPr>
              <a:t>Диана Борисова</a:t>
            </a:r>
          </a:p>
          <a:p>
            <a:r>
              <a:rPr lang="ru-RU" dirty="0">
                <a:solidFill>
                  <a:srgbClr val="234DA4"/>
                </a:solidFill>
                <a:latin typeface="Gilroy" panose="00000500000000000000"/>
              </a:rPr>
              <a:t>Маркетолог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91F9DA7-EC43-19E2-B3D4-8596E4789E3A}"/>
              </a:ext>
            </a:extLst>
          </p:cNvPr>
          <p:cNvSpPr txBox="1"/>
          <p:nvPr/>
        </p:nvSpPr>
        <p:spPr>
          <a:xfrm>
            <a:off x="8806345" y="2149446"/>
            <a:ext cx="2958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234DA4"/>
                </a:solidFill>
                <a:latin typeface="Gilroy" panose="00000500000000000000"/>
              </a:rPr>
              <a:t>Екатерина Ерофеева</a:t>
            </a:r>
          </a:p>
          <a:p>
            <a:r>
              <a:rPr lang="ru-RU" dirty="0">
                <a:solidFill>
                  <a:srgbClr val="234DA4"/>
                </a:solidFill>
                <a:latin typeface="Gilroy" panose="00000500000000000000"/>
              </a:rPr>
              <a:t>Маркетолог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457F70D-0835-992A-94E1-30FA28F98895}"/>
              </a:ext>
            </a:extLst>
          </p:cNvPr>
          <p:cNvSpPr txBox="1"/>
          <p:nvPr/>
        </p:nvSpPr>
        <p:spPr>
          <a:xfrm>
            <a:off x="3281332" y="4949922"/>
            <a:ext cx="2958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234DA4"/>
                </a:solidFill>
                <a:latin typeface="Gilroy" panose="00000500000000000000"/>
              </a:rPr>
              <a:t>Дарья Осадчая</a:t>
            </a:r>
          </a:p>
          <a:p>
            <a:r>
              <a:rPr lang="ru-RU" dirty="0">
                <a:solidFill>
                  <a:srgbClr val="234DA4"/>
                </a:solidFill>
                <a:latin typeface="Gilroy" panose="00000500000000000000"/>
              </a:rPr>
              <a:t>Маркетолог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26F1868-4E9A-1C7F-F428-DC2F637D9805}"/>
              </a:ext>
            </a:extLst>
          </p:cNvPr>
          <p:cNvSpPr txBox="1"/>
          <p:nvPr/>
        </p:nvSpPr>
        <p:spPr>
          <a:xfrm>
            <a:off x="8785530" y="4911955"/>
            <a:ext cx="2958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234DA4"/>
                </a:solidFill>
                <a:latin typeface="Gilroy" panose="00000500000000000000"/>
              </a:rPr>
              <a:t>Виктория Ким</a:t>
            </a:r>
          </a:p>
          <a:p>
            <a:r>
              <a:rPr lang="ru-RU" dirty="0">
                <a:solidFill>
                  <a:srgbClr val="234DA4"/>
                </a:solidFill>
                <a:latin typeface="Gilroy" panose="00000500000000000000"/>
              </a:rPr>
              <a:t>Маркетолог</a:t>
            </a:r>
          </a:p>
        </p:txBody>
      </p:sp>
    </p:spTree>
    <p:extLst>
      <p:ext uri="{BB962C8B-B14F-4D97-AF65-F5344CB8AC3E}">
        <p14:creationId xmlns:p14="http://schemas.microsoft.com/office/powerpoint/2010/main" val="1658053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D192BDAB-98A4-86D7-FCC7-1B9A5996A71F}"/>
              </a:ext>
            </a:extLst>
          </p:cNvPr>
          <p:cNvSpPr/>
          <p:nvPr/>
        </p:nvSpPr>
        <p:spPr>
          <a:xfrm>
            <a:off x="778598" y="2267916"/>
            <a:ext cx="4878650" cy="3717713"/>
          </a:xfrm>
          <a:prstGeom prst="round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8E6F02BA-2DFC-342B-8B75-5CD8FC9855ED}"/>
              </a:ext>
            </a:extLst>
          </p:cNvPr>
          <p:cNvSpPr/>
          <p:nvPr/>
        </p:nvSpPr>
        <p:spPr>
          <a:xfrm>
            <a:off x="6490825" y="2267916"/>
            <a:ext cx="4878650" cy="1379066"/>
          </a:xfrm>
          <a:prstGeom prst="round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23185A11-28FD-CC41-3D54-505990FDF835}"/>
              </a:ext>
            </a:extLst>
          </p:cNvPr>
          <p:cNvSpPr/>
          <p:nvPr/>
        </p:nvSpPr>
        <p:spPr>
          <a:xfrm>
            <a:off x="6490825" y="4606564"/>
            <a:ext cx="4878650" cy="2092816"/>
          </a:xfrm>
          <a:prstGeom prst="round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74622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РЕЗУЛЬТАТЫ И ПЛАНЫ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3114392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4671588" y="1176698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5422727" y="1176698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AEEE9EB-9067-AB6F-02BD-8127D085483E}"/>
              </a:ext>
            </a:extLst>
          </p:cNvPr>
          <p:cNvSpPr txBox="1"/>
          <p:nvPr/>
        </p:nvSpPr>
        <p:spPr>
          <a:xfrm>
            <a:off x="1167897" y="2523598"/>
            <a:ext cx="43494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дни проведения акселератора успели: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скорректировать бизнес-модель,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определили модель монетизации, финансовую модель,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 разработана рецептура,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сделан прототип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DFB898-9193-5A49-9442-9AA3EC558584}"/>
              </a:ext>
            </a:extLst>
          </p:cNvPr>
          <p:cNvSpPr txBox="1"/>
          <p:nvPr/>
        </p:nvSpPr>
        <p:spPr>
          <a:xfrm>
            <a:off x="6764619" y="2430292"/>
            <a:ext cx="4331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Результаты:</a:t>
            </a:r>
          </a:p>
          <a:p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 прототип продукта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E0551F6-F3FC-E772-48F8-167A4CF60E8E}"/>
              </a:ext>
            </a:extLst>
          </p:cNvPr>
          <p:cNvSpPr/>
          <p:nvPr/>
        </p:nvSpPr>
        <p:spPr>
          <a:xfrm>
            <a:off x="6201325" y="1176698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4F3834-3165-29DA-7EF8-43F8A6C53E5A}"/>
              </a:ext>
            </a:extLst>
          </p:cNvPr>
          <p:cNvSpPr txBox="1"/>
          <p:nvPr/>
        </p:nvSpPr>
        <p:spPr>
          <a:xfrm>
            <a:off x="6855143" y="4770367"/>
            <a:ext cx="434089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Планы на ближайшее будущее:</a:t>
            </a:r>
          </a:p>
          <a:p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-продолжить изучать компоненты сыворотки и улучшать рецептуру. В дальнейшем возможно создание целой линейки разной продукции 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4D4ED33-736D-F404-4C6D-4BDBF9F0936E}"/>
              </a:ext>
            </a:extLst>
          </p:cNvPr>
          <p:cNvSpPr/>
          <p:nvPr/>
        </p:nvSpPr>
        <p:spPr>
          <a:xfrm>
            <a:off x="6952464" y="1176698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754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D1B9FD33-8C98-B04A-588B-F66F3BFDAE2E}"/>
              </a:ext>
            </a:extLst>
          </p:cNvPr>
          <p:cNvSpPr/>
          <p:nvPr/>
        </p:nvSpPr>
        <p:spPr>
          <a:xfrm>
            <a:off x="7374194" y="1577145"/>
            <a:ext cx="4534617" cy="4621161"/>
          </a:xfrm>
          <a:prstGeom prst="roundRect">
            <a:avLst/>
          </a:prstGeom>
          <a:solidFill>
            <a:srgbClr val="B1DB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Gilroy" panose="00000500000000000000" pitchFamily="2" charset="-52"/>
              </a:rPr>
              <a:t>Prime Era - </a:t>
            </a:r>
            <a:r>
              <a:rPr lang="ru-RU" sz="2400" dirty="0">
                <a:solidFill>
                  <a:schemeClr val="bg1"/>
                </a:solidFill>
                <a:latin typeface="Gilroy" panose="00000500000000000000" pitchFamily="2" charset="-52"/>
              </a:rPr>
              <a:t>сыворотка-концентрат, созданная для преобразования вашей обычной уходовой рутины. Всего несколько капель, добавленных в ваш шампунь, наполнят их мощью уникальных эндемиков Приморского края!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33762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atin typeface="Gilroy" panose="00000500000000000000" pitchFamily="2" charset="-52"/>
              </a:rPr>
              <a:t>PRIME ERA</a:t>
            </a:r>
            <a:endParaRPr lang="ru-RU" sz="5400" b="1" dirty="0">
              <a:latin typeface="Gilroy" panose="00000500000000000000" pitchFamily="2" charset="-52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CE17F8D-E870-5213-9727-7C8ED2EC55D2}"/>
              </a:ext>
            </a:extLst>
          </p:cNvPr>
          <p:cNvSpPr/>
          <p:nvPr/>
        </p:nvSpPr>
        <p:spPr>
          <a:xfrm>
            <a:off x="0" y="1176699"/>
            <a:ext cx="7785980" cy="181069"/>
          </a:xfrm>
          <a:prstGeom prst="rect">
            <a:avLst/>
          </a:prstGeom>
          <a:solidFill>
            <a:srgbClr val="7ABC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 descr="Изображение выглядит как текст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32FB2023-67AC-860C-5646-CEA551E816E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626" y="3632039"/>
            <a:ext cx="2150873" cy="2566267"/>
          </a:xfrm>
          <a:prstGeom prst="rect">
            <a:avLst/>
          </a:prstGeom>
        </p:spPr>
      </p:pic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254E6C85-E006-516B-0497-E670B79F2676}"/>
              </a:ext>
            </a:extLst>
          </p:cNvPr>
          <p:cNvSpPr/>
          <p:nvPr/>
        </p:nvSpPr>
        <p:spPr>
          <a:xfrm>
            <a:off x="532255" y="1680301"/>
            <a:ext cx="6222506" cy="1695943"/>
          </a:xfrm>
          <a:prstGeom prst="roundRect">
            <a:avLst/>
          </a:prstGeom>
          <a:solidFill>
            <a:srgbClr val="7BBD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Gilroy" panose="00000500000000000000"/>
              </a:rPr>
              <a:t>Нам нужны:</a:t>
            </a:r>
          </a:p>
          <a:p>
            <a:pPr marL="285750" indent="-285750" algn="ctr">
              <a:buFontTx/>
              <a:buChar char="-"/>
            </a:pPr>
            <a:r>
              <a:rPr lang="ru-RU" sz="3200" b="1" dirty="0">
                <a:latin typeface="Gilroy" panose="00000500000000000000"/>
              </a:rPr>
              <a:t>Инвестиции</a:t>
            </a:r>
          </a:p>
          <a:p>
            <a:pPr marL="285750" indent="-285750" algn="ctr">
              <a:buFontTx/>
              <a:buChar char="-"/>
            </a:pPr>
            <a:r>
              <a:rPr lang="ru-RU" sz="3200" b="1" dirty="0">
                <a:latin typeface="Gilroy" panose="00000500000000000000"/>
              </a:rPr>
              <a:t>Сотрудники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8932D5C-1B10-AB77-2AA4-04B1A5AA28F2}"/>
              </a:ext>
            </a:extLst>
          </p:cNvPr>
          <p:cNvSpPr txBox="1"/>
          <p:nvPr/>
        </p:nvSpPr>
        <p:spPr>
          <a:xfrm>
            <a:off x="4180021" y="6110263"/>
            <a:ext cx="2036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>
                <a:solidFill>
                  <a:srgbClr val="9DE29A"/>
                </a:solidFill>
                <a:latin typeface="Gilroy" panose="00000500000000000000"/>
              </a:rPr>
              <a:t>Связь с лидером проекта</a:t>
            </a: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26D92EF2-BC9F-3003-FA89-94099E192173}"/>
              </a:ext>
            </a:extLst>
          </p:cNvPr>
          <p:cNvSpPr/>
          <p:nvPr/>
        </p:nvSpPr>
        <p:spPr>
          <a:xfrm>
            <a:off x="871058" y="3698650"/>
            <a:ext cx="2150873" cy="2433046"/>
          </a:xfrm>
          <a:prstGeom prst="roundRect">
            <a:avLst/>
          </a:prstGeom>
          <a:solidFill>
            <a:srgbClr val="9DE2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Gilroy" panose="00000500000000000000"/>
              </a:rPr>
              <a:t>Тут должен быть </a:t>
            </a:r>
            <a:r>
              <a:rPr lang="en-GB" sz="2000" dirty="0" smtClean="0">
                <a:latin typeface="Gilroy" panose="00000500000000000000"/>
              </a:rPr>
              <a:t>QR</a:t>
            </a:r>
            <a:r>
              <a:rPr lang="ru-RU" sz="2000" dirty="0" smtClean="0">
                <a:latin typeface="Gilroy" panose="00000500000000000000"/>
              </a:rPr>
              <a:t> </a:t>
            </a:r>
            <a:r>
              <a:rPr lang="ru-RU" sz="2000" dirty="0">
                <a:latin typeface="Gilroy" panose="00000500000000000000"/>
              </a:rPr>
              <a:t>на </a:t>
            </a:r>
            <a:r>
              <a:rPr lang="ru-RU" sz="2000" dirty="0" err="1">
                <a:latin typeface="Gilroy" panose="00000500000000000000"/>
              </a:rPr>
              <a:t>тгк</a:t>
            </a:r>
            <a:r>
              <a:rPr lang="ru-RU" sz="2000" dirty="0">
                <a:latin typeface="Gilroy" panose="00000500000000000000"/>
              </a:rPr>
              <a:t> проекта или ссылка на сайт</a:t>
            </a:r>
          </a:p>
          <a:p>
            <a:pPr algn="ctr"/>
            <a:endParaRPr lang="ru-RU" sz="2000" dirty="0">
              <a:latin typeface="Gilroy" panose="00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3096203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73196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ЦЕЛЕВАЯ АУДИТОРИЯ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CE17F8D-E870-5213-9727-7C8ED2EC55D2}"/>
              </a:ext>
            </a:extLst>
          </p:cNvPr>
          <p:cNvSpPr/>
          <p:nvPr/>
        </p:nvSpPr>
        <p:spPr>
          <a:xfrm>
            <a:off x="7007382" y="1176699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FAE558-6FDC-75C7-3222-B9C040B0EF55}"/>
              </a:ext>
            </a:extLst>
          </p:cNvPr>
          <p:cNvSpPr txBox="1"/>
          <p:nvPr/>
        </p:nvSpPr>
        <p:spPr>
          <a:xfrm>
            <a:off x="608315" y="1590933"/>
            <a:ext cx="10448461" cy="1464231"/>
          </a:xfrm>
          <a:prstGeom prst="roundRect">
            <a:avLst/>
          </a:prstGeom>
          <a:solidFill>
            <a:srgbClr val="FBB3C1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Люди со сложной структурой волос: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(B2C)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Социально-демографические черты: Жители Приморского края всех возрастов с тусклыми,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непослушными или окрашенными волосами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Вкусы: Продукты для волос, направленные на их тип волос.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потребления: Высокий, на постоянной основе.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644F5AA-4570-BCB7-03F4-86B5A6F33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933" y="3474340"/>
            <a:ext cx="4324954" cy="309605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DB3333A-F13F-20B0-3951-DFC9B21B268A}"/>
              </a:ext>
            </a:extLst>
          </p:cNvPr>
          <p:cNvSpPr txBox="1"/>
          <p:nvPr/>
        </p:nvSpPr>
        <p:spPr>
          <a:xfrm>
            <a:off x="4881018" y="3291554"/>
            <a:ext cx="6394708" cy="3098721"/>
          </a:xfrm>
          <a:prstGeom prst="roundRect">
            <a:avLst/>
          </a:prstGeom>
          <a:solidFill>
            <a:srgbClr val="FDCFD8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Дарья, 25 лет.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Живет в г. Владивосток, имеет непослушные волосы, которые постоянно вьются из-за климата региона.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боль: отсутствие подходящих для ее типа волос продуктов для волос.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Считает, что только приморские жители могут понять ее проблему, т.к. российский массовый рынок не имеет представления о том, как тяжело живется во влажном климате людям со сложной структурой волос.</a:t>
            </a:r>
          </a:p>
          <a:p>
            <a:endParaRPr lang="ru-RU" sz="1600" dirty="0">
              <a:latin typeface="Gilroy" panose="00000500000000000000" pitchFamily="2" charset="-52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0" y="1176700"/>
            <a:ext cx="7785980" cy="181068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298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C7627-B670-4874-45DE-1EEF86ADB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BFED098-43A2-8C2B-FE1D-628CCFB935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169" y="2926112"/>
            <a:ext cx="2978093" cy="37689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72DC619-21F4-EE1F-E7EF-56F0043BBF97}"/>
              </a:ext>
            </a:extLst>
          </p:cNvPr>
          <p:cNvSpPr txBox="1"/>
          <p:nvPr/>
        </p:nvSpPr>
        <p:spPr>
          <a:xfrm>
            <a:off x="371192" y="162962"/>
            <a:ext cx="73196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ЦЕЛЕВАЯ АУДИТОРИЯ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8CBE326-41A2-5644-A05F-A09658B88A56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1702FD3-93E7-7F40-3065-B79B9875E07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1FB85F6-0B77-151A-68ED-EDA565711230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324A696-85EC-85F2-10C1-7D9B733FAC5E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F3F0573-CF79-008F-0C6C-036ED6A94D5C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6564477-3225-953C-456E-C6C396D122C4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2085F6D-2124-5294-9D0A-618A7DF16A1F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0B111F7-20A6-C1C3-0604-3E190E6E9D0E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DC9C596-E18C-FBC1-93E1-E0B76CD027E1}"/>
              </a:ext>
            </a:extLst>
          </p:cNvPr>
          <p:cNvSpPr/>
          <p:nvPr/>
        </p:nvSpPr>
        <p:spPr>
          <a:xfrm>
            <a:off x="7007382" y="1176699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DC742E-CE64-3BFC-FF37-AB7DD495B612}"/>
              </a:ext>
            </a:extLst>
          </p:cNvPr>
          <p:cNvSpPr txBox="1"/>
          <p:nvPr/>
        </p:nvSpPr>
        <p:spPr>
          <a:xfrm>
            <a:off x="696804" y="1659759"/>
            <a:ext cx="8867073" cy="1191816"/>
          </a:xfrm>
          <a:prstGeom prst="roundRect">
            <a:avLst/>
          </a:prstGeom>
          <a:solidFill>
            <a:srgbClr val="FCAF17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Туристы – гости Приморья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(B2C)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Социально-демографические черты: Гости Приморского края всех возрастов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Вкусы: Уникальные продукты, отображающие культуру Приморского края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потребления: Средний.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A2C32A2-22C6-1EB9-9335-6B79A55CB198}"/>
              </a:ext>
            </a:extLst>
          </p:cNvPr>
          <p:cNvSpPr txBox="1"/>
          <p:nvPr/>
        </p:nvSpPr>
        <p:spPr>
          <a:xfrm>
            <a:off x="5361955" y="3213083"/>
            <a:ext cx="6394708" cy="2826306"/>
          </a:xfrm>
          <a:prstGeom prst="roundRect">
            <a:avLst/>
          </a:prstGeom>
          <a:solidFill>
            <a:srgbClr val="FDD077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Антон, 36 лет. Родился и живет в городе Калининград. Прилетел во Владивосток проникнуться культурой края.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Ищет своим родителям и друзьям уникальные сувениры, отражающие место, в котором он побывал, и напоминающее о Приморье.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боль: Однотипные сувениры, например, магниты и блокноты с рисунком моря.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Ценит: Уникальность продукта, его связь с местом производства.</a:t>
            </a:r>
          </a:p>
          <a:p>
            <a:endParaRPr lang="ru-RU" sz="1600" dirty="0">
              <a:latin typeface="Gilroy" panose="00000500000000000000" pitchFamily="2" charset="-52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E7ED07A-2A6B-2B50-E1C4-E584687F115E}"/>
              </a:ext>
            </a:extLst>
          </p:cNvPr>
          <p:cNvSpPr/>
          <p:nvPr/>
        </p:nvSpPr>
        <p:spPr>
          <a:xfrm>
            <a:off x="0" y="1183653"/>
            <a:ext cx="7785980" cy="174115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424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13E1B-CC65-B2C3-F119-9454ED406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790C55-FBA2-611C-1A8B-E423A439E187}"/>
              </a:ext>
            </a:extLst>
          </p:cNvPr>
          <p:cNvSpPr txBox="1"/>
          <p:nvPr/>
        </p:nvSpPr>
        <p:spPr>
          <a:xfrm>
            <a:off x="371192" y="162962"/>
            <a:ext cx="73196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ЦЕЛЕВАЯ АУДИТОРИЯ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D3711F8-3FB4-A8FB-5A20-255F0BBA7851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FBE7039-6852-75B5-C1ED-7310948402A7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C1B1D36-9520-9153-93DC-EFED4D3B799D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F0B2CDA-0F45-B014-083F-8E12643A3BD8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1AD7A08-FE44-4A62-FDB2-4DF7F2FC6B5B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23CD083-CC3A-802D-27CE-56CC714580CB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23149F-B210-0250-EF9E-C5BE4158A603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F460F14-29AB-C1E1-3939-407279D33AB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1E6BD56-FBC3-DE1B-0FEC-F163E64E3918}"/>
              </a:ext>
            </a:extLst>
          </p:cNvPr>
          <p:cNvSpPr/>
          <p:nvPr/>
        </p:nvSpPr>
        <p:spPr>
          <a:xfrm>
            <a:off x="7007382" y="1176699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813F42-4F36-B646-EAFF-208FDF146CAB}"/>
              </a:ext>
            </a:extLst>
          </p:cNvPr>
          <p:cNvSpPr txBox="1"/>
          <p:nvPr/>
        </p:nvSpPr>
        <p:spPr>
          <a:xfrm>
            <a:off x="696805" y="1659759"/>
            <a:ext cx="8400542" cy="1191816"/>
          </a:xfrm>
          <a:prstGeom prst="roundRect">
            <a:avLst/>
          </a:prstGeom>
          <a:solidFill>
            <a:srgbClr val="B5D8E1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Ценители региональной культуры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(B2C)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Социально-демографические черты: Жители Приморского края от 18 лет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Вкусы: Ценят продукты, созданные и произведенные в Приморском крае.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потребления: Средний.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C82E18-0A0C-83A9-B17A-3CA4A0888EC8}"/>
              </a:ext>
            </a:extLst>
          </p:cNvPr>
          <p:cNvSpPr txBox="1"/>
          <p:nvPr/>
        </p:nvSpPr>
        <p:spPr>
          <a:xfrm>
            <a:off x="5343294" y="3425854"/>
            <a:ext cx="6450600" cy="2553891"/>
          </a:xfrm>
          <a:prstGeom prst="roundRect">
            <a:avLst/>
          </a:prstGeom>
          <a:solidFill>
            <a:srgbClr val="DEEEF2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Артем, 32 года.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и вырос в г. Артем. Любит путешествовать по Приморскому краю, открывать для себя новые локации и кататься по бухтам края.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боль: Скучное разнообразие товаров местного производства.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Фанат своего края. Считает, что поддержка местных производителей – гражданский долг каждого жителя Приморья.</a:t>
            </a:r>
          </a:p>
          <a:p>
            <a:endParaRPr lang="ru-RU" sz="1600" dirty="0">
              <a:latin typeface="Gilroy" panose="00000500000000000000" pitchFamily="2" charset="-52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2D2094B-0912-0B45-C979-36DCC900F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29" y="3213083"/>
            <a:ext cx="3953427" cy="2886478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41C06A0-9A1C-85E1-4430-0DE1BEAF9B0E}"/>
              </a:ext>
            </a:extLst>
          </p:cNvPr>
          <p:cNvSpPr/>
          <p:nvPr/>
        </p:nvSpPr>
        <p:spPr>
          <a:xfrm>
            <a:off x="0" y="1183653"/>
            <a:ext cx="7785980" cy="174115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621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0"/>
            <a:ext cx="38555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ПРОБЛЕМА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FAE558-6FDC-75C7-3222-B9C040B0EF55}"/>
              </a:ext>
            </a:extLst>
          </p:cNvPr>
          <p:cNvSpPr txBox="1"/>
          <p:nvPr/>
        </p:nvSpPr>
        <p:spPr>
          <a:xfrm>
            <a:off x="371192" y="1260598"/>
            <a:ext cx="4229631" cy="5404902"/>
          </a:xfrm>
          <a:prstGeom prst="roundRect">
            <a:avLst/>
          </a:prstGeom>
          <a:solidFill>
            <a:srgbClr val="FD493D"/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Жители регионов со сложным влажным климатом, таким как Приморский край, сталкиваются с отсутствием на рынке по-настоящему эффективных решений для ухода за проблемными волосами. Существующие средства, включая масс-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локальные бренды, часто не учитывают климатические особенности и используют устаревшие технологии экстракции, которые разрушают до 70% пользы растений. В результате, потребители с ломкими, сухими, вьющимися, окрашенными или поврежденными волосами не могут добиться желаемого результата. Параллельно существует запрос со стороны туристов и патриотов региона на уникальные, полезные и аутентичные продукты, выходящие за рамки стандартных сувениров.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D606872-792D-26BB-2F02-8473F287C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7054" y="1260598"/>
            <a:ext cx="6349393" cy="5424217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0" y="816520"/>
            <a:ext cx="7785980" cy="209826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269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4A30E5C9-B19F-A0A2-0CC9-10FA6C8C3F94}"/>
              </a:ext>
            </a:extLst>
          </p:cNvPr>
          <p:cNvSpPr/>
          <p:nvPr/>
        </p:nvSpPr>
        <p:spPr>
          <a:xfrm>
            <a:off x="476656" y="4478353"/>
            <a:ext cx="4226633" cy="2111756"/>
          </a:xfrm>
          <a:prstGeom prst="round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Косвенные</a:t>
            </a:r>
            <a:endParaRPr lang="it-IT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Teara </a:t>
            </a:r>
            <a:r>
              <a:rPr lang="it-IT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(Россия)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 Siberica (Россия)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Planeta Organica (Россия)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4706EB77-9C30-155C-613D-EB4650D17BDF}"/>
              </a:ext>
            </a:extLst>
          </p:cNvPr>
          <p:cNvSpPr/>
          <p:nvPr/>
        </p:nvSpPr>
        <p:spPr>
          <a:xfrm>
            <a:off x="476656" y="1553497"/>
            <a:ext cx="4226633" cy="2729254"/>
          </a:xfrm>
          <a:prstGeom prst="round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Прямые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FOLLISYSTEM FS1 (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Корея)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OLLIN Fresh mix (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LIMBA COSMETICS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Aminocomplex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 (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Беларусь)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Davines Energizing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Superactive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Италия)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MIXIT Instant Brilliant (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Celloe</a:t>
            </a: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46458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КОНКУРЕНТЫ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9" name="Таблица 18">
            <a:extLst>
              <a:ext uri="{FF2B5EF4-FFF2-40B4-BE49-F238E27FC236}">
                <a16:creationId xmlns:a16="http://schemas.microsoft.com/office/drawing/2014/main" id="{ADC42B26-05D2-41E9-BD77-22F865CAC7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558757"/>
              </p:ext>
            </p:extLst>
          </p:nvPr>
        </p:nvGraphicFramePr>
        <p:xfrm>
          <a:off x="4863993" y="2025179"/>
          <a:ext cx="7161519" cy="3707113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350637">
                  <a:extLst>
                    <a:ext uri="{9D8B030D-6E8A-4147-A177-3AD203B41FA5}">
                      <a16:colId xmlns:a16="http://schemas.microsoft.com/office/drawing/2014/main" val="2565084001"/>
                    </a:ext>
                  </a:extLst>
                </a:gridCol>
                <a:gridCol w="745992">
                  <a:extLst>
                    <a:ext uri="{9D8B030D-6E8A-4147-A177-3AD203B41FA5}">
                      <a16:colId xmlns:a16="http://schemas.microsoft.com/office/drawing/2014/main" val="855813391"/>
                    </a:ext>
                  </a:extLst>
                </a:gridCol>
                <a:gridCol w="808813">
                  <a:extLst>
                    <a:ext uri="{9D8B030D-6E8A-4147-A177-3AD203B41FA5}">
                      <a16:colId xmlns:a16="http://schemas.microsoft.com/office/drawing/2014/main" val="4166213090"/>
                    </a:ext>
                  </a:extLst>
                </a:gridCol>
                <a:gridCol w="832369">
                  <a:extLst>
                    <a:ext uri="{9D8B030D-6E8A-4147-A177-3AD203B41FA5}">
                      <a16:colId xmlns:a16="http://schemas.microsoft.com/office/drawing/2014/main" val="4150017728"/>
                    </a:ext>
                  </a:extLst>
                </a:gridCol>
                <a:gridCol w="737660">
                  <a:extLst>
                    <a:ext uri="{9D8B030D-6E8A-4147-A177-3AD203B41FA5}">
                      <a16:colId xmlns:a16="http://schemas.microsoft.com/office/drawing/2014/main" val="1379726563"/>
                    </a:ext>
                  </a:extLst>
                </a:gridCol>
                <a:gridCol w="895094">
                  <a:extLst>
                    <a:ext uri="{9D8B030D-6E8A-4147-A177-3AD203B41FA5}">
                      <a16:colId xmlns:a16="http://schemas.microsoft.com/office/drawing/2014/main" val="945285821"/>
                    </a:ext>
                  </a:extLst>
                </a:gridCol>
                <a:gridCol w="895094">
                  <a:extLst>
                    <a:ext uri="{9D8B030D-6E8A-4147-A177-3AD203B41FA5}">
                      <a16:colId xmlns:a16="http://schemas.microsoft.com/office/drawing/2014/main" val="1668930246"/>
                    </a:ext>
                  </a:extLst>
                </a:gridCol>
                <a:gridCol w="895860">
                  <a:extLst>
                    <a:ext uri="{9D8B030D-6E8A-4147-A177-3AD203B41FA5}">
                      <a16:colId xmlns:a16="http://schemas.microsoft.com/office/drawing/2014/main" val="1943255379"/>
                    </a:ext>
                  </a:extLst>
                </a:gridCol>
              </a:tblGrid>
              <a:tr h="4813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solidFill>
                            <a:schemeClr val="tx1"/>
                          </a:solidFill>
                          <a:effectLst/>
                        </a:rPr>
                        <a:t>Прайм Эра</a:t>
                      </a:r>
                      <a:endParaRPr lang="ru-RU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FOLLISYSTEM</a:t>
                      </a:r>
                      <a:endParaRPr lang="ru-RU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OLLIN</a:t>
                      </a:r>
                      <a:endParaRPr lang="ru-RU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LIMBA</a:t>
                      </a:r>
                      <a:endParaRPr lang="ru-RU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DAVINES</a:t>
                      </a:r>
                      <a:endParaRPr lang="ru-RU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MIXIT</a:t>
                      </a:r>
                      <a:endParaRPr lang="ru-RU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CELLOE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5574440"/>
                  </a:ext>
                </a:extLst>
              </a:tr>
              <a:tr h="7005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solidFill>
                            <a:schemeClr val="tx1"/>
                          </a:solidFill>
                          <a:effectLst/>
                        </a:rPr>
                        <a:t>Натуральные компоненты </a:t>
                      </a:r>
                      <a:endParaRPr lang="ru-RU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effectLst/>
                        </a:rPr>
                        <a:t>+-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effectLst/>
                        </a:rPr>
                        <a:t>+-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effectLst/>
                        </a:rPr>
                        <a:t>+-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effectLst/>
                        </a:rPr>
                        <a:t>+-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+-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831108"/>
                  </a:ext>
                </a:extLst>
              </a:tr>
              <a:tr h="5190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solidFill>
                            <a:schemeClr val="tx1"/>
                          </a:solidFill>
                          <a:effectLst/>
                        </a:rPr>
                        <a:t>СО2 экстракция</a:t>
                      </a:r>
                      <a:endParaRPr lang="ru-RU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5588731"/>
                  </a:ext>
                </a:extLst>
              </a:tr>
              <a:tr h="4813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</a:rPr>
                        <a:t>Локальное сырье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solidFill>
                            <a:schemeClr val="tx1"/>
                          </a:solidFill>
                          <a:effectLst/>
                        </a:rPr>
                        <a:t>+-</a:t>
                      </a:r>
                      <a:endParaRPr lang="ru-RU" sz="1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6233703"/>
                  </a:ext>
                </a:extLst>
              </a:tr>
              <a:tr h="4813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solidFill>
                            <a:schemeClr val="tx1"/>
                          </a:solidFill>
                          <a:effectLst/>
                        </a:rPr>
                        <a:t>Универсальность</a:t>
                      </a:r>
                      <a:endParaRPr lang="ru-RU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+-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+-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+-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7402192"/>
                  </a:ext>
                </a:extLst>
              </a:tr>
              <a:tr h="4813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solidFill>
                            <a:schemeClr val="tx1"/>
                          </a:solidFill>
                          <a:effectLst/>
                        </a:rPr>
                        <a:t>Доступная цена</a:t>
                      </a:r>
                      <a:endParaRPr lang="ru-RU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8016860"/>
                  </a:ext>
                </a:extLst>
              </a:tr>
              <a:tr h="5619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</a:rPr>
                        <a:t>Подтверждение эффективности 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2611297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0" y="1176701"/>
            <a:ext cx="7007382" cy="181067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900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273109" y="-50500"/>
            <a:ext cx="54312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РЕШЕНИЕ И УЦП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CE17F8D-E870-5213-9727-7C8ED2EC55D2}"/>
              </a:ext>
            </a:extLst>
          </p:cNvPr>
          <p:cNvSpPr/>
          <p:nvPr/>
        </p:nvSpPr>
        <p:spPr>
          <a:xfrm>
            <a:off x="0" y="691761"/>
            <a:ext cx="5819775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FAE558-6FDC-75C7-3222-B9C040B0EF55}"/>
              </a:ext>
            </a:extLst>
          </p:cNvPr>
          <p:cNvSpPr txBox="1"/>
          <p:nvPr/>
        </p:nvSpPr>
        <p:spPr>
          <a:xfrm>
            <a:off x="89780" y="1155390"/>
            <a:ext cx="6025270" cy="919401"/>
          </a:xfrm>
          <a:prstGeom prst="roundRect">
            <a:avLst/>
          </a:prstGeom>
          <a:solidFill>
            <a:srgbClr val="8F00FF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Решение: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Сыворотка-концентрат из эндемиков Приморского края, созданная на основе метода СО2 экстракции 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6EBA75-CE5E-E1A4-1D07-D27768A9237C}"/>
              </a:ext>
            </a:extLst>
          </p:cNvPr>
          <p:cNvSpPr txBox="1"/>
          <p:nvPr/>
        </p:nvSpPr>
        <p:spPr>
          <a:xfrm>
            <a:off x="7000875" y="31534"/>
            <a:ext cx="4819650" cy="6670834"/>
          </a:xfrm>
          <a:prstGeom prst="roundRect">
            <a:avLst/>
          </a:prstGeom>
          <a:solidFill>
            <a:srgbClr val="8F00FF"/>
          </a:solidFill>
        </p:spPr>
        <p:txBody>
          <a:bodyPr wrap="square" rtlCol="0">
            <a:spAutoFit/>
          </a:bodyPr>
          <a:lstStyle/>
          <a:p>
            <a:endParaRPr lang="ru-RU" sz="1600" b="1" i="1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1.Технология </a:t>
            </a:r>
            <a:r>
              <a:rPr lang="ru-RU" sz="16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«зелёной» экстракции</a:t>
            </a:r>
          </a:p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CO₂-экстракции сохраняет до 95% активных веществ растений, в отличие от традиционных способов, которые разрушают до 70% полезных компонентов. Это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экологично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эффективно.</a:t>
            </a:r>
          </a:p>
          <a:p>
            <a:endParaRPr lang="ru-RU" sz="1600" b="1" i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2.Сила </a:t>
            </a:r>
            <a:r>
              <a:rPr lang="ru-RU" sz="16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эндемиков Приморья</a:t>
            </a:r>
          </a:p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 входят растения, которые произрастают только в нашем регионе и обладают доказанным действием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Софора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укрепляет и восстанавливает структуру волос благодаря высокому содержанию рутина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Бархатец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амурский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помогает успокоить кожу головы, борется с дерматитом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Лимонник китайский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защищает волосы от УФ-излучения и окислительного стресса.</a:t>
            </a:r>
          </a:p>
          <a:p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3.Универсальность </a:t>
            </a:r>
            <a:r>
              <a:rPr lang="ru-RU" sz="16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</a:t>
            </a:r>
          </a:p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можно использовать самостоятельно или добавлять в любые готовые средства для волос, повышая их эффективность и адаптируя к климатическим особенностям Приморья.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B04CE27-0DDF-0B43-2C10-E226BC72D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214" y="2504149"/>
            <a:ext cx="3962401" cy="412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59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E42CDEF-89A6-4A4D-8F2E-ED94B95FB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1977" y="1448173"/>
            <a:ext cx="5010036" cy="50468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91711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БИЗНЕС-МОДЕЛЬ И РЫНОК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093015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093014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093014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093014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093014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3892990" y="1092889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092888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092888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CE17F8D-E870-5213-9727-7C8ED2EC55D2}"/>
              </a:ext>
            </a:extLst>
          </p:cNvPr>
          <p:cNvSpPr/>
          <p:nvPr/>
        </p:nvSpPr>
        <p:spPr>
          <a:xfrm>
            <a:off x="7007382" y="1092888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FAE558-6FDC-75C7-3222-B9C040B0EF55}"/>
              </a:ext>
            </a:extLst>
          </p:cNvPr>
          <p:cNvSpPr txBox="1"/>
          <p:nvPr/>
        </p:nvSpPr>
        <p:spPr>
          <a:xfrm>
            <a:off x="526521" y="1605004"/>
            <a:ext cx="6213612" cy="4733211"/>
          </a:xfrm>
          <a:prstGeom prst="roundRect">
            <a:avLst/>
          </a:prstGeom>
          <a:solidFill>
            <a:srgbClr val="B5D8E1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Монетизация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продаём 1 баночку 100 мл с сывороткой для волос за 1000 рублей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чек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1000 рублей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рынка: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кол-во жителей * % жителей с проблемными волосами (итоги опроса) * стоимость продукта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 (Владивосток) =594000 *0,38*1000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225 720 000 </a:t>
            </a: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 (Прим край) = 1447000*0,38*1000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549 860 000 </a:t>
            </a: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 (Дальний Восток) =6480000*0,38*1000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2 462 400 000 </a:t>
            </a: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 (Россия) =105900000*0,38*1000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4,0242×10¹</a:t>
            </a:r>
            <a:r>
              <a:rPr lang="ru-RU" sz="1600" b="1" i="1" dirty="0">
                <a:latin typeface="Gilroy" panose="00000500000000000000" pitchFamily="2" charset="-52"/>
              </a:rPr>
              <a:t>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E0551F6-F3FC-E772-48F8-167A4CF60E8E}"/>
              </a:ext>
            </a:extLst>
          </p:cNvPr>
          <p:cNvSpPr/>
          <p:nvPr/>
        </p:nvSpPr>
        <p:spPr>
          <a:xfrm>
            <a:off x="7785980" y="1092888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D0B5E85-D0FE-6603-BECA-8831622AA8BA}"/>
              </a:ext>
            </a:extLst>
          </p:cNvPr>
          <p:cNvSpPr/>
          <p:nvPr/>
        </p:nvSpPr>
        <p:spPr>
          <a:xfrm>
            <a:off x="8564577" y="1092887"/>
            <a:ext cx="836597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0" y="1092886"/>
            <a:ext cx="9401174" cy="187665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648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9D5BD-DB85-757B-CAFB-F1411B05D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CFB609D6-0F18-5324-A918-56672B7C98B4}"/>
              </a:ext>
            </a:extLst>
          </p:cNvPr>
          <p:cNvSpPr/>
          <p:nvPr/>
        </p:nvSpPr>
        <p:spPr>
          <a:xfrm>
            <a:off x="268942" y="4387584"/>
            <a:ext cx="6271200" cy="1890272"/>
          </a:xfrm>
          <a:prstGeom prst="round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Unit-экономика</a:t>
            </a:r>
          </a:p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одного клиента (CAC) = 62,48 руб.</a:t>
            </a:r>
          </a:p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принесет денег 1 клиент за всё время (LTV)  = 10 320 руб.</a:t>
            </a:r>
          </a:p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Точка безубыточности в денежном выражении = 2 463 858,34 руб.</a:t>
            </a:r>
          </a:p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Точка безубыточности в натуральном выражении = 2438,73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59A8BC-24DB-810A-E707-539B1C26792B}"/>
              </a:ext>
            </a:extLst>
          </p:cNvPr>
          <p:cNvSpPr txBox="1"/>
          <p:nvPr/>
        </p:nvSpPr>
        <p:spPr>
          <a:xfrm>
            <a:off x="268941" y="143631"/>
            <a:ext cx="109442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ЭКОНОМИКА, ДОХОДЫ И РАСХОДЫ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C72BD28-8C51-2607-D038-6F717AD7629D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E0D9869-8769-CE91-E7A5-C883FB0AD69A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4151A93-2EEF-B5ED-A0F0-6E1EC5D3DBDA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27FBDC-F450-C385-3069-9A7C0581C995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7B5DFC8-0033-2DE5-FB7B-4AE0FA98CA33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41E6F23-4285-8C1A-3421-3F51A2F8A51D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668B5F9-D38A-6E3F-C068-06D90DF0BBA7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7AECDB6-52BB-0594-A08E-5152734A33A1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7D14771-18F6-FF02-70EB-8AC4335FF9F0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DC62A0A-4E2B-6AD4-56F8-AA675BA629E6}"/>
              </a:ext>
            </a:extLst>
          </p:cNvPr>
          <p:cNvSpPr/>
          <p:nvPr/>
        </p:nvSpPr>
        <p:spPr>
          <a:xfrm>
            <a:off x="7007382" y="1176699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851799-24D6-5BA0-A128-94A3A6C273CD}"/>
              </a:ext>
            </a:extLst>
          </p:cNvPr>
          <p:cNvSpPr txBox="1"/>
          <p:nvPr/>
        </p:nvSpPr>
        <p:spPr>
          <a:xfrm>
            <a:off x="9401175" y="5818155"/>
            <a:ext cx="2429262" cy="919401"/>
          </a:xfrm>
          <a:prstGeom prst="roundRect">
            <a:avLst/>
          </a:prstGeom>
          <a:solidFill>
            <a:srgbClr val="FCAF17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 в месяц: 5 159 514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 в год: 61 914 168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B5E5CF8-F3AA-1B8E-6043-83CD6B8C29FB}"/>
              </a:ext>
            </a:extLst>
          </p:cNvPr>
          <p:cNvSpPr txBox="1"/>
          <p:nvPr/>
        </p:nvSpPr>
        <p:spPr>
          <a:xfrm>
            <a:off x="268941" y="1986029"/>
            <a:ext cx="6269943" cy="2162294"/>
          </a:xfrm>
          <a:prstGeom prst="roundRect">
            <a:avLst/>
          </a:prstGeom>
          <a:solidFill>
            <a:srgbClr val="FCAF17"/>
          </a:solidFill>
        </p:spPr>
        <p:txBody>
          <a:bodyPr wrap="square" rtlCol="0">
            <a:spAutoFit/>
          </a:bodyPr>
          <a:lstStyle/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доходов:</a:t>
            </a:r>
          </a:p>
          <a:p>
            <a:endParaRPr lang="ru-RU" sz="11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ax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кол-во изготавливаемого продукта 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* цену)*12 месяцев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Выручка в год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(20000*1000)*12 = 240 000 000 руб.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выручка в год – (сырьё*12 месяцев)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Валовая прибыль в год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240 000 000 - (2 894 400*12) = 205 267 200 руб.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13753E6-9FFE-2165-8A3A-F508974244BE}"/>
              </a:ext>
            </a:extLst>
          </p:cNvPr>
          <p:cNvSpPr/>
          <p:nvPr/>
        </p:nvSpPr>
        <p:spPr>
          <a:xfrm>
            <a:off x="7785980" y="1176699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75A78C9-D647-4F19-0A37-7F8BA6C1EA33}"/>
              </a:ext>
            </a:extLst>
          </p:cNvPr>
          <p:cNvSpPr/>
          <p:nvPr/>
        </p:nvSpPr>
        <p:spPr>
          <a:xfrm>
            <a:off x="1" y="1176698"/>
            <a:ext cx="11830436" cy="18107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6" name="Диаграмма 15">
            <a:extLst>
              <a:ext uri="{FF2B5EF4-FFF2-40B4-BE49-F238E27FC236}">
                <a16:creationId xmlns:a16="http://schemas.microsoft.com/office/drawing/2014/main" id="{AB906B9A-239D-8388-0B70-96B45ACC73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5277486"/>
              </p:ext>
            </p:extLst>
          </p:nvPr>
        </p:nvGraphicFramePr>
        <p:xfrm>
          <a:off x="5963528" y="1842756"/>
          <a:ext cx="6798749" cy="4203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20285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990</TotalTime>
  <Words>960</Words>
  <Application>Microsoft Office PowerPoint</Application>
  <PresentationFormat>Широкоэкранный</PresentationFormat>
  <Paragraphs>198</Paragraphs>
  <Slides>13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Gilroy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Илья Беляев</dc:creator>
  <cp:lastModifiedBy>Светлана Чебакова</cp:lastModifiedBy>
  <cp:revision>37</cp:revision>
  <dcterms:created xsi:type="dcterms:W3CDTF">2025-11-25T04:34:07Z</dcterms:created>
  <dcterms:modified xsi:type="dcterms:W3CDTF">2025-12-11T13:24:14Z</dcterms:modified>
</cp:coreProperties>
</file>