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1" r:id="rId2"/>
  </p:sldMasterIdLst>
  <p:notesMasterIdLst>
    <p:notesMasterId r:id="rId20"/>
  </p:notesMasterIdLst>
  <p:sldIdLst>
    <p:sldId id="274" r:id="rId3"/>
    <p:sldId id="362" r:id="rId4"/>
    <p:sldId id="338" r:id="rId5"/>
    <p:sldId id="358" r:id="rId6"/>
    <p:sldId id="371" r:id="rId7"/>
    <p:sldId id="372" r:id="rId8"/>
    <p:sldId id="366" r:id="rId9"/>
    <p:sldId id="355" r:id="rId10"/>
    <p:sldId id="360" r:id="rId11"/>
    <p:sldId id="357" r:id="rId12"/>
    <p:sldId id="368" r:id="rId13"/>
    <p:sldId id="329" r:id="rId14"/>
    <p:sldId id="353" r:id="rId15"/>
    <p:sldId id="342" r:id="rId16"/>
    <p:sldId id="365" r:id="rId17"/>
    <p:sldId id="324" r:id="rId18"/>
    <p:sldId id="370" r:id="rId19"/>
  </p:sldIdLst>
  <p:sldSz cx="12192000" cy="6858000"/>
  <p:notesSz cx="7010400" cy="9296400"/>
  <p:embeddedFontLs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Montserrat" panose="02000000000000000000" pitchFamily="2" charset="0"/>
      <p:regular r:id="rId33"/>
      <p:bold r:id="rId34"/>
      <p:italic r:id="rId35"/>
      <p:boldItalic r:id="rId36"/>
    </p:embeddedFont>
    <p:embeddedFont>
      <p:font typeface="Montserrat Light" panose="02000000000000000000" pitchFamily="2" charset="0"/>
      <p:regular r:id="rId37"/>
      <p:italic r:id="rId38"/>
    </p:embeddedFont>
    <p:embeddedFont>
      <p:font typeface="Open Sans" panose="02000000000000000000" pitchFamily="2" charset="0"/>
      <p:regular r:id="rId39"/>
      <p:bold r:id="rId40"/>
      <p:italic r:id="rId41"/>
      <p:boldItalic r:id="rId42"/>
    </p:embeddedFont>
    <p:embeddedFont>
      <p:font typeface="Raleway" panose="02000000000000000000" pitchFamily="2" charset="0"/>
      <p:regular r:id="rId43"/>
      <p:bold r:id="rId44"/>
      <p:italic r:id="rId45"/>
      <p:bold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  <p:embeddedFont>
      <p:font typeface="Roboto Light" panose="02000000000000000000" pitchFamily="2" charset="0"/>
      <p:regular r:id="rId51"/>
      <p: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952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i/1R+VGQj6rR1j+EvdKwKzU9yZv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мин" initials="А" lastIdx="1" clrIdx="0">
    <p:extLst>
      <p:ext uri="{19B8F6BF-5375-455C-9EA6-DF929625EA0E}">
        <p15:presenceInfo xmlns:p15="http://schemas.microsoft.com/office/powerpoint/2012/main" userId="Адми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1C365C"/>
    <a:srgbClr val="87A8D0"/>
    <a:srgbClr val="6A85A6"/>
    <a:srgbClr val="ACC8EA"/>
    <a:srgbClr val="010101"/>
    <a:srgbClr val="10253F"/>
    <a:srgbClr val="5179BB"/>
    <a:srgbClr val="0067B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CA1F69-63E4-4748-A82F-6462BE253F79}">
  <a:tblStyle styleId="{A5CA1F69-63E4-4748-A82F-6462BE253F7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3998F9-9C8F-48FB-A58E-ADEB5E960DB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53C36B-DBC5-4B84-8AB3-5A083790369A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78129" autoAdjust="0"/>
  </p:normalViewPr>
  <p:slideViewPr>
    <p:cSldViewPr snapToGrid="0">
      <p:cViewPr varScale="1">
        <p:scale>
          <a:sx n="89" d="100"/>
          <a:sy n="89" d="100"/>
        </p:scale>
        <p:origin x="1596" y="90"/>
      </p:cViewPr>
      <p:guideLst>
        <p:guide orient="horz" pos="2160"/>
        <p:guide pos="29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font" Target="fonts/font6.fntdata" /><Relationship Id="rId39" Type="http://schemas.openxmlformats.org/officeDocument/2006/relationships/font" Target="fonts/font19.fntdata" /><Relationship Id="rId21" Type="http://schemas.openxmlformats.org/officeDocument/2006/relationships/font" Target="fonts/font1.fntdata" /><Relationship Id="rId34" Type="http://schemas.openxmlformats.org/officeDocument/2006/relationships/font" Target="fonts/font14.fntdata" /><Relationship Id="rId42" Type="http://schemas.openxmlformats.org/officeDocument/2006/relationships/font" Target="fonts/font22.fntdata" /><Relationship Id="rId47" Type="http://schemas.openxmlformats.org/officeDocument/2006/relationships/font" Target="fonts/font27.fntdata" /><Relationship Id="rId50" Type="http://schemas.openxmlformats.org/officeDocument/2006/relationships/font" Target="fonts/font30.fntdata" /><Relationship Id="rId55" Type="http://schemas.openxmlformats.org/officeDocument/2006/relationships/commentAuthors" Target="commentAuthor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font" Target="fonts/font5.fntdata" /><Relationship Id="rId33" Type="http://schemas.openxmlformats.org/officeDocument/2006/relationships/font" Target="fonts/font13.fntdata" /><Relationship Id="rId38" Type="http://schemas.openxmlformats.org/officeDocument/2006/relationships/font" Target="fonts/font18.fntdata" /><Relationship Id="rId46" Type="http://schemas.openxmlformats.org/officeDocument/2006/relationships/font" Target="fonts/font26.fntdata" /><Relationship Id="rId5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notesMaster" Target="notesMasters/notesMaster1.xml" /><Relationship Id="rId29" Type="http://schemas.openxmlformats.org/officeDocument/2006/relationships/font" Target="fonts/font9.fntdata" /><Relationship Id="rId41" Type="http://schemas.openxmlformats.org/officeDocument/2006/relationships/font" Target="fonts/font21.fntdata" /><Relationship Id="rId54" Type="http://customschemas.google.com/relationships/presentationmetadata" Target="meta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font" Target="fonts/font4.fntdata" /><Relationship Id="rId32" Type="http://schemas.openxmlformats.org/officeDocument/2006/relationships/font" Target="fonts/font12.fntdata" /><Relationship Id="rId37" Type="http://schemas.openxmlformats.org/officeDocument/2006/relationships/font" Target="fonts/font17.fntdata" /><Relationship Id="rId40" Type="http://schemas.openxmlformats.org/officeDocument/2006/relationships/font" Target="fonts/font20.fntdata" /><Relationship Id="rId45" Type="http://schemas.openxmlformats.org/officeDocument/2006/relationships/font" Target="fonts/font25.fntdata" /><Relationship Id="rId58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font" Target="fonts/font3.fntdata" /><Relationship Id="rId28" Type="http://schemas.openxmlformats.org/officeDocument/2006/relationships/font" Target="fonts/font8.fntdata" /><Relationship Id="rId36" Type="http://schemas.openxmlformats.org/officeDocument/2006/relationships/font" Target="fonts/font16.fntdata" /><Relationship Id="rId49" Type="http://schemas.openxmlformats.org/officeDocument/2006/relationships/font" Target="fonts/font29.fntdata" /><Relationship Id="rId57" Type="http://schemas.openxmlformats.org/officeDocument/2006/relationships/viewProps" Target="view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font" Target="fonts/font11.fntdata" /><Relationship Id="rId44" Type="http://schemas.openxmlformats.org/officeDocument/2006/relationships/font" Target="fonts/font24.fntdata" /><Relationship Id="rId52" Type="http://schemas.openxmlformats.org/officeDocument/2006/relationships/font" Target="fonts/font32.fntdata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font" Target="fonts/font2.fntdata" /><Relationship Id="rId27" Type="http://schemas.openxmlformats.org/officeDocument/2006/relationships/font" Target="fonts/font7.fntdata" /><Relationship Id="rId30" Type="http://schemas.openxmlformats.org/officeDocument/2006/relationships/font" Target="fonts/font10.fntdata" /><Relationship Id="rId35" Type="http://schemas.openxmlformats.org/officeDocument/2006/relationships/font" Target="fonts/font15.fntdata" /><Relationship Id="rId43" Type="http://schemas.openxmlformats.org/officeDocument/2006/relationships/font" Target="fonts/font23.fntdata" /><Relationship Id="rId48" Type="http://schemas.openxmlformats.org/officeDocument/2006/relationships/font" Target="fonts/font28.fntdata" /><Relationship Id="rId56" Type="http://schemas.openxmlformats.org/officeDocument/2006/relationships/presProps" Target="presProps.xml" /><Relationship Id="rId8" Type="http://schemas.openxmlformats.org/officeDocument/2006/relationships/slide" Target="slides/slide6.xml" /><Relationship Id="rId51" Type="http://schemas.openxmlformats.org/officeDocument/2006/relationships/font" Target="fonts/font31.fntdata" /><Relationship Id="rId3" Type="http://schemas.openxmlformats.org/officeDocument/2006/relationships/slide" Target="slides/slid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5fc866f1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b5fc866f1e_0_4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Добрый день, уважаемые члены комиссии! Вашему вниманию представляется проект команды «</a:t>
            </a:r>
            <a:r>
              <a:rPr lang="ru-RU" dirty="0" err="1"/>
              <a:t>ЗаТехно</a:t>
            </a:r>
            <a:r>
              <a:rPr lang="ru-RU" dirty="0"/>
              <a:t>»: технологическое предпринимательство: нейросети.</a:t>
            </a:r>
            <a:endParaRPr dirty="0"/>
          </a:p>
        </p:txBody>
      </p:sp>
      <p:sp>
        <p:nvSpPr>
          <p:cNvPr id="141" name="Google Shape;141;gb5fc866f1e_0_45:notes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7763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Проект зародился в декабре 2023 года по запросу частной школы Монтессори. </a:t>
            </a:r>
            <a:endParaRPr lang="en-US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Была разработана программа мастер-класса, который включал в себя предпринимательский и технологический блок в формате лекции и интерактивных занятий с использованием </a:t>
            </a:r>
            <a:r>
              <a:rPr lang="en-US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AR/VR-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оборудование.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Участники остались довольны и через какое-то время  нашей команде стали поступать запросы и от других школ. </a:t>
            </a:r>
          </a:p>
          <a:p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Таким образом, мы поняли, что есть спрос на подобного рода мероприятия и решили развиваться в этом направлении. 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 и появилась идея развития проекта, а именно создание серии платных мастер-классов.</a:t>
            </a:r>
          </a:p>
          <a:p>
            <a:endParaRPr lang="ru-RU" sz="18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5883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Данный проект предполагает проведение лекций и мастер-классов, направленных на формирование цифровых (работа с ИИ) и</a:t>
            </a:r>
            <a:b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предпринимательских навыков у школьников (создание технологического проекта).</a:t>
            </a:r>
            <a:b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Актуальность проекта подтверждается  стратегическими целями развития России, а именно: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1) Создание условий развития высокотехнологического бизнеса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2) Создание условий для подготовки высококвалифицированных специалистов для цифровой экономики.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170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Целевая аудитория нашего проекта – это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школьники 10-16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лет, которые учатся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частных школах 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города Владивостока и 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городов в его окрестности, а также родители, заинтересованные в обучении и развитие своих детей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3092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Анализ существующего опыта.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Проект существует с декабря 2023 года. За это время были проведены МК, в рамках участия в акции «Неделя без турникетов», «День открытых дверей ДВФУ».</a:t>
            </a:r>
            <a:b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организации мероприятий принимали участие Департамент инноваций и Дом научной коллаборации ДВФУ.</a:t>
            </a:r>
          </a:p>
          <a:p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ТАКЖЕ Наш проект прошел отборочный этап на Всероссийскую образовательную мастерскую для детей и молодежи «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toчka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», </a:t>
            </a:r>
            <a:r>
              <a:rPr lang="ru-RU" sz="18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которая проводится при грантовой поддержке «Движение Первых».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 результатами проекта вы можете ознакомиться, отсканировав </a:t>
            </a:r>
            <a:r>
              <a:rPr lang="en-US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QR-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код. В котором представлены новостные публикации, распоряжения ДВФУ, а так же благодарственные письма о проведенных мастер-классах.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5341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tabLst/>
              <a:defRPr/>
            </a:pP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Дорожная карта проекта: </a:t>
            </a:r>
          </a:p>
          <a:p>
            <a:pPr marL="514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 все время проекта было проведено 8 бесплатных мастер-классов, в которых приняло участие 150 школьников</a:t>
            </a:r>
          </a:p>
          <a:p>
            <a:pPr marL="514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данный момент, разрабатывается программа серии платных мастер-классов </a:t>
            </a:r>
          </a:p>
          <a:p>
            <a:pPr marL="514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Первую серию планируется запустить в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феврале 2025 года </a:t>
            </a:r>
          </a:p>
          <a:p>
            <a:pPr marL="514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будущем планируется выход на онлайн-платформу с курсом по технологическому предпринимательству на базе АНО ДПО и К «Развитие»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7504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Чтобы рассчитать финансовую составляющую, мы ориентировались на следующие факторы: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Серии выездных мастер-классов  состоят из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5 мероприятий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Первое мероприятие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бесплатное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(пробное, по запросу);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Максимальное число участников: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20 человек;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Параллельно возможно осуществление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6 серий 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мастер-классов (максимальная нагрузка).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Стоимость серии из 5 мастер-классов для группы составляет 38 000р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827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слайде приведен анализ рынка по  методу </a:t>
            </a:r>
            <a:r>
              <a:rPr lang="en-US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PAM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TAM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SAM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Отметим, что развитие и распространение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технологического предпринимательства в Приморском крае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позволяет привлечь квалифицированных специалистов и инвестиции, что способствует развитию региона.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Количество наших идеальных потребителей составило 850 человек.</a:t>
            </a:r>
          </a:p>
          <a:p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PAM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– 20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млн.чел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(школьников по всей России)*1500 рублей (некоторое время назад стояла именно такая цена с человека) = 3000 млн. руб.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ТАМ – 203,3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тыс.чел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(школьников в Приморском крае)*1500 рублей = 309,4 млн. руб.</a:t>
            </a:r>
          </a:p>
          <a:p>
            <a:r>
              <a:rPr lang="en-US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SAM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-2,5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тыс.чел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(уже платят за подобное)*1500 рублей = 3,75 млн. руб.</a:t>
            </a:r>
          </a:p>
          <a:p>
            <a:r>
              <a:rPr lang="en-US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SOM 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850 чел. (ВЕРОЯТНО придут к НАМ)*1500 рублей = 1,275 млн. руб.</a:t>
            </a:r>
          </a:p>
          <a:p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9266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Аналоги: мы рассмотрели платные и бесплатные образовательные программы с подобной тематикой, в частности находящиеся во Владивостоке. 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Важно отметить, что программы разделены на 2 группы: развивающие научно-технические компетенции и предпринимательские. </a:t>
            </a:r>
            <a:b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Уникальность нашего проекта заключается в объединении двух направлений.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0430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результате анализа международного опыта мы выяснили, что использование нейросетей в </a:t>
            </a:r>
            <a:b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образовательной деятельности набирает все большую популярность (например страны Азиатско-тихоокеанского региона)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10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Оценка рисков нашего проекта заключалась в выделении основных проблем, которые могут возникнуть в ходе работы. 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Мы оценивали потенциальные убытки, которые может понести проект в связи с разными обстоятельствами.</a:t>
            </a:r>
          </a:p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Наибольшую финансовую опасность представляет -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Срыв сроков разработки программы.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0645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сегодняшний день основные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бенифицары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проекта: </a:t>
            </a:r>
          </a:p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ДВФУ, наш департамент инноваций ДВФУ, ДНК ДВФУ, государственные программы ДПО.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6960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Потенциальные инвесторы проекта: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гос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программы ДПО, Правительство и промышленные предприятия  Приморского края, так же Минобрнауки, Минэкономразвития,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Минцифра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Приморского края</a:t>
            </a:r>
            <a:endParaRPr lang="ru-RU" sz="18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6715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 прямым социально-</a:t>
            </a:r>
            <a:r>
              <a:rPr lang="ru-RU" dirty="0" err="1"/>
              <a:t>экономичкским</a:t>
            </a:r>
            <a:r>
              <a:rPr lang="ru-RU" dirty="0"/>
              <a:t> эффектам мы отнесли: 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Развитие предпринимательства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Инвестиции в образование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Развитие </a:t>
            </a:r>
            <a:r>
              <a:rPr lang="en-US" sz="1800" dirty="0"/>
              <a:t>IT-</a:t>
            </a:r>
            <a:r>
              <a:rPr lang="ru-RU" sz="1800" dirty="0"/>
              <a:t>сектора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/>
              <a:t>Увеличение количества кадров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/>
              <a:t>Рост производительности труда в регионе</a:t>
            </a:r>
          </a:p>
          <a:p>
            <a:endParaRPr lang="ru-RU" dirty="0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dirty="0"/>
              <a:t>К косвенным мы отнесли: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Появление новых профессий 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Рост числа научных разработок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Развитие инфраструктуры региона</a:t>
            </a:r>
          </a:p>
          <a:p>
            <a:pPr marL="571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Удовлетворение потребности рынка в специалистах с цифровыми навыками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280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Оценка необходимого финансирования заключается в оценке статей расходов, необходимых для </a:t>
            </a:r>
            <a:r>
              <a:rPr lang="ru-RU" sz="18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продвижения</a:t>
            </a:r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проекта, например маркетинг и обучение спикеров.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640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Наша 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153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Спасибо за внимание, готовы ответить на ваши вопросы.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6842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Title Slide">
  <p:cSld name="24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Title Slide">
  <p:cSld name="25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>
            <a:spLocks noGrp="1"/>
          </p:cNvSpPr>
          <p:nvPr>
            <p:ph type="pic" idx="2"/>
          </p:nvPr>
        </p:nvSpPr>
        <p:spPr>
          <a:xfrm>
            <a:off x="588169" y="580345"/>
            <a:ext cx="11015662" cy="339725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>
            <a:spLocks noGrp="1"/>
          </p:cNvSpPr>
          <p:nvPr>
            <p:ph type="pic" idx="2"/>
          </p:nvPr>
        </p:nvSpPr>
        <p:spPr>
          <a:xfrm>
            <a:off x="7489371" y="0"/>
            <a:ext cx="4702629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>
            <a:spLocks noGrp="1"/>
          </p:cNvSpPr>
          <p:nvPr>
            <p:ph type="pic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>
            <a:spLocks noGrp="1"/>
          </p:cNvSpPr>
          <p:nvPr>
            <p:ph type="pic" idx="2"/>
          </p:nvPr>
        </p:nvSpPr>
        <p:spPr>
          <a:xfrm>
            <a:off x="7329487" y="0"/>
            <a:ext cx="4862513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>
            <a:spLocks noGrp="1"/>
          </p:cNvSpPr>
          <p:nvPr>
            <p:ph type="pic" idx="2"/>
          </p:nvPr>
        </p:nvSpPr>
        <p:spPr>
          <a:xfrm>
            <a:off x="6609761" y="1303502"/>
            <a:ext cx="4621907" cy="4250996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>
            <a:spLocks noGrp="1"/>
          </p:cNvSpPr>
          <p:nvPr>
            <p:ph type="pic" idx="2"/>
          </p:nvPr>
        </p:nvSpPr>
        <p:spPr>
          <a:xfrm>
            <a:off x="1320800" y="812800"/>
            <a:ext cx="3759200" cy="5232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469900" dist="279400" sx="96000" sy="96000" algn="l" rotWithShape="0">
              <a:srgbClr val="000000">
                <a:alpha val="2666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>
            <a:spLocks noGrp="1"/>
          </p:cNvSpPr>
          <p:nvPr>
            <p:ph type="pic" idx="2"/>
          </p:nvPr>
        </p:nvSpPr>
        <p:spPr>
          <a:xfrm>
            <a:off x="0" y="0"/>
            <a:ext cx="6052457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22"/>
          <p:cNvSpPr>
            <a:spLocks noGrp="1"/>
          </p:cNvSpPr>
          <p:nvPr>
            <p:ph type="pic" idx="2"/>
          </p:nvPr>
        </p:nvSpPr>
        <p:spPr>
          <a:xfrm>
            <a:off x="0" y="2237232"/>
            <a:ext cx="12192000" cy="2694432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Blank">
  <p:cSld name="55_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>
            <a:spLocks noGrp="1"/>
          </p:cNvSpPr>
          <p:nvPr>
            <p:ph type="pic" idx="2"/>
          </p:nvPr>
        </p:nvSpPr>
        <p:spPr>
          <a:xfrm>
            <a:off x="8572500" y="0"/>
            <a:ext cx="36195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Full Image">
  <p:cSld name="17_Full Imag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>
            <a:spLocks noGrp="1"/>
          </p:cNvSpPr>
          <p:nvPr>
            <p:ph type="pic" idx="2"/>
          </p:nvPr>
        </p:nvSpPr>
        <p:spPr>
          <a:xfrm>
            <a:off x="-1" y="0"/>
            <a:ext cx="8245958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Blank">
  <p:cSld name="54_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>
            <a:spLocks noGrp="1"/>
          </p:cNvSpPr>
          <p:nvPr>
            <p:ph type="pic" idx="2"/>
          </p:nvPr>
        </p:nvSpPr>
        <p:spPr>
          <a:xfrm>
            <a:off x="914400" y="938717"/>
            <a:ext cx="3696512" cy="4978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457200" dist="558800" dir="5400000" sx="92000" sy="92000" algn="t" rotWithShape="0">
              <a:srgbClr val="000000">
                <a:alpha val="3058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Blank">
  <p:cSld name="53_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>
            <a:spLocks noGrp="1"/>
          </p:cNvSpPr>
          <p:nvPr>
            <p:ph type="pic" idx="2"/>
          </p:nvPr>
        </p:nvSpPr>
        <p:spPr>
          <a:xfrm>
            <a:off x="1468533" y="1821937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3" name="Google Shape;43;p26"/>
          <p:cNvSpPr>
            <a:spLocks noGrp="1"/>
          </p:cNvSpPr>
          <p:nvPr>
            <p:ph type="pic" idx="3"/>
          </p:nvPr>
        </p:nvSpPr>
        <p:spPr>
          <a:xfrm>
            <a:off x="1468533" y="3778135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4" name="Google Shape;44;p26"/>
          <p:cNvSpPr>
            <a:spLocks noGrp="1"/>
          </p:cNvSpPr>
          <p:nvPr>
            <p:ph type="pic" idx="4"/>
          </p:nvPr>
        </p:nvSpPr>
        <p:spPr>
          <a:xfrm>
            <a:off x="9809067" y="2758563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5" name="Google Shape;45;p26"/>
          <p:cNvSpPr>
            <a:spLocks noGrp="1"/>
          </p:cNvSpPr>
          <p:nvPr>
            <p:ph type="pic" idx="5"/>
          </p:nvPr>
        </p:nvSpPr>
        <p:spPr>
          <a:xfrm>
            <a:off x="9809067" y="4664472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Blank">
  <p:cSld name="52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7"/>
          <p:cNvSpPr>
            <a:spLocks noGrp="1"/>
          </p:cNvSpPr>
          <p:nvPr>
            <p:ph type="pic" idx="2"/>
          </p:nvPr>
        </p:nvSpPr>
        <p:spPr>
          <a:xfrm>
            <a:off x="0" y="2603500"/>
            <a:ext cx="12192000" cy="38227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1_Blank">
  <p:cSld name="51_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>
            <a:spLocks noGrp="1"/>
          </p:cNvSpPr>
          <p:nvPr>
            <p:ph type="pic" idx="2"/>
          </p:nvPr>
        </p:nvSpPr>
        <p:spPr>
          <a:xfrm>
            <a:off x="6426557" y="2833353"/>
            <a:ext cx="4945487" cy="3464416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Blank">
  <p:cSld name="50_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9"/>
          <p:cNvSpPr>
            <a:spLocks noGrp="1"/>
          </p:cNvSpPr>
          <p:nvPr>
            <p:ph type="pic" idx="2"/>
          </p:nvPr>
        </p:nvSpPr>
        <p:spPr>
          <a:xfrm>
            <a:off x="0" y="0"/>
            <a:ext cx="8288338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>
            <a:spLocks noGrp="1"/>
          </p:cNvSpPr>
          <p:nvPr>
            <p:ph type="pic" idx="2"/>
          </p:nvPr>
        </p:nvSpPr>
        <p:spPr>
          <a:xfrm>
            <a:off x="5026542" y="889000"/>
            <a:ext cx="7025758" cy="5465768"/>
          </a:xfrm>
          <a:prstGeom prst="rect">
            <a:avLst/>
          </a:prstGeom>
          <a:solidFill>
            <a:srgbClr val="E1E9EA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Title Slide">
  <p:cSld name="30_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1"/>
          <p:cNvSpPr>
            <a:spLocks noGrp="1"/>
          </p:cNvSpPr>
          <p:nvPr>
            <p:ph type="pic" idx="2"/>
          </p:nvPr>
        </p:nvSpPr>
        <p:spPr>
          <a:xfrm>
            <a:off x="0" y="781844"/>
            <a:ext cx="12192000" cy="5294312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Title Slide">
  <p:cSld name="32_Title Slid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Title Slide">
  <p:cSld name="26_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Roboto"/>
              <a:buNone/>
              <a:defRPr sz="4267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Blank">
  <p:cSld name="21_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4"/>
          <p:cNvSpPr>
            <a:spLocks noGrp="1"/>
          </p:cNvSpPr>
          <p:nvPr>
            <p:ph type="pic" idx="2"/>
          </p:nvPr>
        </p:nvSpPr>
        <p:spPr>
          <a:xfrm>
            <a:off x="8752114" y="0"/>
            <a:ext cx="3439886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5"/>
          <p:cNvSpPr>
            <a:spLocks noGrp="1"/>
          </p:cNvSpPr>
          <p:nvPr>
            <p:ph type="pic" idx="2"/>
          </p:nvPr>
        </p:nvSpPr>
        <p:spPr>
          <a:xfrm>
            <a:off x="588169" y="580345"/>
            <a:ext cx="11015662" cy="339725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>
            <a:spLocks noGrp="1"/>
          </p:cNvSpPr>
          <p:nvPr>
            <p:ph type="pic" idx="2"/>
          </p:nvPr>
        </p:nvSpPr>
        <p:spPr>
          <a:xfrm>
            <a:off x="7489371" y="0"/>
            <a:ext cx="4702629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7"/>
          <p:cNvSpPr>
            <a:spLocks noGrp="1"/>
          </p:cNvSpPr>
          <p:nvPr>
            <p:ph type="pic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>
            <a:spLocks noGrp="1"/>
          </p:cNvSpPr>
          <p:nvPr>
            <p:ph type="pic" idx="2"/>
          </p:nvPr>
        </p:nvSpPr>
        <p:spPr>
          <a:xfrm>
            <a:off x="7329487" y="0"/>
            <a:ext cx="4862513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9"/>
          <p:cNvSpPr>
            <a:spLocks noGrp="1"/>
          </p:cNvSpPr>
          <p:nvPr>
            <p:ph type="pic" idx="2"/>
          </p:nvPr>
        </p:nvSpPr>
        <p:spPr>
          <a:xfrm>
            <a:off x="6609761" y="1303502"/>
            <a:ext cx="4621907" cy="4250996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0"/>
          <p:cNvSpPr>
            <a:spLocks noGrp="1"/>
          </p:cNvSpPr>
          <p:nvPr>
            <p:ph type="pic" idx="2"/>
          </p:nvPr>
        </p:nvSpPr>
        <p:spPr>
          <a:xfrm>
            <a:off x="1320800" y="812800"/>
            <a:ext cx="3759200" cy="5232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469900" dist="279400" sx="96000" sy="96000" algn="l" rotWithShape="0">
              <a:srgbClr val="000000">
                <a:alpha val="2666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1"/>
          <p:cNvSpPr>
            <a:spLocks noGrp="1"/>
          </p:cNvSpPr>
          <p:nvPr>
            <p:ph type="pic" idx="2"/>
          </p:nvPr>
        </p:nvSpPr>
        <p:spPr>
          <a:xfrm>
            <a:off x="0" y="0"/>
            <a:ext cx="6052457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2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9" name="Google Shape;89;p42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42"/>
          <p:cNvSpPr>
            <a:spLocks noGrp="1"/>
          </p:cNvSpPr>
          <p:nvPr>
            <p:ph type="pic" idx="2"/>
          </p:nvPr>
        </p:nvSpPr>
        <p:spPr>
          <a:xfrm>
            <a:off x="0" y="2237232"/>
            <a:ext cx="12192000" cy="2694432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Blank">
  <p:cSld name="55_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3"/>
          <p:cNvSpPr>
            <a:spLocks noGrp="1"/>
          </p:cNvSpPr>
          <p:nvPr>
            <p:ph type="pic" idx="2"/>
          </p:nvPr>
        </p:nvSpPr>
        <p:spPr>
          <a:xfrm>
            <a:off x="8572500" y="0"/>
            <a:ext cx="36195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Full Image">
  <p:cSld name="17_Full Imag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4"/>
          <p:cNvSpPr>
            <a:spLocks noGrp="1"/>
          </p:cNvSpPr>
          <p:nvPr>
            <p:ph type="pic" idx="2"/>
          </p:nvPr>
        </p:nvSpPr>
        <p:spPr>
          <a:xfrm>
            <a:off x="-1" y="0"/>
            <a:ext cx="8245958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Blank">
  <p:cSld name="54_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>
            <a:spLocks noGrp="1"/>
          </p:cNvSpPr>
          <p:nvPr>
            <p:ph type="pic" idx="2"/>
          </p:nvPr>
        </p:nvSpPr>
        <p:spPr>
          <a:xfrm>
            <a:off x="914400" y="938717"/>
            <a:ext cx="3696512" cy="4978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457200" dist="558800" dir="5400000" sx="92000" sy="92000" algn="t" rotWithShape="0">
              <a:srgbClr val="000000">
                <a:alpha val="3058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Blank">
  <p:cSld name="53_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6"/>
          <p:cNvSpPr>
            <a:spLocks noGrp="1"/>
          </p:cNvSpPr>
          <p:nvPr>
            <p:ph type="pic" idx="2"/>
          </p:nvPr>
        </p:nvSpPr>
        <p:spPr>
          <a:xfrm>
            <a:off x="1468533" y="1821937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9" name="Google Shape;99;p46"/>
          <p:cNvSpPr>
            <a:spLocks noGrp="1"/>
          </p:cNvSpPr>
          <p:nvPr>
            <p:ph type="pic" idx="3"/>
          </p:nvPr>
        </p:nvSpPr>
        <p:spPr>
          <a:xfrm>
            <a:off x="1468533" y="3778135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0" name="Google Shape;100;p46"/>
          <p:cNvSpPr>
            <a:spLocks noGrp="1"/>
          </p:cNvSpPr>
          <p:nvPr>
            <p:ph type="pic" idx="4"/>
          </p:nvPr>
        </p:nvSpPr>
        <p:spPr>
          <a:xfrm>
            <a:off x="9809067" y="2758563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1" name="Google Shape;101;p46"/>
          <p:cNvSpPr>
            <a:spLocks noGrp="1"/>
          </p:cNvSpPr>
          <p:nvPr>
            <p:ph type="pic" idx="5"/>
          </p:nvPr>
        </p:nvSpPr>
        <p:spPr>
          <a:xfrm>
            <a:off x="9809067" y="4664472"/>
            <a:ext cx="914400" cy="9144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3"/>
              <a:buFont typeface="Arial"/>
              <a:buChar char="•"/>
              <a:defRPr sz="1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2" name="Google Shape;102;p46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Blank">
  <p:cSld name="52_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7"/>
          <p:cNvSpPr>
            <a:spLocks noGrp="1"/>
          </p:cNvSpPr>
          <p:nvPr>
            <p:ph type="pic" idx="2"/>
          </p:nvPr>
        </p:nvSpPr>
        <p:spPr>
          <a:xfrm>
            <a:off x="0" y="2603500"/>
            <a:ext cx="12192000" cy="38227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1_Blank">
  <p:cSld name="51_Blank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8"/>
          <p:cNvSpPr>
            <a:spLocks noGrp="1"/>
          </p:cNvSpPr>
          <p:nvPr>
            <p:ph type="pic" idx="2"/>
          </p:nvPr>
        </p:nvSpPr>
        <p:spPr>
          <a:xfrm>
            <a:off x="6426557" y="2833353"/>
            <a:ext cx="4945487" cy="3464416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Blank">
  <p:cSld name="50_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9"/>
          <p:cNvSpPr>
            <a:spLocks noGrp="1"/>
          </p:cNvSpPr>
          <p:nvPr>
            <p:ph type="pic" idx="2"/>
          </p:nvPr>
        </p:nvSpPr>
        <p:spPr>
          <a:xfrm>
            <a:off x="0" y="0"/>
            <a:ext cx="8288338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0"/>
          <p:cNvSpPr>
            <a:spLocks noGrp="1"/>
          </p:cNvSpPr>
          <p:nvPr>
            <p:ph type="pic" idx="2"/>
          </p:nvPr>
        </p:nvSpPr>
        <p:spPr>
          <a:xfrm>
            <a:off x="5026542" y="889000"/>
            <a:ext cx="7025758" cy="5465768"/>
          </a:xfrm>
          <a:prstGeom prst="rect">
            <a:avLst/>
          </a:prstGeom>
          <a:solidFill>
            <a:srgbClr val="E1E9EA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Title Slide">
  <p:cSld name="30_Title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1"/>
          <p:cNvSpPr>
            <a:spLocks noGrp="1"/>
          </p:cNvSpPr>
          <p:nvPr>
            <p:ph type="pic" idx="2"/>
          </p:nvPr>
        </p:nvSpPr>
        <p:spPr>
          <a:xfrm>
            <a:off x="0" y="781844"/>
            <a:ext cx="12192000" cy="5294312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Title Slide">
  <p:cSld name="32_Title Slid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Title Slide">
  <p:cSld name="26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8" name="Google Shape;118;p53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9" name="Google Shape;119;p53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Roboto"/>
              <a:buNone/>
              <a:defRPr sz="4267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Title Slide">
  <p:cSld name="24_Title Slid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4"/>
          <p:cNvSpPr txBox="1">
            <a:spLocks noGrp="1"/>
          </p:cNvSpPr>
          <p:nvPr>
            <p:ph type="body" idx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2" name="Google Shape;122;p54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Title Slide">
  <p:cSld name="27_Title Slide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7574d5ef3_5_26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Title Slide">
  <p:cSld name="28_Title Sli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7574d5ef3_5_53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698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theme" Target="../theme/theme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 /><Relationship Id="rId13" Type="http://schemas.openxmlformats.org/officeDocument/2006/relationships/slideLayout" Target="../slideLayouts/slideLayout34.xml" /><Relationship Id="rId18" Type="http://schemas.openxmlformats.org/officeDocument/2006/relationships/slideLayout" Target="../slideLayouts/slideLayout39.xml" /><Relationship Id="rId3" Type="http://schemas.openxmlformats.org/officeDocument/2006/relationships/slideLayout" Target="../slideLayouts/slideLayout24.xml" /><Relationship Id="rId21" Type="http://schemas.openxmlformats.org/officeDocument/2006/relationships/slideLayout" Target="../slideLayouts/slideLayout42.xml" /><Relationship Id="rId7" Type="http://schemas.openxmlformats.org/officeDocument/2006/relationships/slideLayout" Target="../slideLayouts/slideLayout28.xml" /><Relationship Id="rId12" Type="http://schemas.openxmlformats.org/officeDocument/2006/relationships/slideLayout" Target="../slideLayouts/slideLayout33.xml" /><Relationship Id="rId17" Type="http://schemas.openxmlformats.org/officeDocument/2006/relationships/slideLayout" Target="../slideLayouts/slideLayout38.xml" /><Relationship Id="rId2" Type="http://schemas.openxmlformats.org/officeDocument/2006/relationships/slideLayout" Target="../slideLayouts/slideLayout23.xml" /><Relationship Id="rId16" Type="http://schemas.openxmlformats.org/officeDocument/2006/relationships/slideLayout" Target="../slideLayouts/slideLayout37.xml" /><Relationship Id="rId20" Type="http://schemas.openxmlformats.org/officeDocument/2006/relationships/slideLayout" Target="../slideLayouts/slideLayout41.xml" /><Relationship Id="rId1" Type="http://schemas.openxmlformats.org/officeDocument/2006/relationships/slideLayout" Target="../slideLayouts/slideLayout22.xml" /><Relationship Id="rId6" Type="http://schemas.openxmlformats.org/officeDocument/2006/relationships/slideLayout" Target="../slideLayouts/slideLayout27.xml" /><Relationship Id="rId11" Type="http://schemas.openxmlformats.org/officeDocument/2006/relationships/slideLayout" Target="../slideLayouts/slideLayout32.xml" /><Relationship Id="rId24" Type="http://schemas.openxmlformats.org/officeDocument/2006/relationships/theme" Target="../theme/theme2.xml" /><Relationship Id="rId5" Type="http://schemas.openxmlformats.org/officeDocument/2006/relationships/slideLayout" Target="../slideLayouts/slideLayout26.xml" /><Relationship Id="rId15" Type="http://schemas.openxmlformats.org/officeDocument/2006/relationships/slideLayout" Target="../slideLayouts/slideLayout36.xml" /><Relationship Id="rId23" Type="http://schemas.openxmlformats.org/officeDocument/2006/relationships/slideLayout" Target="../slideLayouts/slideLayout44.xml" /><Relationship Id="rId10" Type="http://schemas.openxmlformats.org/officeDocument/2006/relationships/slideLayout" Target="../slideLayouts/slideLayout31.xml" /><Relationship Id="rId19" Type="http://schemas.openxmlformats.org/officeDocument/2006/relationships/slideLayout" Target="../slideLayouts/slideLayout40.xml" /><Relationship Id="rId4" Type="http://schemas.openxmlformats.org/officeDocument/2006/relationships/slideLayout" Target="../slideLayouts/slideLayout25.xml" /><Relationship Id="rId9" Type="http://schemas.openxmlformats.org/officeDocument/2006/relationships/slideLayout" Target="../slideLayouts/slideLayout30.xml" /><Relationship Id="rId14" Type="http://schemas.openxmlformats.org/officeDocument/2006/relationships/slideLayout" Target="../slideLayouts/slideLayout35.xml" /><Relationship Id="rId22" Type="http://schemas.openxmlformats.org/officeDocument/2006/relationships/slideLayout" Target="../slideLayouts/slideLayout4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jpe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5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 /><Relationship Id="rId3" Type="http://schemas.openxmlformats.org/officeDocument/2006/relationships/image" Target="../media/image5.jpeg" /><Relationship Id="rId7" Type="http://schemas.openxmlformats.org/officeDocument/2006/relationships/image" Target="../media/image8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2.xml" /><Relationship Id="rId6" Type="http://schemas.openxmlformats.org/officeDocument/2006/relationships/image" Target="../media/image7.png" /><Relationship Id="rId5" Type="http://schemas.microsoft.com/office/2007/relationships/hdphoto" Target="../media/hdphoto1.wdp" /><Relationship Id="rId4" Type="http://schemas.openxmlformats.org/officeDocument/2006/relationships/image" Target="../media/image6.png" /><Relationship Id="rId9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3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2.xml" 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 /><Relationship Id="rId3" Type="http://schemas.openxmlformats.org/officeDocument/2006/relationships/image" Target="../media/image12.png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3.xml" /><Relationship Id="rId6" Type="http://schemas.microsoft.com/office/2007/relationships/hdphoto" Target="../media/hdphoto3.wdp" /><Relationship Id="rId5" Type="http://schemas.openxmlformats.org/officeDocument/2006/relationships/image" Target="../media/image13.png" /><Relationship Id="rId4" Type="http://schemas.microsoft.com/office/2007/relationships/hdphoto" Target="../media/hdphoto2.wdp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2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alysheva.sv@dvfu.ru" TargetMode="External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4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2" t="5308" r="36158" b="40926"/>
          <a:stretch>
            <a:fillRect/>
          </a:stretch>
        </p:blipFill>
        <p:spPr>
          <a:xfrm>
            <a:off x="6685472" y="-8966"/>
            <a:ext cx="5506527" cy="4715436"/>
          </a:xfrm>
          <a:prstGeom prst="rect">
            <a:avLst/>
          </a:prstGeom>
        </p:spPr>
      </p:pic>
      <p:sp>
        <p:nvSpPr>
          <p:cNvPr id="13" name="Google Shape;154;gb6f6fa0e72_1_0"/>
          <p:cNvSpPr/>
          <p:nvPr/>
        </p:nvSpPr>
        <p:spPr>
          <a:xfrm rot="5400000">
            <a:off x="4547556" y="-786442"/>
            <a:ext cx="3096883" cy="12192001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C:\Users\Софья\Desktop\Приоритет 2030\ru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4453" y="4337264"/>
            <a:ext cx="1179095" cy="732133"/>
          </a:xfrm>
          <a:prstGeom prst="rect">
            <a:avLst/>
          </a:prstGeom>
          <a:noFill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C157FE-C021-45B8-A0ED-7E8CD90FE7A9}"/>
              </a:ext>
            </a:extLst>
          </p:cNvPr>
          <p:cNvSpPr/>
          <p:nvPr/>
        </p:nvSpPr>
        <p:spPr>
          <a:xfrm>
            <a:off x="268278" y="4022956"/>
            <a:ext cx="936387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Выполнили студенты Департамента инноваций Политехнического института ДВФУ, направления подготовки 27.03.05 «Инноватика»:</a:t>
            </a:r>
          </a:p>
          <a:p>
            <a:endParaRPr lang="ru-RU" b="1" i="1" dirty="0">
              <a:solidFill>
                <a:schemeClr val="bg1"/>
              </a:solidFill>
              <a:latin typeface="+mn-lt"/>
            </a:endParaRPr>
          </a:p>
          <a:p>
            <a:r>
              <a:rPr lang="ru-RU" b="1" i="1" dirty="0" err="1">
                <a:solidFill>
                  <a:schemeClr val="bg1"/>
                </a:solidFill>
                <a:latin typeface="+mn-lt"/>
              </a:rPr>
              <a:t>Демчук</a:t>
            </a:r>
            <a:r>
              <a:rPr lang="ru-RU" b="1" i="1" dirty="0">
                <a:solidFill>
                  <a:schemeClr val="bg1"/>
                </a:solidFill>
                <a:latin typeface="+mn-lt"/>
              </a:rPr>
              <a:t> Артем, Малышева </a:t>
            </a:r>
            <a:r>
              <a:rPr lang="ru-RU" b="1" i="1" dirty="0" err="1">
                <a:solidFill>
                  <a:schemeClr val="bg1"/>
                </a:solidFill>
                <a:latin typeface="+mn-lt"/>
              </a:rPr>
              <a:t>Снежанна</a:t>
            </a:r>
            <a:r>
              <a:rPr lang="ru-RU" b="1" i="1" dirty="0">
                <a:solidFill>
                  <a:schemeClr val="bg1"/>
                </a:solidFill>
                <a:latin typeface="+mn-lt"/>
              </a:rPr>
              <a:t>, Неверов Артем, </a:t>
            </a:r>
            <a:r>
              <a:rPr lang="ru-RU" b="1" i="1" dirty="0" err="1">
                <a:solidFill>
                  <a:schemeClr val="bg1"/>
                </a:solidFill>
                <a:latin typeface="+mn-lt"/>
              </a:rPr>
              <a:t>Новохатько</a:t>
            </a:r>
            <a:r>
              <a:rPr lang="ru-RU" b="1" i="1" dirty="0">
                <a:solidFill>
                  <a:schemeClr val="bg1"/>
                </a:solidFill>
                <a:latin typeface="+mn-lt"/>
              </a:rPr>
              <a:t> Светлана, Душенко Ангелина</a:t>
            </a:r>
          </a:p>
          <a:p>
            <a:endParaRPr lang="ru-RU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1EB4197-7888-4B6B-A423-9EFFA379FE9E}"/>
              </a:ext>
            </a:extLst>
          </p:cNvPr>
          <p:cNvSpPr/>
          <p:nvPr/>
        </p:nvSpPr>
        <p:spPr>
          <a:xfrm>
            <a:off x="361907" y="634742"/>
            <a:ext cx="6323565" cy="2482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3600" dirty="0">
                <a:solidFill>
                  <a:srgbClr val="023A84"/>
                </a:solidFill>
                <a:latin typeface="+mj-lt"/>
                <a:ea typeface="Roboto" pitchFamily="2" charset="0"/>
                <a:sym typeface="Calibri"/>
              </a:rPr>
              <a:t>ТЕХНОЛОГИЧЕСКОЕ ПРЕДПРИНИМАТЕЛЬСТВО: </a:t>
            </a:r>
            <a:r>
              <a:rPr lang="ru-RU" sz="3600" b="1" dirty="0">
                <a:solidFill>
                  <a:srgbClr val="023A84"/>
                </a:solidFill>
                <a:latin typeface="+mj-lt"/>
                <a:ea typeface="Roboto" pitchFamily="2" charset="0"/>
                <a:sym typeface="Calibri"/>
              </a:rPr>
              <a:t>НЕЙРОСЕТИ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A58630-E48B-4D2B-BC5E-97C183D5C39C}"/>
              </a:ext>
            </a:extLst>
          </p:cNvPr>
          <p:cNvSpPr txBox="1"/>
          <p:nvPr/>
        </p:nvSpPr>
        <p:spPr>
          <a:xfrm>
            <a:off x="361907" y="5389939"/>
            <a:ext cx="118188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Наставники: </a:t>
            </a:r>
          </a:p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Репина Ирина Борисовна, доцент Департамента инноваций ПИ ДВФУ</a:t>
            </a:r>
          </a:p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Эйлер Анна Владимировна, старший преподаватель Департамента менеджмента и предпринимательства ШЭМ ДВФУ</a:t>
            </a:r>
            <a:br>
              <a:rPr lang="ru-RU" b="1" i="1" dirty="0">
                <a:solidFill>
                  <a:schemeClr val="bg1"/>
                </a:solidFill>
                <a:latin typeface="+mn-lt"/>
              </a:rPr>
            </a:br>
            <a:r>
              <a:rPr lang="ru-RU" b="1" i="1" dirty="0">
                <a:solidFill>
                  <a:schemeClr val="bg1"/>
                </a:solidFill>
                <a:latin typeface="+mn-lt"/>
              </a:rPr>
              <a:t>Чуднова Ольга </a:t>
            </a:r>
            <a:r>
              <a:rPr lang="ru-RU" b="1" i="1" dirty="0" err="1">
                <a:solidFill>
                  <a:schemeClr val="bg1"/>
                </a:solidFill>
                <a:latin typeface="+mn-lt"/>
              </a:rPr>
              <a:t>Алекснадровна</a:t>
            </a:r>
            <a:r>
              <a:rPr lang="ru-RU" b="1" i="1" dirty="0">
                <a:solidFill>
                  <a:schemeClr val="bg1"/>
                </a:solidFill>
                <a:latin typeface="+mn-lt"/>
              </a:rPr>
              <a:t>, п</a:t>
            </a:r>
            <a:r>
              <a:rPr lang="ru-RU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рофессор к.ф.-м.н., доцент </a:t>
            </a:r>
            <a:r>
              <a:rPr lang="ru-RU" b="1" i="1" dirty="0">
                <a:solidFill>
                  <a:schemeClr val="bg1"/>
                </a:solidFill>
                <a:latin typeface="+mn-lt"/>
              </a:rPr>
              <a:t>Департамента инноваций ПИ ДВФУ</a:t>
            </a:r>
          </a:p>
        </p:txBody>
      </p:sp>
    </p:spTree>
    <p:extLst>
      <p:ext uri="{BB962C8B-B14F-4D97-AF65-F5344CB8AC3E}">
        <p14:creationId xmlns:p14="http://schemas.microsoft.com/office/powerpoint/2010/main" val="21206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3">
            <a:extLst>
              <a:ext uri="{FF2B5EF4-FFF2-40B4-BE49-F238E27FC236}">
                <a16:creationId xmlns:a16="http://schemas.microsoft.com/office/drawing/2014/main" id="{FC408595-B8CD-485E-AF4A-66AF46EE1452}"/>
              </a:ext>
            </a:extLst>
          </p:cNvPr>
          <p:cNvSpPr/>
          <p:nvPr/>
        </p:nvSpPr>
        <p:spPr>
          <a:xfrm>
            <a:off x="507494" y="1345231"/>
            <a:ext cx="10862590" cy="676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buNone/>
            </a:pPr>
            <a:r>
              <a:rPr lang="ru-RU" sz="1600" b="1" dirty="0">
                <a:solidFill>
                  <a:schemeClr val="bg2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ПРОБЛЕМА</a:t>
            </a:r>
            <a:r>
              <a:rPr lang="ru-RU" sz="1600" b="1" dirty="0">
                <a:solidFill>
                  <a:srgbClr val="41659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:</a:t>
            </a:r>
            <a:r>
              <a:rPr lang="ru-RU" sz="1600" b="1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600" dirty="0">
                <a:solidFill>
                  <a:srgbClr val="192E47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развитие и цифровизация</a:t>
            </a:r>
            <a:r>
              <a:rPr lang="ru-RU" sz="1600" dirty="0">
                <a:solidFill>
                  <a:srgbClr val="192E47"/>
                </a:solidFill>
                <a:latin typeface="Montserrat" panose="020B0604020202020204" charset="-52"/>
              </a:rPr>
              <a:t> экономических и социальных отношений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</a:rPr>
              <a:t>, повышающая  спрос на  специалистов с компетенциями в области </a:t>
            </a:r>
            <a:r>
              <a:rPr lang="ru-RU" sz="1600" b="1" dirty="0">
                <a:solidFill>
                  <a:schemeClr val="bg2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ИКТ и предпринимательства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</a:rPr>
              <a:t>. </a:t>
            </a: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421E9886-4521-4AB5-A023-F98C11FB854D}"/>
              </a:ext>
            </a:extLst>
          </p:cNvPr>
          <p:cNvSpPr/>
          <p:nvPr/>
        </p:nvSpPr>
        <p:spPr>
          <a:xfrm>
            <a:off x="615035" y="5191926"/>
            <a:ext cx="10862590" cy="14287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buNone/>
            </a:pPr>
            <a:r>
              <a:rPr lang="ru-RU" sz="1600" b="1" dirty="0">
                <a:solidFill>
                  <a:schemeClr val="bg2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ЦЕЛЬ: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</a:rPr>
              <a:t>разработать программу выездных мастер-классов, включающую минимум 3 теоретических и 3 практических занятия по созданию высокотехнологичных проектов с использованием нейронных сетей для школьников Приморского края в возрасте от 11 до 16 лет для формирования потенциальных кадров с предпринимательскими и цифровыми компетенциями до января 2025 года.</a:t>
            </a:r>
          </a:p>
        </p:txBody>
      </p:sp>
      <p:sp>
        <p:nvSpPr>
          <p:cNvPr id="18" name="Google Shape;157;p17">
            <a:extLst>
              <a:ext uri="{FF2B5EF4-FFF2-40B4-BE49-F238E27FC236}">
                <a16:creationId xmlns:a16="http://schemas.microsoft.com/office/drawing/2014/main" id="{CF380D1C-6266-49EF-AE01-D6F1D452ADA5}"/>
              </a:ext>
            </a:extLst>
          </p:cNvPr>
          <p:cNvSpPr/>
          <p:nvPr/>
        </p:nvSpPr>
        <p:spPr>
          <a:xfrm>
            <a:off x="617985" y="514809"/>
            <a:ext cx="8595463" cy="56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ts val="1400"/>
            </a:pPr>
            <a:r>
              <a:rPr lang="ru-RU" sz="2800" b="1" kern="1200" dirty="0">
                <a:solidFill>
                  <a:srgbClr val="1F497D"/>
                </a:solidFill>
                <a:latin typeface="+mj-lt"/>
                <a:ea typeface="Crimson Pro" pitchFamily="34" charset="-122"/>
                <a:cs typeface="+mn-cs"/>
                <a:sym typeface="Montserrat"/>
              </a:rPr>
              <a:t>ПРОБЛЕМА</a:t>
            </a:r>
            <a:r>
              <a:rPr lang="ru-RU" sz="2800" b="1" dirty="0">
                <a:solidFill>
                  <a:srgbClr val="1F497D"/>
                </a:solidFill>
                <a:latin typeface="+mj-lt"/>
                <a:ea typeface="Montserrat"/>
                <a:cs typeface="Montserrat"/>
                <a:sym typeface="Montserrat"/>
              </a:rPr>
              <a:t>, ЦЕЛЬ, ЗАДАЧИ, ИДЕЯ ПРОЕКТА</a:t>
            </a:r>
            <a:endParaRPr lang="ru-RU" sz="2800" b="1" dirty="0">
              <a:solidFill>
                <a:srgbClr val="1F49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Text 4">
            <a:extLst>
              <a:ext uri="{FF2B5EF4-FFF2-40B4-BE49-F238E27FC236}">
                <a16:creationId xmlns:a16="http://schemas.microsoft.com/office/drawing/2014/main" id="{7CEC9B09-59F8-42DD-99CC-DC252CB2E67D}"/>
              </a:ext>
            </a:extLst>
          </p:cNvPr>
          <p:cNvSpPr/>
          <p:nvPr/>
        </p:nvSpPr>
        <p:spPr>
          <a:xfrm>
            <a:off x="615035" y="2684566"/>
            <a:ext cx="5976265" cy="200173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 anchor="t"/>
          <a:lstStyle/>
          <a:p>
            <a:pPr algn="just">
              <a:buClrTx/>
              <a:buFontTx/>
              <a:buNone/>
            </a:pPr>
            <a:r>
              <a:rPr lang="ru-RU" sz="1600" b="1" dirty="0">
                <a:solidFill>
                  <a:schemeClr val="bg2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ИДЕЯ: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</a:rPr>
              <a:t>вовлечение детей школьного возраста в проектную деятельность в сфере технологического предпринимательства путем проведения мастер-классов по работе с нейросетями, лекций по проектной деятельности и сквозным цифровым технологиям. На основе проведенных разовых мастер-классов за 2023-2024 год создать серию обучающих мероприятий (мастер-классов).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6CA9E4-DBF8-42FA-AC85-DD93BC3DA6C4}"/>
              </a:ext>
            </a:extLst>
          </p:cNvPr>
          <p:cNvSpPr/>
          <p:nvPr/>
        </p:nvSpPr>
        <p:spPr>
          <a:xfrm>
            <a:off x="8851237" y="2036982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ЗАДАЧИ: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91DEF0-384D-4F34-BEB2-F20A2E77D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676" y="2359587"/>
            <a:ext cx="4043838" cy="270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0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8007E7E-C97F-4330-9C54-711EFFE7260E}"/>
              </a:ext>
            </a:extLst>
          </p:cNvPr>
          <p:cNvGrpSpPr/>
          <p:nvPr/>
        </p:nvGrpSpPr>
        <p:grpSpPr>
          <a:xfrm>
            <a:off x="617986" y="130478"/>
            <a:ext cx="3725238" cy="1120886"/>
            <a:chOff x="1141709" y="1059988"/>
            <a:chExt cx="2566623" cy="6218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2034311-D32C-44DA-8A49-53F88FB13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6639" b="1303"/>
            <a:stretch/>
          </p:blipFill>
          <p:spPr>
            <a:xfrm>
              <a:off x="3369794" y="1059988"/>
              <a:ext cx="338538" cy="621810"/>
            </a:xfrm>
            <a:prstGeom prst="rect">
              <a:avLst/>
            </a:prstGeom>
          </p:spPr>
        </p:pic>
        <p:sp>
          <p:nvSpPr>
            <p:cNvPr id="8" name="Google Shape;157;p17">
              <a:extLst>
                <a:ext uri="{FF2B5EF4-FFF2-40B4-BE49-F238E27FC236}">
                  <a16:creationId xmlns:a16="http://schemas.microsoft.com/office/drawing/2014/main" id="{02C09504-617E-4160-86FE-CAFBFAACE9D6}"/>
                </a:ext>
              </a:extLst>
            </p:cNvPr>
            <p:cNvSpPr/>
            <p:nvPr/>
          </p:nvSpPr>
          <p:spPr>
            <a:xfrm>
              <a:off x="1141709" y="1273195"/>
              <a:ext cx="2397354" cy="3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SzPts val="1400"/>
              </a:pPr>
              <a:r>
                <a:rPr lang="ru-RU" sz="2800" b="1" dirty="0">
                  <a:solidFill>
                    <a:schemeClr val="bg1"/>
                  </a:solidFill>
                  <a:latin typeface="+mj-lt"/>
                  <a:ea typeface="Montserrat"/>
                  <a:cs typeface="Montserrat"/>
                  <a:sym typeface="Montserrat"/>
                </a:rPr>
                <a:t>АКТУАЛЬНОСТЬ</a:t>
              </a:r>
              <a:endParaRPr lang="ru-RU" sz="2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B589107-D76B-431A-BD2C-8BB52B1F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794" y="698751"/>
            <a:ext cx="4586206" cy="257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4">
            <a:extLst>
              <a:ext uri="{FF2B5EF4-FFF2-40B4-BE49-F238E27FC236}">
                <a16:creationId xmlns:a16="http://schemas.microsoft.com/office/drawing/2014/main" id="{107D7E75-DCEC-4ABF-B94D-7140A953524D}"/>
              </a:ext>
            </a:extLst>
          </p:cNvPr>
          <p:cNvSpPr/>
          <p:nvPr/>
        </p:nvSpPr>
        <p:spPr>
          <a:xfrm>
            <a:off x="653452" y="1327392"/>
            <a:ext cx="6195627" cy="1453908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 anchor="t"/>
          <a:lstStyle/>
          <a:p>
            <a:pPr indent="361950" algn="just">
              <a:lnSpc>
                <a:spcPct val="110000"/>
              </a:lnSpc>
              <a:buClrTx/>
              <a:buFontTx/>
              <a:buNone/>
            </a:pP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Одной из национальных целей стратегического развития является с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оздание условий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 для равномерного вовлечения граждан в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цифровую экономику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 и расширению возможностей использования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цифровых технологий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. </a:t>
            </a:r>
            <a:endParaRPr lang="en-US" sz="1600" kern="1200" dirty="0">
              <a:solidFill>
                <a:schemeClr val="bg1"/>
              </a:solidFill>
              <a:latin typeface="Montserrat" panose="020B0604020202020204" charset="-52"/>
              <a:ea typeface="+mn-ea"/>
              <a:cs typeface="+mn-cs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C610BEF2-5A8F-4B95-B466-713BAA9424F3}"/>
              </a:ext>
            </a:extLst>
          </p:cNvPr>
          <p:cNvSpPr/>
          <p:nvPr/>
        </p:nvSpPr>
        <p:spPr>
          <a:xfrm>
            <a:off x="8246135" y="3278492"/>
            <a:ext cx="3701451" cy="4561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361950" algn="just">
              <a:lnSpc>
                <a:spcPts val="3325"/>
              </a:lnSpc>
              <a:buClrTx/>
              <a:buFontTx/>
              <a:buNone/>
            </a:pPr>
            <a:r>
              <a:rPr lang="ru-RU" sz="1600" kern="1200" dirty="0">
                <a:solidFill>
                  <a:srgbClr val="FFFFFF"/>
                </a:solidFill>
                <a:latin typeface="+mn-lt"/>
                <a:ea typeface="Open Sans" pitchFamily="34" charset="-122"/>
                <a:cs typeface="Open Sans" pitchFamily="34" charset="-120"/>
              </a:rPr>
              <a:t>Президент РФ Путин В.В.</a:t>
            </a:r>
            <a:endParaRPr lang="en-US" sz="1600" kern="1200" dirty="0">
              <a:solidFill>
                <a:srgbClr val="1F497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5E1CC33-4D9E-472E-872D-6CA627F7EB8F}"/>
              </a:ext>
            </a:extLst>
          </p:cNvPr>
          <p:cNvSpPr/>
          <p:nvPr/>
        </p:nvSpPr>
        <p:spPr>
          <a:xfrm>
            <a:off x="617985" y="3086522"/>
            <a:ext cx="6195627" cy="325666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txBody>
          <a:bodyPr wrap="square" rtlCol="0" anchor="t"/>
          <a:lstStyle/>
          <a:p>
            <a:pPr indent="361950" algn="just">
              <a:lnSpc>
                <a:spcPct val="110000"/>
              </a:lnSpc>
              <a:buClrTx/>
              <a:buFontTx/>
              <a:buNone/>
            </a:pP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По данным Росстата, потребность в высококвалифицированных кадрах в сфере информационных и коммуникационных технологий (ИКТ) к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2024 году достигла свыше 500 тыс. человек 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в год. Таким образом, на рынке труда есть спрос на специалистов с развитыми «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мягкими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» и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цифровыми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навыками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. Данный проект предполагает проведение лекций и мастер-классов, направленных на формирование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цифровых навыков 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у школьников для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создания проектной работы 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в сфере технологического предпринимательства, что обуславливает </a:t>
            </a:r>
            <a:r>
              <a:rPr lang="ru-RU" sz="1600" b="1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актуальность</a:t>
            </a:r>
            <a:r>
              <a:rPr lang="ru-RU" sz="1600" kern="1200" dirty="0">
                <a:solidFill>
                  <a:schemeClr val="bg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 проекта.</a:t>
            </a:r>
          </a:p>
          <a:p>
            <a:pPr indent="361950" algn="just">
              <a:lnSpc>
                <a:spcPct val="110000"/>
              </a:lnSpc>
              <a:buClrTx/>
              <a:buFontTx/>
              <a:buNone/>
            </a:pPr>
            <a:endParaRPr lang="ru-RU" sz="1600" kern="1200" dirty="0">
              <a:solidFill>
                <a:schemeClr val="bg1"/>
              </a:solidFill>
              <a:latin typeface="Montserrat" panose="020B0604020202020204" charset="-52"/>
              <a:ea typeface="Open Sans" pitchFamily="34" charset="-122"/>
              <a:cs typeface="Open Sans" pitchFamily="34" charset="-120"/>
            </a:endParaRPr>
          </a:p>
          <a:p>
            <a:pPr indent="361950" algn="just">
              <a:lnSpc>
                <a:spcPct val="110000"/>
              </a:lnSpc>
              <a:buClrTx/>
              <a:buFontTx/>
              <a:buNone/>
            </a:pPr>
            <a:endParaRPr lang="en-US" sz="1600" kern="1200" dirty="0">
              <a:solidFill>
                <a:schemeClr val="bg1"/>
              </a:solidFill>
              <a:latin typeface="Montserrat" panose="020B0604020202020204" charset="-52"/>
              <a:ea typeface="+mn-ea"/>
              <a:cs typeface="+mn-c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6D82EDD8-CD23-4690-9780-B2F932799EA9}"/>
              </a:ext>
            </a:extLst>
          </p:cNvPr>
          <p:cNvSpPr/>
          <p:nvPr/>
        </p:nvSpPr>
        <p:spPr>
          <a:xfrm>
            <a:off x="7605794" y="3851953"/>
            <a:ext cx="4115151" cy="2654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361950" algn="just">
              <a:buClrTx/>
              <a:buFontTx/>
              <a:buNone/>
            </a:pPr>
            <a:r>
              <a:rPr lang="ru-RU" sz="1250" b="1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Open Sans" pitchFamily="34" charset="-122"/>
                <a:cs typeface="Open Sans" pitchFamily="34" charset="-120"/>
              </a:rPr>
              <a:t>Документы</a:t>
            </a:r>
            <a:r>
              <a:rPr lang="ru-RU" sz="12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Open Sans" pitchFamily="34" charset="-122"/>
                <a:cs typeface="Open Sans" pitchFamily="34" charset="-120"/>
              </a:rPr>
              <a:t>, подтверждающие актуальность темы проекта: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ru-RU" sz="12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Open Sans" pitchFamily="34" charset="-122"/>
                <a:cs typeface="Open Sans" pitchFamily="34" charset="-120"/>
              </a:rPr>
              <a:t>Указ Президента «О национальных целях развития Российской Федерации на период до 2030 года и на перспективу до 2036 года»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ru-RU" sz="12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Open Sans" pitchFamily="34" charset="-122"/>
                <a:cs typeface="Open Sans" pitchFamily="34" charset="-120"/>
              </a:rPr>
              <a:t>Распоряжение Правительства РФ об утверждении Концепции технологического развития на период до 2030 года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ru-RU" sz="12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Open Sans" pitchFamily="34" charset="-122"/>
                <a:cs typeface="Open Sans" pitchFamily="34" charset="-120"/>
              </a:rPr>
              <a:t>Прогноз социально-экономического развития Российской федерации на 2025 год и на плановый период 2026 и 2027 годов</a:t>
            </a:r>
          </a:p>
          <a:p>
            <a:pPr marL="285750" indent="-28575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ru-RU" sz="1250" kern="1200" dirty="0">
              <a:solidFill>
                <a:schemeClr val="bg1">
                  <a:lumMod val="85000"/>
                </a:schemeClr>
              </a:solidFill>
              <a:latin typeface="+mn-lt"/>
              <a:ea typeface="Open Sans" pitchFamily="34" charset="-122"/>
              <a:cs typeface="Open Sans" pitchFamily="34" charset="-120"/>
            </a:endParaRPr>
          </a:p>
          <a:p>
            <a:pPr marL="285750" indent="-28575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en-US" sz="12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68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97893-CB39-E215-BA3C-AB99D252E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6392362-F42A-E226-CCB5-87E838AA968C}"/>
              </a:ext>
            </a:extLst>
          </p:cNvPr>
          <p:cNvGrpSpPr/>
          <p:nvPr/>
        </p:nvGrpSpPr>
        <p:grpSpPr>
          <a:xfrm>
            <a:off x="629877" y="402241"/>
            <a:ext cx="8566457" cy="6460562"/>
            <a:chOff x="1074095" y="1077527"/>
            <a:chExt cx="5902137" cy="3583987"/>
          </a:xfrm>
        </p:grpSpPr>
        <p:cxnSp>
          <p:nvCxnSpPr>
            <p:cNvPr id="4" name="Google Shape;125;p16">
              <a:extLst>
                <a:ext uri="{FF2B5EF4-FFF2-40B4-BE49-F238E27FC236}">
                  <a16:creationId xmlns:a16="http://schemas.microsoft.com/office/drawing/2014/main" id="{98865A02-1053-DF0E-5C22-1CC39700465A}"/>
                </a:ext>
              </a:extLst>
            </p:cNvPr>
            <p:cNvCxnSpPr>
              <a:cxnSpLocks/>
            </p:cNvCxnSpPr>
            <p:nvPr/>
          </p:nvCxnSpPr>
          <p:spPr>
            <a:xfrm>
              <a:off x="5124337" y="2206063"/>
              <a:ext cx="0" cy="2455451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</p:cxnSp>
        <p:sp>
          <p:nvSpPr>
            <p:cNvPr id="8" name="Google Shape;157;p17">
              <a:extLst>
                <a:ext uri="{FF2B5EF4-FFF2-40B4-BE49-F238E27FC236}">
                  <a16:creationId xmlns:a16="http://schemas.microsoft.com/office/drawing/2014/main" id="{5D9DCFF6-D99E-DB09-45A3-EDA1CCFD09A1}"/>
                </a:ext>
              </a:extLst>
            </p:cNvPr>
            <p:cNvSpPr/>
            <p:nvPr/>
          </p:nvSpPr>
          <p:spPr>
            <a:xfrm>
              <a:off x="1074095" y="1077527"/>
              <a:ext cx="5902137" cy="3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ЦЕЛЕВАЯ АУДИТОРИЯ И ЕЕ ПОТРЕБНОСТИ 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1" name="Text 3">
            <a:extLst>
              <a:ext uri="{FF2B5EF4-FFF2-40B4-BE49-F238E27FC236}">
                <a16:creationId xmlns:a16="http://schemas.microsoft.com/office/drawing/2014/main" id="{A138E2BA-EA14-CF2A-D458-F583DB739244}"/>
              </a:ext>
            </a:extLst>
          </p:cNvPr>
          <p:cNvSpPr/>
          <p:nvPr/>
        </p:nvSpPr>
        <p:spPr>
          <a:xfrm>
            <a:off x="629878" y="1435892"/>
            <a:ext cx="4661380" cy="6070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361950" algn="just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Open Sans" pitchFamily="34" charset="0"/>
              <a:ea typeface="Open Sans" pitchFamily="34" charset="-122"/>
              <a:cs typeface="Open Sans" pitchFamily="34" charset="-120"/>
              <a:sym typeface="Arial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811E138B-C817-B0EF-9394-19B66D9FE398}"/>
              </a:ext>
            </a:extLst>
          </p:cNvPr>
          <p:cNvSpPr/>
          <p:nvPr/>
        </p:nvSpPr>
        <p:spPr>
          <a:xfrm>
            <a:off x="1177035" y="2175689"/>
            <a:ext cx="4787819" cy="41681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3619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Школьники</a:t>
            </a:r>
          </a:p>
          <a:p>
            <a:pPr marL="0" marR="0" lvl="0" indent="3619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7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ontserrat" panose="020B0604020202020204" charset="-52"/>
              <a:ea typeface="Open Sans" pitchFamily="34" charset="-122"/>
              <a:cs typeface="Open Sans" pitchFamily="34" charset="-120"/>
              <a:sym typeface="Arial"/>
            </a:endParaRPr>
          </a:p>
          <a:p>
            <a:pPr marL="285750" marR="0" lvl="0" indent="-2857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Увлекательный формат обучения</a:t>
            </a:r>
          </a:p>
          <a:p>
            <a:pPr marL="285750" marR="0" lvl="0" indent="-2857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Практическое применение знаний и навыков</a:t>
            </a:r>
          </a:p>
          <a:p>
            <a:pPr marL="285750" marR="0" lvl="0" indent="-2857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Получение помощи в разработке и оформлении  проектных работ с использованием технологий ИИ для итоговых индивидуальных проектов</a:t>
            </a:r>
          </a:p>
          <a:p>
            <a:pPr marL="285750" marR="0" lvl="0" indent="-2857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r>
              <a:rPr lang="ru-RU" sz="1700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Быть осведомленными в разнообразии существующих нейросетей, возможности ими пользоваться</a:t>
            </a:r>
            <a:endParaRPr lang="ru-RU" sz="1700" b="1" dirty="0">
              <a:solidFill>
                <a:srgbClr val="1F497D"/>
              </a:solidFill>
              <a:latin typeface="Montserrat" panose="020B0604020202020204" charset="-52"/>
              <a:ea typeface="Open Sans" pitchFamily="34" charset="-122"/>
              <a:cs typeface="Open Sans" pitchFamily="34" charset="-120"/>
            </a:endParaRPr>
          </a:p>
          <a:p>
            <a:pPr marL="285750" marR="0" lvl="0" indent="-2857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anose="020B0604020202020204" charset="-52"/>
              <a:ea typeface="Open Sans" pitchFamily="34" charset="-122"/>
              <a:cs typeface="Open Sans" pitchFamily="34" charset="-120"/>
              <a:sym typeface="Arial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49711836-E8A8-49C7-68DE-21016EEB32B1}"/>
              </a:ext>
            </a:extLst>
          </p:cNvPr>
          <p:cNvSpPr/>
          <p:nvPr/>
        </p:nvSpPr>
        <p:spPr>
          <a:xfrm>
            <a:off x="6770593" y="2262386"/>
            <a:ext cx="4640787" cy="2690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3619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Родители</a:t>
            </a:r>
          </a:p>
          <a:p>
            <a:pPr marL="0" marR="0" lvl="0" indent="3619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7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ontserrat" panose="020B0604020202020204" charset="-52"/>
              <a:ea typeface="Open Sans" pitchFamily="34" charset="-122"/>
              <a:cs typeface="Open Sans" pitchFamily="34" charset="-120"/>
              <a:sym typeface="Arial"/>
            </a:endParaRPr>
          </a:p>
          <a:p>
            <a:pPr marL="285750" indent="-285750" algn="just"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Практическую пользу для будущей карьеры и образования детей </a:t>
            </a:r>
          </a:p>
          <a:p>
            <a:pPr marL="285750" indent="-285750" algn="just"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Развитие навыков и талантов детей </a:t>
            </a:r>
          </a:p>
          <a:p>
            <a:pPr marL="285750" indent="-285750" algn="just"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Вклад и участие в успех и личностный рост детей</a:t>
            </a:r>
          </a:p>
          <a:p>
            <a:pPr marL="285750" indent="-285750" algn="just">
              <a:buClr>
                <a:srgbClr val="0067B1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1700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Возможность занять свободное время детей</a:t>
            </a:r>
            <a:endParaRPr lang="en-US" sz="1700" dirty="0">
              <a:solidFill>
                <a:schemeClr val="tx1"/>
              </a:solidFill>
              <a:latin typeface="Montserrat" panose="020B0604020202020204" charset="-52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0ED8CA5-3F05-D10D-B35C-0C26DF97F430}"/>
              </a:ext>
            </a:extLst>
          </p:cNvPr>
          <p:cNvSpPr/>
          <p:nvPr/>
        </p:nvSpPr>
        <p:spPr>
          <a:xfrm>
            <a:off x="735740" y="1020654"/>
            <a:ext cx="10073158" cy="9677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36195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Целевая аудитория нашего проекта – это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школьники 10-16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 лет, которые учатся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в частных школах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20B0604020202020204" charset="-52"/>
                <a:ea typeface="Open Sans" pitchFamily="34" charset="-122"/>
                <a:cs typeface="Open Sans" pitchFamily="34" charset="-120"/>
                <a:sym typeface="Arial"/>
              </a:rPr>
              <a:t>города Владивостока и городов в его окрестности, а также родители, заинтересованные в современном обучении и развитие своих детей.</a:t>
            </a:r>
          </a:p>
        </p:txBody>
      </p:sp>
      <p:grpSp>
        <p:nvGrpSpPr>
          <p:cNvPr id="13" name="Google Shape;6002;p57">
            <a:extLst>
              <a:ext uri="{FF2B5EF4-FFF2-40B4-BE49-F238E27FC236}">
                <a16:creationId xmlns:a16="http://schemas.microsoft.com/office/drawing/2014/main" id="{CDD9995B-0B3B-47A6-B90C-8BCBD66DB324}"/>
              </a:ext>
            </a:extLst>
          </p:cNvPr>
          <p:cNvGrpSpPr/>
          <p:nvPr/>
        </p:nvGrpSpPr>
        <p:grpSpPr>
          <a:xfrm>
            <a:off x="144107" y="2213251"/>
            <a:ext cx="966764" cy="1340488"/>
            <a:chOff x="3938800" y="4399275"/>
            <a:chExt cx="359700" cy="481825"/>
          </a:xfrm>
        </p:grpSpPr>
        <p:sp>
          <p:nvSpPr>
            <p:cNvPr id="14" name="Google Shape;6003;p57">
              <a:extLst>
                <a:ext uri="{FF2B5EF4-FFF2-40B4-BE49-F238E27FC236}">
                  <a16:creationId xmlns:a16="http://schemas.microsoft.com/office/drawing/2014/main" id="{CA6410E2-0BF2-4C8C-8721-5045E0922658}"/>
                </a:ext>
              </a:extLst>
            </p:cNvPr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" name="Google Shape;6004;p57">
              <a:extLst>
                <a:ext uri="{FF2B5EF4-FFF2-40B4-BE49-F238E27FC236}">
                  <a16:creationId xmlns:a16="http://schemas.microsoft.com/office/drawing/2014/main" id="{F3B5A431-6EA2-48BA-94BC-4CE232A21283}"/>
                </a:ext>
              </a:extLst>
            </p:cNvPr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" name="Google Shape;6005;p57">
              <a:extLst>
                <a:ext uri="{FF2B5EF4-FFF2-40B4-BE49-F238E27FC236}">
                  <a16:creationId xmlns:a16="http://schemas.microsoft.com/office/drawing/2014/main" id="{740CF4BC-1C52-4D8F-8BD2-466DE5552509}"/>
                </a:ext>
              </a:extLst>
            </p:cNvPr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" name="Google Shape;6006;p57">
              <a:extLst>
                <a:ext uri="{FF2B5EF4-FFF2-40B4-BE49-F238E27FC236}">
                  <a16:creationId xmlns:a16="http://schemas.microsoft.com/office/drawing/2014/main" id="{FCDFA72A-022C-44BB-B392-8A329B3069B9}"/>
                </a:ext>
              </a:extLst>
            </p:cNvPr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" name="Google Shape;6007;p57">
              <a:extLst>
                <a:ext uri="{FF2B5EF4-FFF2-40B4-BE49-F238E27FC236}">
                  <a16:creationId xmlns:a16="http://schemas.microsoft.com/office/drawing/2014/main" id="{97D7D698-7094-4ABA-BD84-C328B19EB207}"/>
                </a:ext>
              </a:extLst>
            </p:cNvPr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9" name="Google Shape;5994;p57">
            <a:extLst>
              <a:ext uri="{FF2B5EF4-FFF2-40B4-BE49-F238E27FC236}">
                <a16:creationId xmlns:a16="http://schemas.microsoft.com/office/drawing/2014/main" id="{45094B78-025D-4750-A313-4207C52D43A8}"/>
              </a:ext>
            </a:extLst>
          </p:cNvPr>
          <p:cNvGrpSpPr/>
          <p:nvPr/>
        </p:nvGrpSpPr>
        <p:grpSpPr>
          <a:xfrm>
            <a:off x="5013661" y="5572209"/>
            <a:ext cx="1069911" cy="1319689"/>
            <a:chOff x="3330525" y="4399275"/>
            <a:chExt cx="390650" cy="481850"/>
          </a:xfrm>
        </p:grpSpPr>
        <p:sp>
          <p:nvSpPr>
            <p:cNvPr id="20" name="Google Shape;5995;p57">
              <a:extLst>
                <a:ext uri="{FF2B5EF4-FFF2-40B4-BE49-F238E27FC236}">
                  <a16:creationId xmlns:a16="http://schemas.microsoft.com/office/drawing/2014/main" id="{C3B8FCF0-818B-465E-B567-67D02BA002EA}"/>
                </a:ext>
              </a:extLst>
            </p:cNvPr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5996;p57">
              <a:extLst>
                <a:ext uri="{FF2B5EF4-FFF2-40B4-BE49-F238E27FC236}">
                  <a16:creationId xmlns:a16="http://schemas.microsoft.com/office/drawing/2014/main" id="{C9073870-847E-4782-9B02-E874C8DEEB3C}"/>
                </a:ext>
              </a:extLst>
            </p:cNvPr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2" name="Google Shape;5997;p57">
              <a:extLst>
                <a:ext uri="{FF2B5EF4-FFF2-40B4-BE49-F238E27FC236}">
                  <a16:creationId xmlns:a16="http://schemas.microsoft.com/office/drawing/2014/main" id="{116A5ACA-0CE0-44A1-9DF9-8B1D0955F309}"/>
                </a:ext>
              </a:extLst>
            </p:cNvPr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" name="Google Shape;5998;p57">
              <a:extLst>
                <a:ext uri="{FF2B5EF4-FFF2-40B4-BE49-F238E27FC236}">
                  <a16:creationId xmlns:a16="http://schemas.microsoft.com/office/drawing/2014/main" id="{6855D155-1E2B-4B6B-9D81-7FAA58BE3AF5}"/>
                </a:ext>
              </a:extLst>
            </p:cNvPr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" name="Google Shape;5999;p57">
              <a:extLst>
                <a:ext uri="{FF2B5EF4-FFF2-40B4-BE49-F238E27FC236}">
                  <a16:creationId xmlns:a16="http://schemas.microsoft.com/office/drawing/2014/main" id="{639D88F3-DFD7-4AE3-80A0-16773C622C90}"/>
                </a:ext>
              </a:extLst>
            </p:cNvPr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" name="Google Shape;6000;p57">
              <a:extLst>
                <a:ext uri="{FF2B5EF4-FFF2-40B4-BE49-F238E27FC236}">
                  <a16:creationId xmlns:a16="http://schemas.microsoft.com/office/drawing/2014/main" id="{A1122876-9C31-4C18-976E-7F43A74EFA42}"/>
                </a:ext>
              </a:extLst>
            </p:cNvPr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" name="Google Shape;6001;p57">
              <a:extLst>
                <a:ext uri="{FF2B5EF4-FFF2-40B4-BE49-F238E27FC236}">
                  <a16:creationId xmlns:a16="http://schemas.microsoft.com/office/drawing/2014/main" id="{82511CA0-99A6-45E4-A2A4-9205EC106254}"/>
                </a:ext>
              </a:extLst>
            </p:cNvPr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" name="Google Shape;6520;p59">
            <a:extLst>
              <a:ext uri="{FF2B5EF4-FFF2-40B4-BE49-F238E27FC236}">
                <a16:creationId xmlns:a16="http://schemas.microsoft.com/office/drawing/2014/main" id="{6B3F2C27-0276-4CA1-9E3F-6BFB78CFF9EA}"/>
              </a:ext>
            </a:extLst>
          </p:cNvPr>
          <p:cNvGrpSpPr/>
          <p:nvPr/>
        </p:nvGrpSpPr>
        <p:grpSpPr>
          <a:xfrm>
            <a:off x="9431337" y="5614475"/>
            <a:ext cx="1301355" cy="1259570"/>
            <a:chOff x="-64406125" y="3362225"/>
            <a:chExt cx="318225" cy="314800"/>
          </a:xfrm>
        </p:grpSpPr>
        <p:sp>
          <p:nvSpPr>
            <p:cNvPr id="28" name="Google Shape;6521;p59">
              <a:extLst>
                <a:ext uri="{FF2B5EF4-FFF2-40B4-BE49-F238E27FC236}">
                  <a16:creationId xmlns:a16="http://schemas.microsoft.com/office/drawing/2014/main" id="{8B565BD1-E5ED-4354-82B8-C282C015F83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522;p59">
              <a:extLst>
                <a:ext uri="{FF2B5EF4-FFF2-40B4-BE49-F238E27FC236}">
                  <a16:creationId xmlns:a16="http://schemas.microsoft.com/office/drawing/2014/main" id="{A93FA729-F649-479B-8FFA-317794D69B7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6747;p59">
            <a:extLst>
              <a:ext uri="{FF2B5EF4-FFF2-40B4-BE49-F238E27FC236}">
                <a16:creationId xmlns:a16="http://schemas.microsoft.com/office/drawing/2014/main" id="{C0003483-05FB-4FFF-A3EF-732D7E8E1B14}"/>
              </a:ext>
            </a:extLst>
          </p:cNvPr>
          <p:cNvGrpSpPr/>
          <p:nvPr/>
        </p:nvGrpSpPr>
        <p:grpSpPr>
          <a:xfrm>
            <a:off x="7899401" y="5654564"/>
            <a:ext cx="1077256" cy="1227375"/>
            <a:chOff x="4645650" y="3962900"/>
            <a:chExt cx="259950" cy="296175"/>
          </a:xfrm>
        </p:grpSpPr>
        <p:sp>
          <p:nvSpPr>
            <p:cNvPr id="31" name="Google Shape;6748;p59">
              <a:extLst>
                <a:ext uri="{FF2B5EF4-FFF2-40B4-BE49-F238E27FC236}">
                  <a16:creationId xmlns:a16="http://schemas.microsoft.com/office/drawing/2014/main" id="{E2931FD4-11B0-4307-B177-FF7328044AAC}"/>
                </a:ext>
              </a:extLst>
            </p:cNvPr>
            <p:cNvSpPr/>
            <p:nvPr/>
          </p:nvSpPr>
          <p:spPr>
            <a:xfrm>
              <a:off x="4853600" y="4155100"/>
              <a:ext cx="52000" cy="103975"/>
            </a:xfrm>
            <a:custGeom>
              <a:avLst/>
              <a:gdLst/>
              <a:ahLst/>
              <a:cxnLst/>
              <a:rect l="l" t="t" r="r" b="b"/>
              <a:pathLst>
                <a:path w="2080" h="4159" extrusionOk="0">
                  <a:moveTo>
                    <a:pt x="0" y="0"/>
                  </a:moveTo>
                  <a:lnTo>
                    <a:pt x="0" y="4159"/>
                  </a:lnTo>
                  <a:lnTo>
                    <a:pt x="1733" y="4159"/>
                  </a:lnTo>
                  <a:cubicBezTo>
                    <a:pt x="1922" y="4159"/>
                    <a:pt x="2079" y="4001"/>
                    <a:pt x="2079" y="3812"/>
                  </a:cubicBezTo>
                  <a:lnTo>
                    <a:pt x="2079" y="1733"/>
                  </a:lnTo>
                  <a:cubicBezTo>
                    <a:pt x="2079" y="788"/>
                    <a:pt x="1292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749;p59">
              <a:extLst>
                <a:ext uri="{FF2B5EF4-FFF2-40B4-BE49-F238E27FC236}">
                  <a16:creationId xmlns:a16="http://schemas.microsoft.com/office/drawing/2014/main" id="{FCB4C442-EB5B-45E7-A2D4-00155280C083}"/>
                </a:ext>
              </a:extLst>
            </p:cNvPr>
            <p:cNvSpPr/>
            <p:nvPr/>
          </p:nvSpPr>
          <p:spPr>
            <a:xfrm>
              <a:off x="4714975" y="4155100"/>
              <a:ext cx="121300" cy="50625"/>
            </a:xfrm>
            <a:custGeom>
              <a:avLst/>
              <a:gdLst/>
              <a:ahLst/>
              <a:cxnLst/>
              <a:rect l="l" t="t" r="r" b="b"/>
              <a:pathLst>
                <a:path w="4852" h="2025" extrusionOk="0">
                  <a:moveTo>
                    <a:pt x="0" y="0"/>
                  </a:moveTo>
                  <a:lnTo>
                    <a:pt x="0" y="1481"/>
                  </a:lnTo>
                  <a:cubicBezTo>
                    <a:pt x="772" y="1843"/>
                    <a:pt x="1599" y="2024"/>
                    <a:pt x="2426" y="2024"/>
                  </a:cubicBezTo>
                  <a:cubicBezTo>
                    <a:pt x="3253" y="2024"/>
                    <a:pt x="4080" y="1843"/>
                    <a:pt x="4852" y="1481"/>
                  </a:cubicBezTo>
                  <a:lnTo>
                    <a:pt x="4852" y="0"/>
                  </a:lnTo>
                  <a:lnTo>
                    <a:pt x="4789" y="0"/>
                  </a:lnTo>
                  <a:cubicBezTo>
                    <a:pt x="4348" y="410"/>
                    <a:pt x="3781" y="693"/>
                    <a:pt x="3119" y="693"/>
                  </a:cubicBezTo>
                  <a:lnTo>
                    <a:pt x="1733" y="693"/>
                  </a:lnTo>
                  <a:cubicBezTo>
                    <a:pt x="1071" y="693"/>
                    <a:pt x="473" y="410"/>
                    <a:pt x="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750;p59">
              <a:extLst>
                <a:ext uri="{FF2B5EF4-FFF2-40B4-BE49-F238E27FC236}">
                  <a16:creationId xmlns:a16="http://schemas.microsoft.com/office/drawing/2014/main" id="{42AC3536-04BA-463B-8AA9-4A5A7909BE77}"/>
                </a:ext>
              </a:extLst>
            </p:cNvPr>
            <p:cNvSpPr/>
            <p:nvPr/>
          </p:nvSpPr>
          <p:spPr>
            <a:xfrm>
              <a:off x="4714975" y="4211025"/>
              <a:ext cx="121300" cy="48050"/>
            </a:xfrm>
            <a:custGeom>
              <a:avLst/>
              <a:gdLst/>
              <a:ahLst/>
              <a:cxnLst/>
              <a:rect l="l" t="t" r="r" b="b"/>
              <a:pathLst>
                <a:path w="4852" h="1922" extrusionOk="0">
                  <a:moveTo>
                    <a:pt x="0" y="0"/>
                  </a:moveTo>
                  <a:lnTo>
                    <a:pt x="0" y="1922"/>
                  </a:lnTo>
                  <a:lnTo>
                    <a:pt x="4852" y="1922"/>
                  </a:lnTo>
                  <a:lnTo>
                    <a:pt x="4852" y="0"/>
                  </a:lnTo>
                  <a:cubicBezTo>
                    <a:pt x="4080" y="315"/>
                    <a:pt x="3253" y="473"/>
                    <a:pt x="2426" y="473"/>
                  </a:cubicBezTo>
                  <a:cubicBezTo>
                    <a:pt x="1599" y="473"/>
                    <a:pt x="772" y="315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751;p59">
              <a:extLst>
                <a:ext uri="{FF2B5EF4-FFF2-40B4-BE49-F238E27FC236}">
                  <a16:creationId xmlns:a16="http://schemas.microsoft.com/office/drawing/2014/main" id="{54C396BE-CEE2-408E-BD1B-443154A622B3}"/>
                </a:ext>
              </a:extLst>
            </p:cNvPr>
            <p:cNvSpPr/>
            <p:nvPr/>
          </p:nvSpPr>
          <p:spPr>
            <a:xfrm>
              <a:off x="4645650" y="4154300"/>
              <a:ext cx="52025" cy="104775"/>
            </a:xfrm>
            <a:custGeom>
              <a:avLst/>
              <a:gdLst/>
              <a:ahLst/>
              <a:cxnLst/>
              <a:rect l="l" t="t" r="r" b="b"/>
              <a:pathLst>
                <a:path w="2081" h="4191" extrusionOk="0">
                  <a:moveTo>
                    <a:pt x="1734" y="1"/>
                  </a:moveTo>
                  <a:cubicBezTo>
                    <a:pt x="757" y="32"/>
                    <a:pt x="1" y="757"/>
                    <a:pt x="1" y="1765"/>
                  </a:cubicBezTo>
                  <a:lnTo>
                    <a:pt x="1" y="3844"/>
                  </a:lnTo>
                  <a:cubicBezTo>
                    <a:pt x="1" y="4033"/>
                    <a:pt x="158" y="4191"/>
                    <a:pt x="379" y="4191"/>
                  </a:cubicBezTo>
                  <a:lnTo>
                    <a:pt x="2080" y="4191"/>
                  </a:lnTo>
                  <a:lnTo>
                    <a:pt x="20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752;p59">
              <a:extLst>
                <a:ext uri="{FF2B5EF4-FFF2-40B4-BE49-F238E27FC236}">
                  <a16:creationId xmlns:a16="http://schemas.microsoft.com/office/drawing/2014/main" id="{48D4F23F-69BF-4691-ADAB-FB71C751805F}"/>
                </a:ext>
              </a:extLst>
            </p:cNvPr>
            <p:cNvSpPr/>
            <p:nvPr/>
          </p:nvSpPr>
          <p:spPr>
            <a:xfrm>
              <a:off x="4722850" y="4049550"/>
              <a:ext cx="103975" cy="105575"/>
            </a:xfrm>
            <a:custGeom>
              <a:avLst/>
              <a:gdLst/>
              <a:ahLst/>
              <a:cxnLst/>
              <a:rect l="l" t="t" r="r" b="b"/>
              <a:pathLst>
                <a:path w="4159" h="4223" extrusionOk="0">
                  <a:moveTo>
                    <a:pt x="2080" y="1"/>
                  </a:moveTo>
                  <a:cubicBezTo>
                    <a:pt x="1765" y="442"/>
                    <a:pt x="1260" y="694"/>
                    <a:pt x="693" y="694"/>
                  </a:cubicBezTo>
                  <a:lnTo>
                    <a:pt x="0" y="694"/>
                  </a:lnTo>
                  <a:lnTo>
                    <a:pt x="0" y="3498"/>
                  </a:lnTo>
                  <a:cubicBezTo>
                    <a:pt x="347" y="3939"/>
                    <a:pt x="851" y="4222"/>
                    <a:pt x="1418" y="4222"/>
                  </a:cubicBezTo>
                  <a:lnTo>
                    <a:pt x="2804" y="4222"/>
                  </a:lnTo>
                  <a:cubicBezTo>
                    <a:pt x="3340" y="4222"/>
                    <a:pt x="3844" y="3939"/>
                    <a:pt x="4159" y="3498"/>
                  </a:cubicBezTo>
                  <a:lnTo>
                    <a:pt x="4159" y="694"/>
                  </a:lnTo>
                  <a:lnTo>
                    <a:pt x="3466" y="694"/>
                  </a:lnTo>
                  <a:cubicBezTo>
                    <a:pt x="2899" y="694"/>
                    <a:pt x="2395" y="442"/>
                    <a:pt x="20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53;p59">
              <a:extLst>
                <a:ext uri="{FF2B5EF4-FFF2-40B4-BE49-F238E27FC236}">
                  <a16:creationId xmlns:a16="http://schemas.microsoft.com/office/drawing/2014/main" id="{CC853C39-B6FE-4CF8-890C-38B6CB29A1F0}"/>
                </a:ext>
              </a:extLst>
            </p:cNvPr>
            <p:cNvSpPr/>
            <p:nvPr/>
          </p:nvSpPr>
          <p:spPr>
            <a:xfrm>
              <a:off x="4678725" y="3962900"/>
              <a:ext cx="190650" cy="174100"/>
            </a:xfrm>
            <a:custGeom>
              <a:avLst/>
              <a:gdLst/>
              <a:ahLst/>
              <a:cxnLst/>
              <a:rect l="l" t="t" r="r" b="b"/>
              <a:pathLst>
                <a:path w="7626" h="6964" extrusionOk="0">
                  <a:moveTo>
                    <a:pt x="3813" y="1"/>
                  </a:moveTo>
                  <a:cubicBezTo>
                    <a:pt x="1734" y="1"/>
                    <a:pt x="1" y="1702"/>
                    <a:pt x="1" y="3813"/>
                  </a:cubicBezTo>
                  <a:lnTo>
                    <a:pt x="1" y="5955"/>
                  </a:lnTo>
                  <a:lnTo>
                    <a:pt x="64" y="5955"/>
                  </a:lnTo>
                  <a:cubicBezTo>
                    <a:pt x="64" y="6522"/>
                    <a:pt x="537" y="6964"/>
                    <a:pt x="1104" y="6964"/>
                  </a:cubicBezTo>
                  <a:lnTo>
                    <a:pt x="1104" y="3813"/>
                  </a:lnTo>
                  <a:cubicBezTo>
                    <a:pt x="1104" y="3624"/>
                    <a:pt x="1261" y="3467"/>
                    <a:pt x="1450" y="3467"/>
                  </a:cubicBezTo>
                  <a:lnTo>
                    <a:pt x="2458" y="3467"/>
                  </a:lnTo>
                  <a:cubicBezTo>
                    <a:pt x="3057" y="3467"/>
                    <a:pt x="3498" y="2994"/>
                    <a:pt x="3498" y="2427"/>
                  </a:cubicBezTo>
                  <a:lnTo>
                    <a:pt x="3498" y="1734"/>
                  </a:lnTo>
                  <a:cubicBezTo>
                    <a:pt x="3498" y="1545"/>
                    <a:pt x="3656" y="1387"/>
                    <a:pt x="3845" y="1387"/>
                  </a:cubicBezTo>
                  <a:cubicBezTo>
                    <a:pt x="4034" y="1387"/>
                    <a:pt x="4191" y="1545"/>
                    <a:pt x="4191" y="1734"/>
                  </a:cubicBezTo>
                  <a:lnTo>
                    <a:pt x="4191" y="2427"/>
                  </a:lnTo>
                  <a:cubicBezTo>
                    <a:pt x="4191" y="3025"/>
                    <a:pt x="4664" y="3467"/>
                    <a:pt x="5231" y="3467"/>
                  </a:cubicBezTo>
                  <a:lnTo>
                    <a:pt x="6239" y="3467"/>
                  </a:lnTo>
                  <a:cubicBezTo>
                    <a:pt x="6459" y="3467"/>
                    <a:pt x="6617" y="3624"/>
                    <a:pt x="6617" y="3813"/>
                  </a:cubicBezTo>
                  <a:lnTo>
                    <a:pt x="6617" y="6964"/>
                  </a:lnTo>
                  <a:cubicBezTo>
                    <a:pt x="7184" y="6964"/>
                    <a:pt x="7625" y="6491"/>
                    <a:pt x="7625" y="5955"/>
                  </a:cubicBezTo>
                  <a:lnTo>
                    <a:pt x="7625" y="3813"/>
                  </a:lnTo>
                  <a:cubicBezTo>
                    <a:pt x="7625" y="1734"/>
                    <a:pt x="5924" y="1"/>
                    <a:pt x="38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321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Стрелка: развернутая 159">
            <a:extLst>
              <a:ext uri="{FF2B5EF4-FFF2-40B4-BE49-F238E27FC236}">
                <a16:creationId xmlns:a16="http://schemas.microsoft.com/office/drawing/2014/main" id="{980B62DA-43B9-48BA-8044-4F3A17DBE6E3}"/>
              </a:ext>
            </a:extLst>
          </p:cNvPr>
          <p:cNvSpPr/>
          <p:nvPr/>
        </p:nvSpPr>
        <p:spPr>
          <a:xfrm>
            <a:off x="7049512" y="2181778"/>
            <a:ext cx="2282878" cy="1495152"/>
          </a:xfrm>
          <a:prstGeom prst="uturnArrow">
            <a:avLst>
              <a:gd name="adj1" fmla="val 0"/>
              <a:gd name="adj2" fmla="val 1825"/>
              <a:gd name="adj3" fmla="val 5365"/>
              <a:gd name="adj4" fmla="val 22384"/>
              <a:gd name="adj5" fmla="val 98905"/>
            </a:avLst>
          </a:pr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D374156-480C-4F67-AE91-EF7BEFD789CF}"/>
              </a:ext>
            </a:extLst>
          </p:cNvPr>
          <p:cNvGrpSpPr/>
          <p:nvPr/>
        </p:nvGrpSpPr>
        <p:grpSpPr>
          <a:xfrm>
            <a:off x="326837" y="1180412"/>
            <a:ext cx="9428111" cy="5458952"/>
            <a:chOff x="326837" y="1180412"/>
            <a:chExt cx="9428111" cy="5458952"/>
          </a:xfrm>
        </p:grpSpPr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22B8D42B-03F6-4E45-B94F-D86B2B007987}"/>
                </a:ext>
              </a:extLst>
            </p:cNvPr>
            <p:cNvGrpSpPr/>
            <p:nvPr/>
          </p:nvGrpSpPr>
          <p:grpSpPr>
            <a:xfrm>
              <a:off x="326837" y="3720366"/>
              <a:ext cx="1043037" cy="1041305"/>
              <a:chOff x="741903" y="2525632"/>
              <a:chExt cx="1033200" cy="1031484"/>
            </a:xfrm>
          </p:grpSpPr>
          <p:sp>
            <p:nvSpPr>
              <p:cNvPr id="23" name="Google Shape;6926;p66">
                <a:extLst>
                  <a:ext uri="{FF2B5EF4-FFF2-40B4-BE49-F238E27FC236}">
                    <a16:creationId xmlns:a16="http://schemas.microsoft.com/office/drawing/2014/main" id="{51C65A8E-511F-43A5-8711-7064E651E66A}"/>
                  </a:ext>
                </a:extLst>
              </p:cNvPr>
              <p:cNvSpPr/>
              <p:nvPr/>
            </p:nvSpPr>
            <p:spPr>
              <a:xfrm>
                <a:off x="741903" y="2525632"/>
                <a:ext cx="1033200" cy="1031484"/>
              </a:xfrm>
              <a:prstGeom prst="ellipse">
                <a:avLst/>
              </a:prstGeom>
              <a:noFill/>
              <a:ln w="152400" cap="flat" cmpd="sng">
                <a:solidFill>
                  <a:srgbClr val="A5B7C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1" name="Google Shape;14951;p74">
                <a:extLst>
                  <a:ext uri="{FF2B5EF4-FFF2-40B4-BE49-F238E27FC236}">
                    <a16:creationId xmlns:a16="http://schemas.microsoft.com/office/drawing/2014/main" id="{080130EA-9519-4E1D-B613-D1AA7BA5D411}"/>
                  </a:ext>
                </a:extLst>
              </p:cNvPr>
              <p:cNvGrpSpPr/>
              <p:nvPr/>
            </p:nvGrpSpPr>
            <p:grpSpPr>
              <a:xfrm>
                <a:off x="1081491" y="2815866"/>
                <a:ext cx="354024" cy="451016"/>
                <a:chOff x="1764389" y="3348218"/>
                <a:chExt cx="310115" cy="366665"/>
              </a:xfrm>
              <a:solidFill>
                <a:schemeClr val="bg1"/>
              </a:solidFill>
            </p:grpSpPr>
            <p:sp>
              <p:nvSpPr>
                <p:cNvPr id="42" name="Google Shape;14952;p74">
                  <a:extLst>
                    <a:ext uri="{FF2B5EF4-FFF2-40B4-BE49-F238E27FC236}">
                      <a16:creationId xmlns:a16="http://schemas.microsoft.com/office/drawing/2014/main" id="{2C12E280-EB46-450C-BCBB-14FDA192E405}"/>
                    </a:ext>
                  </a:extLst>
                </p:cNvPr>
                <p:cNvSpPr/>
                <p:nvPr/>
              </p:nvSpPr>
              <p:spPr>
                <a:xfrm>
                  <a:off x="1782734" y="3556441"/>
                  <a:ext cx="37918" cy="23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1" h="903" extrusionOk="0">
                      <a:moveTo>
                        <a:pt x="1141" y="0"/>
                      </a:moveTo>
                      <a:cubicBezTo>
                        <a:pt x="1105" y="0"/>
                        <a:pt x="1067" y="10"/>
                        <a:pt x="1029" y="33"/>
                      </a:cubicBezTo>
                      <a:lnTo>
                        <a:pt x="1029" y="24"/>
                      </a:lnTo>
                      <a:lnTo>
                        <a:pt x="212" y="505"/>
                      </a:lnTo>
                      <a:cubicBezTo>
                        <a:pt x="1" y="618"/>
                        <a:pt x="118" y="902"/>
                        <a:pt x="310" y="902"/>
                      </a:cubicBezTo>
                      <a:cubicBezTo>
                        <a:pt x="346" y="902"/>
                        <a:pt x="384" y="893"/>
                        <a:pt x="423" y="870"/>
                      </a:cubicBezTo>
                      <a:lnTo>
                        <a:pt x="1241" y="399"/>
                      </a:lnTo>
                      <a:cubicBezTo>
                        <a:pt x="1451" y="278"/>
                        <a:pt x="1328" y="0"/>
                        <a:pt x="114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Google Shape;14953;p74">
                  <a:extLst>
                    <a:ext uri="{FF2B5EF4-FFF2-40B4-BE49-F238E27FC236}">
                      <a16:creationId xmlns:a16="http://schemas.microsoft.com/office/drawing/2014/main" id="{8709E5BF-4E4E-4477-90B5-25154CA2D5D3}"/>
                    </a:ext>
                  </a:extLst>
                </p:cNvPr>
                <p:cNvSpPr/>
                <p:nvPr/>
              </p:nvSpPr>
              <p:spPr>
                <a:xfrm>
                  <a:off x="2016933" y="3558218"/>
                  <a:ext cx="37971" cy="23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" h="912" extrusionOk="0">
                      <a:moveTo>
                        <a:pt x="314" y="0"/>
                      </a:moveTo>
                      <a:cubicBezTo>
                        <a:pt x="125" y="0"/>
                        <a:pt x="1" y="286"/>
                        <a:pt x="212" y="408"/>
                      </a:cubicBezTo>
                      <a:lnTo>
                        <a:pt x="1039" y="879"/>
                      </a:lnTo>
                      <a:cubicBezTo>
                        <a:pt x="1076" y="902"/>
                        <a:pt x="1113" y="911"/>
                        <a:pt x="1148" y="911"/>
                      </a:cubicBezTo>
                      <a:cubicBezTo>
                        <a:pt x="1334" y="911"/>
                        <a:pt x="1453" y="627"/>
                        <a:pt x="1250" y="514"/>
                      </a:cubicBezTo>
                      <a:lnTo>
                        <a:pt x="423" y="33"/>
                      </a:lnTo>
                      <a:cubicBezTo>
                        <a:pt x="386" y="10"/>
                        <a:pt x="348" y="0"/>
                        <a:pt x="314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14954;p74">
                  <a:extLst>
                    <a:ext uri="{FF2B5EF4-FFF2-40B4-BE49-F238E27FC236}">
                      <a16:creationId xmlns:a16="http://schemas.microsoft.com/office/drawing/2014/main" id="{F91A9A56-5212-4DF1-8567-E3414448A4E2}"/>
                    </a:ext>
                  </a:extLst>
                </p:cNvPr>
                <p:cNvSpPr/>
                <p:nvPr/>
              </p:nvSpPr>
              <p:spPr>
                <a:xfrm>
                  <a:off x="1915147" y="3348218"/>
                  <a:ext cx="11080" cy="360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" h="1381" extrusionOk="0">
                      <a:moveTo>
                        <a:pt x="212" y="1"/>
                      </a:moveTo>
                      <a:cubicBezTo>
                        <a:pt x="97" y="1"/>
                        <a:pt x="1" y="97"/>
                        <a:pt x="1" y="212"/>
                      </a:cubicBezTo>
                      <a:lnTo>
                        <a:pt x="1" y="1164"/>
                      </a:lnTo>
                      <a:cubicBezTo>
                        <a:pt x="1" y="1309"/>
                        <a:pt x="106" y="1381"/>
                        <a:pt x="212" y="1381"/>
                      </a:cubicBezTo>
                      <a:cubicBezTo>
                        <a:pt x="318" y="1381"/>
                        <a:pt x="424" y="1309"/>
                        <a:pt x="424" y="1164"/>
                      </a:cubicBezTo>
                      <a:lnTo>
                        <a:pt x="424" y="212"/>
                      </a:lnTo>
                      <a:cubicBezTo>
                        <a:pt x="424" y="97"/>
                        <a:pt x="328" y="1"/>
                        <a:pt x="212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Google Shape;14955;p74">
                  <a:extLst>
                    <a:ext uri="{FF2B5EF4-FFF2-40B4-BE49-F238E27FC236}">
                      <a16:creationId xmlns:a16="http://schemas.microsoft.com/office/drawing/2014/main" id="{DD7B4066-9536-4395-8F45-2C424919ECC8}"/>
                    </a:ext>
                  </a:extLst>
                </p:cNvPr>
                <p:cNvSpPr/>
                <p:nvPr/>
              </p:nvSpPr>
              <p:spPr>
                <a:xfrm>
                  <a:off x="1839363" y="3367399"/>
                  <a:ext cx="27126" cy="32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8" h="1255" extrusionOk="0">
                      <a:moveTo>
                        <a:pt x="287" y="1"/>
                      </a:moveTo>
                      <a:cubicBezTo>
                        <a:pt x="142" y="1"/>
                        <a:pt x="1" y="154"/>
                        <a:pt x="93" y="325"/>
                      </a:cubicBezTo>
                      <a:lnTo>
                        <a:pt x="574" y="1142"/>
                      </a:lnTo>
                      <a:cubicBezTo>
                        <a:pt x="616" y="1221"/>
                        <a:pt x="683" y="1254"/>
                        <a:pt x="750" y="1254"/>
                      </a:cubicBezTo>
                      <a:cubicBezTo>
                        <a:pt x="894" y="1254"/>
                        <a:pt x="1038" y="1101"/>
                        <a:pt x="939" y="930"/>
                      </a:cubicBezTo>
                      <a:lnTo>
                        <a:pt x="468" y="113"/>
                      </a:lnTo>
                      <a:cubicBezTo>
                        <a:pt x="422" y="34"/>
                        <a:pt x="354" y="1"/>
                        <a:pt x="287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14956;p74">
                  <a:extLst>
                    <a:ext uri="{FF2B5EF4-FFF2-40B4-BE49-F238E27FC236}">
                      <a16:creationId xmlns:a16="http://schemas.microsoft.com/office/drawing/2014/main" id="{CB595A07-EBC5-4421-B1A2-76FA26ADE7E6}"/>
                    </a:ext>
                  </a:extLst>
                </p:cNvPr>
                <p:cNvSpPr/>
                <p:nvPr/>
              </p:nvSpPr>
              <p:spPr>
                <a:xfrm>
                  <a:off x="1783988" y="3420997"/>
                  <a:ext cx="37971" cy="23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" h="909" extrusionOk="0">
                      <a:moveTo>
                        <a:pt x="310" y="1"/>
                      </a:moveTo>
                      <a:cubicBezTo>
                        <a:pt x="118" y="1"/>
                        <a:pt x="1" y="285"/>
                        <a:pt x="212" y="399"/>
                      </a:cubicBezTo>
                      <a:lnTo>
                        <a:pt x="1029" y="880"/>
                      </a:lnTo>
                      <a:cubicBezTo>
                        <a:pt x="1067" y="900"/>
                        <a:pt x="1104" y="909"/>
                        <a:pt x="1138" y="909"/>
                      </a:cubicBezTo>
                      <a:cubicBezTo>
                        <a:pt x="1332" y="909"/>
                        <a:pt x="1453" y="627"/>
                        <a:pt x="1241" y="505"/>
                      </a:cubicBezTo>
                      <a:lnTo>
                        <a:pt x="423" y="33"/>
                      </a:lnTo>
                      <a:cubicBezTo>
                        <a:pt x="384" y="11"/>
                        <a:pt x="346" y="1"/>
                        <a:pt x="310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" name="Google Shape;14957;p74">
                  <a:extLst>
                    <a:ext uri="{FF2B5EF4-FFF2-40B4-BE49-F238E27FC236}">
                      <a16:creationId xmlns:a16="http://schemas.microsoft.com/office/drawing/2014/main" id="{DAF81A19-1D12-4F8F-8EA0-F5F3ADE6C135}"/>
                    </a:ext>
                  </a:extLst>
                </p:cNvPr>
                <p:cNvSpPr/>
                <p:nvPr/>
              </p:nvSpPr>
              <p:spPr>
                <a:xfrm>
                  <a:off x="1764389" y="3494716"/>
                  <a:ext cx="37971" cy="11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" h="425" extrusionOk="0">
                      <a:moveTo>
                        <a:pt x="289" y="1"/>
                      </a:moveTo>
                      <a:cubicBezTo>
                        <a:pt x="0" y="1"/>
                        <a:pt x="0" y="424"/>
                        <a:pt x="289" y="424"/>
                      </a:cubicBezTo>
                      <a:lnTo>
                        <a:pt x="1231" y="424"/>
                      </a:lnTo>
                      <a:cubicBezTo>
                        <a:pt x="1356" y="424"/>
                        <a:pt x="1452" y="328"/>
                        <a:pt x="1452" y="213"/>
                      </a:cubicBezTo>
                      <a:cubicBezTo>
                        <a:pt x="1452" y="97"/>
                        <a:pt x="1356" y="1"/>
                        <a:pt x="1231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Google Shape;14958;p74">
                  <a:extLst>
                    <a:ext uri="{FF2B5EF4-FFF2-40B4-BE49-F238E27FC236}">
                      <a16:creationId xmlns:a16="http://schemas.microsoft.com/office/drawing/2014/main" id="{C5455E48-671F-4D55-A01C-032A7D9268D1}"/>
                    </a:ext>
                  </a:extLst>
                </p:cNvPr>
                <p:cNvSpPr/>
                <p:nvPr/>
              </p:nvSpPr>
              <p:spPr>
                <a:xfrm>
                  <a:off x="2034756" y="3496990"/>
                  <a:ext cx="39748" cy="11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1" h="434" extrusionOk="0">
                      <a:moveTo>
                        <a:pt x="289" y="1"/>
                      </a:moveTo>
                      <a:cubicBezTo>
                        <a:pt x="1" y="10"/>
                        <a:pt x="1" y="433"/>
                        <a:pt x="289" y="433"/>
                      </a:cubicBezTo>
                      <a:lnTo>
                        <a:pt x="1241" y="433"/>
                      </a:lnTo>
                      <a:cubicBezTo>
                        <a:pt x="1520" y="433"/>
                        <a:pt x="1520" y="1"/>
                        <a:pt x="1241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Google Shape;14959;p74">
                  <a:extLst>
                    <a:ext uri="{FF2B5EF4-FFF2-40B4-BE49-F238E27FC236}">
                      <a16:creationId xmlns:a16="http://schemas.microsoft.com/office/drawing/2014/main" id="{C351428F-C26B-4D31-82FA-0557FAB1D7AF}"/>
                    </a:ext>
                  </a:extLst>
                </p:cNvPr>
                <p:cNvSpPr/>
                <p:nvPr/>
              </p:nvSpPr>
              <p:spPr>
                <a:xfrm>
                  <a:off x="2018684" y="3423009"/>
                  <a:ext cx="37448" cy="23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3" h="909" extrusionOk="0">
                      <a:moveTo>
                        <a:pt x="1123" y="1"/>
                      </a:moveTo>
                      <a:cubicBezTo>
                        <a:pt x="1088" y="1"/>
                        <a:pt x="1049" y="11"/>
                        <a:pt x="1010" y="33"/>
                      </a:cubicBezTo>
                      <a:lnTo>
                        <a:pt x="193" y="504"/>
                      </a:lnTo>
                      <a:cubicBezTo>
                        <a:pt x="1" y="620"/>
                        <a:pt x="77" y="908"/>
                        <a:pt x="299" y="908"/>
                      </a:cubicBezTo>
                      <a:cubicBezTo>
                        <a:pt x="337" y="908"/>
                        <a:pt x="366" y="899"/>
                        <a:pt x="404" y="879"/>
                      </a:cubicBezTo>
                      <a:lnTo>
                        <a:pt x="1222" y="399"/>
                      </a:lnTo>
                      <a:cubicBezTo>
                        <a:pt x="1433" y="285"/>
                        <a:pt x="1315" y="1"/>
                        <a:pt x="1123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Google Shape;14960;p74">
                  <a:extLst>
                    <a:ext uri="{FF2B5EF4-FFF2-40B4-BE49-F238E27FC236}">
                      <a16:creationId xmlns:a16="http://schemas.microsoft.com/office/drawing/2014/main" id="{19B79950-96FE-40CF-AC99-C6958C2840CD}"/>
                    </a:ext>
                  </a:extLst>
                </p:cNvPr>
                <p:cNvSpPr/>
                <p:nvPr/>
              </p:nvSpPr>
              <p:spPr>
                <a:xfrm>
                  <a:off x="1974573" y="3368627"/>
                  <a:ext cx="26054" cy="328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" h="1256" extrusionOk="0">
                      <a:moveTo>
                        <a:pt x="757" y="0"/>
                      </a:moveTo>
                      <a:cubicBezTo>
                        <a:pt x="683" y="0"/>
                        <a:pt x="612" y="39"/>
                        <a:pt x="573" y="105"/>
                      </a:cubicBezTo>
                      <a:lnTo>
                        <a:pt x="92" y="932"/>
                      </a:lnTo>
                      <a:cubicBezTo>
                        <a:pt x="0" y="1102"/>
                        <a:pt x="142" y="1255"/>
                        <a:pt x="286" y="1255"/>
                      </a:cubicBezTo>
                      <a:cubicBezTo>
                        <a:pt x="354" y="1255"/>
                        <a:pt x="422" y="1222"/>
                        <a:pt x="467" y="1143"/>
                      </a:cubicBezTo>
                      <a:lnTo>
                        <a:pt x="938" y="326"/>
                      </a:lnTo>
                      <a:cubicBezTo>
                        <a:pt x="996" y="220"/>
                        <a:pt x="967" y="85"/>
                        <a:pt x="862" y="28"/>
                      </a:cubicBezTo>
                      <a:cubicBezTo>
                        <a:pt x="828" y="9"/>
                        <a:pt x="792" y="0"/>
                        <a:pt x="757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Google Shape;14961;p74">
                  <a:extLst>
                    <a:ext uri="{FF2B5EF4-FFF2-40B4-BE49-F238E27FC236}">
                      <a16:creationId xmlns:a16="http://schemas.microsoft.com/office/drawing/2014/main" id="{6D59F6C1-94F1-47F0-9577-177D8C6320ED}"/>
                    </a:ext>
                  </a:extLst>
                </p:cNvPr>
                <p:cNvSpPr/>
                <p:nvPr/>
              </p:nvSpPr>
              <p:spPr>
                <a:xfrm>
                  <a:off x="1820914" y="3408009"/>
                  <a:ext cx="218651" cy="27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7" h="10464" extrusionOk="0">
                      <a:moveTo>
                        <a:pt x="3813" y="0"/>
                      </a:moveTo>
                      <a:cubicBezTo>
                        <a:pt x="2378" y="0"/>
                        <a:pt x="1085" y="876"/>
                        <a:pt x="549" y="2213"/>
                      </a:cubicBezTo>
                      <a:cubicBezTo>
                        <a:pt x="1" y="3579"/>
                        <a:pt x="366" y="5136"/>
                        <a:pt x="1453" y="6127"/>
                      </a:cubicBezTo>
                      <a:cubicBezTo>
                        <a:pt x="1885" y="6521"/>
                        <a:pt x="2126" y="7088"/>
                        <a:pt x="2126" y="7675"/>
                      </a:cubicBezTo>
                      <a:lnTo>
                        <a:pt x="2126" y="9868"/>
                      </a:lnTo>
                      <a:cubicBezTo>
                        <a:pt x="2126" y="10194"/>
                        <a:pt x="2385" y="10464"/>
                        <a:pt x="2722" y="10464"/>
                      </a:cubicBezTo>
                      <a:lnTo>
                        <a:pt x="4905" y="10464"/>
                      </a:lnTo>
                      <a:cubicBezTo>
                        <a:pt x="5241" y="10464"/>
                        <a:pt x="5511" y="10194"/>
                        <a:pt x="5511" y="9868"/>
                      </a:cubicBezTo>
                      <a:lnTo>
                        <a:pt x="5511" y="7665"/>
                      </a:lnTo>
                      <a:cubicBezTo>
                        <a:pt x="5511" y="7069"/>
                        <a:pt x="5761" y="6502"/>
                        <a:pt x="6203" y="6108"/>
                      </a:cubicBezTo>
                      <a:cubicBezTo>
                        <a:pt x="8367" y="4108"/>
                        <a:pt x="7270" y="492"/>
                        <a:pt x="4357" y="40"/>
                      </a:cubicBezTo>
                      <a:cubicBezTo>
                        <a:pt x="4203" y="21"/>
                        <a:pt x="4049" y="1"/>
                        <a:pt x="3905" y="1"/>
                      </a:cubicBezTo>
                      <a:cubicBezTo>
                        <a:pt x="3874" y="1"/>
                        <a:pt x="3843" y="0"/>
                        <a:pt x="3813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Google Shape;14964;p74">
                  <a:extLst>
                    <a:ext uri="{FF2B5EF4-FFF2-40B4-BE49-F238E27FC236}">
                      <a16:creationId xmlns:a16="http://schemas.microsoft.com/office/drawing/2014/main" id="{EAAD1680-BBB7-40CD-BFE8-2FABF43824EF}"/>
                    </a:ext>
                  </a:extLst>
                </p:cNvPr>
                <p:cNvSpPr/>
                <p:nvPr/>
              </p:nvSpPr>
              <p:spPr>
                <a:xfrm>
                  <a:off x="1899311" y="3570866"/>
                  <a:ext cx="11080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" h="2141" extrusionOk="0">
                      <a:moveTo>
                        <a:pt x="212" y="1"/>
                      </a:moveTo>
                      <a:cubicBezTo>
                        <a:pt x="97" y="1"/>
                        <a:pt x="1" y="97"/>
                        <a:pt x="1" y="222"/>
                      </a:cubicBezTo>
                      <a:lnTo>
                        <a:pt x="1" y="1924"/>
                      </a:lnTo>
                      <a:cubicBezTo>
                        <a:pt x="1" y="2068"/>
                        <a:pt x="107" y="2140"/>
                        <a:pt x="212" y="2140"/>
                      </a:cubicBezTo>
                      <a:cubicBezTo>
                        <a:pt x="318" y="2140"/>
                        <a:pt x="424" y="2068"/>
                        <a:pt x="424" y="1924"/>
                      </a:cubicBezTo>
                      <a:lnTo>
                        <a:pt x="424" y="222"/>
                      </a:lnTo>
                      <a:cubicBezTo>
                        <a:pt x="424" y="97"/>
                        <a:pt x="328" y="1"/>
                        <a:pt x="212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Google Shape;14965;p74">
                  <a:extLst>
                    <a:ext uri="{FF2B5EF4-FFF2-40B4-BE49-F238E27FC236}">
                      <a16:creationId xmlns:a16="http://schemas.microsoft.com/office/drawing/2014/main" id="{56F1D7E9-170C-407B-B557-3740BB325B4F}"/>
                    </a:ext>
                  </a:extLst>
                </p:cNvPr>
                <p:cNvSpPr/>
                <p:nvPr/>
              </p:nvSpPr>
              <p:spPr>
                <a:xfrm>
                  <a:off x="1899311" y="3584429"/>
                  <a:ext cx="5305" cy="4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" h="1627" extrusionOk="0">
                      <a:moveTo>
                        <a:pt x="1" y="1"/>
                      </a:moveTo>
                      <a:lnTo>
                        <a:pt x="1" y="1405"/>
                      </a:lnTo>
                      <a:cubicBezTo>
                        <a:pt x="1" y="1520"/>
                        <a:pt x="87" y="1616"/>
                        <a:pt x="203" y="1626"/>
                      </a:cubicBezTo>
                      <a:lnTo>
                        <a:pt x="203" y="924"/>
                      </a:lnTo>
                      <a:cubicBezTo>
                        <a:pt x="203" y="607"/>
                        <a:pt x="136" y="289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Google Shape;14966;p74">
                  <a:extLst>
                    <a:ext uri="{FF2B5EF4-FFF2-40B4-BE49-F238E27FC236}">
                      <a16:creationId xmlns:a16="http://schemas.microsoft.com/office/drawing/2014/main" id="{F26B3D30-7700-4C1F-88DC-F3A2D86CF7BA}"/>
                    </a:ext>
                  </a:extLst>
                </p:cNvPr>
                <p:cNvSpPr/>
                <p:nvPr/>
              </p:nvSpPr>
              <p:spPr>
                <a:xfrm>
                  <a:off x="1891524" y="3678663"/>
                  <a:ext cx="58328" cy="36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" h="1386" extrusionOk="0">
                      <a:moveTo>
                        <a:pt x="1" y="1"/>
                      </a:moveTo>
                      <a:lnTo>
                        <a:pt x="1" y="270"/>
                      </a:lnTo>
                      <a:cubicBezTo>
                        <a:pt x="1" y="886"/>
                        <a:pt x="501" y="1386"/>
                        <a:pt x="1116" y="1386"/>
                      </a:cubicBezTo>
                      <a:cubicBezTo>
                        <a:pt x="1732" y="1386"/>
                        <a:pt x="2232" y="886"/>
                        <a:pt x="2232" y="270"/>
                      </a:cubicBezTo>
                      <a:lnTo>
                        <a:pt x="223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Google Shape;14967;p74">
                  <a:extLst>
                    <a:ext uri="{FF2B5EF4-FFF2-40B4-BE49-F238E27FC236}">
                      <a16:creationId xmlns:a16="http://schemas.microsoft.com/office/drawing/2014/main" id="{F4E196AA-7CC8-4B61-AA72-89CFA20D3023}"/>
                    </a:ext>
                  </a:extLst>
                </p:cNvPr>
                <p:cNvSpPr/>
                <p:nvPr/>
              </p:nvSpPr>
              <p:spPr>
                <a:xfrm>
                  <a:off x="1876210" y="3611842"/>
                  <a:ext cx="88720" cy="34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5" h="1337" extrusionOk="0">
                      <a:moveTo>
                        <a:pt x="0" y="0"/>
                      </a:moveTo>
                      <a:lnTo>
                        <a:pt x="0" y="1337"/>
                      </a:lnTo>
                      <a:lnTo>
                        <a:pt x="3395" y="1337"/>
                      </a:lnTo>
                      <a:lnTo>
                        <a:pt x="339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Google Shape;14968;p74">
                  <a:extLst>
                    <a:ext uri="{FF2B5EF4-FFF2-40B4-BE49-F238E27FC236}">
                      <a16:creationId xmlns:a16="http://schemas.microsoft.com/office/drawing/2014/main" id="{FD70DA78-F757-49F0-9653-353518D69934}"/>
                    </a:ext>
                  </a:extLst>
                </p:cNvPr>
                <p:cNvSpPr/>
                <p:nvPr/>
              </p:nvSpPr>
              <p:spPr>
                <a:xfrm>
                  <a:off x="1876445" y="3646755"/>
                  <a:ext cx="88485" cy="34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1338" extrusionOk="0">
                      <a:moveTo>
                        <a:pt x="1" y="1"/>
                      </a:moveTo>
                      <a:lnTo>
                        <a:pt x="1" y="732"/>
                      </a:lnTo>
                      <a:cubicBezTo>
                        <a:pt x="1" y="1068"/>
                        <a:pt x="260" y="1337"/>
                        <a:pt x="597" y="1337"/>
                      </a:cubicBezTo>
                      <a:lnTo>
                        <a:pt x="2780" y="1337"/>
                      </a:lnTo>
                      <a:cubicBezTo>
                        <a:pt x="3116" y="1337"/>
                        <a:pt x="3386" y="1068"/>
                        <a:pt x="3386" y="732"/>
                      </a:cubicBezTo>
                      <a:lnTo>
                        <a:pt x="3386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Google Shape;14969;p74">
                  <a:extLst>
                    <a:ext uri="{FF2B5EF4-FFF2-40B4-BE49-F238E27FC236}">
                      <a16:creationId xmlns:a16="http://schemas.microsoft.com/office/drawing/2014/main" id="{5054FBB8-8F2B-41A8-82F3-F0508CCCF680}"/>
                    </a:ext>
                  </a:extLst>
                </p:cNvPr>
                <p:cNvSpPr/>
                <p:nvPr/>
              </p:nvSpPr>
              <p:spPr>
                <a:xfrm>
                  <a:off x="1920687" y="3678663"/>
                  <a:ext cx="29164" cy="32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6" h="1232" extrusionOk="0">
                      <a:moveTo>
                        <a:pt x="0" y="1"/>
                      </a:moveTo>
                      <a:lnTo>
                        <a:pt x="0" y="270"/>
                      </a:lnTo>
                      <a:cubicBezTo>
                        <a:pt x="0" y="664"/>
                        <a:pt x="212" y="1039"/>
                        <a:pt x="558" y="1232"/>
                      </a:cubicBezTo>
                      <a:cubicBezTo>
                        <a:pt x="895" y="1030"/>
                        <a:pt x="1106" y="664"/>
                        <a:pt x="1116" y="270"/>
                      </a:cubicBezTo>
                      <a:lnTo>
                        <a:pt x="1116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Google Shape;14970;p74">
                  <a:extLst>
                    <a:ext uri="{FF2B5EF4-FFF2-40B4-BE49-F238E27FC236}">
                      <a16:creationId xmlns:a16="http://schemas.microsoft.com/office/drawing/2014/main" id="{2A6B4E00-5604-40C4-9B80-DAD25148E802}"/>
                    </a:ext>
                  </a:extLst>
                </p:cNvPr>
                <p:cNvSpPr/>
                <p:nvPr/>
              </p:nvSpPr>
              <p:spPr>
                <a:xfrm>
                  <a:off x="1904590" y="3611842"/>
                  <a:ext cx="60340" cy="34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1337" extrusionOk="0">
                      <a:moveTo>
                        <a:pt x="1" y="0"/>
                      </a:moveTo>
                      <a:lnTo>
                        <a:pt x="1" y="1337"/>
                      </a:lnTo>
                      <a:lnTo>
                        <a:pt x="2309" y="1337"/>
                      </a:lnTo>
                      <a:lnTo>
                        <a:pt x="2309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" name="Google Shape;14971;p74">
                  <a:extLst>
                    <a:ext uri="{FF2B5EF4-FFF2-40B4-BE49-F238E27FC236}">
                      <a16:creationId xmlns:a16="http://schemas.microsoft.com/office/drawing/2014/main" id="{CB2D3B07-5D86-4FC0-A16C-09346B54C822}"/>
                    </a:ext>
                  </a:extLst>
                </p:cNvPr>
                <p:cNvSpPr/>
                <p:nvPr/>
              </p:nvSpPr>
              <p:spPr>
                <a:xfrm>
                  <a:off x="1904590" y="3646755"/>
                  <a:ext cx="60340" cy="34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1338" extrusionOk="0">
                      <a:moveTo>
                        <a:pt x="1" y="1"/>
                      </a:moveTo>
                      <a:lnTo>
                        <a:pt x="1" y="732"/>
                      </a:lnTo>
                      <a:cubicBezTo>
                        <a:pt x="1" y="1068"/>
                        <a:pt x="270" y="1337"/>
                        <a:pt x="607" y="1337"/>
                      </a:cubicBezTo>
                      <a:lnTo>
                        <a:pt x="1703" y="1337"/>
                      </a:lnTo>
                      <a:cubicBezTo>
                        <a:pt x="2039" y="1337"/>
                        <a:pt x="2309" y="1068"/>
                        <a:pt x="2309" y="732"/>
                      </a:cubicBezTo>
                      <a:lnTo>
                        <a:pt x="2309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67091BE7-1E4F-485A-8B09-F1C1766AE9F7}"/>
                </a:ext>
              </a:extLst>
            </p:cNvPr>
            <p:cNvSpPr/>
            <p:nvPr/>
          </p:nvSpPr>
          <p:spPr>
            <a:xfrm>
              <a:off x="843815" y="1180412"/>
              <a:ext cx="1944548" cy="3496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3, октябрь, 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7CE4690-DD91-469F-A2C4-71CBB2F41089}"/>
                </a:ext>
              </a:extLst>
            </p:cNvPr>
            <p:cNvSpPr txBox="1"/>
            <p:nvPr/>
          </p:nvSpPr>
          <p:spPr>
            <a:xfrm>
              <a:off x="856621" y="1804558"/>
              <a:ext cx="2012517" cy="177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Поступление запроса 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на проведение мероприятия для учащихся ЧОУ школы-детского сада «Вершина Монтессори».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Разработка идеи и концепции, постановка целей и задач</a:t>
              </a:r>
            </a:p>
          </p:txBody>
        </p:sp>
        <p:sp>
          <p:nvSpPr>
            <p:cNvPr id="97" name="Прямоугольник: скругленные углы 96">
              <a:extLst>
                <a:ext uri="{FF2B5EF4-FFF2-40B4-BE49-F238E27FC236}">
                  <a16:creationId xmlns:a16="http://schemas.microsoft.com/office/drawing/2014/main" id="{C19EC996-3B46-42D4-AD0B-94E32FF8EEAE}"/>
                </a:ext>
              </a:extLst>
            </p:cNvPr>
            <p:cNvSpPr/>
            <p:nvPr/>
          </p:nvSpPr>
          <p:spPr>
            <a:xfrm>
              <a:off x="2936639" y="5146584"/>
              <a:ext cx="1739293" cy="264624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20, октябрь,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grpSp>
          <p:nvGrpSpPr>
            <p:cNvPr id="114" name="Группа 113">
              <a:extLst>
                <a:ext uri="{FF2B5EF4-FFF2-40B4-BE49-F238E27FC236}">
                  <a16:creationId xmlns:a16="http://schemas.microsoft.com/office/drawing/2014/main" id="{81ECAE99-1B63-448F-B537-4E7AB496831A}"/>
                </a:ext>
              </a:extLst>
            </p:cNvPr>
            <p:cNvGrpSpPr/>
            <p:nvPr/>
          </p:nvGrpSpPr>
          <p:grpSpPr>
            <a:xfrm>
              <a:off x="2406303" y="3709541"/>
              <a:ext cx="1043037" cy="1041305"/>
              <a:chOff x="3036205" y="2525632"/>
              <a:chExt cx="1033200" cy="1031484"/>
            </a:xfrm>
          </p:grpSpPr>
          <p:sp>
            <p:nvSpPr>
              <p:cNvPr id="73" name="Google Shape;6926;p66">
                <a:extLst>
                  <a:ext uri="{FF2B5EF4-FFF2-40B4-BE49-F238E27FC236}">
                    <a16:creationId xmlns:a16="http://schemas.microsoft.com/office/drawing/2014/main" id="{DEF5AA6A-4D31-4296-80F4-3F239DDBF7D4}"/>
                  </a:ext>
                </a:extLst>
              </p:cNvPr>
              <p:cNvSpPr/>
              <p:nvPr/>
            </p:nvSpPr>
            <p:spPr>
              <a:xfrm>
                <a:off x="3036205" y="2525632"/>
                <a:ext cx="1033200" cy="1031484"/>
              </a:xfrm>
              <a:prstGeom prst="ellipse">
                <a:avLst/>
              </a:prstGeom>
              <a:noFill/>
              <a:ln w="152400" cap="flat" cmpd="sng">
                <a:solidFill>
                  <a:srgbClr val="A5B7C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98" name="Google Shape;13390;p73">
                <a:extLst>
                  <a:ext uri="{FF2B5EF4-FFF2-40B4-BE49-F238E27FC236}">
                    <a16:creationId xmlns:a16="http://schemas.microsoft.com/office/drawing/2014/main" id="{4B464933-E7F7-4860-A0C1-826AE82B9BC8}"/>
                  </a:ext>
                </a:extLst>
              </p:cNvPr>
              <p:cNvGrpSpPr/>
              <p:nvPr/>
            </p:nvGrpSpPr>
            <p:grpSpPr>
              <a:xfrm>
                <a:off x="3385788" y="2798279"/>
                <a:ext cx="334033" cy="486190"/>
                <a:chOff x="2689440" y="2882162"/>
                <a:chExt cx="222337" cy="366721"/>
              </a:xfrm>
              <a:solidFill>
                <a:schemeClr val="bg1"/>
              </a:solidFill>
            </p:grpSpPr>
            <p:sp>
              <p:nvSpPr>
                <p:cNvPr id="99" name="Google Shape;13391;p73">
                  <a:extLst>
                    <a:ext uri="{FF2B5EF4-FFF2-40B4-BE49-F238E27FC236}">
                      <a16:creationId xmlns:a16="http://schemas.microsoft.com/office/drawing/2014/main" id="{7DF0E5D4-120B-40BF-9D7D-2FB716DF5692}"/>
                    </a:ext>
                  </a:extLst>
                </p:cNvPr>
                <p:cNvSpPr/>
                <p:nvPr/>
              </p:nvSpPr>
              <p:spPr>
                <a:xfrm>
                  <a:off x="2689440" y="3022566"/>
                  <a:ext cx="30741" cy="46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4" h="1794" extrusionOk="0">
                      <a:moveTo>
                        <a:pt x="735" y="0"/>
                      </a:moveTo>
                      <a:lnTo>
                        <a:pt x="77" y="1469"/>
                      </a:lnTo>
                      <a:cubicBezTo>
                        <a:pt x="0" y="1622"/>
                        <a:pt x="115" y="1794"/>
                        <a:pt x="277" y="1794"/>
                      </a:cubicBezTo>
                      <a:lnTo>
                        <a:pt x="1174" y="1794"/>
                      </a:lnTo>
                      <a:lnTo>
                        <a:pt x="117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" name="Google Shape;13392;p73">
                  <a:extLst>
                    <a:ext uri="{FF2B5EF4-FFF2-40B4-BE49-F238E27FC236}">
                      <a16:creationId xmlns:a16="http://schemas.microsoft.com/office/drawing/2014/main" id="{D5BCA84D-B661-40A9-B17E-6C0D4FDFF8BE}"/>
                    </a:ext>
                  </a:extLst>
                </p:cNvPr>
                <p:cNvSpPr/>
                <p:nvPr/>
              </p:nvSpPr>
              <p:spPr>
                <a:xfrm>
                  <a:off x="2719422" y="3061268"/>
                  <a:ext cx="162635" cy="187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1" h="7165" extrusionOk="0">
                      <a:moveTo>
                        <a:pt x="1622" y="1"/>
                      </a:moveTo>
                      <a:lnTo>
                        <a:pt x="1622" y="4466"/>
                      </a:lnTo>
                      <a:cubicBezTo>
                        <a:pt x="1622" y="4513"/>
                        <a:pt x="1603" y="4561"/>
                        <a:pt x="1584" y="4599"/>
                      </a:cubicBezTo>
                      <a:lnTo>
                        <a:pt x="76" y="6812"/>
                      </a:lnTo>
                      <a:cubicBezTo>
                        <a:pt x="0" y="6908"/>
                        <a:pt x="19" y="7041"/>
                        <a:pt x="115" y="7108"/>
                      </a:cubicBezTo>
                      <a:cubicBezTo>
                        <a:pt x="154" y="7148"/>
                        <a:pt x="204" y="7165"/>
                        <a:pt x="256" y="7165"/>
                      </a:cubicBezTo>
                      <a:cubicBezTo>
                        <a:pt x="278" y="7165"/>
                        <a:pt x="301" y="7162"/>
                        <a:pt x="324" y="7156"/>
                      </a:cubicBezTo>
                      <a:lnTo>
                        <a:pt x="5991" y="5477"/>
                      </a:lnTo>
                      <a:cubicBezTo>
                        <a:pt x="6153" y="5429"/>
                        <a:pt x="6211" y="5238"/>
                        <a:pt x="6096" y="5114"/>
                      </a:cubicBezTo>
                      <a:lnTo>
                        <a:pt x="5314" y="4217"/>
                      </a:lnTo>
                      <a:lnTo>
                        <a:pt x="5314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" name="Google Shape;13393;p73">
                  <a:extLst>
                    <a:ext uri="{FF2B5EF4-FFF2-40B4-BE49-F238E27FC236}">
                      <a16:creationId xmlns:a16="http://schemas.microsoft.com/office/drawing/2014/main" id="{1C306C94-9EAA-4F31-8F30-62585F89849E}"/>
                    </a:ext>
                  </a:extLst>
                </p:cNvPr>
                <p:cNvSpPr/>
                <p:nvPr/>
              </p:nvSpPr>
              <p:spPr>
                <a:xfrm>
                  <a:off x="2761867" y="3061268"/>
                  <a:ext cx="96701" cy="86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3" h="3293" extrusionOk="0">
                      <a:moveTo>
                        <a:pt x="1" y="1"/>
                      </a:moveTo>
                      <a:lnTo>
                        <a:pt x="1" y="3292"/>
                      </a:lnTo>
                      <a:lnTo>
                        <a:pt x="106" y="3292"/>
                      </a:lnTo>
                      <a:lnTo>
                        <a:pt x="3483" y="1432"/>
                      </a:lnTo>
                      <a:cubicBezTo>
                        <a:pt x="3550" y="1394"/>
                        <a:pt x="3626" y="1356"/>
                        <a:pt x="3693" y="1317"/>
                      </a:cubicBezTo>
                      <a:lnTo>
                        <a:pt x="3693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" name="Google Shape;13394;p73">
                  <a:extLst>
                    <a:ext uri="{FF2B5EF4-FFF2-40B4-BE49-F238E27FC236}">
                      <a16:creationId xmlns:a16="http://schemas.microsoft.com/office/drawing/2014/main" id="{F9B45F40-3157-40EC-BF49-8BC326238B8E}"/>
                    </a:ext>
                  </a:extLst>
                </p:cNvPr>
                <p:cNvSpPr/>
                <p:nvPr/>
              </p:nvSpPr>
              <p:spPr>
                <a:xfrm>
                  <a:off x="2722407" y="3171690"/>
                  <a:ext cx="159650" cy="77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7" h="2948" extrusionOk="0">
                      <a:moveTo>
                        <a:pt x="5200" y="0"/>
                      </a:moveTo>
                      <a:cubicBezTo>
                        <a:pt x="5181" y="0"/>
                        <a:pt x="1279" y="2176"/>
                        <a:pt x="1" y="2891"/>
                      </a:cubicBezTo>
                      <a:cubicBezTo>
                        <a:pt x="40" y="2931"/>
                        <a:pt x="90" y="2948"/>
                        <a:pt x="142" y="2948"/>
                      </a:cubicBezTo>
                      <a:cubicBezTo>
                        <a:pt x="164" y="2948"/>
                        <a:pt x="187" y="2945"/>
                        <a:pt x="210" y="2939"/>
                      </a:cubicBezTo>
                      <a:lnTo>
                        <a:pt x="5877" y="1260"/>
                      </a:lnTo>
                      <a:cubicBezTo>
                        <a:pt x="6039" y="1212"/>
                        <a:pt x="6097" y="1012"/>
                        <a:pt x="5982" y="888"/>
                      </a:cubicBezTo>
                      <a:lnTo>
                        <a:pt x="520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3395;p73">
                  <a:extLst>
                    <a:ext uri="{FF2B5EF4-FFF2-40B4-BE49-F238E27FC236}">
                      <a16:creationId xmlns:a16="http://schemas.microsoft.com/office/drawing/2014/main" id="{A62D55F3-A3FE-49F2-90E9-A21AB4FEBC69}"/>
                    </a:ext>
                  </a:extLst>
                </p:cNvPr>
                <p:cNvSpPr/>
                <p:nvPr/>
              </p:nvSpPr>
              <p:spPr>
                <a:xfrm>
                  <a:off x="2708659" y="2882162"/>
                  <a:ext cx="203117" cy="254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7" h="9713" extrusionOk="0">
                      <a:moveTo>
                        <a:pt x="3874" y="1"/>
                      </a:moveTo>
                      <a:cubicBezTo>
                        <a:pt x="1737" y="1"/>
                        <a:pt x="1" y="1680"/>
                        <a:pt x="1" y="3750"/>
                      </a:cubicBezTo>
                      <a:cubicBezTo>
                        <a:pt x="1" y="3807"/>
                        <a:pt x="1" y="6259"/>
                        <a:pt x="1" y="7995"/>
                      </a:cubicBezTo>
                      <a:lnTo>
                        <a:pt x="1" y="8424"/>
                      </a:lnTo>
                      <a:lnTo>
                        <a:pt x="1" y="9025"/>
                      </a:lnTo>
                      <a:cubicBezTo>
                        <a:pt x="1" y="9398"/>
                        <a:pt x="316" y="9712"/>
                        <a:pt x="688" y="9712"/>
                      </a:cubicBezTo>
                      <a:lnTo>
                        <a:pt x="2033" y="9712"/>
                      </a:lnTo>
                      <a:lnTo>
                        <a:pt x="5305" y="7900"/>
                      </a:lnTo>
                      <a:cubicBezTo>
                        <a:pt x="6822" y="7070"/>
                        <a:pt x="7757" y="5477"/>
                        <a:pt x="7757" y="3750"/>
                      </a:cubicBezTo>
                      <a:cubicBezTo>
                        <a:pt x="7757" y="1680"/>
                        <a:pt x="6021" y="1"/>
                        <a:pt x="3874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3396;p73">
                  <a:extLst>
                    <a:ext uri="{FF2B5EF4-FFF2-40B4-BE49-F238E27FC236}">
                      <a16:creationId xmlns:a16="http://schemas.microsoft.com/office/drawing/2014/main" id="{6B6A7F21-B019-4A21-A8F7-C8FCA036BB64}"/>
                    </a:ext>
                  </a:extLst>
                </p:cNvPr>
                <p:cNvSpPr/>
                <p:nvPr/>
              </p:nvSpPr>
              <p:spPr>
                <a:xfrm>
                  <a:off x="2708659" y="3091512"/>
                  <a:ext cx="40246" cy="11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" h="430" extrusionOk="0">
                      <a:moveTo>
                        <a:pt x="1" y="0"/>
                      </a:moveTo>
                      <a:lnTo>
                        <a:pt x="1" y="429"/>
                      </a:lnTo>
                      <a:lnTo>
                        <a:pt x="1317" y="429"/>
                      </a:lnTo>
                      <a:cubicBezTo>
                        <a:pt x="1441" y="429"/>
                        <a:pt x="1537" y="334"/>
                        <a:pt x="1537" y="220"/>
                      </a:cubicBezTo>
                      <a:cubicBezTo>
                        <a:pt x="1537" y="96"/>
                        <a:pt x="1441" y="0"/>
                        <a:pt x="1327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3397;p73">
                  <a:extLst>
                    <a:ext uri="{FF2B5EF4-FFF2-40B4-BE49-F238E27FC236}">
                      <a16:creationId xmlns:a16="http://schemas.microsoft.com/office/drawing/2014/main" id="{C6E34492-666E-4A36-9787-DD4171A7A92E}"/>
                    </a:ext>
                  </a:extLst>
                </p:cNvPr>
                <p:cNvSpPr/>
                <p:nvPr/>
              </p:nvSpPr>
              <p:spPr>
                <a:xfrm>
                  <a:off x="2755871" y="2907641"/>
                  <a:ext cx="127181" cy="127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7" h="4857" extrusionOk="0">
                      <a:moveTo>
                        <a:pt x="2434" y="1"/>
                      </a:moveTo>
                      <a:cubicBezTo>
                        <a:pt x="1088" y="1"/>
                        <a:pt x="1" y="1088"/>
                        <a:pt x="1" y="2424"/>
                      </a:cubicBezTo>
                      <a:cubicBezTo>
                        <a:pt x="1" y="3769"/>
                        <a:pt x="1088" y="4857"/>
                        <a:pt x="2434" y="4857"/>
                      </a:cubicBezTo>
                      <a:cubicBezTo>
                        <a:pt x="3769" y="4857"/>
                        <a:pt x="4857" y="3769"/>
                        <a:pt x="4857" y="2424"/>
                      </a:cubicBezTo>
                      <a:cubicBezTo>
                        <a:pt x="4857" y="1088"/>
                        <a:pt x="3769" y="1"/>
                        <a:pt x="2434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3398;p73">
                  <a:extLst>
                    <a:ext uri="{FF2B5EF4-FFF2-40B4-BE49-F238E27FC236}">
                      <a16:creationId xmlns:a16="http://schemas.microsoft.com/office/drawing/2014/main" id="{AA0F26C2-3C2D-4440-8737-95F6B3192B17}"/>
                    </a:ext>
                  </a:extLst>
                </p:cNvPr>
                <p:cNvSpPr/>
                <p:nvPr/>
              </p:nvSpPr>
              <p:spPr>
                <a:xfrm>
                  <a:off x="2788602" y="2927122"/>
                  <a:ext cx="84028" cy="60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09" h="2329" extrusionOk="0">
                      <a:moveTo>
                        <a:pt x="1613" y="430"/>
                      </a:moveTo>
                      <a:cubicBezTo>
                        <a:pt x="2262" y="430"/>
                        <a:pt x="2586" y="1222"/>
                        <a:pt x="2128" y="1680"/>
                      </a:cubicBezTo>
                      <a:cubicBezTo>
                        <a:pt x="1981" y="1827"/>
                        <a:pt x="1794" y="1897"/>
                        <a:pt x="1611" y="1897"/>
                      </a:cubicBezTo>
                      <a:cubicBezTo>
                        <a:pt x="1331" y="1897"/>
                        <a:pt x="1057" y="1735"/>
                        <a:pt x="936" y="1441"/>
                      </a:cubicBezTo>
                      <a:cubicBezTo>
                        <a:pt x="735" y="964"/>
                        <a:pt x="1088" y="430"/>
                        <a:pt x="1613" y="430"/>
                      </a:cubicBezTo>
                      <a:close/>
                      <a:moveTo>
                        <a:pt x="1628" y="0"/>
                      </a:moveTo>
                      <a:cubicBezTo>
                        <a:pt x="1480" y="0"/>
                        <a:pt x="1324" y="30"/>
                        <a:pt x="1165" y="96"/>
                      </a:cubicBezTo>
                      <a:cubicBezTo>
                        <a:pt x="1" y="583"/>
                        <a:pt x="344" y="2329"/>
                        <a:pt x="1613" y="2329"/>
                      </a:cubicBezTo>
                      <a:cubicBezTo>
                        <a:pt x="1918" y="2329"/>
                        <a:pt x="2214" y="2205"/>
                        <a:pt x="2433" y="1985"/>
                      </a:cubicBezTo>
                      <a:cubicBezTo>
                        <a:pt x="3208" y="1210"/>
                        <a:pt x="2572" y="0"/>
                        <a:pt x="162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3399;p73">
                  <a:extLst>
                    <a:ext uri="{FF2B5EF4-FFF2-40B4-BE49-F238E27FC236}">
                      <a16:creationId xmlns:a16="http://schemas.microsoft.com/office/drawing/2014/main" id="{CC7ECF41-EB79-4F0D-A361-EDE7A9F9AAF1}"/>
                    </a:ext>
                  </a:extLst>
                </p:cNvPr>
                <p:cNvSpPr/>
                <p:nvPr/>
              </p:nvSpPr>
              <p:spPr>
                <a:xfrm>
                  <a:off x="2777369" y="2969385"/>
                  <a:ext cx="44017" cy="39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1" h="1516" extrusionOk="0">
                      <a:moveTo>
                        <a:pt x="1369" y="1"/>
                      </a:moveTo>
                      <a:cubicBezTo>
                        <a:pt x="1319" y="1"/>
                        <a:pt x="1268" y="20"/>
                        <a:pt x="1221" y="66"/>
                      </a:cubicBezTo>
                      <a:lnTo>
                        <a:pt x="143" y="1153"/>
                      </a:lnTo>
                      <a:cubicBezTo>
                        <a:pt x="0" y="1287"/>
                        <a:pt x="96" y="1516"/>
                        <a:pt x="296" y="1516"/>
                      </a:cubicBezTo>
                      <a:cubicBezTo>
                        <a:pt x="344" y="1516"/>
                        <a:pt x="401" y="1497"/>
                        <a:pt x="439" y="1449"/>
                      </a:cubicBezTo>
                      <a:lnTo>
                        <a:pt x="1527" y="371"/>
                      </a:lnTo>
                      <a:cubicBezTo>
                        <a:pt x="1681" y="217"/>
                        <a:pt x="1536" y="1"/>
                        <a:pt x="1369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08" name="Стрелка: развернутая 107">
              <a:extLst>
                <a:ext uri="{FF2B5EF4-FFF2-40B4-BE49-F238E27FC236}">
                  <a16:creationId xmlns:a16="http://schemas.microsoft.com/office/drawing/2014/main" id="{89C2B99C-569F-45AE-8904-56BFB6B3E7F1}"/>
                </a:ext>
              </a:extLst>
            </p:cNvPr>
            <p:cNvSpPr/>
            <p:nvPr/>
          </p:nvSpPr>
          <p:spPr>
            <a:xfrm flipV="1">
              <a:off x="837922" y="4817071"/>
              <a:ext cx="2124977" cy="1812555"/>
            </a:xfrm>
            <a:prstGeom prst="uturnArrow">
              <a:avLst>
                <a:gd name="adj1" fmla="val 0"/>
                <a:gd name="adj2" fmla="val 1825"/>
                <a:gd name="adj3" fmla="val 5281"/>
                <a:gd name="adj4" fmla="val 22384"/>
                <a:gd name="adj5" fmla="val 97982"/>
              </a:avLst>
            </a:prstGeom>
            <a:solidFill>
              <a:srgbClr val="1F497D"/>
            </a:solidFill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1" name="Стрелка: вниз 110">
              <a:extLst>
                <a:ext uri="{FF2B5EF4-FFF2-40B4-BE49-F238E27FC236}">
                  <a16:creationId xmlns:a16="http://schemas.microsoft.com/office/drawing/2014/main" id="{1495D1A3-CFCF-489D-B963-A06507BC5BF1}"/>
                </a:ext>
              </a:extLst>
            </p:cNvPr>
            <p:cNvSpPr/>
            <p:nvPr/>
          </p:nvSpPr>
          <p:spPr>
            <a:xfrm flipH="1">
              <a:off x="843612" y="1451154"/>
              <a:ext cx="46154" cy="2165209"/>
            </a:xfrm>
            <a:prstGeom prst="downArrow">
              <a:avLst>
                <a:gd name="adj1" fmla="val 50000"/>
                <a:gd name="adj2" fmla="val 835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C27BCD0-15F4-4CC7-B815-0E601BEF8FE0}"/>
                </a:ext>
              </a:extLst>
            </p:cNvPr>
            <p:cNvSpPr txBox="1"/>
            <p:nvPr/>
          </p:nvSpPr>
          <p:spPr>
            <a:xfrm>
              <a:off x="911887" y="4818103"/>
              <a:ext cx="1957252" cy="177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Анализ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форм и методов обучения, документов, устанавливающих требования к образовательному процессу. Знакомство с 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целевой аудиторией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,выявление потребности аудитории</a:t>
              </a:r>
            </a:p>
          </p:txBody>
        </p:sp>
        <p:sp>
          <p:nvSpPr>
            <p:cNvPr id="115" name="Стрелка: развернутая 114">
              <a:extLst>
                <a:ext uri="{FF2B5EF4-FFF2-40B4-BE49-F238E27FC236}">
                  <a16:creationId xmlns:a16="http://schemas.microsoft.com/office/drawing/2014/main" id="{CF2549B6-11C1-437C-9C75-111943B5C6D7}"/>
                </a:ext>
              </a:extLst>
            </p:cNvPr>
            <p:cNvSpPr/>
            <p:nvPr/>
          </p:nvSpPr>
          <p:spPr>
            <a:xfrm>
              <a:off x="2934018" y="1695911"/>
              <a:ext cx="2282878" cy="1926709"/>
            </a:xfrm>
            <a:prstGeom prst="uturnArrow">
              <a:avLst>
                <a:gd name="adj1" fmla="val 0"/>
                <a:gd name="adj2" fmla="val 1825"/>
                <a:gd name="adj3" fmla="val 5365"/>
                <a:gd name="adj4" fmla="val 22384"/>
                <a:gd name="adj5" fmla="val 98905"/>
              </a:avLst>
            </a:prstGeom>
            <a:solidFill>
              <a:srgbClr val="1F497D"/>
            </a:solidFill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C3327B6-45B8-4588-AAE4-9DECDB13F1C2}"/>
                </a:ext>
              </a:extLst>
            </p:cNvPr>
            <p:cNvSpPr txBox="1"/>
            <p:nvPr/>
          </p:nvSpPr>
          <p:spPr>
            <a:xfrm>
              <a:off x="3018679" y="1743851"/>
              <a:ext cx="2194913" cy="177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Разработка программы 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мастер-класса: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- подготовка лекционного материала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- организация пространства и 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VR-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оборудования.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Оформление распоряжений для проведения мероприятий</a:t>
              </a:r>
            </a:p>
          </p:txBody>
        </p:sp>
        <p:sp>
          <p:nvSpPr>
            <p:cNvPr id="117" name="Прямоугольник: скругленные углы 116">
              <a:extLst>
                <a:ext uri="{FF2B5EF4-FFF2-40B4-BE49-F238E27FC236}">
                  <a16:creationId xmlns:a16="http://schemas.microsoft.com/office/drawing/2014/main" id="{8FE57FCF-96C2-40D1-8BFE-B5C97882E3F4}"/>
                </a:ext>
              </a:extLst>
            </p:cNvPr>
            <p:cNvSpPr/>
            <p:nvPr/>
          </p:nvSpPr>
          <p:spPr>
            <a:xfrm>
              <a:off x="4997810" y="1545163"/>
              <a:ext cx="1781743" cy="30612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11, ноябрь,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sp>
          <p:nvSpPr>
            <p:cNvPr id="118" name="Прямоугольник: скругленные углы 117">
              <a:extLst>
                <a:ext uri="{FF2B5EF4-FFF2-40B4-BE49-F238E27FC236}">
                  <a16:creationId xmlns:a16="http://schemas.microsoft.com/office/drawing/2014/main" id="{921A1302-3956-4C00-922A-CD9C3F2695EF}"/>
                </a:ext>
              </a:extLst>
            </p:cNvPr>
            <p:cNvSpPr/>
            <p:nvPr/>
          </p:nvSpPr>
          <p:spPr>
            <a:xfrm>
              <a:off x="941913" y="1548656"/>
              <a:ext cx="1727682" cy="264624"/>
            </a:xfrm>
            <a:prstGeom prst="roundRect">
              <a:avLst>
                <a:gd name="adj" fmla="val 50000"/>
              </a:avLst>
            </a:prstGeom>
            <a:solidFill>
              <a:srgbClr val="E4E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17, октябрь,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sp>
          <p:nvSpPr>
            <p:cNvPr id="119" name="Прямоугольник: скругленные углы 118">
              <a:extLst>
                <a:ext uri="{FF2B5EF4-FFF2-40B4-BE49-F238E27FC236}">
                  <a16:creationId xmlns:a16="http://schemas.microsoft.com/office/drawing/2014/main" id="{7CC7439C-3D68-4899-80A0-E3FC0F64DE59}"/>
                </a:ext>
              </a:extLst>
            </p:cNvPr>
            <p:cNvSpPr/>
            <p:nvPr/>
          </p:nvSpPr>
          <p:spPr>
            <a:xfrm>
              <a:off x="3036863" y="5420418"/>
              <a:ext cx="1871092" cy="292649"/>
            </a:xfrm>
            <a:prstGeom prst="roundRect">
              <a:avLst>
                <a:gd name="adj" fmla="val 50000"/>
              </a:avLst>
            </a:prstGeom>
            <a:solidFill>
              <a:srgbClr val="E4E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10, ноябрь,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sp>
          <p:nvSpPr>
            <p:cNvPr id="120" name="Прямоугольник: скругленные углы 119">
              <a:extLst>
                <a:ext uri="{FF2B5EF4-FFF2-40B4-BE49-F238E27FC236}">
                  <a16:creationId xmlns:a16="http://schemas.microsoft.com/office/drawing/2014/main" id="{118FF172-FB55-4F76-90F6-337C294CAA41}"/>
                </a:ext>
              </a:extLst>
            </p:cNvPr>
            <p:cNvSpPr/>
            <p:nvPr/>
          </p:nvSpPr>
          <p:spPr>
            <a:xfrm>
              <a:off x="5125396" y="1874067"/>
              <a:ext cx="1699983" cy="360324"/>
            </a:xfrm>
            <a:prstGeom prst="roundRect">
              <a:avLst>
                <a:gd name="adj" fmla="val 50000"/>
              </a:avLst>
            </a:prstGeom>
            <a:solidFill>
              <a:srgbClr val="E4E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30, ноябрь,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  <p:grpSp>
          <p:nvGrpSpPr>
            <p:cNvPr id="143" name="Группа 142">
              <a:extLst>
                <a:ext uri="{FF2B5EF4-FFF2-40B4-BE49-F238E27FC236}">
                  <a16:creationId xmlns:a16="http://schemas.microsoft.com/office/drawing/2014/main" id="{90E04ED0-713A-4441-B95F-6502B3B7702F}"/>
                </a:ext>
              </a:extLst>
            </p:cNvPr>
            <p:cNvGrpSpPr/>
            <p:nvPr/>
          </p:nvGrpSpPr>
          <p:grpSpPr>
            <a:xfrm>
              <a:off x="4654950" y="3703846"/>
              <a:ext cx="1043037" cy="1041305"/>
              <a:chOff x="5639819" y="3323786"/>
              <a:chExt cx="1033200" cy="1031484"/>
            </a:xfrm>
          </p:grpSpPr>
          <p:sp>
            <p:nvSpPr>
              <p:cNvPr id="113" name="Google Shape;6926;p66">
                <a:extLst>
                  <a:ext uri="{FF2B5EF4-FFF2-40B4-BE49-F238E27FC236}">
                    <a16:creationId xmlns:a16="http://schemas.microsoft.com/office/drawing/2014/main" id="{1782B5D7-8E18-48EF-83CE-9AD0D1342930}"/>
                  </a:ext>
                </a:extLst>
              </p:cNvPr>
              <p:cNvSpPr/>
              <p:nvPr/>
            </p:nvSpPr>
            <p:spPr>
              <a:xfrm>
                <a:off x="5639819" y="3323786"/>
                <a:ext cx="1033200" cy="1031484"/>
              </a:xfrm>
              <a:prstGeom prst="ellipse">
                <a:avLst/>
              </a:prstGeom>
              <a:noFill/>
              <a:ln w="152400" cap="flat" cmpd="sng">
                <a:solidFill>
                  <a:srgbClr val="A5B7C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121" name="Google Shape;13361;p73">
                <a:extLst>
                  <a:ext uri="{FF2B5EF4-FFF2-40B4-BE49-F238E27FC236}">
                    <a16:creationId xmlns:a16="http://schemas.microsoft.com/office/drawing/2014/main" id="{F9CC3DCA-9905-491F-AB24-B8148E4C6AF5}"/>
                  </a:ext>
                </a:extLst>
              </p:cNvPr>
              <p:cNvGrpSpPr/>
              <p:nvPr/>
            </p:nvGrpSpPr>
            <p:grpSpPr>
              <a:xfrm>
                <a:off x="5964597" y="3513276"/>
                <a:ext cx="511391" cy="549883"/>
                <a:chOff x="2230050" y="1500223"/>
                <a:chExt cx="316524" cy="359284"/>
              </a:xfrm>
              <a:solidFill>
                <a:schemeClr val="bg1"/>
              </a:solidFill>
            </p:grpSpPr>
            <p:sp>
              <p:nvSpPr>
                <p:cNvPr id="122" name="Google Shape;13362;p73">
                  <a:extLst>
                    <a:ext uri="{FF2B5EF4-FFF2-40B4-BE49-F238E27FC236}">
                      <a16:creationId xmlns:a16="http://schemas.microsoft.com/office/drawing/2014/main" id="{FC193A0B-D936-44B5-B268-FB1F48D43A10}"/>
                    </a:ext>
                  </a:extLst>
                </p:cNvPr>
                <p:cNvSpPr/>
                <p:nvPr/>
              </p:nvSpPr>
              <p:spPr>
                <a:xfrm>
                  <a:off x="2230050" y="1584958"/>
                  <a:ext cx="189632" cy="27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2" h="10485" extrusionOk="0">
                      <a:moveTo>
                        <a:pt x="229" y="0"/>
                      </a:moveTo>
                      <a:cubicBezTo>
                        <a:pt x="105" y="0"/>
                        <a:pt x="0" y="105"/>
                        <a:pt x="0" y="229"/>
                      </a:cubicBezTo>
                      <a:lnTo>
                        <a:pt x="0" y="10255"/>
                      </a:lnTo>
                      <a:cubicBezTo>
                        <a:pt x="0" y="10379"/>
                        <a:pt x="105" y="10484"/>
                        <a:pt x="229" y="10484"/>
                      </a:cubicBezTo>
                      <a:lnTo>
                        <a:pt x="7012" y="10484"/>
                      </a:lnTo>
                      <a:cubicBezTo>
                        <a:pt x="7146" y="10484"/>
                        <a:pt x="7241" y="10379"/>
                        <a:pt x="7241" y="10255"/>
                      </a:cubicBezTo>
                      <a:lnTo>
                        <a:pt x="7241" y="229"/>
                      </a:lnTo>
                      <a:cubicBezTo>
                        <a:pt x="7241" y="95"/>
                        <a:pt x="7136" y="0"/>
                        <a:pt x="7012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Google Shape;13363;p73">
                  <a:extLst>
                    <a:ext uri="{FF2B5EF4-FFF2-40B4-BE49-F238E27FC236}">
                      <a16:creationId xmlns:a16="http://schemas.microsoft.com/office/drawing/2014/main" id="{54DE887F-B0CC-42B0-8EF5-A5EB995FCF56}"/>
                    </a:ext>
                  </a:extLst>
                </p:cNvPr>
                <p:cNvSpPr/>
                <p:nvPr/>
              </p:nvSpPr>
              <p:spPr>
                <a:xfrm>
                  <a:off x="2230050" y="1849243"/>
                  <a:ext cx="189632" cy="102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2" h="392" extrusionOk="0">
                      <a:moveTo>
                        <a:pt x="0" y="0"/>
                      </a:moveTo>
                      <a:lnTo>
                        <a:pt x="0" y="162"/>
                      </a:lnTo>
                      <a:cubicBezTo>
                        <a:pt x="0" y="286"/>
                        <a:pt x="105" y="391"/>
                        <a:pt x="229" y="391"/>
                      </a:cubicBezTo>
                      <a:lnTo>
                        <a:pt x="7012" y="391"/>
                      </a:lnTo>
                      <a:cubicBezTo>
                        <a:pt x="7136" y="391"/>
                        <a:pt x="7241" y="286"/>
                        <a:pt x="7241" y="162"/>
                      </a:cubicBezTo>
                      <a:lnTo>
                        <a:pt x="724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Google Shape;13364;p73">
                  <a:extLst>
                    <a:ext uri="{FF2B5EF4-FFF2-40B4-BE49-F238E27FC236}">
                      <a16:creationId xmlns:a16="http://schemas.microsoft.com/office/drawing/2014/main" id="{A6DEEF6E-EE96-4DC5-B7F7-6CBA6BBD501E}"/>
                    </a:ext>
                  </a:extLst>
                </p:cNvPr>
                <p:cNvSpPr/>
                <p:nvPr/>
              </p:nvSpPr>
              <p:spPr>
                <a:xfrm>
                  <a:off x="2266028" y="1585193"/>
                  <a:ext cx="117675" cy="37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4" h="1442" extrusionOk="0">
                      <a:moveTo>
                        <a:pt x="0" y="1"/>
                      </a:moveTo>
                      <a:lnTo>
                        <a:pt x="0" y="1126"/>
                      </a:lnTo>
                      <a:cubicBezTo>
                        <a:pt x="0" y="1298"/>
                        <a:pt x="143" y="1441"/>
                        <a:pt x="315" y="1441"/>
                      </a:cubicBezTo>
                      <a:lnTo>
                        <a:pt x="4169" y="1441"/>
                      </a:lnTo>
                      <a:cubicBezTo>
                        <a:pt x="4350" y="1441"/>
                        <a:pt x="4493" y="1298"/>
                        <a:pt x="4493" y="1126"/>
                      </a:cubicBezTo>
                      <a:lnTo>
                        <a:pt x="4493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" name="Google Shape;13365;p73">
                  <a:extLst>
                    <a:ext uri="{FF2B5EF4-FFF2-40B4-BE49-F238E27FC236}">
                      <a16:creationId xmlns:a16="http://schemas.microsoft.com/office/drawing/2014/main" id="{A70AA593-6BAB-42D6-8190-BD2DF1DE4601}"/>
                    </a:ext>
                  </a:extLst>
                </p:cNvPr>
                <p:cNvSpPr/>
                <p:nvPr/>
              </p:nvSpPr>
              <p:spPr>
                <a:xfrm>
                  <a:off x="2248039" y="1603680"/>
                  <a:ext cx="153654" cy="22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8" h="8778" extrusionOk="0">
                      <a:moveTo>
                        <a:pt x="220" y="1"/>
                      </a:moveTo>
                      <a:cubicBezTo>
                        <a:pt x="105" y="1"/>
                        <a:pt x="0" y="105"/>
                        <a:pt x="0" y="229"/>
                      </a:cubicBezTo>
                      <a:lnTo>
                        <a:pt x="0" y="8548"/>
                      </a:lnTo>
                      <a:cubicBezTo>
                        <a:pt x="0" y="8672"/>
                        <a:pt x="105" y="8777"/>
                        <a:pt x="220" y="8777"/>
                      </a:cubicBezTo>
                      <a:lnTo>
                        <a:pt x="5638" y="8777"/>
                      </a:lnTo>
                      <a:cubicBezTo>
                        <a:pt x="5762" y="8777"/>
                        <a:pt x="5867" y="8672"/>
                        <a:pt x="5867" y="8548"/>
                      </a:cubicBezTo>
                      <a:lnTo>
                        <a:pt x="5867" y="229"/>
                      </a:lnTo>
                      <a:cubicBezTo>
                        <a:pt x="5867" y="105"/>
                        <a:pt x="5762" y="1"/>
                        <a:pt x="5648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" name="Google Shape;13366;p73">
                  <a:extLst>
                    <a:ext uri="{FF2B5EF4-FFF2-40B4-BE49-F238E27FC236}">
                      <a16:creationId xmlns:a16="http://schemas.microsoft.com/office/drawing/2014/main" id="{52B2E725-070E-4A34-905A-0A4E6BFC66A0}"/>
                    </a:ext>
                  </a:extLst>
                </p:cNvPr>
                <p:cNvSpPr/>
                <p:nvPr/>
              </p:nvSpPr>
              <p:spPr>
                <a:xfrm>
                  <a:off x="2248039" y="1603680"/>
                  <a:ext cx="153654" cy="22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8" h="8778" extrusionOk="0">
                      <a:moveTo>
                        <a:pt x="220" y="1"/>
                      </a:moveTo>
                      <a:cubicBezTo>
                        <a:pt x="105" y="1"/>
                        <a:pt x="0" y="105"/>
                        <a:pt x="0" y="229"/>
                      </a:cubicBezTo>
                      <a:lnTo>
                        <a:pt x="0" y="8777"/>
                      </a:lnTo>
                      <a:lnTo>
                        <a:pt x="5638" y="8777"/>
                      </a:lnTo>
                      <a:cubicBezTo>
                        <a:pt x="5762" y="8777"/>
                        <a:pt x="5867" y="8672"/>
                        <a:pt x="5867" y="8548"/>
                      </a:cubicBezTo>
                      <a:lnTo>
                        <a:pt x="5867" y="8310"/>
                      </a:lnTo>
                      <a:lnTo>
                        <a:pt x="382" y="8310"/>
                      </a:lnTo>
                      <a:lnTo>
                        <a:pt x="38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" name="Google Shape;13367;p73">
                  <a:extLst>
                    <a:ext uri="{FF2B5EF4-FFF2-40B4-BE49-F238E27FC236}">
                      <a16:creationId xmlns:a16="http://schemas.microsoft.com/office/drawing/2014/main" id="{255FC1B1-3BD8-4742-8ACB-314BDB8EE026}"/>
                    </a:ext>
                  </a:extLst>
                </p:cNvPr>
                <p:cNvSpPr/>
                <p:nvPr/>
              </p:nvSpPr>
              <p:spPr>
                <a:xfrm>
                  <a:off x="2266028" y="1603680"/>
                  <a:ext cx="117675" cy="19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4" h="736" extrusionOk="0">
                      <a:moveTo>
                        <a:pt x="0" y="1"/>
                      </a:moveTo>
                      <a:lnTo>
                        <a:pt x="0" y="420"/>
                      </a:lnTo>
                      <a:cubicBezTo>
                        <a:pt x="0" y="592"/>
                        <a:pt x="143" y="735"/>
                        <a:pt x="315" y="735"/>
                      </a:cubicBezTo>
                      <a:lnTo>
                        <a:pt x="4169" y="735"/>
                      </a:lnTo>
                      <a:cubicBezTo>
                        <a:pt x="4350" y="735"/>
                        <a:pt x="4493" y="592"/>
                        <a:pt x="4493" y="420"/>
                      </a:cubicBezTo>
                      <a:lnTo>
                        <a:pt x="4493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" name="Google Shape;13368;p73">
                  <a:extLst>
                    <a:ext uri="{FF2B5EF4-FFF2-40B4-BE49-F238E27FC236}">
                      <a16:creationId xmlns:a16="http://schemas.microsoft.com/office/drawing/2014/main" id="{50745996-3183-4540-BC9F-7E8C711999DE}"/>
                    </a:ext>
                  </a:extLst>
                </p:cNvPr>
                <p:cNvSpPr/>
                <p:nvPr/>
              </p:nvSpPr>
              <p:spPr>
                <a:xfrm>
                  <a:off x="2275272" y="1546466"/>
                  <a:ext cx="99189" cy="67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8" h="2568" extrusionOk="0">
                      <a:moveTo>
                        <a:pt x="1899" y="1"/>
                      </a:moveTo>
                      <a:cubicBezTo>
                        <a:pt x="1374" y="1"/>
                        <a:pt x="945" y="411"/>
                        <a:pt x="916" y="936"/>
                      </a:cubicBezTo>
                      <a:lnTo>
                        <a:pt x="229" y="936"/>
                      </a:lnTo>
                      <a:cubicBezTo>
                        <a:pt x="105" y="936"/>
                        <a:pt x="0" y="1031"/>
                        <a:pt x="0" y="1155"/>
                      </a:cubicBezTo>
                      <a:lnTo>
                        <a:pt x="0" y="2348"/>
                      </a:lnTo>
                      <a:cubicBezTo>
                        <a:pt x="0" y="2472"/>
                        <a:pt x="105" y="2567"/>
                        <a:pt x="229" y="2567"/>
                      </a:cubicBezTo>
                      <a:lnTo>
                        <a:pt x="3568" y="2567"/>
                      </a:lnTo>
                      <a:cubicBezTo>
                        <a:pt x="3682" y="2567"/>
                        <a:pt x="3787" y="2472"/>
                        <a:pt x="3787" y="2348"/>
                      </a:cubicBezTo>
                      <a:lnTo>
                        <a:pt x="3787" y="1155"/>
                      </a:lnTo>
                      <a:cubicBezTo>
                        <a:pt x="3787" y="1031"/>
                        <a:pt x="3682" y="936"/>
                        <a:pt x="3568" y="936"/>
                      </a:cubicBezTo>
                      <a:lnTo>
                        <a:pt x="2872" y="936"/>
                      </a:lnTo>
                      <a:cubicBezTo>
                        <a:pt x="2853" y="411"/>
                        <a:pt x="2414" y="1"/>
                        <a:pt x="1899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" name="Google Shape;13369;p73">
                  <a:extLst>
                    <a:ext uri="{FF2B5EF4-FFF2-40B4-BE49-F238E27FC236}">
                      <a16:creationId xmlns:a16="http://schemas.microsoft.com/office/drawing/2014/main" id="{021807B1-0639-4223-A615-8AE42348BCF2}"/>
                    </a:ext>
                  </a:extLst>
                </p:cNvPr>
                <p:cNvSpPr/>
                <p:nvPr/>
              </p:nvSpPr>
              <p:spPr>
                <a:xfrm>
                  <a:off x="2275272" y="1599935"/>
                  <a:ext cx="99189" cy="13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8" h="526" extrusionOk="0">
                      <a:moveTo>
                        <a:pt x="0" y="0"/>
                      </a:moveTo>
                      <a:lnTo>
                        <a:pt x="0" y="306"/>
                      </a:lnTo>
                      <a:cubicBezTo>
                        <a:pt x="0" y="430"/>
                        <a:pt x="105" y="525"/>
                        <a:pt x="229" y="525"/>
                      </a:cubicBezTo>
                      <a:lnTo>
                        <a:pt x="3568" y="525"/>
                      </a:lnTo>
                      <a:cubicBezTo>
                        <a:pt x="3682" y="525"/>
                        <a:pt x="3787" y="430"/>
                        <a:pt x="3787" y="306"/>
                      </a:cubicBezTo>
                      <a:lnTo>
                        <a:pt x="378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" name="Google Shape;13370;p73">
                  <a:extLst>
                    <a:ext uri="{FF2B5EF4-FFF2-40B4-BE49-F238E27FC236}">
                      <a16:creationId xmlns:a16="http://schemas.microsoft.com/office/drawing/2014/main" id="{B643688E-1E07-4B3C-BFDD-887903F740A3}"/>
                    </a:ext>
                  </a:extLst>
                </p:cNvPr>
                <p:cNvSpPr/>
                <p:nvPr/>
              </p:nvSpPr>
              <p:spPr>
                <a:xfrm>
                  <a:off x="2272156" y="1710070"/>
                  <a:ext cx="105395" cy="1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5" h="413" extrusionOk="0">
                      <a:moveTo>
                        <a:pt x="265" y="0"/>
                      </a:moveTo>
                      <a:cubicBezTo>
                        <a:pt x="1" y="0"/>
                        <a:pt x="4" y="412"/>
                        <a:pt x="273" y="412"/>
                      </a:cubicBezTo>
                      <a:cubicBezTo>
                        <a:pt x="279" y="412"/>
                        <a:pt x="285" y="412"/>
                        <a:pt x="291" y="412"/>
                      </a:cubicBezTo>
                      <a:lnTo>
                        <a:pt x="3735" y="412"/>
                      </a:lnTo>
                      <a:cubicBezTo>
                        <a:pt x="3741" y="412"/>
                        <a:pt x="3747" y="412"/>
                        <a:pt x="3752" y="412"/>
                      </a:cubicBezTo>
                      <a:cubicBezTo>
                        <a:pt x="4022" y="412"/>
                        <a:pt x="4025" y="0"/>
                        <a:pt x="3761" y="0"/>
                      </a:cubicBezTo>
                      <a:cubicBezTo>
                        <a:pt x="3752" y="0"/>
                        <a:pt x="3744" y="1"/>
                        <a:pt x="3735" y="2"/>
                      </a:cubicBezTo>
                      <a:lnTo>
                        <a:pt x="291" y="2"/>
                      </a:lnTo>
                      <a:cubicBezTo>
                        <a:pt x="282" y="1"/>
                        <a:pt x="273" y="0"/>
                        <a:pt x="265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" name="Google Shape;13371;p73">
                  <a:extLst>
                    <a:ext uri="{FF2B5EF4-FFF2-40B4-BE49-F238E27FC236}">
                      <a16:creationId xmlns:a16="http://schemas.microsoft.com/office/drawing/2014/main" id="{576ABCC0-A511-4BB4-A6DC-5DA0DCFD3533}"/>
                    </a:ext>
                  </a:extLst>
                </p:cNvPr>
                <p:cNvSpPr/>
                <p:nvPr/>
              </p:nvSpPr>
              <p:spPr>
                <a:xfrm>
                  <a:off x="2272156" y="1730808"/>
                  <a:ext cx="105395" cy="1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5" h="413" extrusionOk="0">
                      <a:moveTo>
                        <a:pt x="265" y="0"/>
                      </a:moveTo>
                      <a:cubicBezTo>
                        <a:pt x="1" y="0"/>
                        <a:pt x="4" y="412"/>
                        <a:pt x="273" y="412"/>
                      </a:cubicBezTo>
                      <a:cubicBezTo>
                        <a:pt x="279" y="412"/>
                        <a:pt x="285" y="412"/>
                        <a:pt x="291" y="412"/>
                      </a:cubicBezTo>
                      <a:lnTo>
                        <a:pt x="3735" y="412"/>
                      </a:lnTo>
                      <a:cubicBezTo>
                        <a:pt x="3741" y="412"/>
                        <a:pt x="3747" y="412"/>
                        <a:pt x="3752" y="412"/>
                      </a:cubicBezTo>
                      <a:cubicBezTo>
                        <a:pt x="4022" y="412"/>
                        <a:pt x="4025" y="0"/>
                        <a:pt x="3761" y="0"/>
                      </a:cubicBezTo>
                      <a:cubicBezTo>
                        <a:pt x="3752" y="0"/>
                        <a:pt x="3744" y="0"/>
                        <a:pt x="3735" y="1"/>
                      </a:cubicBezTo>
                      <a:lnTo>
                        <a:pt x="291" y="1"/>
                      </a:lnTo>
                      <a:cubicBezTo>
                        <a:pt x="282" y="0"/>
                        <a:pt x="273" y="0"/>
                        <a:pt x="265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" name="Google Shape;13372;p73">
                  <a:extLst>
                    <a:ext uri="{FF2B5EF4-FFF2-40B4-BE49-F238E27FC236}">
                      <a16:creationId xmlns:a16="http://schemas.microsoft.com/office/drawing/2014/main" id="{AD006C84-8CCB-4FC5-A22A-BC338148177C}"/>
                    </a:ext>
                  </a:extLst>
                </p:cNvPr>
                <p:cNvSpPr/>
                <p:nvPr/>
              </p:nvSpPr>
              <p:spPr>
                <a:xfrm>
                  <a:off x="2272156" y="1751547"/>
                  <a:ext cx="105395" cy="1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5" h="413" extrusionOk="0">
                      <a:moveTo>
                        <a:pt x="273" y="1"/>
                      </a:moveTo>
                      <a:cubicBezTo>
                        <a:pt x="4" y="1"/>
                        <a:pt x="1" y="413"/>
                        <a:pt x="265" y="413"/>
                      </a:cubicBezTo>
                      <a:cubicBezTo>
                        <a:pt x="273" y="413"/>
                        <a:pt x="282" y="412"/>
                        <a:pt x="291" y="411"/>
                      </a:cubicBezTo>
                      <a:lnTo>
                        <a:pt x="3735" y="411"/>
                      </a:lnTo>
                      <a:cubicBezTo>
                        <a:pt x="3744" y="412"/>
                        <a:pt x="3752" y="413"/>
                        <a:pt x="3761" y="413"/>
                      </a:cubicBezTo>
                      <a:cubicBezTo>
                        <a:pt x="4025" y="413"/>
                        <a:pt x="4022" y="1"/>
                        <a:pt x="3752" y="1"/>
                      </a:cubicBezTo>
                      <a:cubicBezTo>
                        <a:pt x="3747" y="1"/>
                        <a:pt x="3741" y="1"/>
                        <a:pt x="3735" y="1"/>
                      </a:cubicBezTo>
                      <a:lnTo>
                        <a:pt x="291" y="1"/>
                      </a:lnTo>
                      <a:cubicBezTo>
                        <a:pt x="285" y="1"/>
                        <a:pt x="279" y="1"/>
                        <a:pt x="273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" name="Google Shape;13373;p73">
                  <a:extLst>
                    <a:ext uri="{FF2B5EF4-FFF2-40B4-BE49-F238E27FC236}">
                      <a16:creationId xmlns:a16="http://schemas.microsoft.com/office/drawing/2014/main" id="{9ABC71BF-85B2-4084-A539-095DE1343480}"/>
                    </a:ext>
                  </a:extLst>
                </p:cNvPr>
                <p:cNvSpPr/>
                <p:nvPr/>
              </p:nvSpPr>
              <p:spPr>
                <a:xfrm>
                  <a:off x="2272156" y="1772285"/>
                  <a:ext cx="105395" cy="1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5" h="422" extrusionOk="0">
                      <a:moveTo>
                        <a:pt x="273" y="0"/>
                      </a:moveTo>
                      <a:cubicBezTo>
                        <a:pt x="1" y="0"/>
                        <a:pt x="1" y="421"/>
                        <a:pt x="273" y="421"/>
                      </a:cubicBezTo>
                      <a:cubicBezTo>
                        <a:pt x="279" y="421"/>
                        <a:pt x="285" y="421"/>
                        <a:pt x="291" y="421"/>
                      </a:cubicBezTo>
                      <a:lnTo>
                        <a:pt x="3735" y="421"/>
                      </a:lnTo>
                      <a:cubicBezTo>
                        <a:pt x="3741" y="421"/>
                        <a:pt x="3747" y="421"/>
                        <a:pt x="3752" y="421"/>
                      </a:cubicBezTo>
                      <a:cubicBezTo>
                        <a:pt x="4025" y="421"/>
                        <a:pt x="4025" y="0"/>
                        <a:pt x="3752" y="0"/>
                      </a:cubicBezTo>
                      <a:cubicBezTo>
                        <a:pt x="3747" y="0"/>
                        <a:pt x="3741" y="1"/>
                        <a:pt x="3735" y="1"/>
                      </a:cubicBezTo>
                      <a:lnTo>
                        <a:pt x="291" y="1"/>
                      </a:lnTo>
                      <a:cubicBezTo>
                        <a:pt x="285" y="1"/>
                        <a:pt x="279" y="0"/>
                        <a:pt x="273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" name="Google Shape;13374;p73">
                  <a:extLst>
                    <a:ext uri="{FF2B5EF4-FFF2-40B4-BE49-F238E27FC236}">
                      <a16:creationId xmlns:a16="http://schemas.microsoft.com/office/drawing/2014/main" id="{8B969747-B054-4DD7-841B-700E42A55F14}"/>
                    </a:ext>
                  </a:extLst>
                </p:cNvPr>
                <p:cNvSpPr/>
                <p:nvPr/>
              </p:nvSpPr>
              <p:spPr>
                <a:xfrm>
                  <a:off x="2382918" y="1500223"/>
                  <a:ext cx="163656" cy="137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0" h="5240" extrusionOk="0">
                      <a:moveTo>
                        <a:pt x="3144" y="0"/>
                      </a:moveTo>
                      <a:cubicBezTo>
                        <a:pt x="3111" y="0"/>
                        <a:pt x="3078" y="1"/>
                        <a:pt x="3044" y="2"/>
                      </a:cubicBezTo>
                      <a:cubicBezTo>
                        <a:pt x="1060" y="78"/>
                        <a:pt x="1" y="2377"/>
                        <a:pt x="1241" y="3942"/>
                      </a:cubicBezTo>
                      <a:lnTo>
                        <a:pt x="1193" y="5010"/>
                      </a:lnTo>
                      <a:cubicBezTo>
                        <a:pt x="1186" y="5140"/>
                        <a:pt x="1294" y="5240"/>
                        <a:pt x="1411" y="5240"/>
                      </a:cubicBezTo>
                      <a:cubicBezTo>
                        <a:pt x="1441" y="5240"/>
                        <a:pt x="1470" y="5234"/>
                        <a:pt x="1499" y="5220"/>
                      </a:cubicBezTo>
                      <a:lnTo>
                        <a:pt x="2481" y="4772"/>
                      </a:lnTo>
                      <a:cubicBezTo>
                        <a:pt x="2699" y="4834"/>
                        <a:pt x="2920" y="4863"/>
                        <a:pt x="3140" y="4863"/>
                      </a:cubicBezTo>
                      <a:cubicBezTo>
                        <a:pt x="3938" y="4863"/>
                        <a:pt x="4705" y="4468"/>
                        <a:pt x="5162" y="3780"/>
                      </a:cubicBezTo>
                      <a:cubicBezTo>
                        <a:pt x="6250" y="2157"/>
                        <a:pt x="5070" y="0"/>
                        <a:pt x="3144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" name="Google Shape;13375;p73">
                  <a:extLst>
                    <a:ext uri="{FF2B5EF4-FFF2-40B4-BE49-F238E27FC236}">
                      <a16:creationId xmlns:a16="http://schemas.microsoft.com/office/drawing/2014/main" id="{E565A540-35B4-44AD-BD61-CD59576B0C5A}"/>
                    </a:ext>
                  </a:extLst>
                </p:cNvPr>
                <p:cNvSpPr/>
                <p:nvPr/>
              </p:nvSpPr>
              <p:spPr>
                <a:xfrm>
                  <a:off x="2427380" y="1560396"/>
                  <a:ext cx="11521" cy="12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471" extrusionOk="0">
                      <a:moveTo>
                        <a:pt x="220" y="1"/>
                      </a:moveTo>
                      <a:cubicBezTo>
                        <a:pt x="111" y="1"/>
                        <a:pt x="1" y="75"/>
                        <a:pt x="10" y="223"/>
                      </a:cubicBezTo>
                      <a:lnTo>
                        <a:pt x="10" y="261"/>
                      </a:lnTo>
                      <a:cubicBezTo>
                        <a:pt x="10" y="375"/>
                        <a:pt x="106" y="471"/>
                        <a:pt x="220" y="471"/>
                      </a:cubicBezTo>
                      <a:cubicBezTo>
                        <a:pt x="335" y="471"/>
                        <a:pt x="430" y="375"/>
                        <a:pt x="430" y="261"/>
                      </a:cubicBezTo>
                      <a:lnTo>
                        <a:pt x="430" y="223"/>
                      </a:lnTo>
                      <a:cubicBezTo>
                        <a:pt x="440" y="75"/>
                        <a:pt x="330" y="1"/>
                        <a:pt x="220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" name="Google Shape;13376;p73">
                  <a:extLst>
                    <a:ext uri="{FF2B5EF4-FFF2-40B4-BE49-F238E27FC236}">
                      <a16:creationId xmlns:a16="http://schemas.microsoft.com/office/drawing/2014/main" id="{1D08966E-C493-40D9-904B-C10C17220D94}"/>
                    </a:ext>
                  </a:extLst>
                </p:cNvPr>
                <p:cNvSpPr/>
                <p:nvPr/>
              </p:nvSpPr>
              <p:spPr>
                <a:xfrm>
                  <a:off x="2448878" y="1560396"/>
                  <a:ext cx="11390" cy="12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471" extrusionOk="0">
                      <a:moveTo>
                        <a:pt x="219" y="1"/>
                      </a:moveTo>
                      <a:cubicBezTo>
                        <a:pt x="110" y="1"/>
                        <a:pt x="0" y="75"/>
                        <a:pt x="10" y="223"/>
                      </a:cubicBezTo>
                      <a:lnTo>
                        <a:pt x="10" y="261"/>
                      </a:lnTo>
                      <a:cubicBezTo>
                        <a:pt x="10" y="375"/>
                        <a:pt x="105" y="471"/>
                        <a:pt x="220" y="471"/>
                      </a:cubicBezTo>
                      <a:cubicBezTo>
                        <a:pt x="334" y="471"/>
                        <a:pt x="420" y="375"/>
                        <a:pt x="420" y="261"/>
                      </a:cubicBezTo>
                      <a:lnTo>
                        <a:pt x="420" y="223"/>
                      </a:lnTo>
                      <a:cubicBezTo>
                        <a:pt x="434" y="75"/>
                        <a:pt x="327" y="1"/>
                        <a:pt x="219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" name="Google Shape;13377;p73">
                  <a:extLst>
                    <a:ext uri="{FF2B5EF4-FFF2-40B4-BE49-F238E27FC236}">
                      <a16:creationId xmlns:a16="http://schemas.microsoft.com/office/drawing/2014/main" id="{D54A349E-CF35-4805-8FF7-0D4DB0D83F35}"/>
                    </a:ext>
                  </a:extLst>
                </p:cNvPr>
                <p:cNvSpPr/>
                <p:nvPr/>
              </p:nvSpPr>
              <p:spPr>
                <a:xfrm>
                  <a:off x="2470114" y="1560396"/>
                  <a:ext cx="11521" cy="12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471" extrusionOk="0">
                      <a:moveTo>
                        <a:pt x="220" y="1"/>
                      </a:moveTo>
                      <a:cubicBezTo>
                        <a:pt x="110" y="1"/>
                        <a:pt x="0" y="75"/>
                        <a:pt x="10" y="223"/>
                      </a:cubicBezTo>
                      <a:lnTo>
                        <a:pt x="10" y="261"/>
                      </a:lnTo>
                      <a:cubicBezTo>
                        <a:pt x="10" y="375"/>
                        <a:pt x="105" y="471"/>
                        <a:pt x="220" y="471"/>
                      </a:cubicBezTo>
                      <a:cubicBezTo>
                        <a:pt x="334" y="471"/>
                        <a:pt x="430" y="375"/>
                        <a:pt x="430" y="261"/>
                      </a:cubicBezTo>
                      <a:lnTo>
                        <a:pt x="430" y="223"/>
                      </a:lnTo>
                      <a:cubicBezTo>
                        <a:pt x="439" y="75"/>
                        <a:pt x="329" y="1"/>
                        <a:pt x="220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" name="Google Shape;13378;p73">
                  <a:extLst>
                    <a:ext uri="{FF2B5EF4-FFF2-40B4-BE49-F238E27FC236}">
                      <a16:creationId xmlns:a16="http://schemas.microsoft.com/office/drawing/2014/main" id="{826B2229-DD3E-4486-92E6-CE3D51F5C54C}"/>
                    </a:ext>
                  </a:extLst>
                </p:cNvPr>
                <p:cNvSpPr/>
                <p:nvPr/>
              </p:nvSpPr>
              <p:spPr>
                <a:xfrm>
                  <a:off x="2491455" y="1560396"/>
                  <a:ext cx="11390" cy="12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471" extrusionOk="0">
                      <a:moveTo>
                        <a:pt x="217" y="1"/>
                      </a:moveTo>
                      <a:cubicBezTo>
                        <a:pt x="108" y="1"/>
                        <a:pt x="1" y="75"/>
                        <a:pt x="15" y="223"/>
                      </a:cubicBezTo>
                      <a:lnTo>
                        <a:pt x="15" y="261"/>
                      </a:lnTo>
                      <a:cubicBezTo>
                        <a:pt x="15" y="375"/>
                        <a:pt x="101" y="471"/>
                        <a:pt x="225" y="471"/>
                      </a:cubicBezTo>
                      <a:cubicBezTo>
                        <a:pt x="330" y="471"/>
                        <a:pt x="425" y="375"/>
                        <a:pt x="425" y="261"/>
                      </a:cubicBezTo>
                      <a:lnTo>
                        <a:pt x="425" y="223"/>
                      </a:lnTo>
                      <a:cubicBezTo>
                        <a:pt x="435" y="75"/>
                        <a:pt x="325" y="1"/>
                        <a:pt x="217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" name="Google Shape;13379;p73">
                  <a:extLst>
                    <a:ext uri="{FF2B5EF4-FFF2-40B4-BE49-F238E27FC236}">
                      <a16:creationId xmlns:a16="http://schemas.microsoft.com/office/drawing/2014/main" id="{22FFBA32-D7CD-4D58-A2FB-C404122CB74A}"/>
                    </a:ext>
                  </a:extLst>
                </p:cNvPr>
                <p:cNvSpPr/>
                <p:nvPr/>
              </p:nvSpPr>
              <p:spPr>
                <a:xfrm>
                  <a:off x="2310229" y="1645393"/>
                  <a:ext cx="20005" cy="4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" h="1890" extrusionOk="0">
                      <a:moveTo>
                        <a:pt x="258" y="1"/>
                      </a:moveTo>
                      <a:cubicBezTo>
                        <a:pt x="1" y="20"/>
                        <a:pt x="1" y="392"/>
                        <a:pt x="258" y="411"/>
                      </a:cubicBezTo>
                      <a:lnTo>
                        <a:pt x="344" y="411"/>
                      </a:lnTo>
                      <a:lnTo>
                        <a:pt x="344" y="1689"/>
                      </a:lnTo>
                      <a:cubicBezTo>
                        <a:pt x="344" y="1804"/>
                        <a:pt x="440" y="1890"/>
                        <a:pt x="554" y="1890"/>
                      </a:cubicBezTo>
                      <a:cubicBezTo>
                        <a:pt x="668" y="1890"/>
                        <a:pt x="764" y="1804"/>
                        <a:pt x="764" y="1689"/>
                      </a:cubicBezTo>
                      <a:lnTo>
                        <a:pt x="764" y="211"/>
                      </a:lnTo>
                      <a:cubicBezTo>
                        <a:pt x="764" y="96"/>
                        <a:pt x="668" y="1"/>
                        <a:pt x="554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" name="Google Shape;13380;p73">
                  <a:extLst>
                    <a:ext uri="{FF2B5EF4-FFF2-40B4-BE49-F238E27FC236}">
                      <a16:creationId xmlns:a16="http://schemas.microsoft.com/office/drawing/2014/main" id="{8CD03728-E57B-4F1E-8D95-707F7B7F2743}"/>
                    </a:ext>
                  </a:extLst>
                </p:cNvPr>
                <p:cNvSpPr/>
                <p:nvPr/>
              </p:nvSpPr>
              <p:spPr>
                <a:xfrm>
                  <a:off x="2308893" y="1686110"/>
                  <a:ext cx="31946" cy="1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0" h="422" extrusionOk="0">
                      <a:moveTo>
                        <a:pt x="281" y="0"/>
                      </a:moveTo>
                      <a:cubicBezTo>
                        <a:pt x="1" y="0"/>
                        <a:pt x="1" y="421"/>
                        <a:pt x="281" y="421"/>
                      </a:cubicBezTo>
                      <a:cubicBezTo>
                        <a:pt x="287" y="421"/>
                        <a:pt x="293" y="421"/>
                        <a:pt x="300" y="420"/>
                      </a:cubicBezTo>
                      <a:lnTo>
                        <a:pt x="929" y="420"/>
                      </a:lnTo>
                      <a:cubicBezTo>
                        <a:pt x="935" y="421"/>
                        <a:pt x="941" y="421"/>
                        <a:pt x="947" y="421"/>
                      </a:cubicBezTo>
                      <a:cubicBezTo>
                        <a:pt x="1219" y="421"/>
                        <a:pt x="1219" y="0"/>
                        <a:pt x="947" y="0"/>
                      </a:cubicBezTo>
                      <a:cubicBezTo>
                        <a:pt x="941" y="0"/>
                        <a:pt x="935" y="0"/>
                        <a:pt x="929" y="1"/>
                      </a:cubicBezTo>
                      <a:lnTo>
                        <a:pt x="300" y="1"/>
                      </a:lnTo>
                      <a:cubicBezTo>
                        <a:pt x="293" y="0"/>
                        <a:pt x="287" y="0"/>
                        <a:pt x="28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" name="Google Shape;13381;p73">
                  <a:extLst>
                    <a:ext uri="{FF2B5EF4-FFF2-40B4-BE49-F238E27FC236}">
                      <a16:creationId xmlns:a16="http://schemas.microsoft.com/office/drawing/2014/main" id="{83E33831-3D5E-47C0-982A-192188F1B42B}"/>
                    </a:ext>
                  </a:extLst>
                </p:cNvPr>
                <p:cNvSpPr/>
                <p:nvPr/>
              </p:nvSpPr>
              <p:spPr>
                <a:xfrm>
                  <a:off x="2311983" y="1627063"/>
                  <a:ext cx="18251" cy="1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" h="596" extrusionOk="0">
                      <a:moveTo>
                        <a:pt x="397" y="0"/>
                      </a:moveTo>
                      <a:cubicBezTo>
                        <a:pt x="324" y="0"/>
                        <a:pt x="250" y="28"/>
                        <a:pt x="191" y="90"/>
                      </a:cubicBezTo>
                      <a:cubicBezTo>
                        <a:pt x="0" y="271"/>
                        <a:pt x="134" y="596"/>
                        <a:pt x="401" y="596"/>
                      </a:cubicBezTo>
                      <a:cubicBezTo>
                        <a:pt x="563" y="596"/>
                        <a:pt x="697" y="462"/>
                        <a:pt x="697" y="300"/>
                      </a:cubicBezTo>
                      <a:cubicBezTo>
                        <a:pt x="697" y="120"/>
                        <a:pt x="549" y="0"/>
                        <a:pt x="397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96F706F-7FC5-476E-9AA6-BDD8C7EBD3D2}"/>
                </a:ext>
              </a:extLst>
            </p:cNvPr>
            <p:cNvSpPr txBox="1"/>
            <p:nvPr/>
          </p:nvSpPr>
          <p:spPr>
            <a:xfrm>
              <a:off x="5213592" y="4858599"/>
              <a:ext cx="1868303" cy="177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Апробация  мастер-классов.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После каждого Мастер-класса: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Сбор обратной связи.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Анализ недочетов и их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устранение.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Оформление отчетности.</a:t>
              </a:r>
            </a:p>
          </p:txBody>
        </p:sp>
        <p:sp>
          <p:nvSpPr>
            <p:cNvPr id="207" name="Прямоугольник: скругленные углы 206">
              <a:extLst>
                <a:ext uri="{FF2B5EF4-FFF2-40B4-BE49-F238E27FC236}">
                  <a16:creationId xmlns:a16="http://schemas.microsoft.com/office/drawing/2014/main" id="{B181089A-8B4A-47A4-AD40-FAE8B27AC647}"/>
                </a:ext>
              </a:extLst>
            </p:cNvPr>
            <p:cNvSpPr/>
            <p:nvPr/>
          </p:nvSpPr>
          <p:spPr>
            <a:xfrm>
              <a:off x="7297295" y="5369539"/>
              <a:ext cx="1823415" cy="285487"/>
            </a:xfrm>
            <a:prstGeom prst="roundRect">
              <a:avLst>
                <a:gd name="adj" fmla="val 50000"/>
              </a:avLst>
            </a:prstGeom>
            <a:solidFill>
              <a:srgbClr val="E4E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25, октябрь,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2024</a:t>
              </a:r>
            </a:p>
          </p:txBody>
        </p:sp>
        <p:sp>
          <p:nvSpPr>
            <p:cNvPr id="146" name="Google Shape;6926;p66">
              <a:extLst>
                <a:ext uri="{FF2B5EF4-FFF2-40B4-BE49-F238E27FC236}">
                  <a16:creationId xmlns:a16="http://schemas.microsoft.com/office/drawing/2014/main" id="{35583089-82DC-44E6-AE96-CE6CF76F8DBA}"/>
                </a:ext>
              </a:extLst>
            </p:cNvPr>
            <p:cNvSpPr/>
            <p:nvPr/>
          </p:nvSpPr>
          <p:spPr>
            <a:xfrm>
              <a:off x="8711911" y="3766127"/>
              <a:ext cx="1043037" cy="1041305"/>
            </a:xfrm>
            <a:prstGeom prst="ellipse">
              <a:avLst/>
            </a:prstGeom>
            <a:noFill/>
            <a:ln w="152400" cap="flat" cmpd="sng">
              <a:solidFill>
                <a:srgbClr val="A5B7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AFC2E5D-93DC-4BF2-9E05-54E74890F24E}"/>
                </a:ext>
              </a:extLst>
            </p:cNvPr>
            <p:cNvSpPr txBox="1"/>
            <p:nvPr/>
          </p:nvSpPr>
          <p:spPr>
            <a:xfrm>
              <a:off x="7235709" y="2274862"/>
              <a:ext cx="2128194" cy="139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Принятие решения 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об </a:t>
              </a:r>
              <a:r>
                <a:rPr kumimoji="0" lang="ru-R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отмене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использования 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VR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-о</a:t>
              </a: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борудования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в Мастер-классе. Доработка программы Мастер-класса с учетом ошибок и наработанного опыта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EA2AD4FF-1C4B-4511-88D7-731C1CAC9A92}"/>
                </a:ext>
              </a:extLst>
            </p:cNvPr>
            <p:cNvGrpSpPr/>
            <p:nvPr/>
          </p:nvGrpSpPr>
          <p:grpSpPr>
            <a:xfrm>
              <a:off x="6511153" y="3730758"/>
              <a:ext cx="1043037" cy="1041305"/>
              <a:chOff x="9862198" y="5251568"/>
              <a:chExt cx="1033200" cy="1031484"/>
            </a:xfrm>
          </p:grpSpPr>
          <p:grpSp>
            <p:nvGrpSpPr>
              <p:cNvPr id="256" name="Google Shape;10007;p71">
                <a:extLst>
                  <a:ext uri="{FF2B5EF4-FFF2-40B4-BE49-F238E27FC236}">
                    <a16:creationId xmlns:a16="http://schemas.microsoft.com/office/drawing/2014/main" id="{35190C73-30D1-498E-9F15-E5DC52656540}"/>
                  </a:ext>
                </a:extLst>
              </p:cNvPr>
              <p:cNvGrpSpPr/>
              <p:nvPr/>
            </p:nvGrpSpPr>
            <p:grpSpPr>
              <a:xfrm>
                <a:off x="10215672" y="5574591"/>
                <a:ext cx="365793" cy="361152"/>
                <a:chOff x="2616191" y="2890461"/>
                <a:chExt cx="365793" cy="361152"/>
              </a:xfrm>
              <a:solidFill>
                <a:schemeClr val="bg1"/>
              </a:solidFill>
            </p:grpSpPr>
            <p:sp>
              <p:nvSpPr>
                <p:cNvPr id="257" name="Google Shape;10008;p71">
                  <a:extLst>
                    <a:ext uri="{FF2B5EF4-FFF2-40B4-BE49-F238E27FC236}">
                      <a16:creationId xmlns:a16="http://schemas.microsoft.com/office/drawing/2014/main" id="{F380720D-4D74-4B67-8736-669782FE241B}"/>
                    </a:ext>
                  </a:extLst>
                </p:cNvPr>
                <p:cNvSpPr/>
                <p:nvPr/>
              </p:nvSpPr>
              <p:spPr>
                <a:xfrm>
                  <a:off x="2616191" y="3225545"/>
                  <a:ext cx="30604" cy="260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4" h="1741" extrusionOk="0">
                      <a:moveTo>
                        <a:pt x="1460" y="0"/>
                      </a:moveTo>
                      <a:cubicBezTo>
                        <a:pt x="1363" y="0"/>
                        <a:pt x="1263" y="42"/>
                        <a:pt x="1177" y="143"/>
                      </a:cubicBezTo>
                      <a:lnTo>
                        <a:pt x="252" y="1089"/>
                      </a:lnTo>
                      <a:cubicBezTo>
                        <a:pt x="0" y="1320"/>
                        <a:pt x="189" y="1741"/>
                        <a:pt x="526" y="1741"/>
                      </a:cubicBezTo>
                      <a:cubicBezTo>
                        <a:pt x="610" y="1741"/>
                        <a:pt x="715" y="1698"/>
                        <a:pt x="778" y="1614"/>
                      </a:cubicBezTo>
                      <a:lnTo>
                        <a:pt x="1724" y="689"/>
                      </a:lnTo>
                      <a:cubicBezTo>
                        <a:pt x="2044" y="418"/>
                        <a:pt x="1768" y="0"/>
                        <a:pt x="146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8" name="Google Shape;10009;p71">
                  <a:extLst>
                    <a:ext uri="{FF2B5EF4-FFF2-40B4-BE49-F238E27FC236}">
                      <a16:creationId xmlns:a16="http://schemas.microsoft.com/office/drawing/2014/main" id="{DBA617D5-96D0-4C28-A80C-DCAA7DEBC8D0}"/>
                    </a:ext>
                  </a:extLst>
                </p:cNvPr>
                <p:cNvSpPr/>
                <p:nvPr/>
              </p:nvSpPr>
              <p:spPr>
                <a:xfrm>
                  <a:off x="2627196" y="3189506"/>
                  <a:ext cx="53527" cy="513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5" h="3428" extrusionOk="0">
                      <a:moveTo>
                        <a:pt x="2074" y="0"/>
                      </a:moveTo>
                      <a:cubicBezTo>
                        <a:pt x="1977" y="0"/>
                        <a:pt x="1883" y="37"/>
                        <a:pt x="1809" y="111"/>
                      </a:cubicBezTo>
                      <a:lnTo>
                        <a:pt x="442" y="1456"/>
                      </a:lnTo>
                      <a:cubicBezTo>
                        <a:pt x="1" y="1919"/>
                        <a:pt x="1" y="2634"/>
                        <a:pt x="442" y="3096"/>
                      </a:cubicBezTo>
                      <a:cubicBezTo>
                        <a:pt x="674" y="3317"/>
                        <a:pt x="968" y="3427"/>
                        <a:pt x="1262" y="3427"/>
                      </a:cubicBezTo>
                      <a:cubicBezTo>
                        <a:pt x="1557" y="3427"/>
                        <a:pt x="1851" y="3317"/>
                        <a:pt x="2082" y="3096"/>
                      </a:cubicBezTo>
                      <a:lnTo>
                        <a:pt x="3428" y="1730"/>
                      </a:lnTo>
                      <a:cubicBezTo>
                        <a:pt x="3575" y="1583"/>
                        <a:pt x="3575" y="1351"/>
                        <a:pt x="3428" y="1204"/>
                      </a:cubicBezTo>
                      <a:lnTo>
                        <a:pt x="2356" y="111"/>
                      </a:lnTo>
                      <a:cubicBezTo>
                        <a:pt x="2272" y="37"/>
                        <a:pt x="2172" y="0"/>
                        <a:pt x="2074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9" name="Google Shape;10010;p71">
                  <a:extLst>
                    <a:ext uri="{FF2B5EF4-FFF2-40B4-BE49-F238E27FC236}">
                      <a16:creationId xmlns:a16="http://schemas.microsoft.com/office/drawing/2014/main" id="{4805AE9E-41C4-4800-93EA-BA44B0364828}"/>
                    </a:ext>
                  </a:extLst>
                </p:cNvPr>
                <p:cNvSpPr/>
                <p:nvPr/>
              </p:nvSpPr>
              <p:spPr>
                <a:xfrm>
                  <a:off x="2631298" y="3201544"/>
                  <a:ext cx="49424" cy="39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" h="2624" extrusionOk="0">
                      <a:moveTo>
                        <a:pt x="2754" y="1"/>
                      </a:moveTo>
                      <a:lnTo>
                        <a:pt x="2754" y="1"/>
                      </a:lnTo>
                      <a:cubicBezTo>
                        <a:pt x="2902" y="148"/>
                        <a:pt x="2902" y="400"/>
                        <a:pt x="2754" y="547"/>
                      </a:cubicBezTo>
                      <a:lnTo>
                        <a:pt x="1409" y="1893"/>
                      </a:lnTo>
                      <a:cubicBezTo>
                        <a:pt x="1186" y="2116"/>
                        <a:pt x="898" y="2229"/>
                        <a:pt x="604" y="2229"/>
                      </a:cubicBezTo>
                      <a:cubicBezTo>
                        <a:pt x="399" y="2229"/>
                        <a:pt x="191" y="2174"/>
                        <a:pt x="0" y="2061"/>
                      </a:cubicBezTo>
                      <a:lnTo>
                        <a:pt x="0" y="2061"/>
                      </a:lnTo>
                      <a:cubicBezTo>
                        <a:pt x="63" y="2145"/>
                        <a:pt x="105" y="2229"/>
                        <a:pt x="168" y="2292"/>
                      </a:cubicBezTo>
                      <a:cubicBezTo>
                        <a:pt x="400" y="2513"/>
                        <a:pt x="694" y="2623"/>
                        <a:pt x="988" y="2623"/>
                      </a:cubicBezTo>
                      <a:cubicBezTo>
                        <a:pt x="1283" y="2623"/>
                        <a:pt x="1577" y="2513"/>
                        <a:pt x="1808" y="2292"/>
                      </a:cubicBezTo>
                      <a:lnTo>
                        <a:pt x="3154" y="926"/>
                      </a:lnTo>
                      <a:cubicBezTo>
                        <a:pt x="3301" y="779"/>
                        <a:pt x="3301" y="547"/>
                        <a:pt x="3154" y="400"/>
                      </a:cubicBezTo>
                      <a:lnTo>
                        <a:pt x="2754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" name="Google Shape;10011;p71">
                  <a:extLst>
                    <a:ext uri="{FF2B5EF4-FFF2-40B4-BE49-F238E27FC236}">
                      <a16:creationId xmlns:a16="http://schemas.microsoft.com/office/drawing/2014/main" id="{FA2AB9F1-B470-44D1-9523-8E32D4B29324}"/>
                    </a:ext>
                  </a:extLst>
                </p:cNvPr>
                <p:cNvSpPr/>
                <p:nvPr/>
              </p:nvSpPr>
              <p:spPr>
                <a:xfrm>
                  <a:off x="2643576" y="2890461"/>
                  <a:ext cx="338094" cy="334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81" h="22308" extrusionOk="0">
                      <a:moveTo>
                        <a:pt x="19963" y="0"/>
                      </a:moveTo>
                      <a:cubicBezTo>
                        <a:pt x="19474" y="0"/>
                        <a:pt x="18985" y="184"/>
                        <a:pt x="18607" y="552"/>
                      </a:cubicBezTo>
                      <a:lnTo>
                        <a:pt x="442" y="18738"/>
                      </a:lnTo>
                      <a:cubicBezTo>
                        <a:pt x="0" y="19180"/>
                        <a:pt x="0" y="19916"/>
                        <a:pt x="442" y="20357"/>
                      </a:cubicBezTo>
                      <a:lnTo>
                        <a:pt x="2061" y="21976"/>
                      </a:lnTo>
                      <a:cubicBezTo>
                        <a:pt x="2292" y="22197"/>
                        <a:pt x="2586" y="22307"/>
                        <a:pt x="2878" y="22307"/>
                      </a:cubicBezTo>
                      <a:cubicBezTo>
                        <a:pt x="3170" y="22307"/>
                        <a:pt x="3459" y="22197"/>
                        <a:pt x="3679" y="21976"/>
                      </a:cubicBezTo>
                      <a:lnTo>
                        <a:pt x="5235" y="20420"/>
                      </a:lnTo>
                      <a:cubicBezTo>
                        <a:pt x="9377" y="19264"/>
                        <a:pt x="10218" y="17561"/>
                        <a:pt x="11185" y="15585"/>
                      </a:cubicBezTo>
                      <a:cubicBezTo>
                        <a:pt x="11627" y="14575"/>
                        <a:pt x="12215" y="13629"/>
                        <a:pt x="12909" y="12767"/>
                      </a:cubicBezTo>
                      <a:lnTo>
                        <a:pt x="21865" y="3811"/>
                      </a:lnTo>
                      <a:cubicBezTo>
                        <a:pt x="22433" y="3243"/>
                        <a:pt x="22580" y="2381"/>
                        <a:pt x="22244" y="1645"/>
                      </a:cubicBezTo>
                      <a:cubicBezTo>
                        <a:pt x="22139" y="1435"/>
                        <a:pt x="22013" y="1267"/>
                        <a:pt x="21865" y="1099"/>
                      </a:cubicBezTo>
                      <a:lnTo>
                        <a:pt x="21319" y="552"/>
                      </a:lnTo>
                      <a:cubicBezTo>
                        <a:pt x="20940" y="184"/>
                        <a:pt x="20452" y="0"/>
                        <a:pt x="19963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" name="Google Shape;10012;p71">
                  <a:extLst>
                    <a:ext uri="{FF2B5EF4-FFF2-40B4-BE49-F238E27FC236}">
                      <a16:creationId xmlns:a16="http://schemas.microsoft.com/office/drawing/2014/main" id="{3EF69711-80D2-4700-9F20-7C04C1659FED}"/>
                    </a:ext>
                  </a:extLst>
                </p:cNvPr>
                <p:cNvSpPr/>
                <p:nvPr/>
              </p:nvSpPr>
              <p:spPr>
                <a:xfrm>
                  <a:off x="2643576" y="2890461"/>
                  <a:ext cx="338094" cy="334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81" h="22308" extrusionOk="0">
                      <a:moveTo>
                        <a:pt x="19963" y="0"/>
                      </a:moveTo>
                      <a:cubicBezTo>
                        <a:pt x="19474" y="0"/>
                        <a:pt x="18985" y="184"/>
                        <a:pt x="18607" y="552"/>
                      </a:cubicBezTo>
                      <a:lnTo>
                        <a:pt x="442" y="18738"/>
                      </a:lnTo>
                      <a:cubicBezTo>
                        <a:pt x="0" y="19180"/>
                        <a:pt x="0" y="19916"/>
                        <a:pt x="442" y="20357"/>
                      </a:cubicBezTo>
                      <a:lnTo>
                        <a:pt x="2061" y="21976"/>
                      </a:lnTo>
                      <a:cubicBezTo>
                        <a:pt x="2292" y="22197"/>
                        <a:pt x="2586" y="22307"/>
                        <a:pt x="2878" y="22307"/>
                      </a:cubicBezTo>
                      <a:cubicBezTo>
                        <a:pt x="3170" y="22307"/>
                        <a:pt x="3459" y="22197"/>
                        <a:pt x="3679" y="21976"/>
                      </a:cubicBezTo>
                      <a:lnTo>
                        <a:pt x="5235" y="20420"/>
                      </a:lnTo>
                      <a:cubicBezTo>
                        <a:pt x="9377" y="19264"/>
                        <a:pt x="10218" y="17561"/>
                        <a:pt x="11185" y="15585"/>
                      </a:cubicBezTo>
                      <a:cubicBezTo>
                        <a:pt x="11627" y="14575"/>
                        <a:pt x="12215" y="13629"/>
                        <a:pt x="12909" y="12767"/>
                      </a:cubicBezTo>
                      <a:lnTo>
                        <a:pt x="21865" y="3811"/>
                      </a:lnTo>
                      <a:cubicBezTo>
                        <a:pt x="22433" y="3243"/>
                        <a:pt x="22580" y="2381"/>
                        <a:pt x="22244" y="1645"/>
                      </a:cubicBezTo>
                      <a:cubicBezTo>
                        <a:pt x="22139" y="1435"/>
                        <a:pt x="22013" y="1267"/>
                        <a:pt x="21865" y="1099"/>
                      </a:cubicBezTo>
                      <a:lnTo>
                        <a:pt x="21319" y="552"/>
                      </a:lnTo>
                      <a:cubicBezTo>
                        <a:pt x="20940" y="184"/>
                        <a:pt x="20452" y="0"/>
                        <a:pt x="19963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" name="Google Shape;10013;p71">
                  <a:extLst>
                    <a:ext uri="{FF2B5EF4-FFF2-40B4-BE49-F238E27FC236}">
                      <a16:creationId xmlns:a16="http://schemas.microsoft.com/office/drawing/2014/main" id="{00C8425B-F7B1-4893-9D6A-E39A14C6B56F}"/>
                    </a:ext>
                  </a:extLst>
                </p:cNvPr>
                <p:cNvSpPr/>
                <p:nvPr/>
              </p:nvSpPr>
              <p:spPr>
                <a:xfrm>
                  <a:off x="2663085" y="2897153"/>
                  <a:ext cx="318899" cy="327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99" h="21861" extrusionOk="0">
                      <a:moveTo>
                        <a:pt x="19890" y="0"/>
                      </a:moveTo>
                      <a:lnTo>
                        <a:pt x="19890" y="0"/>
                      </a:lnTo>
                      <a:cubicBezTo>
                        <a:pt x="20541" y="757"/>
                        <a:pt x="20499" y="1892"/>
                        <a:pt x="19785" y="2586"/>
                      </a:cubicBezTo>
                      <a:lnTo>
                        <a:pt x="10828" y="11542"/>
                      </a:lnTo>
                      <a:cubicBezTo>
                        <a:pt x="10155" y="12425"/>
                        <a:pt x="9567" y="13372"/>
                        <a:pt x="9125" y="14381"/>
                      </a:cubicBezTo>
                      <a:cubicBezTo>
                        <a:pt x="8158" y="16357"/>
                        <a:pt x="7317" y="18060"/>
                        <a:pt x="3175" y="19216"/>
                      </a:cubicBezTo>
                      <a:lnTo>
                        <a:pt x="1620" y="20772"/>
                      </a:lnTo>
                      <a:cubicBezTo>
                        <a:pt x="1399" y="20993"/>
                        <a:pt x="1104" y="21103"/>
                        <a:pt x="810" y="21103"/>
                      </a:cubicBezTo>
                      <a:cubicBezTo>
                        <a:pt x="516" y="21103"/>
                        <a:pt x="222" y="20993"/>
                        <a:pt x="1" y="20772"/>
                      </a:cubicBezTo>
                      <a:lnTo>
                        <a:pt x="1" y="20772"/>
                      </a:lnTo>
                      <a:lnTo>
                        <a:pt x="758" y="21529"/>
                      </a:lnTo>
                      <a:cubicBezTo>
                        <a:pt x="989" y="21750"/>
                        <a:pt x="1283" y="21860"/>
                        <a:pt x="1575" y="21860"/>
                      </a:cubicBezTo>
                      <a:cubicBezTo>
                        <a:pt x="1867" y="21860"/>
                        <a:pt x="2156" y="21750"/>
                        <a:pt x="2376" y="21529"/>
                      </a:cubicBezTo>
                      <a:lnTo>
                        <a:pt x="3932" y="19973"/>
                      </a:lnTo>
                      <a:cubicBezTo>
                        <a:pt x="8074" y="18817"/>
                        <a:pt x="8915" y="17114"/>
                        <a:pt x="9882" y="15138"/>
                      </a:cubicBezTo>
                      <a:cubicBezTo>
                        <a:pt x="10324" y="14128"/>
                        <a:pt x="10912" y="13182"/>
                        <a:pt x="11606" y="12320"/>
                      </a:cubicBezTo>
                      <a:lnTo>
                        <a:pt x="20562" y="3364"/>
                      </a:lnTo>
                      <a:cubicBezTo>
                        <a:pt x="21298" y="2607"/>
                        <a:pt x="21298" y="1409"/>
                        <a:pt x="20562" y="652"/>
                      </a:cubicBezTo>
                      <a:lnTo>
                        <a:pt x="20016" y="105"/>
                      </a:lnTo>
                      <a:cubicBezTo>
                        <a:pt x="19974" y="63"/>
                        <a:pt x="19932" y="42"/>
                        <a:pt x="1989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" name="Google Shape;10014;p71">
                  <a:extLst>
                    <a:ext uri="{FF2B5EF4-FFF2-40B4-BE49-F238E27FC236}">
                      <a16:creationId xmlns:a16="http://schemas.microsoft.com/office/drawing/2014/main" id="{6BE5A5DB-D90A-4661-8900-05127425406D}"/>
                    </a:ext>
                  </a:extLst>
                </p:cNvPr>
                <p:cNvSpPr/>
                <p:nvPr/>
              </p:nvSpPr>
              <p:spPr>
                <a:xfrm>
                  <a:off x="2643576" y="3148033"/>
                  <a:ext cx="78082" cy="7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5" h="5105" extrusionOk="0">
                      <a:moveTo>
                        <a:pt x="1976" y="0"/>
                      </a:moveTo>
                      <a:lnTo>
                        <a:pt x="442" y="1535"/>
                      </a:lnTo>
                      <a:cubicBezTo>
                        <a:pt x="0" y="1977"/>
                        <a:pt x="0" y="2713"/>
                        <a:pt x="442" y="3154"/>
                      </a:cubicBezTo>
                      <a:lnTo>
                        <a:pt x="2061" y="4773"/>
                      </a:lnTo>
                      <a:cubicBezTo>
                        <a:pt x="2292" y="4994"/>
                        <a:pt x="2586" y="5104"/>
                        <a:pt x="2878" y="5104"/>
                      </a:cubicBezTo>
                      <a:cubicBezTo>
                        <a:pt x="3170" y="5104"/>
                        <a:pt x="3459" y="4994"/>
                        <a:pt x="3679" y="4773"/>
                      </a:cubicBezTo>
                      <a:lnTo>
                        <a:pt x="5214" y="3238"/>
                      </a:lnTo>
                      <a:lnTo>
                        <a:pt x="197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" name="Google Shape;10015;p71">
                  <a:extLst>
                    <a:ext uri="{FF2B5EF4-FFF2-40B4-BE49-F238E27FC236}">
                      <a16:creationId xmlns:a16="http://schemas.microsoft.com/office/drawing/2014/main" id="{12F25020-735B-4506-9BBF-89DD2905671C}"/>
                    </a:ext>
                  </a:extLst>
                </p:cNvPr>
                <p:cNvSpPr/>
                <p:nvPr/>
              </p:nvSpPr>
              <p:spPr>
                <a:xfrm>
                  <a:off x="2815759" y="2931141"/>
                  <a:ext cx="122774" cy="1227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00" h="8201" extrusionOk="0">
                      <a:moveTo>
                        <a:pt x="4962" y="1"/>
                      </a:moveTo>
                      <a:lnTo>
                        <a:pt x="0" y="4962"/>
                      </a:lnTo>
                      <a:lnTo>
                        <a:pt x="3238" y="8200"/>
                      </a:lnTo>
                      <a:lnTo>
                        <a:pt x="8200" y="3238"/>
                      </a:lnTo>
                      <a:lnTo>
                        <a:pt x="496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" name="Google Shape;10016;p71">
                  <a:extLst>
                    <a:ext uri="{FF2B5EF4-FFF2-40B4-BE49-F238E27FC236}">
                      <a16:creationId xmlns:a16="http://schemas.microsoft.com/office/drawing/2014/main" id="{6CC2CCF9-CE47-4DD3-A936-ACD8B3840F73}"/>
                    </a:ext>
                  </a:extLst>
                </p:cNvPr>
                <p:cNvSpPr/>
                <p:nvPr/>
              </p:nvSpPr>
              <p:spPr>
                <a:xfrm>
                  <a:off x="2663085" y="3185179"/>
                  <a:ext cx="58572" cy="39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" h="2624" extrusionOk="0">
                      <a:moveTo>
                        <a:pt x="3154" y="0"/>
                      </a:moveTo>
                      <a:lnTo>
                        <a:pt x="1620" y="1535"/>
                      </a:lnTo>
                      <a:cubicBezTo>
                        <a:pt x="1399" y="1756"/>
                        <a:pt x="1104" y="1866"/>
                        <a:pt x="810" y="1866"/>
                      </a:cubicBezTo>
                      <a:cubicBezTo>
                        <a:pt x="516" y="1866"/>
                        <a:pt x="222" y="1756"/>
                        <a:pt x="1" y="1535"/>
                      </a:cubicBezTo>
                      <a:lnTo>
                        <a:pt x="1" y="1535"/>
                      </a:lnTo>
                      <a:lnTo>
                        <a:pt x="758" y="2292"/>
                      </a:lnTo>
                      <a:cubicBezTo>
                        <a:pt x="989" y="2513"/>
                        <a:pt x="1283" y="2623"/>
                        <a:pt x="1575" y="2623"/>
                      </a:cubicBezTo>
                      <a:cubicBezTo>
                        <a:pt x="1867" y="2623"/>
                        <a:pt x="2156" y="2513"/>
                        <a:pt x="2376" y="2292"/>
                      </a:cubicBezTo>
                      <a:lnTo>
                        <a:pt x="3911" y="757"/>
                      </a:lnTo>
                      <a:lnTo>
                        <a:pt x="315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" name="Google Shape;10017;p71">
                  <a:extLst>
                    <a:ext uri="{FF2B5EF4-FFF2-40B4-BE49-F238E27FC236}">
                      <a16:creationId xmlns:a16="http://schemas.microsoft.com/office/drawing/2014/main" id="{760D3C02-B6EE-4D4C-A882-A7BAE61A1B8E}"/>
                    </a:ext>
                  </a:extLst>
                </p:cNvPr>
                <p:cNvSpPr/>
                <p:nvPr/>
              </p:nvSpPr>
              <p:spPr>
                <a:xfrm>
                  <a:off x="2852906" y="2968288"/>
                  <a:ext cx="85628" cy="85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9" h="5720" extrusionOk="0">
                      <a:moveTo>
                        <a:pt x="4962" y="1"/>
                      </a:moveTo>
                      <a:lnTo>
                        <a:pt x="0" y="4962"/>
                      </a:lnTo>
                      <a:lnTo>
                        <a:pt x="757" y="5719"/>
                      </a:lnTo>
                      <a:lnTo>
                        <a:pt x="5719" y="757"/>
                      </a:lnTo>
                      <a:lnTo>
                        <a:pt x="496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" name="Google Shape;10018;p71">
                  <a:extLst>
                    <a:ext uri="{FF2B5EF4-FFF2-40B4-BE49-F238E27FC236}">
                      <a16:creationId xmlns:a16="http://schemas.microsoft.com/office/drawing/2014/main" id="{AE7CE6F1-1B3A-4613-B4E0-71611E226F1B}"/>
                    </a:ext>
                  </a:extLst>
                </p:cNvPr>
                <p:cNvSpPr/>
                <p:nvPr/>
              </p:nvSpPr>
              <p:spPr>
                <a:xfrm>
                  <a:off x="2874302" y="2921783"/>
                  <a:ext cx="82813" cy="146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1" h="9772" extrusionOk="0">
                      <a:moveTo>
                        <a:pt x="741" y="1"/>
                      </a:moveTo>
                      <a:cubicBezTo>
                        <a:pt x="449" y="1"/>
                        <a:pt x="197" y="368"/>
                        <a:pt x="442" y="647"/>
                      </a:cubicBezTo>
                      <a:lnTo>
                        <a:pt x="4563" y="4789"/>
                      </a:lnTo>
                      <a:lnTo>
                        <a:pt x="232" y="9120"/>
                      </a:lnTo>
                      <a:cubicBezTo>
                        <a:pt x="1" y="9351"/>
                        <a:pt x="169" y="9771"/>
                        <a:pt x="527" y="9771"/>
                      </a:cubicBezTo>
                      <a:cubicBezTo>
                        <a:pt x="611" y="9771"/>
                        <a:pt x="716" y="9729"/>
                        <a:pt x="779" y="9645"/>
                      </a:cubicBezTo>
                      <a:lnTo>
                        <a:pt x="5383" y="5062"/>
                      </a:lnTo>
                      <a:cubicBezTo>
                        <a:pt x="5530" y="4894"/>
                        <a:pt x="5530" y="4662"/>
                        <a:pt x="5383" y="4515"/>
                      </a:cubicBezTo>
                      <a:lnTo>
                        <a:pt x="989" y="100"/>
                      </a:lnTo>
                      <a:cubicBezTo>
                        <a:pt x="910" y="30"/>
                        <a:pt x="824" y="1"/>
                        <a:pt x="741" y="1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33" name="Google Shape;6926;p66">
                <a:extLst>
                  <a:ext uri="{FF2B5EF4-FFF2-40B4-BE49-F238E27FC236}">
                    <a16:creationId xmlns:a16="http://schemas.microsoft.com/office/drawing/2014/main" id="{064B9BEE-A3AD-4230-96A9-3F3774B840BB}"/>
                  </a:ext>
                </a:extLst>
              </p:cNvPr>
              <p:cNvSpPr/>
              <p:nvPr/>
            </p:nvSpPr>
            <p:spPr>
              <a:xfrm>
                <a:off x="9862198" y="5251568"/>
                <a:ext cx="1033200" cy="1031484"/>
              </a:xfrm>
              <a:prstGeom prst="ellipse">
                <a:avLst/>
              </a:prstGeom>
              <a:noFill/>
              <a:ln w="152400" cap="flat" cmpd="sng">
                <a:solidFill>
                  <a:srgbClr val="A5B7C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3" name="Прямоугольник: скругленные углы 152">
              <a:extLst>
                <a:ext uri="{FF2B5EF4-FFF2-40B4-BE49-F238E27FC236}">
                  <a16:creationId xmlns:a16="http://schemas.microsoft.com/office/drawing/2014/main" id="{CE8469BE-5324-4149-8356-B9E467D3BEE7}"/>
                </a:ext>
              </a:extLst>
            </p:cNvPr>
            <p:cNvSpPr/>
            <p:nvPr/>
          </p:nvSpPr>
          <p:spPr>
            <a:xfrm>
              <a:off x="7944011" y="1969767"/>
              <a:ext cx="1413724" cy="264624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dirty="0">
                  <a:solidFill>
                    <a:srgbClr val="FFFFFF"/>
                  </a:solidFill>
                  <a:latin typeface="Arial"/>
                </a:rPr>
                <a:t>но</a:t>
              </a:r>
              <a:r>
                <a:rPr kumimoji="0" lang="ru-RU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ябрь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2024</a:t>
              </a:r>
            </a:p>
          </p:txBody>
        </p:sp>
        <p:sp>
          <p:nvSpPr>
            <p:cNvPr id="158" name="Стрелка: развернутая 157">
              <a:extLst>
                <a:ext uri="{FF2B5EF4-FFF2-40B4-BE49-F238E27FC236}">
                  <a16:creationId xmlns:a16="http://schemas.microsoft.com/office/drawing/2014/main" id="{058F18E5-7C18-4726-8AD5-C0E356780025}"/>
                </a:ext>
              </a:extLst>
            </p:cNvPr>
            <p:cNvSpPr/>
            <p:nvPr/>
          </p:nvSpPr>
          <p:spPr>
            <a:xfrm flipV="1">
              <a:off x="5151828" y="4826810"/>
              <a:ext cx="1948628" cy="1812554"/>
            </a:xfrm>
            <a:prstGeom prst="uturnArrow">
              <a:avLst>
                <a:gd name="adj1" fmla="val 0"/>
                <a:gd name="adj2" fmla="val 1825"/>
                <a:gd name="adj3" fmla="val 5281"/>
                <a:gd name="adj4" fmla="val 22384"/>
                <a:gd name="adj5" fmla="val 97982"/>
              </a:avLst>
            </a:prstGeom>
            <a:solidFill>
              <a:srgbClr val="1F497D"/>
            </a:solidFill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9" name="Прямоугольник: скругленные углы 158">
              <a:extLst>
                <a:ext uri="{FF2B5EF4-FFF2-40B4-BE49-F238E27FC236}">
                  <a16:creationId xmlns:a16="http://schemas.microsoft.com/office/drawing/2014/main" id="{8482294A-3F8D-439C-ABE7-7CEDF40D8FBC}"/>
                </a:ext>
              </a:extLst>
            </p:cNvPr>
            <p:cNvSpPr/>
            <p:nvPr/>
          </p:nvSpPr>
          <p:spPr>
            <a:xfrm>
              <a:off x="7054206" y="5031998"/>
              <a:ext cx="1948628" cy="337541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5, декабрь, </a:t>
              </a:r>
              <a:r>
                <a:rPr kumimoji="0" lang="ru-RU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</p:txBody>
        </p:sp>
      </p:grp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B73AC82-D1EA-4452-8013-A9B6474AD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" t="3177" r="5573" b="5570"/>
          <a:stretch/>
        </p:blipFill>
        <p:spPr bwMode="auto">
          <a:xfrm>
            <a:off x="7646358" y="183981"/>
            <a:ext cx="1821681" cy="89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Google Shape;67;p15">
            <a:extLst>
              <a:ext uri="{FF2B5EF4-FFF2-40B4-BE49-F238E27FC236}">
                <a16:creationId xmlns:a16="http://schemas.microsoft.com/office/drawing/2014/main" id="{11135EF0-99EB-42AE-A423-0153BFE4F0E5}"/>
              </a:ext>
            </a:extLst>
          </p:cNvPr>
          <p:cNvSpPr txBox="1"/>
          <p:nvPr/>
        </p:nvSpPr>
        <p:spPr>
          <a:xfrm>
            <a:off x="621056" y="420111"/>
            <a:ext cx="750326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АНАЛИЗ СУЩЕСТВУЮЩЕГО ОПЫТА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30F83C7-5668-44A2-8954-03E43C33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333" y="880988"/>
            <a:ext cx="2131863" cy="543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D79CA5E-A5B0-4F2C-882C-24DBA314D77A}"/>
              </a:ext>
            </a:extLst>
          </p:cNvPr>
          <p:cNvGrpSpPr/>
          <p:nvPr/>
        </p:nvGrpSpPr>
        <p:grpSpPr>
          <a:xfrm>
            <a:off x="10427726" y="1633371"/>
            <a:ext cx="1540806" cy="1422638"/>
            <a:chOff x="10293204" y="2193207"/>
            <a:chExt cx="1540806" cy="1422638"/>
          </a:xfrm>
        </p:grpSpPr>
        <p:pic>
          <p:nvPicPr>
            <p:cNvPr id="110" name="Google Shape;213;p30">
              <a:extLst>
                <a:ext uri="{FF2B5EF4-FFF2-40B4-BE49-F238E27FC236}">
                  <a16:creationId xmlns:a16="http://schemas.microsoft.com/office/drawing/2014/main" id="{F0350DDB-30C8-44A7-A75F-4A76612033F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618627" y="2193207"/>
              <a:ext cx="991250" cy="9620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667C972-2579-4402-8BFA-80B2A4528CA5}"/>
                </a:ext>
              </a:extLst>
            </p:cNvPr>
            <p:cNvSpPr/>
            <p:nvPr/>
          </p:nvSpPr>
          <p:spPr>
            <a:xfrm>
              <a:off x="10293204" y="3154180"/>
              <a:ext cx="15408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" sz="1200" i="1" dirty="0">
                  <a:solidFill>
                    <a:srgbClr val="001A72"/>
                  </a:solidFill>
                  <a:sym typeface="Arial Narrow"/>
                </a:rPr>
                <a:t>Политехнический </a:t>
              </a:r>
            </a:p>
            <a:p>
              <a:pPr algn="ctr"/>
              <a:r>
                <a:rPr lang="ru" sz="1200" i="1" dirty="0">
                  <a:solidFill>
                    <a:srgbClr val="001A72"/>
                  </a:solidFill>
                  <a:sym typeface="Arial Narrow"/>
                </a:rPr>
                <a:t>институт</a:t>
              </a:r>
              <a:endParaRPr lang="ru-RU" sz="1200" dirty="0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BA56526-6D74-474C-9214-E3D06EBF6E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380" y="3183075"/>
            <a:ext cx="1957252" cy="10953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E27F1D8-180C-46F5-8380-62AC59B1F8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6717" y="358894"/>
            <a:ext cx="2537096" cy="408809"/>
          </a:xfrm>
          <a:prstGeom prst="rect">
            <a:avLst/>
          </a:prstGeom>
        </p:spPr>
      </p:pic>
      <p:grpSp>
        <p:nvGrpSpPr>
          <p:cNvPr id="142" name="Google Shape;7826;p61">
            <a:extLst>
              <a:ext uri="{FF2B5EF4-FFF2-40B4-BE49-F238E27FC236}">
                <a16:creationId xmlns:a16="http://schemas.microsoft.com/office/drawing/2014/main" id="{8DC17B17-4E58-457D-9547-0871E96D0939}"/>
              </a:ext>
            </a:extLst>
          </p:cNvPr>
          <p:cNvGrpSpPr/>
          <p:nvPr/>
        </p:nvGrpSpPr>
        <p:grpSpPr>
          <a:xfrm>
            <a:off x="8982348" y="4026062"/>
            <a:ext cx="502161" cy="502161"/>
            <a:chOff x="-49027775" y="3183175"/>
            <a:chExt cx="299325" cy="299325"/>
          </a:xfrm>
          <a:solidFill>
            <a:schemeClr val="bg1"/>
          </a:solidFill>
        </p:grpSpPr>
        <p:sp>
          <p:nvSpPr>
            <p:cNvPr id="152" name="Google Shape;7827;p61">
              <a:extLst>
                <a:ext uri="{FF2B5EF4-FFF2-40B4-BE49-F238E27FC236}">
                  <a16:creationId xmlns:a16="http://schemas.microsoft.com/office/drawing/2014/main" id="{ABBF51B8-66B7-456B-AE00-C716579E8E29}"/>
                </a:ext>
              </a:extLst>
            </p:cNvPr>
            <p:cNvSpPr/>
            <p:nvPr/>
          </p:nvSpPr>
          <p:spPr>
            <a:xfrm>
              <a:off x="-48870250" y="3183175"/>
              <a:ext cx="141800" cy="185900"/>
            </a:xfrm>
            <a:custGeom>
              <a:avLst/>
              <a:gdLst/>
              <a:ahLst/>
              <a:cxnLst/>
              <a:rect l="l" t="t" r="r" b="b"/>
              <a:pathLst>
                <a:path w="5672" h="7436" extrusionOk="0">
                  <a:moveTo>
                    <a:pt x="1" y="0"/>
                  </a:moveTo>
                  <a:lnTo>
                    <a:pt x="1" y="1796"/>
                  </a:lnTo>
                  <a:lnTo>
                    <a:pt x="32" y="1796"/>
                  </a:lnTo>
                  <a:cubicBezTo>
                    <a:pt x="158" y="1765"/>
                    <a:pt x="284" y="1765"/>
                    <a:pt x="379" y="1765"/>
                  </a:cubicBezTo>
                  <a:cubicBezTo>
                    <a:pt x="1166" y="1765"/>
                    <a:pt x="1828" y="2395"/>
                    <a:pt x="1828" y="3182"/>
                  </a:cubicBezTo>
                  <a:cubicBezTo>
                    <a:pt x="1828" y="3970"/>
                    <a:pt x="1166" y="4600"/>
                    <a:pt x="379" y="4600"/>
                  </a:cubicBezTo>
                  <a:cubicBezTo>
                    <a:pt x="284" y="4600"/>
                    <a:pt x="158" y="4600"/>
                    <a:pt x="32" y="4568"/>
                  </a:cubicBezTo>
                  <a:lnTo>
                    <a:pt x="32" y="5671"/>
                  </a:lnTo>
                  <a:lnTo>
                    <a:pt x="1702" y="5671"/>
                  </a:lnTo>
                  <a:cubicBezTo>
                    <a:pt x="2017" y="5671"/>
                    <a:pt x="2175" y="6018"/>
                    <a:pt x="1954" y="6270"/>
                  </a:cubicBezTo>
                  <a:cubicBezTo>
                    <a:pt x="1860" y="6364"/>
                    <a:pt x="1765" y="6585"/>
                    <a:pt x="1765" y="6742"/>
                  </a:cubicBezTo>
                  <a:cubicBezTo>
                    <a:pt x="1765" y="7120"/>
                    <a:pt x="2080" y="7435"/>
                    <a:pt x="2490" y="7435"/>
                  </a:cubicBezTo>
                  <a:cubicBezTo>
                    <a:pt x="2868" y="7435"/>
                    <a:pt x="3183" y="7120"/>
                    <a:pt x="3183" y="6742"/>
                  </a:cubicBezTo>
                  <a:cubicBezTo>
                    <a:pt x="3183" y="6585"/>
                    <a:pt x="3120" y="6364"/>
                    <a:pt x="2994" y="6270"/>
                  </a:cubicBezTo>
                  <a:cubicBezTo>
                    <a:pt x="2805" y="6018"/>
                    <a:pt x="2962" y="5671"/>
                    <a:pt x="3277" y="5671"/>
                  </a:cubicBezTo>
                  <a:lnTo>
                    <a:pt x="5672" y="5671"/>
                  </a:lnTo>
                  <a:lnTo>
                    <a:pt x="5672" y="1765"/>
                  </a:lnTo>
                  <a:cubicBezTo>
                    <a:pt x="5672" y="788"/>
                    <a:pt x="4884" y="0"/>
                    <a:pt x="3907" y="0"/>
                  </a:cubicBezTo>
                  <a:close/>
                </a:path>
              </a:pathLst>
            </a:custGeom>
            <a:grpFill/>
            <a:ln>
              <a:solidFill>
                <a:srgbClr val="01010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7828;p61">
              <a:extLst>
                <a:ext uri="{FF2B5EF4-FFF2-40B4-BE49-F238E27FC236}">
                  <a16:creationId xmlns:a16="http://schemas.microsoft.com/office/drawing/2014/main" id="{0AFFF27E-65F1-4528-BA04-D6694EB3431A}"/>
                </a:ext>
              </a:extLst>
            </p:cNvPr>
            <p:cNvSpPr/>
            <p:nvPr/>
          </p:nvSpPr>
          <p:spPr>
            <a:xfrm>
              <a:off x="-49027775" y="3183175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lnTo>
                    <a:pt x="1" y="5671"/>
                  </a:lnTo>
                  <a:lnTo>
                    <a:pt x="1828" y="5671"/>
                  </a:lnTo>
                  <a:lnTo>
                    <a:pt x="1828" y="5640"/>
                  </a:lnTo>
                  <a:cubicBezTo>
                    <a:pt x="1765" y="5514"/>
                    <a:pt x="1765" y="5388"/>
                    <a:pt x="1765" y="5262"/>
                  </a:cubicBezTo>
                  <a:cubicBezTo>
                    <a:pt x="1765" y="4474"/>
                    <a:pt x="2395" y="3844"/>
                    <a:pt x="3183" y="3844"/>
                  </a:cubicBezTo>
                  <a:cubicBezTo>
                    <a:pt x="3970" y="3844"/>
                    <a:pt x="4600" y="4474"/>
                    <a:pt x="4600" y="5262"/>
                  </a:cubicBezTo>
                  <a:cubicBezTo>
                    <a:pt x="4600" y="5388"/>
                    <a:pt x="4569" y="5514"/>
                    <a:pt x="4569" y="5640"/>
                  </a:cubicBezTo>
                  <a:lnTo>
                    <a:pt x="5672" y="5640"/>
                  </a:lnTo>
                  <a:lnTo>
                    <a:pt x="5672" y="3970"/>
                  </a:lnTo>
                  <a:cubicBezTo>
                    <a:pt x="5672" y="3748"/>
                    <a:pt x="5843" y="3605"/>
                    <a:pt x="6032" y="3605"/>
                  </a:cubicBezTo>
                  <a:cubicBezTo>
                    <a:pt x="6112" y="3605"/>
                    <a:pt x="6195" y="3630"/>
                    <a:pt x="6270" y="3686"/>
                  </a:cubicBezTo>
                  <a:cubicBezTo>
                    <a:pt x="6396" y="3812"/>
                    <a:pt x="6585" y="3907"/>
                    <a:pt x="6743" y="3907"/>
                  </a:cubicBezTo>
                  <a:cubicBezTo>
                    <a:pt x="7121" y="3907"/>
                    <a:pt x="7436" y="3592"/>
                    <a:pt x="7436" y="3182"/>
                  </a:cubicBezTo>
                  <a:cubicBezTo>
                    <a:pt x="7436" y="2804"/>
                    <a:pt x="7121" y="2489"/>
                    <a:pt x="6743" y="2489"/>
                  </a:cubicBezTo>
                  <a:cubicBezTo>
                    <a:pt x="6585" y="2489"/>
                    <a:pt x="6396" y="2552"/>
                    <a:pt x="6270" y="2678"/>
                  </a:cubicBezTo>
                  <a:cubicBezTo>
                    <a:pt x="6195" y="2734"/>
                    <a:pt x="6112" y="2760"/>
                    <a:pt x="6032" y="2760"/>
                  </a:cubicBezTo>
                  <a:cubicBezTo>
                    <a:pt x="5843" y="2760"/>
                    <a:pt x="5672" y="2616"/>
                    <a:pt x="5672" y="2395"/>
                  </a:cubicBezTo>
                  <a:lnTo>
                    <a:pt x="5672" y="0"/>
                  </a:lnTo>
                  <a:close/>
                </a:path>
              </a:pathLst>
            </a:custGeom>
            <a:grpFill/>
            <a:ln>
              <a:solidFill>
                <a:srgbClr val="01010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7829;p61">
              <a:extLst>
                <a:ext uri="{FF2B5EF4-FFF2-40B4-BE49-F238E27FC236}">
                  <a16:creationId xmlns:a16="http://schemas.microsoft.com/office/drawing/2014/main" id="{9FB8DB8A-A277-420C-B20B-5C806CD94B42}"/>
                </a:ext>
              </a:extLst>
            </p:cNvPr>
            <p:cNvSpPr/>
            <p:nvPr/>
          </p:nvSpPr>
          <p:spPr>
            <a:xfrm>
              <a:off x="-49027775" y="3295800"/>
              <a:ext cx="141800" cy="186700"/>
            </a:xfrm>
            <a:custGeom>
              <a:avLst/>
              <a:gdLst/>
              <a:ahLst/>
              <a:cxnLst/>
              <a:rect l="l" t="t" r="r" b="b"/>
              <a:pathLst>
                <a:path w="5672" h="7468" extrusionOk="0">
                  <a:moveTo>
                    <a:pt x="3183" y="0"/>
                  </a:moveTo>
                  <a:cubicBezTo>
                    <a:pt x="2805" y="0"/>
                    <a:pt x="2490" y="315"/>
                    <a:pt x="2490" y="725"/>
                  </a:cubicBezTo>
                  <a:cubicBezTo>
                    <a:pt x="2490" y="883"/>
                    <a:pt x="2553" y="1072"/>
                    <a:pt x="2679" y="1198"/>
                  </a:cubicBezTo>
                  <a:cubicBezTo>
                    <a:pt x="2868" y="1418"/>
                    <a:pt x="2710" y="1796"/>
                    <a:pt x="2395" y="1796"/>
                  </a:cubicBezTo>
                  <a:lnTo>
                    <a:pt x="1" y="1796"/>
                  </a:lnTo>
                  <a:lnTo>
                    <a:pt x="1" y="5671"/>
                  </a:lnTo>
                  <a:cubicBezTo>
                    <a:pt x="1" y="6679"/>
                    <a:pt x="788" y="7467"/>
                    <a:pt x="1765" y="7467"/>
                  </a:cubicBezTo>
                  <a:lnTo>
                    <a:pt x="5672" y="7467"/>
                  </a:lnTo>
                  <a:lnTo>
                    <a:pt x="5672" y="5640"/>
                  </a:lnTo>
                  <a:lnTo>
                    <a:pt x="5640" y="5640"/>
                  </a:lnTo>
                  <a:cubicBezTo>
                    <a:pt x="5514" y="5703"/>
                    <a:pt x="5388" y="5703"/>
                    <a:pt x="5294" y="5703"/>
                  </a:cubicBezTo>
                  <a:cubicBezTo>
                    <a:pt x="4506" y="5703"/>
                    <a:pt x="3844" y="5041"/>
                    <a:pt x="3844" y="4254"/>
                  </a:cubicBezTo>
                  <a:cubicBezTo>
                    <a:pt x="3844" y="3466"/>
                    <a:pt x="4506" y="2867"/>
                    <a:pt x="5294" y="2867"/>
                  </a:cubicBezTo>
                  <a:cubicBezTo>
                    <a:pt x="5388" y="2867"/>
                    <a:pt x="5514" y="2867"/>
                    <a:pt x="5640" y="2899"/>
                  </a:cubicBezTo>
                  <a:lnTo>
                    <a:pt x="5640" y="1796"/>
                  </a:lnTo>
                  <a:lnTo>
                    <a:pt x="3970" y="1796"/>
                  </a:lnTo>
                  <a:cubicBezTo>
                    <a:pt x="3655" y="1796"/>
                    <a:pt x="3498" y="1418"/>
                    <a:pt x="3718" y="1198"/>
                  </a:cubicBezTo>
                  <a:cubicBezTo>
                    <a:pt x="3813" y="1072"/>
                    <a:pt x="3907" y="883"/>
                    <a:pt x="3907" y="725"/>
                  </a:cubicBezTo>
                  <a:cubicBezTo>
                    <a:pt x="3907" y="315"/>
                    <a:pt x="3592" y="0"/>
                    <a:pt x="3183" y="0"/>
                  </a:cubicBezTo>
                  <a:close/>
                </a:path>
              </a:pathLst>
            </a:custGeom>
            <a:grpFill/>
            <a:ln>
              <a:solidFill>
                <a:srgbClr val="01010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7830;p61">
              <a:extLst>
                <a:ext uri="{FF2B5EF4-FFF2-40B4-BE49-F238E27FC236}">
                  <a16:creationId xmlns:a16="http://schemas.microsoft.com/office/drawing/2014/main" id="{C8C63828-3830-4295-A855-561B2F04E485}"/>
                </a:ext>
              </a:extLst>
            </p:cNvPr>
            <p:cNvSpPr/>
            <p:nvPr/>
          </p:nvSpPr>
          <p:spPr>
            <a:xfrm>
              <a:off x="-48914350" y="3340700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5608" y="0"/>
                  </a:moveTo>
                  <a:lnTo>
                    <a:pt x="5608" y="32"/>
                  </a:lnTo>
                  <a:cubicBezTo>
                    <a:pt x="5671" y="158"/>
                    <a:pt x="5671" y="284"/>
                    <a:pt x="5671" y="378"/>
                  </a:cubicBezTo>
                  <a:cubicBezTo>
                    <a:pt x="5671" y="1166"/>
                    <a:pt x="5041" y="1796"/>
                    <a:pt x="4254" y="1796"/>
                  </a:cubicBezTo>
                  <a:cubicBezTo>
                    <a:pt x="3466" y="1796"/>
                    <a:pt x="2836" y="1166"/>
                    <a:pt x="2836" y="378"/>
                  </a:cubicBezTo>
                  <a:cubicBezTo>
                    <a:pt x="2836" y="284"/>
                    <a:pt x="2867" y="158"/>
                    <a:pt x="2867" y="32"/>
                  </a:cubicBezTo>
                  <a:lnTo>
                    <a:pt x="1765" y="32"/>
                  </a:lnTo>
                  <a:lnTo>
                    <a:pt x="1765" y="1670"/>
                  </a:lnTo>
                  <a:cubicBezTo>
                    <a:pt x="1765" y="1907"/>
                    <a:pt x="1602" y="2041"/>
                    <a:pt x="1419" y="2041"/>
                  </a:cubicBezTo>
                  <a:cubicBezTo>
                    <a:pt x="1334" y="2041"/>
                    <a:pt x="1245" y="2013"/>
                    <a:pt x="1166" y="1954"/>
                  </a:cubicBezTo>
                  <a:cubicBezTo>
                    <a:pt x="1040" y="1827"/>
                    <a:pt x="851" y="1764"/>
                    <a:pt x="694" y="1764"/>
                  </a:cubicBezTo>
                  <a:cubicBezTo>
                    <a:pt x="315" y="1764"/>
                    <a:pt x="0" y="2080"/>
                    <a:pt x="0" y="2458"/>
                  </a:cubicBezTo>
                  <a:cubicBezTo>
                    <a:pt x="0" y="2867"/>
                    <a:pt x="315" y="3182"/>
                    <a:pt x="694" y="3182"/>
                  </a:cubicBezTo>
                  <a:cubicBezTo>
                    <a:pt x="851" y="3182"/>
                    <a:pt x="1040" y="3119"/>
                    <a:pt x="1166" y="2993"/>
                  </a:cubicBezTo>
                  <a:cubicBezTo>
                    <a:pt x="1247" y="2933"/>
                    <a:pt x="1337" y="2904"/>
                    <a:pt x="1423" y="2904"/>
                  </a:cubicBezTo>
                  <a:cubicBezTo>
                    <a:pt x="1605" y="2904"/>
                    <a:pt x="1765" y="3031"/>
                    <a:pt x="1765" y="3245"/>
                  </a:cubicBezTo>
                  <a:lnTo>
                    <a:pt x="1765" y="5671"/>
                  </a:lnTo>
                  <a:lnTo>
                    <a:pt x="5671" y="5671"/>
                  </a:lnTo>
                  <a:cubicBezTo>
                    <a:pt x="6648" y="5671"/>
                    <a:pt x="7436" y="4883"/>
                    <a:pt x="7436" y="3907"/>
                  </a:cubicBezTo>
                  <a:lnTo>
                    <a:pt x="7436" y="0"/>
                  </a:lnTo>
                  <a:close/>
                </a:path>
              </a:pathLst>
            </a:custGeom>
            <a:grpFill/>
            <a:ln>
              <a:solidFill>
                <a:srgbClr val="01010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5BD30F1-6659-4010-93AA-052FB62D5A9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19504" y="5016407"/>
            <a:ext cx="1547376" cy="1547376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5EF7C52-30A4-40FA-8B90-051394A050CC}"/>
              </a:ext>
            </a:extLst>
          </p:cNvPr>
          <p:cNvSpPr/>
          <p:nvPr/>
        </p:nvSpPr>
        <p:spPr>
          <a:xfrm>
            <a:off x="8144302" y="6244861"/>
            <a:ext cx="236853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chemeClr val="tx1"/>
                </a:solidFill>
                <a:latin typeface="Montserrat" panose="020B0604020202020204" charset="-52"/>
                <a:ea typeface="Open Sans" pitchFamily="34" charset="-122"/>
                <a:cs typeface="Open Sans" pitchFamily="34" charset="-120"/>
              </a:rPr>
              <a:t>Результаты проекта</a:t>
            </a:r>
            <a:endParaRPr lang="ru-RU" sz="1300" b="1" i="1" dirty="0"/>
          </a:p>
        </p:txBody>
      </p:sp>
    </p:spTree>
    <p:extLst>
      <p:ext uri="{BB962C8B-B14F-4D97-AF65-F5344CB8AC3E}">
        <p14:creationId xmlns:p14="http://schemas.microsoft.com/office/powerpoint/2010/main" val="2630969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67;p15">
            <a:extLst>
              <a:ext uri="{FF2B5EF4-FFF2-40B4-BE49-F238E27FC236}">
                <a16:creationId xmlns:a16="http://schemas.microsoft.com/office/drawing/2014/main" id="{11135EF0-99EB-42AE-A423-0153BFE4F0E5}"/>
              </a:ext>
            </a:extLst>
          </p:cNvPr>
          <p:cNvSpPr txBox="1"/>
          <p:nvPr/>
        </p:nvSpPr>
        <p:spPr>
          <a:xfrm>
            <a:off x="598411" y="273685"/>
            <a:ext cx="574464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ДОРОЖНАЯ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ea typeface="Montserrat Light"/>
                <a:cs typeface="Montserrat Light"/>
                <a:sym typeface="Montserrat Light"/>
              </a:rPr>
              <a:t> КАРТА ПРОЕКТА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BEE39E4-B7F1-407A-B3AD-8F9B989B2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699411"/>
              </p:ext>
            </p:extLst>
          </p:nvPr>
        </p:nvGraphicFramePr>
        <p:xfrm>
          <a:off x="467221" y="5074720"/>
          <a:ext cx="4836299" cy="146400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679180">
                  <a:extLst>
                    <a:ext uri="{9D8B030D-6E8A-4147-A177-3AD203B41FA5}">
                      <a16:colId xmlns:a16="http://schemas.microsoft.com/office/drawing/2014/main" val="4134150452"/>
                    </a:ext>
                  </a:extLst>
                </a:gridCol>
                <a:gridCol w="1157119">
                  <a:extLst>
                    <a:ext uri="{9D8B030D-6E8A-4147-A177-3AD203B41FA5}">
                      <a16:colId xmlns:a16="http://schemas.microsoft.com/office/drawing/2014/main" val="1233693441"/>
                    </a:ext>
                  </a:extLst>
                </a:gridCol>
              </a:tblGrid>
              <a:tr h="176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0253F"/>
                          </a:solidFill>
                          <a:effectLst/>
                        </a:rPr>
                        <a:t>Название этапа</a:t>
                      </a:r>
                      <a:endParaRPr lang="ru-RU" sz="1200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Номер этапа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332740"/>
                  </a:ext>
                </a:extLst>
              </a:tr>
              <a:tr h="176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0253F"/>
                          </a:solidFill>
                          <a:effectLst/>
                        </a:rPr>
                        <a:t>Старт</a:t>
                      </a:r>
                      <a:endParaRPr lang="ru-RU" sz="1200" b="0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0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533228"/>
                  </a:ext>
                </a:extLst>
              </a:tr>
              <a:tr h="176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0253F"/>
                          </a:solidFill>
                          <a:effectLst/>
                        </a:rPr>
                        <a:t>Разработка программы платного мастер-класса</a:t>
                      </a:r>
                      <a:endParaRPr lang="ru-RU" sz="1200" b="0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0 - 1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721010"/>
                  </a:ext>
                </a:extLst>
              </a:tr>
              <a:tr h="176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10253F"/>
                          </a:solidFill>
                          <a:effectLst/>
                        </a:rPr>
                        <a:t>Апробация платного мастер-класса</a:t>
                      </a:r>
                      <a:endParaRPr lang="ru-RU" sz="1200" b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1 - 2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07658"/>
                  </a:ext>
                </a:extLst>
              </a:tr>
              <a:tr h="3662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0253F"/>
                          </a:solidFill>
                          <a:effectLst/>
                        </a:rPr>
                        <a:t>Создание сайта и социальных сетей, продвижение</a:t>
                      </a:r>
                      <a:endParaRPr lang="ru-RU" sz="1200" b="0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2 - 3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C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541642"/>
                  </a:ext>
                </a:extLst>
              </a:tr>
              <a:tr h="3662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0253F"/>
                          </a:solidFill>
                          <a:effectLst/>
                        </a:rPr>
                        <a:t>Сбор и запись группы слушателей на бесплатное занятие</a:t>
                      </a:r>
                      <a:endParaRPr lang="ru-RU" sz="1200" b="0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A8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</a:rPr>
                        <a:t>3 - 4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A8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47715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F04F995-8CD2-40A0-9B5D-6B7676015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349833"/>
              </p:ext>
            </p:extLst>
          </p:nvPr>
        </p:nvGraphicFramePr>
        <p:xfrm>
          <a:off x="5523682" y="4709856"/>
          <a:ext cx="6201097" cy="187445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717441">
                  <a:extLst>
                    <a:ext uri="{9D8B030D-6E8A-4147-A177-3AD203B41FA5}">
                      <a16:colId xmlns:a16="http://schemas.microsoft.com/office/drawing/2014/main" val="3374638233"/>
                    </a:ext>
                  </a:extLst>
                </a:gridCol>
                <a:gridCol w="1483656">
                  <a:extLst>
                    <a:ext uri="{9D8B030D-6E8A-4147-A177-3AD203B41FA5}">
                      <a16:colId xmlns:a16="http://schemas.microsoft.com/office/drawing/2014/main" val="2810432558"/>
                    </a:ext>
                  </a:extLst>
                </a:gridCol>
              </a:tblGrid>
              <a:tr h="32708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Привлечение целевой аудитории: сайт, сарафанное радио, школы (связь с дирекцией)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3 - 5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225022"/>
                  </a:ext>
                </a:extLst>
              </a:tr>
              <a:tr h="32708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и запись существующих и новых слушателей на мастер-класс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4 - 5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5768"/>
                  </a:ext>
                </a:extLst>
              </a:tr>
              <a:tr h="15568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Оплата серии мастер-классов: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38 000 рублей (с группы)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5 - 6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393525"/>
                  </a:ext>
                </a:extLst>
              </a:tr>
              <a:tr h="32708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Масштабирование: создание и проведение серии мастер-классов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6 - 7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13819"/>
                  </a:ext>
                </a:extLst>
              </a:tr>
              <a:tr h="32708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0253F"/>
                          </a:solidFill>
                          <a:effectLst/>
                          <a:latin typeface="+mn-lt"/>
                        </a:rPr>
                        <a:t>Расширение ЦА, выход на онлайн-рынок, масштабирование, создание онлайн-курса </a:t>
                      </a:r>
                      <a:endParaRPr lang="ru-RU" sz="1200" b="0" dirty="0">
                        <a:solidFill>
                          <a:srgbClr val="10253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0253F"/>
                          </a:solidFill>
                          <a:effectLst/>
                          <a:latin typeface="+mn-lt"/>
                        </a:rPr>
                        <a:t>7-8</a:t>
                      </a:r>
                      <a:endParaRPr lang="ru-RU" sz="1200" b="1" dirty="0">
                        <a:solidFill>
                          <a:srgbClr val="10253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898034"/>
                  </a:ext>
                </a:extLst>
              </a:tr>
            </a:tbl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1A1CDB5-5549-4B6A-BD1D-C9C7C8820A68}"/>
              </a:ext>
            </a:extLst>
          </p:cNvPr>
          <p:cNvGrpSpPr/>
          <p:nvPr/>
        </p:nvGrpSpPr>
        <p:grpSpPr>
          <a:xfrm>
            <a:off x="247059" y="417000"/>
            <a:ext cx="12192000" cy="4468700"/>
            <a:chOff x="247059" y="804276"/>
            <a:chExt cx="12192000" cy="44687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FF515F4-0223-43CF-88CD-9DD6ECC0D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059" y="804276"/>
              <a:ext cx="12192000" cy="4468700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1792E446-A691-41B6-9309-FE8754FDCC8A}"/>
                </a:ext>
              </a:extLst>
            </p:cNvPr>
            <p:cNvSpPr/>
            <p:nvPr/>
          </p:nvSpPr>
          <p:spPr>
            <a:xfrm>
              <a:off x="1978404" y="3189119"/>
              <a:ext cx="1073554" cy="4022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300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ноябрь</a:t>
              </a:r>
              <a:r>
                <a:rPr kumimoji="0" lang="ru-RU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2024</a:t>
              </a:r>
              <a:endPara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8D7D5F84-1D60-4A97-8312-23EEE3444760}"/>
                </a:ext>
              </a:extLst>
            </p:cNvPr>
            <p:cNvSpPr/>
            <p:nvPr/>
          </p:nvSpPr>
          <p:spPr>
            <a:xfrm>
              <a:off x="795647" y="1438554"/>
              <a:ext cx="1704479" cy="36947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300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16, декабрь</a:t>
              </a:r>
              <a:r>
                <a:rPr kumimoji="0" lang="ru-RU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,</a:t>
              </a: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2024</a:t>
              </a:r>
              <a:endPara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D9EB526C-1927-4F67-855F-ADC3737AB98E}"/>
                </a:ext>
              </a:extLst>
            </p:cNvPr>
            <p:cNvSpPr/>
            <p:nvPr/>
          </p:nvSpPr>
          <p:spPr>
            <a:xfrm>
              <a:off x="6595493" y="1012669"/>
              <a:ext cx="1694461" cy="3271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1300" dirty="0">
                  <a:solidFill>
                    <a:srgbClr val="10253F"/>
                  </a:solidFill>
                  <a:latin typeface="Arial"/>
                </a:rPr>
                <a:t>24, январь, </a:t>
              </a: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2025</a:t>
              </a:r>
              <a:endPara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F9399039-48C6-4536-BA0B-308E38E145A8}"/>
                </a:ext>
              </a:extLst>
            </p:cNvPr>
            <p:cNvSpPr/>
            <p:nvPr/>
          </p:nvSpPr>
          <p:spPr>
            <a:xfrm>
              <a:off x="4195482" y="1351409"/>
              <a:ext cx="920817" cy="105059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ru-RU" sz="1300" dirty="0">
                  <a:solidFill>
                    <a:srgbClr val="10253F"/>
                  </a:solidFill>
                </a:rPr>
                <a:t>декабрь </a:t>
              </a:r>
              <a:r>
                <a:rPr lang="ru-RU" b="1" dirty="0">
                  <a:solidFill>
                    <a:srgbClr val="10253F"/>
                  </a:solidFill>
                </a:rPr>
                <a:t>2024</a:t>
              </a:r>
              <a:r>
                <a:rPr lang="ru-RU" sz="1300" b="1" dirty="0">
                  <a:solidFill>
                    <a:srgbClr val="10253F"/>
                  </a:solidFill>
                </a:rPr>
                <a:t> </a:t>
              </a:r>
              <a:r>
                <a:rPr lang="ru-RU" sz="1300" dirty="0">
                  <a:solidFill>
                    <a:srgbClr val="10253F"/>
                  </a:solidFill>
                </a:rPr>
                <a:t>– январь </a:t>
              </a:r>
            </a:p>
            <a:p>
              <a:pPr lvl="0" algn="ctr">
                <a:defRPr/>
              </a:pPr>
              <a:r>
                <a:rPr lang="ru-RU" b="1" dirty="0">
                  <a:solidFill>
                    <a:srgbClr val="10253F"/>
                  </a:solidFill>
                </a:rPr>
                <a:t>2025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E68683EC-9DF3-4795-8882-CA0440FB1BF3}"/>
                </a:ext>
              </a:extLst>
            </p:cNvPr>
            <p:cNvSpPr/>
            <p:nvPr/>
          </p:nvSpPr>
          <p:spPr>
            <a:xfrm>
              <a:off x="7568574" y="2074887"/>
              <a:ext cx="1635998" cy="3271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1300" dirty="0">
                  <a:solidFill>
                    <a:srgbClr val="10253F"/>
                  </a:solidFill>
                  <a:latin typeface="Arial"/>
                </a:rPr>
                <a:t>7, февраль</a:t>
              </a:r>
              <a:r>
                <a:rPr lang="ru-RU" sz="1300" b="1" dirty="0">
                  <a:solidFill>
                    <a:srgbClr val="10253F"/>
                  </a:solidFill>
                  <a:latin typeface="Arial"/>
                </a:rPr>
                <a:t>, </a:t>
              </a: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2025</a:t>
              </a:r>
              <a:endPara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C8A4AD69-1353-48B1-9A5E-0B641D9F07BC}"/>
                </a:ext>
              </a:extLst>
            </p:cNvPr>
            <p:cNvSpPr/>
            <p:nvPr/>
          </p:nvSpPr>
          <p:spPr>
            <a:xfrm>
              <a:off x="9340457" y="4341899"/>
              <a:ext cx="1747691" cy="49163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1300" b="1" dirty="0">
                  <a:solidFill>
                    <a:srgbClr val="10253F"/>
                  </a:solidFill>
                  <a:latin typeface="Arial"/>
                </a:rPr>
                <a:t>Февраль - март</a:t>
              </a:r>
              <a:r>
                <a:rPr lang="ru-RU" sz="1300" dirty="0">
                  <a:solidFill>
                    <a:srgbClr val="10253F"/>
                  </a:solidFill>
                  <a:latin typeface="Arial"/>
                </a:rPr>
                <a:t> </a:t>
              </a: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2025</a:t>
              </a:r>
              <a:endParaRPr kumimoji="0" 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39F55D80-ED1D-4523-A294-3BFAB7C46DDC}"/>
                </a:ext>
              </a:extLst>
            </p:cNvPr>
            <p:cNvSpPr/>
            <p:nvPr/>
          </p:nvSpPr>
          <p:spPr>
            <a:xfrm>
              <a:off x="10871387" y="2837515"/>
              <a:ext cx="1073554" cy="4022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5179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srgbClr val="10253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2026 год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40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96B9A-D117-3380-CB62-3D52C89B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B03D2293-5D5F-4283-1CDA-C72792B42039}"/>
              </a:ext>
            </a:extLst>
          </p:cNvPr>
          <p:cNvSpPr txBox="1"/>
          <p:nvPr/>
        </p:nvSpPr>
        <p:spPr>
          <a:xfrm>
            <a:off x="752912" y="394284"/>
            <a:ext cx="969963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800" b="1" kern="0" dirty="0">
                <a:solidFill>
                  <a:srgbClr val="4F81BD">
                    <a:lumMod val="50000"/>
                  </a:srgbClr>
                </a:solidFill>
                <a:latin typeface="Arial"/>
                <a:cs typeface="Arial"/>
                <a:sym typeface="Montserrat Light"/>
              </a:rPr>
              <a:t>ФИНАНСОВЫЕ ПОКАЗАТЕЛИ ПРОЕКТА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Montserrat Light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1CB6FAA-FA4B-42D3-9515-BAE5483A5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169467"/>
              </p:ext>
            </p:extLst>
          </p:nvPr>
        </p:nvGraphicFramePr>
        <p:xfrm>
          <a:off x="6419461" y="1445143"/>
          <a:ext cx="5115790" cy="4208346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492414">
                  <a:extLst>
                    <a:ext uri="{9D8B030D-6E8A-4147-A177-3AD203B41FA5}">
                      <a16:colId xmlns:a16="http://schemas.microsoft.com/office/drawing/2014/main" val="4134150452"/>
                    </a:ext>
                  </a:extLst>
                </a:gridCol>
                <a:gridCol w="1623376">
                  <a:extLst>
                    <a:ext uri="{9D8B030D-6E8A-4147-A177-3AD203B41FA5}">
                      <a16:colId xmlns:a16="http://schemas.microsoft.com/office/drawing/2014/main" val="1233693441"/>
                    </a:ext>
                  </a:extLst>
                </a:gridCol>
              </a:tblGrid>
              <a:tr h="515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серии мастер-классов с группы 10-20 человек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38 000 руб.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721010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Выручка в месяц (6 групп в месяц)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228 000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767443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 в месяц (6 групп в месяц)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71 488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28116"/>
                  </a:ext>
                </a:extLst>
              </a:tr>
              <a:tr h="515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Чистая </a:t>
                      </a: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 в месяц (6 групп в месяц)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57 190 руб.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012144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окупаемости - </a:t>
                      </a:r>
                      <a:r>
                        <a:rPr lang="en-US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</a:t>
                      </a:r>
                      <a:endParaRPr lang="ru-RU" sz="1700" b="0" dirty="0">
                        <a:solidFill>
                          <a:srgbClr val="FFFF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0464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Чистый приведенный доход - </a:t>
                      </a:r>
                      <a:r>
                        <a:rPr lang="en-US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NPV</a:t>
                      </a:r>
                      <a:endParaRPr lang="ru-RU" sz="1700" b="0" dirty="0">
                        <a:solidFill>
                          <a:srgbClr val="FFFF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4 056 025 </a:t>
                      </a: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899675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прибыльности - </a:t>
                      </a:r>
                      <a:r>
                        <a:rPr lang="en-US" sz="17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</a:t>
                      </a:r>
                      <a:endParaRPr lang="ru-RU" sz="1700" b="0" dirty="0">
                        <a:solidFill>
                          <a:srgbClr val="FFFF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879747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Рентабельность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188051"/>
                  </a:ext>
                </a:extLst>
              </a:tr>
            </a:tbl>
          </a:graphicData>
        </a:graphic>
      </p:graphicFrame>
      <p:grpSp>
        <p:nvGrpSpPr>
          <p:cNvPr id="5" name="Google Shape;4398;p53">
            <a:extLst>
              <a:ext uri="{FF2B5EF4-FFF2-40B4-BE49-F238E27FC236}">
                <a16:creationId xmlns:a16="http://schemas.microsoft.com/office/drawing/2014/main" id="{3A8723FC-C0A7-4C99-B5CE-E26755F35BEE}"/>
              </a:ext>
            </a:extLst>
          </p:cNvPr>
          <p:cNvGrpSpPr/>
          <p:nvPr/>
        </p:nvGrpSpPr>
        <p:grpSpPr>
          <a:xfrm rot="10800000">
            <a:off x="9654930" y="6216528"/>
            <a:ext cx="2307703" cy="494375"/>
            <a:chOff x="1808063" y="4294338"/>
            <a:chExt cx="3370782" cy="721817"/>
          </a:xfrm>
          <a:solidFill>
            <a:srgbClr val="ACC8EA"/>
          </a:solidFill>
        </p:grpSpPr>
        <p:sp>
          <p:nvSpPr>
            <p:cNvPr id="6" name="Google Shape;4399;p53">
              <a:extLst>
                <a:ext uri="{FF2B5EF4-FFF2-40B4-BE49-F238E27FC236}">
                  <a16:creationId xmlns:a16="http://schemas.microsoft.com/office/drawing/2014/main" id="{958AAC03-EC4D-4B9D-92CC-1010BD183ED2}"/>
                </a:ext>
              </a:extLst>
            </p:cNvPr>
            <p:cNvSpPr/>
            <p:nvPr/>
          </p:nvSpPr>
          <p:spPr>
            <a:xfrm>
              <a:off x="1906300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7" name="Google Shape;4400;p53">
              <a:extLst>
                <a:ext uri="{FF2B5EF4-FFF2-40B4-BE49-F238E27FC236}">
                  <a16:creationId xmlns:a16="http://schemas.microsoft.com/office/drawing/2014/main" id="{3522F2A7-319F-4849-86D5-E1BAC8C35B4F}"/>
                </a:ext>
              </a:extLst>
            </p:cNvPr>
            <p:cNvSpPr/>
            <p:nvPr/>
          </p:nvSpPr>
          <p:spPr>
            <a:xfrm>
              <a:off x="3795035" y="4655290"/>
              <a:ext cx="721912" cy="360865"/>
            </a:xfrm>
            <a:custGeom>
              <a:avLst/>
              <a:gdLst/>
              <a:ahLst/>
              <a:cxnLst/>
              <a:rect l="l" t="t" r="r" b="b"/>
              <a:pathLst>
                <a:path w="7904" h="3951" extrusionOk="0">
                  <a:moveTo>
                    <a:pt x="1" y="0"/>
                  </a:moveTo>
                  <a:cubicBezTo>
                    <a:pt x="1" y="540"/>
                    <a:pt x="113" y="1075"/>
                    <a:pt x="327" y="1571"/>
                  </a:cubicBezTo>
                  <a:cubicBezTo>
                    <a:pt x="938" y="2971"/>
                    <a:pt x="2332" y="3951"/>
                    <a:pt x="3953" y="3951"/>
                  </a:cubicBezTo>
                  <a:cubicBezTo>
                    <a:pt x="6132" y="3951"/>
                    <a:pt x="7903" y="2178"/>
                    <a:pt x="7903" y="0"/>
                  </a:cubicBezTo>
                  <a:lnTo>
                    <a:pt x="7248" y="0"/>
                  </a:lnTo>
                  <a:cubicBezTo>
                    <a:pt x="7248" y="1818"/>
                    <a:pt x="5770" y="3296"/>
                    <a:pt x="3953" y="3296"/>
                  </a:cubicBezTo>
                  <a:cubicBezTo>
                    <a:pt x="2135" y="3296"/>
                    <a:pt x="657" y="1818"/>
                    <a:pt x="65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8" name="Google Shape;4401;p53">
              <a:extLst>
                <a:ext uri="{FF2B5EF4-FFF2-40B4-BE49-F238E27FC236}">
                  <a16:creationId xmlns:a16="http://schemas.microsoft.com/office/drawing/2014/main" id="{3A0FE047-126A-4730-A54F-45F6859A1A0F}"/>
                </a:ext>
              </a:extLst>
            </p:cNvPr>
            <p:cNvSpPr/>
            <p:nvPr/>
          </p:nvSpPr>
          <p:spPr>
            <a:xfrm>
              <a:off x="3133137" y="4294338"/>
              <a:ext cx="721729" cy="360865"/>
            </a:xfrm>
            <a:custGeom>
              <a:avLst/>
              <a:gdLst/>
              <a:ahLst/>
              <a:cxnLst/>
              <a:rect l="l" t="t" r="r" b="b"/>
              <a:pathLst>
                <a:path w="7902" h="3951" extrusionOk="0">
                  <a:moveTo>
                    <a:pt x="3951" y="0"/>
                  </a:moveTo>
                  <a:cubicBezTo>
                    <a:pt x="2330" y="0"/>
                    <a:pt x="935" y="982"/>
                    <a:pt x="327" y="2380"/>
                  </a:cubicBezTo>
                  <a:cubicBezTo>
                    <a:pt x="111" y="2874"/>
                    <a:pt x="0" y="3409"/>
                    <a:pt x="0" y="3951"/>
                  </a:cubicBezTo>
                  <a:lnTo>
                    <a:pt x="653" y="3951"/>
                  </a:lnTo>
                  <a:cubicBezTo>
                    <a:pt x="653" y="2135"/>
                    <a:pt x="2133" y="657"/>
                    <a:pt x="3951" y="657"/>
                  </a:cubicBezTo>
                  <a:cubicBezTo>
                    <a:pt x="5767" y="657"/>
                    <a:pt x="7246" y="2135"/>
                    <a:pt x="7246" y="3951"/>
                  </a:cubicBezTo>
                  <a:lnTo>
                    <a:pt x="7901" y="3951"/>
                  </a:lnTo>
                  <a:cubicBezTo>
                    <a:pt x="7901" y="3411"/>
                    <a:pt x="7791" y="2876"/>
                    <a:pt x="7574" y="2381"/>
                  </a:cubicBezTo>
                  <a:cubicBezTo>
                    <a:pt x="6966" y="982"/>
                    <a:pt x="5571" y="0"/>
                    <a:pt x="3951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9" name="Google Shape;4402;p53">
              <a:extLst>
                <a:ext uri="{FF2B5EF4-FFF2-40B4-BE49-F238E27FC236}">
                  <a16:creationId xmlns:a16="http://schemas.microsoft.com/office/drawing/2014/main" id="{6C3E7E63-F7E2-4912-899F-24A9471DE1B4}"/>
                </a:ext>
              </a:extLst>
            </p:cNvPr>
            <p:cNvSpPr/>
            <p:nvPr/>
          </p:nvSpPr>
          <p:spPr>
            <a:xfrm>
              <a:off x="1808063" y="4294338"/>
              <a:ext cx="722460" cy="362052"/>
            </a:xfrm>
            <a:custGeom>
              <a:avLst/>
              <a:gdLst/>
              <a:ahLst/>
              <a:cxnLst/>
              <a:rect l="l" t="t" r="r" b="b"/>
              <a:pathLst>
                <a:path w="7910" h="3964" extrusionOk="0">
                  <a:moveTo>
                    <a:pt x="3958" y="0"/>
                  </a:moveTo>
                  <a:cubicBezTo>
                    <a:pt x="3954" y="0"/>
                    <a:pt x="3950" y="0"/>
                    <a:pt x="3946" y="0"/>
                  </a:cubicBezTo>
                  <a:cubicBezTo>
                    <a:pt x="1768" y="6"/>
                    <a:pt x="0" y="1784"/>
                    <a:pt x="6" y="3963"/>
                  </a:cubicBezTo>
                  <a:lnTo>
                    <a:pt x="661" y="3962"/>
                  </a:lnTo>
                  <a:cubicBezTo>
                    <a:pt x="657" y="2144"/>
                    <a:pt x="2131" y="661"/>
                    <a:pt x="3947" y="655"/>
                  </a:cubicBezTo>
                  <a:cubicBezTo>
                    <a:pt x="3951" y="655"/>
                    <a:pt x="3955" y="655"/>
                    <a:pt x="3959" y="655"/>
                  </a:cubicBezTo>
                  <a:cubicBezTo>
                    <a:pt x="5771" y="655"/>
                    <a:pt x="7248" y="2127"/>
                    <a:pt x="7254" y="3939"/>
                  </a:cubicBezTo>
                  <a:lnTo>
                    <a:pt x="7256" y="3939"/>
                  </a:lnTo>
                  <a:lnTo>
                    <a:pt x="7909" y="3938"/>
                  </a:lnTo>
                  <a:cubicBezTo>
                    <a:pt x="7907" y="3398"/>
                    <a:pt x="7795" y="2863"/>
                    <a:pt x="7578" y="2368"/>
                  </a:cubicBezTo>
                  <a:cubicBezTo>
                    <a:pt x="6966" y="976"/>
                    <a:pt x="5573" y="0"/>
                    <a:pt x="3958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1" name="Google Shape;4403;p53">
              <a:extLst>
                <a:ext uri="{FF2B5EF4-FFF2-40B4-BE49-F238E27FC236}">
                  <a16:creationId xmlns:a16="http://schemas.microsoft.com/office/drawing/2014/main" id="{9BB8D055-49F7-4A10-A862-3D40D252CD36}"/>
                </a:ext>
              </a:extLst>
            </p:cNvPr>
            <p:cNvSpPr/>
            <p:nvPr/>
          </p:nvSpPr>
          <p:spPr>
            <a:xfrm>
              <a:off x="2470965" y="4655290"/>
              <a:ext cx="721912" cy="360865"/>
            </a:xfrm>
            <a:custGeom>
              <a:avLst/>
              <a:gdLst/>
              <a:ahLst/>
              <a:cxnLst/>
              <a:rect l="l" t="t" r="r" b="b"/>
              <a:pathLst>
                <a:path w="7904" h="3951" extrusionOk="0">
                  <a:moveTo>
                    <a:pt x="1" y="0"/>
                  </a:moveTo>
                  <a:cubicBezTo>
                    <a:pt x="1" y="540"/>
                    <a:pt x="111" y="1075"/>
                    <a:pt x="328" y="1571"/>
                  </a:cubicBezTo>
                  <a:cubicBezTo>
                    <a:pt x="938" y="2971"/>
                    <a:pt x="2332" y="3951"/>
                    <a:pt x="3953" y="3951"/>
                  </a:cubicBezTo>
                  <a:cubicBezTo>
                    <a:pt x="5574" y="3951"/>
                    <a:pt x="6967" y="2971"/>
                    <a:pt x="7575" y="1573"/>
                  </a:cubicBezTo>
                  <a:cubicBezTo>
                    <a:pt x="7791" y="1076"/>
                    <a:pt x="7903" y="541"/>
                    <a:pt x="7903" y="0"/>
                  </a:cubicBezTo>
                  <a:lnTo>
                    <a:pt x="7249" y="0"/>
                  </a:lnTo>
                  <a:cubicBezTo>
                    <a:pt x="7249" y="1818"/>
                    <a:pt x="5770" y="3296"/>
                    <a:pt x="3953" y="3296"/>
                  </a:cubicBezTo>
                  <a:cubicBezTo>
                    <a:pt x="2135" y="3296"/>
                    <a:pt x="657" y="1818"/>
                    <a:pt x="65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2" name="Google Shape;4404;p53">
              <a:extLst>
                <a:ext uri="{FF2B5EF4-FFF2-40B4-BE49-F238E27FC236}">
                  <a16:creationId xmlns:a16="http://schemas.microsoft.com/office/drawing/2014/main" id="{F4BB299D-EC29-4911-92AE-CEC4AEF36F05}"/>
                </a:ext>
              </a:extLst>
            </p:cNvPr>
            <p:cNvSpPr/>
            <p:nvPr/>
          </p:nvSpPr>
          <p:spPr>
            <a:xfrm>
              <a:off x="4456385" y="4294338"/>
              <a:ext cx="722460" cy="362052"/>
            </a:xfrm>
            <a:custGeom>
              <a:avLst/>
              <a:gdLst/>
              <a:ahLst/>
              <a:cxnLst/>
              <a:rect l="l" t="t" r="r" b="b"/>
              <a:pathLst>
                <a:path w="7910" h="3964" extrusionOk="0">
                  <a:moveTo>
                    <a:pt x="3959" y="0"/>
                  </a:moveTo>
                  <a:cubicBezTo>
                    <a:pt x="3955" y="0"/>
                    <a:pt x="3951" y="0"/>
                    <a:pt x="3947" y="0"/>
                  </a:cubicBezTo>
                  <a:cubicBezTo>
                    <a:pt x="1769" y="8"/>
                    <a:pt x="1" y="1786"/>
                    <a:pt x="7" y="3963"/>
                  </a:cubicBezTo>
                  <a:lnTo>
                    <a:pt x="664" y="3962"/>
                  </a:lnTo>
                  <a:cubicBezTo>
                    <a:pt x="658" y="2144"/>
                    <a:pt x="2132" y="661"/>
                    <a:pt x="3948" y="657"/>
                  </a:cubicBezTo>
                  <a:cubicBezTo>
                    <a:pt x="3952" y="657"/>
                    <a:pt x="3956" y="657"/>
                    <a:pt x="3960" y="657"/>
                  </a:cubicBezTo>
                  <a:cubicBezTo>
                    <a:pt x="5772" y="657"/>
                    <a:pt x="7249" y="2127"/>
                    <a:pt x="7255" y="3941"/>
                  </a:cubicBezTo>
                  <a:lnTo>
                    <a:pt x="7257" y="3941"/>
                  </a:lnTo>
                  <a:lnTo>
                    <a:pt x="7910" y="3939"/>
                  </a:lnTo>
                  <a:cubicBezTo>
                    <a:pt x="7908" y="3398"/>
                    <a:pt x="7796" y="2865"/>
                    <a:pt x="7578" y="2370"/>
                  </a:cubicBezTo>
                  <a:cubicBezTo>
                    <a:pt x="6967" y="976"/>
                    <a:pt x="5574" y="0"/>
                    <a:pt x="3959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3" name="Google Shape;4405;p53">
              <a:extLst>
                <a:ext uri="{FF2B5EF4-FFF2-40B4-BE49-F238E27FC236}">
                  <a16:creationId xmlns:a16="http://schemas.microsoft.com/office/drawing/2014/main" id="{982C98A2-1CD3-4189-A159-A6B02BF86185}"/>
                </a:ext>
              </a:extLst>
            </p:cNvPr>
            <p:cNvSpPr/>
            <p:nvPr/>
          </p:nvSpPr>
          <p:spPr>
            <a:xfrm>
              <a:off x="2568813" y="43514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4" name="Google Shape;4406;p53">
              <a:extLst>
                <a:ext uri="{FF2B5EF4-FFF2-40B4-BE49-F238E27FC236}">
                  <a16:creationId xmlns:a16="http://schemas.microsoft.com/office/drawing/2014/main" id="{7A573396-5659-46E6-A358-6070DC83C01F}"/>
                </a:ext>
              </a:extLst>
            </p:cNvPr>
            <p:cNvSpPr/>
            <p:nvPr/>
          </p:nvSpPr>
          <p:spPr>
            <a:xfrm>
              <a:off x="3231883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5" name="Google Shape;4407;p53">
              <a:extLst>
                <a:ext uri="{FF2B5EF4-FFF2-40B4-BE49-F238E27FC236}">
                  <a16:creationId xmlns:a16="http://schemas.microsoft.com/office/drawing/2014/main" id="{254433C9-ABE8-48DB-9B09-0F675016FE93}"/>
                </a:ext>
              </a:extLst>
            </p:cNvPr>
            <p:cNvSpPr/>
            <p:nvPr/>
          </p:nvSpPr>
          <p:spPr>
            <a:xfrm>
              <a:off x="3894395" y="43514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  <p:sp>
          <p:nvSpPr>
            <p:cNvPr id="16" name="Google Shape;4408;p53">
              <a:extLst>
                <a:ext uri="{FF2B5EF4-FFF2-40B4-BE49-F238E27FC236}">
                  <a16:creationId xmlns:a16="http://schemas.microsoft.com/office/drawing/2014/main" id="{B1724360-07E6-4BC1-AF53-8C1B4408273E}"/>
                </a:ext>
              </a:extLst>
            </p:cNvPr>
            <p:cNvSpPr/>
            <p:nvPr/>
          </p:nvSpPr>
          <p:spPr>
            <a:xfrm>
              <a:off x="4560958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67B1"/>
                </a:solidFill>
              </a:endParaRPr>
            </a:p>
          </p:txBody>
        </p:sp>
      </p:grp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FBB49CE2-F9E5-4317-9B19-E536C550D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50223"/>
              </p:ext>
            </p:extLst>
          </p:nvPr>
        </p:nvGraphicFramePr>
        <p:xfrm>
          <a:off x="908865" y="1317414"/>
          <a:ext cx="5029356" cy="4463803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154179">
                  <a:extLst>
                    <a:ext uri="{9D8B030D-6E8A-4147-A177-3AD203B41FA5}">
                      <a16:colId xmlns:a16="http://schemas.microsoft.com/office/drawing/2014/main" val="4134150452"/>
                    </a:ext>
                  </a:extLst>
                </a:gridCol>
                <a:gridCol w="1875177">
                  <a:extLst>
                    <a:ext uri="{9D8B030D-6E8A-4147-A177-3AD203B41FA5}">
                      <a16:colId xmlns:a16="http://schemas.microsoft.com/office/drawing/2014/main" val="1233693441"/>
                    </a:ext>
                  </a:extLst>
                </a:gridCol>
              </a:tblGrid>
              <a:tr h="45860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СЕБЕСТОИМОСТЬ 6 мастер-классов в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1F497D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629363"/>
                  </a:ext>
                </a:extLst>
              </a:tr>
              <a:tr h="4586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25 000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413847"/>
                  </a:ext>
                </a:extLst>
              </a:tr>
              <a:tr h="4586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Заработная плата спикеров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120 000 руб.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201877"/>
                  </a:ext>
                </a:extLst>
              </a:tr>
              <a:tr h="4586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Ноутбук и принтер (амортизационные отчисления)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161,66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267778"/>
                  </a:ext>
                </a:extLst>
              </a:tr>
              <a:tr h="463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Бумага А4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533228"/>
                  </a:ext>
                </a:extLst>
              </a:tr>
              <a:tr h="473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Краска для принтера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721010"/>
                  </a:ext>
                </a:extLst>
              </a:tr>
              <a:tr h="473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07658"/>
                  </a:ext>
                </a:extLst>
              </a:tr>
              <a:tr h="473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Передвижение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9000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57846"/>
                  </a:ext>
                </a:extLst>
              </a:tr>
              <a:tr h="473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1C365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156 511,6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30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99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7;p15">
            <a:extLst>
              <a:ext uri="{FF2B5EF4-FFF2-40B4-BE49-F238E27FC236}">
                <a16:creationId xmlns:a16="http://schemas.microsoft.com/office/drawing/2014/main" id="{CFF1ED38-C635-45A3-BE16-B90EBEDA8F8D}"/>
              </a:ext>
            </a:extLst>
          </p:cNvPr>
          <p:cNvSpPr txBox="1"/>
          <p:nvPr/>
        </p:nvSpPr>
        <p:spPr>
          <a:xfrm>
            <a:off x="748560" y="330421"/>
            <a:ext cx="574464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8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rimson Pro" pitchFamily="34" charset="-122"/>
                <a:cs typeface="+mn-cs"/>
                <a:sym typeface="Montserrat Light"/>
              </a:rPr>
              <a:t>АНАЛИЗ РЫНКА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C8471C-1AAC-463A-A982-E1378266A29B}"/>
              </a:ext>
            </a:extLst>
          </p:cNvPr>
          <p:cNvSpPr txBox="1"/>
          <p:nvPr/>
        </p:nvSpPr>
        <p:spPr>
          <a:xfrm>
            <a:off x="6092106" y="1261726"/>
            <a:ext cx="52371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Согласно дорожной карте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НТИ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,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ключевые векторы для развития рынка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: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D719B67-B7F7-4138-92B6-F3B0782EFD01}"/>
              </a:ext>
            </a:extLst>
          </p:cNvPr>
          <p:cNvGrpSpPr/>
          <p:nvPr/>
        </p:nvGrpSpPr>
        <p:grpSpPr>
          <a:xfrm>
            <a:off x="1167372" y="1599712"/>
            <a:ext cx="3938951" cy="4144533"/>
            <a:chOff x="643094" y="1688125"/>
            <a:chExt cx="4502156" cy="4144533"/>
          </a:xfrm>
        </p:grpSpPr>
        <p:grpSp>
          <p:nvGrpSpPr>
            <p:cNvPr id="39" name="Google Shape;7617;p68">
              <a:extLst>
                <a:ext uri="{FF2B5EF4-FFF2-40B4-BE49-F238E27FC236}">
                  <a16:creationId xmlns:a16="http://schemas.microsoft.com/office/drawing/2014/main" id="{95B08C3A-C0D9-4C35-A469-57922DDC3F23}"/>
                </a:ext>
              </a:extLst>
            </p:cNvPr>
            <p:cNvGrpSpPr/>
            <p:nvPr/>
          </p:nvGrpSpPr>
          <p:grpSpPr>
            <a:xfrm>
              <a:off x="643094" y="1688125"/>
              <a:ext cx="4502156" cy="4144533"/>
              <a:chOff x="6535625" y="648004"/>
              <a:chExt cx="1665900" cy="1545643"/>
            </a:xfrm>
          </p:grpSpPr>
          <p:sp>
            <p:nvSpPr>
              <p:cNvPr id="44" name="Google Shape;7618;p68">
                <a:extLst>
                  <a:ext uri="{FF2B5EF4-FFF2-40B4-BE49-F238E27FC236}">
                    <a16:creationId xmlns:a16="http://schemas.microsoft.com/office/drawing/2014/main" id="{3B27F370-74E7-47E9-B1CB-6DEC245338B4}"/>
                  </a:ext>
                </a:extLst>
              </p:cNvPr>
              <p:cNvSpPr/>
              <p:nvPr/>
            </p:nvSpPr>
            <p:spPr>
              <a:xfrm>
                <a:off x="6535625" y="648004"/>
                <a:ext cx="1665900" cy="1543923"/>
              </a:xfrm>
              <a:prstGeom prst="ellipse">
                <a:avLst/>
              </a:prstGeom>
              <a:solidFill>
                <a:srgbClr val="6A85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7619;p68">
                <a:extLst>
                  <a:ext uri="{FF2B5EF4-FFF2-40B4-BE49-F238E27FC236}">
                    <a16:creationId xmlns:a16="http://schemas.microsoft.com/office/drawing/2014/main" id="{D3E89364-58D1-42F4-A51E-A58665167C86}"/>
                  </a:ext>
                </a:extLst>
              </p:cNvPr>
              <p:cNvSpPr/>
              <p:nvPr/>
            </p:nvSpPr>
            <p:spPr>
              <a:xfrm>
                <a:off x="6713675" y="925310"/>
                <a:ext cx="1309800" cy="1266617"/>
              </a:xfrm>
              <a:prstGeom prst="ellipse">
                <a:avLst/>
              </a:prstGeom>
              <a:solidFill>
                <a:srgbClr val="87A8D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7620;p68">
                <a:extLst>
                  <a:ext uri="{FF2B5EF4-FFF2-40B4-BE49-F238E27FC236}">
                    <a16:creationId xmlns:a16="http://schemas.microsoft.com/office/drawing/2014/main" id="{3CC0ECA1-13B6-4C59-8161-BD588469F33B}"/>
                  </a:ext>
                </a:extLst>
              </p:cNvPr>
              <p:cNvSpPr/>
              <p:nvPr/>
            </p:nvSpPr>
            <p:spPr>
              <a:xfrm>
                <a:off x="6831275" y="1221353"/>
                <a:ext cx="1074600" cy="970574"/>
              </a:xfrm>
              <a:prstGeom prst="ellipse">
                <a:avLst/>
              </a:prstGeom>
              <a:solidFill>
                <a:srgbClr val="ACC8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7621;p68">
                <a:extLst>
                  <a:ext uri="{FF2B5EF4-FFF2-40B4-BE49-F238E27FC236}">
                    <a16:creationId xmlns:a16="http://schemas.microsoft.com/office/drawing/2014/main" id="{8C2A61E6-C847-4A4D-A7E9-BACC90BDDFB0}"/>
                  </a:ext>
                </a:extLst>
              </p:cNvPr>
              <p:cNvSpPr/>
              <p:nvPr/>
            </p:nvSpPr>
            <p:spPr>
              <a:xfrm>
                <a:off x="6952542" y="1498448"/>
                <a:ext cx="830894" cy="695199"/>
              </a:xfrm>
              <a:prstGeom prst="ellipse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A48D899E-6BC4-4CD1-916B-E4580DCA506D}"/>
                </a:ext>
              </a:extLst>
            </p:cNvPr>
            <p:cNvSpPr/>
            <p:nvPr/>
          </p:nvSpPr>
          <p:spPr>
            <a:xfrm>
              <a:off x="1485403" y="1969144"/>
              <a:ext cx="2817538" cy="61552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PAM</a:t>
              </a: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3000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млн.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руб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7CC0CC13-53C1-4878-8935-A4FA73DE15C7}"/>
                </a:ext>
              </a:extLst>
            </p:cNvPr>
            <p:cNvSpPr/>
            <p:nvPr/>
          </p:nvSpPr>
          <p:spPr>
            <a:xfrm>
              <a:off x="1122697" y="2732613"/>
              <a:ext cx="3539783" cy="61552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Т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AM</a:t>
              </a: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309,4 млн.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руб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0EF27F7-CB85-4DFD-90E0-972200CC0F9C}"/>
                </a:ext>
              </a:extLst>
            </p:cNvPr>
            <p:cNvSpPr/>
            <p:nvPr/>
          </p:nvSpPr>
          <p:spPr>
            <a:xfrm>
              <a:off x="1124279" y="3509279"/>
              <a:ext cx="3539783" cy="61552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SAM</a:t>
              </a: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3,75 млн.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руб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415B549B-C677-4F6F-8411-EE6821182480}"/>
                </a:ext>
              </a:extLst>
            </p:cNvPr>
            <p:cNvSpPr/>
            <p:nvPr/>
          </p:nvSpPr>
          <p:spPr>
            <a:xfrm>
              <a:off x="1124279" y="4447088"/>
              <a:ext cx="3539783" cy="61552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SOM</a:t>
              </a: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1,275 млн.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руб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A0A986E-EFEF-4165-BE09-44D1839B525D}"/>
              </a:ext>
            </a:extLst>
          </p:cNvPr>
          <p:cNvGrpSpPr/>
          <p:nvPr/>
        </p:nvGrpSpPr>
        <p:grpSpPr>
          <a:xfrm>
            <a:off x="6092104" y="2223838"/>
            <a:ext cx="5000917" cy="3983320"/>
            <a:chOff x="5601589" y="1463450"/>
            <a:chExt cx="5000917" cy="398332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4C2ADD65-F29A-40A3-84E0-1241DF02BD55}"/>
                </a:ext>
              </a:extLst>
            </p:cNvPr>
            <p:cNvGrpSpPr/>
            <p:nvPr/>
          </p:nvGrpSpPr>
          <p:grpSpPr>
            <a:xfrm>
              <a:off x="5601591" y="1463450"/>
              <a:ext cx="3944244" cy="673877"/>
              <a:chOff x="5466303" y="3476669"/>
              <a:chExt cx="3944244" cy="930861"/>
            </a:xfrm>
          </p:grpSpPr>
          <p:grpSp>
            <p:nvGrpSpPr>
              <p:cNvPr id="67" name="Google Shape;4581;p64">
                <a:extLst>
                  <a:ext uri="{FF2B5EF4-FFF2-40B4-BE49-F238E27FC236}">
                    <a16:creationId xmlns:a16="http://schemas.microsoft.com/office/drawing/2014/main" id="{1C1389E4-4BD0-4D89-9DDD-54EFEFA31B5E}"/>
                  </a:ext>
                </a:extLst>
              </p:cNvPr>
              <p:cNvGrpSpPr/>
              <p:nvPr/>
            </p:nvGrpSpPr>
            <p:grpSpPr>
              <a:xfrm>
                <a:off x="5466303" y="3476669"/>
                <a:ext cx="3730949" cy="850253"/>
                <a:chOff x="4404545" y="3301592"/>
                <a:chExt cx="626727" cy="129272"/>
              </a:xfrm>
            </p:grpSpPr>
            <p:sp>
              <p:nvSpPr>
                <p:cNvPr id="68" name="Google Shape;4582;p64">
                  <a:extLst>
                    <a:ext uri="{FF2B5EF4-FFF2-40B4-BE49-F238E27FC236}">
                      <a16:creationId xmlns:a16="http://schemas.microsoft.com/office/drawing/2014/main" id="{F0E9ACDF-C257-4A65-9D4B-2D99FCBD75FD}"/>
                    </a:ext>
                  </a:extLst>
                </p:cNvPr>
                <p:cNvSpPr/>
                <p:nvPr/>
              </p:nvSpPr>
              <p:spPr>
                <a:xfrm>
                  <a:off x="4404545" y="3301592"/>
                  <a:ext cx="626727" cy="129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8" h="2863" extrusionOk="0">
                      <a:moveTo>
                        <a:pt x="1432" y="1"/>
                      </a:moveTo>
                      <a:cubicBezTo>
                        <a:pt x="641" y="1"/>
                        <a:pt x="1" y="641"/>
                        <a:pt x="2" y="1431"/>
                      </a:cubicBezTo>
                      <a:cubicBezTo>
                        <a:pt x="1" y="2222"/>
                        <a:pt x="641" y="2861"/>
                        <a:pt x="1432" y="2862"/>
                      </a:cubicBezTo>
                      <a:lnTo>
                        <a:pt x="15897" y="2862"/>
                      </a:lnTo>
                      <a:cubicBezTo>
                        <a:pt x="16687" y="2861"/>
                        <a:pt x="17327" y="2222"/>
                        <a:pt x="17327" y="1431"/>
                      </a:cubicBezTo>
                      <a:cubicBezTo>
                        <a:pt x="17327" y="641"/>
                        <a:pt x="16687" y="1"/>
                        <a:pt x="1589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" name="Google Shape;4583;p64">
                  <a:extLst>
                    <a:ext uri="{FF2B5EF4-FFF2-40B4-BE49-F238E27FC236}">
                      <a16:creationId xmlns:a16="http://schemas.microsoft.com/office/drawing/2014/main" id="{1C5134EC-9565-407A-8BD4-240549A1D9F9}"/>
                    </a:ext>
                  </a:extLst>
                </p:cNvPr>
                <p:cNvSpPr/>
                <p:nvPr/>
              </p:nvSpPr>
              <p:spPr>
                <a:xfrm>
                  <a:off x="4416034" y="3308116"/>
                  <a:ext cx="100593" cy="115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4" h="2563" extrusionOk="0">
                      <a:moveTo>
                        <a:pt x="1382" y="1"/>
                      </a:moveTo>
                      <a:cubicBezTo>
                        <a:pt x="864" y="1"/>
                        <a:pt x="398" y="313"/>
                        <a:pt x="199" y="792"/>
                      </a:cubicBezTo>
                      <a:cubicBezTo>
                        <a:pt x="0" y="1270"/>
                        <a:pt x="109" y="1821"/>
                        <a:pt x="476" y="2188"/>
                      </a:cubicBezTo>
                      <a:cubicBezTo>
                        <a:pt x="721" y="2433"/>
                        <a:pt x="1048" y="2563"/>
                        <a:pt x="1381" y="2563"/>
                      </a:cubicBezTo>
                      <a:cubicBezTo>
                        <a:pt x="1547" y="2563"/>
                        <a:pt x="1713" y="2531"/>
                        <a:pt x="1872" y="2465"/>
                      </a:cubicBezTo>
                      <a:cubicBezTo>
                        <a:pt x="2351" y="2268"/>
                        <a:pt x="2663" y="1800"/>
                        <a:pt x="2663" y="1282"/>
                      </a:cubicBezTo>
                      <a:cubicBezTo>
                        <a:pt x="2663" y="574"/>
                        <a:pt x="2090" y="1"/>
                        <a:pt x="1382" y="1"/>
                      </a:cubicBezTo>
                      <a:close/>
                    </a:path>
                  </a:pathLst>
                </a:custGeom>
                <a:solidFill>
                  <a:srgbClr val="87A8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ru-RU" sz="2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01</a:t>
                  </a:r>
                  <a:endPara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9551261-2DE9-4882-B7D7-DFB40D094F2F}"/>
                  </a:ext>
                </a:extLst>
              </p:cNvPr>
              <p:cNvSpPr txBox="1"/>
              <p:nvPr/>
            </p:nvSpPr>
            <p:spPr>
              <a:xfrm>
                <a:off x="6133535" y="3514720"/>
                <a:ext cx="3277012" cy="892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Персонализация развития потенциала человека</a:t>
                </a:r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A295A44E-EE97-4E76-9AD9-8BF3991FA045}"/>
                </a:ext>
              </a:extLst>
            </p:cNvPr>
            <p:cNvGrpSpPr/>
            <p:nvPr/>
          </p:nvGrpSpPr>
          <p:grpSpPr>
            <a:xfrm>
              <a:off x="5601591" y="2195048"/>
              <a:ext cx="3938919" cy="682243"/>
              <a:chOff x="5466303" y="3476669"/>
              <a:chExt cx="3938919" cy="942417"/>
            </a:xfrm>
          </p:grpSpPr>
          <p:grpSp>
            <p:nvGrpSpPr>
              <p:cNvPr id="49" name="Google Shape;4581;p64">
                <a:extLst>
                  <a:ext uri="{FF2B5EF4-FFF2-40B4-BE49-F238E27FC236}">
                    <a16:creationId xmlns:a16="http://schemas.microsoft.com/office/drawing/2014/main" id="{1F3E430B-230B-4F12-87EC-0999F34B8CF3}"/>
                  </a:ext>
                </a:extLst>
              </p:cNvPr>
              <p:cNvGrpSpPr/>
              <p:nvPr/>
            </p:nvGrpSpPr>
            <p:grpSpPr>
              <a:xfrm>
                <a:off x="5466303" y="3476669"/>
                <a:ext cx="3730949" cy="850253"/>
                <a:chOff x="4404545" y="3301592"/>
                <a:chExt cx="626727" cy="129272"/>
              </a:xfrm>
            </p:grpSpPr>
            <p:sp>
              <p:nvSpPr>
                <p:cNvPr id="51" name="Google Shape;4582;p64">
                  <a:extLst>
                    <a:ext uri="{FF2B5EF4-FFF2-40B4-BE49-F238E27FC236}">
                      <a16:creationId xmlns:a16="http://schemas.microsoft.com/office/drawing/2014/main" id="{F58CEA85-F42F-46DB-967B-7CBAEB552871}"/>
                    </a:ext>
                  </a:extLst>
                </p:cNvPr>
                <p:cNvSpPr/>
                <p:nvPr/>
              </p:nvSpPr>
              <p:spPr>
                <a:xfrm>
                  <a:off x="4404545" y="3301592"/>
                  <a:ext cx="626727" cy="129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8" h="2863" extrusionOk="0">
                      <a:moveTo>
                        <a:pt x="1432" y="1"/>
                      </a:moveTo>
                      <a:cubicBezTo>
                        <a:pt x="641" y="1"/>
                        <a:pt x="1" y="641"/>
                        <a:pt x="2" y="1431"/>
                      </a:cubicBezTo>
                      <a:cubicBezTo>
                        <a:pt x="1" y="2222"/>
                        <a:pt x="641" y="2861"/>
                        <a:pt x="1432" y="2862"/>
                      </a:cubicBezTo>
                      <a:lnTo>
                        <a:pt x="15897" y="2862"/>
                      </a:lnTo>
                      <a:cubicBezTo>
                        <a:pt x="16687" y="2861"/>
                        <a:pt x="17327" y="2222"/>
                        <a:pt x="17327" y="1431"/>
                      </a:cubicBezTo>
                      <a:cubicBezTo>
                        <a:pt x="17327" y="641"/>
                        <a:pt x="16687" y="1"/>
                        <a:pt x="1589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Google Shape;4583;p64">
                  <a:extLst>
                    <a:ext uri="{FF2B5EF4-FFF2-40B4-BE49-F238E27FC236}">
                      <a16:creationId xmlns:a16="http://schemas.microsoft.com/office/drawing/2014/main" id="{87A9D8B9-A9E9-4889-AE2E-F9927CDAC873}"/>
                    </a:ext>
                  </a:extLst>
                </p:cNvPr>
                <p:cNvSpPr/>
                <p:nvPr/>
              </p:nvSpPr>
              <p:spPr>
                <a:xfrm>
                  <a:off x="4416034" y="3308116"/>
                  <a:ext cx="100593" cy="115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4" h="2563" extrusionOk="0">
                      <a:moveTo>
                        <a:pt x="1382" y="1"/>
                      </a:moveTo>
                      <a:cubicBezTo>
                        <a:pt x="864" y="1"/>
                        <a:pt x="398" y="313"/>
                        <a:pt x="199" y="792"/>
                      </a:cubicBezTo>
                      <a:cubicBezTo>
                        <a:pt x="0" y="1270"/>
                        <a:pt x="109" y="1821"/>
                        <a:pt x="476" y="2188"/>
                      </a:cubicBezTo>
                      <a:cubicBezTo>
                        <a:pt x="721" y="2433"/>
                        <a:pt x="1048" y="2563"/>
                        <a:pt x="1381" y="2563"/>
                      </a:cubicBezTo>
                      <a:cubicBezTo>
                        <a:pt x="1547" y="2563"/>
                        <a:pt x="1713" y="2531"/>
                        <a:pt x="1872" y="2465"/>
                      </a:cubicBezTo>
                      <a:cubicBezTo>
                        <a:pt x="2351" y="2268"/>
                        <a:pt x="2663" y="1800"/>
                        <a:pt x="2663" y="1282"/>
                      </a:cubicBezTo>
                      <a:cubicBezTo>
                        <a:pt x="2663" y="574"/>
                        <a:pt x="2090" y="1"/>
                        <a:pt x="1382" y="1"/>
                      </a:cubicBezTo>
                      <a:close/>
                    </a:path>
                  </a:pathLst>
                </a:custGeom>
                <a:solidFill>
                  <a:srgbClr val="87A8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ru-RU" sz="2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02</a:t>
                  </a:r>
                  <a:endPara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7474259-FD5F-4F66-8737-3060D46D6EA6}"/>
                  </a:ext>
                </a:extLst>
              </p:cNvPr>
              <p:cNvSpPr txBox="1"/>
              <p:nvPr/>
            </p:nvSpPr>
            <p:spPr>
              <a:xfrm>
                <a:off x="6128210" y="3526276"/>
                <a:ext cx="3277012" cy="892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Управление развитием на основе данных</a:t>
                </a:r>
              </a:p>
            </p:txBody>
          </p:sp>
        </p:grp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D6374112-FA6D-4189-942D-BA1B4FA7E347}"/>
                </a:ext>
              </a:extLst>
            </p:cNvPr>
            <p:cNvGrpSpPr/>
            <p:nvPr/>
          </p:nvGrpSpPr>
          <p:grpSpPr>
            <a:xfrm>
              <a:off x="5601589" y="2938387"/>
              <a:ext cx="5000917" cy="665372"/>
              <a:chOff x="5466301" y="3476659"/>
              <a:chExt cx="5000917" cy="919114"/>
            </a:xfrm>
          </p:grpSpPr>
          <p:grpSp>
            <p:nvGrpSpPr>
              <p:cNvPr id="54" name="Google Shape;4581;p64">
                <a:extLst>
                  <a:ext uri="{FF2B5EF4-FFF2-40B4-BE49-F238E27FC236}">
                    <a16:creationId xmlns:a16="http://schemas.microsoft.com/office/drawing/2014/main" id="{7606CC63-8E0A-47DE-B360-073C0056A905}"/>
                  </a:ext>
                </a:extLst>
              </p:cNvPr>
              <p:cNvGrpSpPr/>
              <p:nvPr/>
            </p:nvGrpSpPr>
            <p:grpSpPr>
              <a:xfrm>
                <a:off x="5466301" y="3476659"/>
                <a:ext cx="4932522" cy="888565"/>
                <a:chOff x="4404545" y="3301592"/>
                <a:chExt cx="828568" cy="135097"/>
              </a:xfrm>
            </p:grpSpPr>
            <p:sp>
              <p:nvSpPr>
                <p:cNvPr id="56" name="Google Shape;4582;p64">
                  <a:extLst>
                    <a:ext uri="{FF2B5EF4-FFF2-40B4-BE49-F238E27FC236}">
                      <a16:creationId xmlns:a16="http://schemas.microsoft.com/office/drawing/2014/main" id="{85ABC9A5-4DE4-44FD-847A-C85A5E608CC1}"/>
                    </a:ext>
                  </a:extLst>
                </p:cNvPr>
                <p:cNvSpPr/>
                <p:nvPr/>
              </p:nvSpPr>
              <p:spPr>
                <a:xfrm>
                  <a:off x="4404545" y="3301592"/>
                  <a:ext cx="828568" cy="135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8" h="2863" extrusionOk="0">
                      <a:moveTo>
                        <a:pt x="1432" y="1"/>
                      </a:moveTo>
                      <a:cubicBezTo>
                        <a:pt x="641" y="1"/>
                        <a:pt x="1" y="641"/>
                        <a:pt x="2" y="1431"/>
                      </a:cubicBezTo>
                      <a:cubicBezTo>
                        <a:pt x="1" y="2222"/>
                        <a:pt x="641" y="2861"/>
                        <a:pt x="1432" y="2862"/>
                      </a:cubicBezTo>
                      <a:lnTo>
                        <a:pt x="15897" y="2862"/>
                      </a:lnTo>
                      <a:cubicBezTo>
                        <a:pt x="16687" y="2861"/>
                        <a:pt x="17327" y="2222"/>
                        <a:pt x="17327" y="1431"/>
                      </a:cubicBezTo>
                      <a:cubicBezTo>
                        <a:pt x="17327" y="641"/>
                        <a:pt x="16687" y="1"/>
                        <a:pt x="1589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Google Shape;4583;p64">
                  <a:extLst>
                    <a:ext uri="{FF2B5EF4-FFF2-40B4-BE49-F238E27FC236}">
                      <a16:creationId xmlns:a16="http://schemas.microsoft.com/office/drawing/2014/main" id="{735ACBCE-73E4-4040-B7DC-247EF41AEE06}"/>
                    </a:ext>
                  </a:extLst>
                </p:cNvPr>
                <p:cNvSpPr/>
                <p:nvPr/>
              </p:nvSpPr>
              <p:spPr>
                <a:xfrm>
                  <a:off x="4416034" y="3308116"/>
                  <a:ext cx="100593" cy="115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4" h="2563" extrusionOk="0">
                      <a:moveTo>
                        <a:pt x="1382" y="1"/>
                      </a:moveTo>
                      <a:cubicBezTo>
                        <a:pt x="864" y="1"/>
                        <a:pt x="398" y="313"/>
                        <a:pt x="199" y="792"/>
                      </a:cubicBezTo>
                      <a:cubicBezTo>
                        <a:pt x="0" y="1270"/>
                        <a:pt x="109" y="1821"/>
                        <a:pt x="476" y="2188"/>
                      </a:cubicBezTo>
                      <a:cubicBezTo>
                        <a:pt x="721" y="2433"/>
                        <a:pt x="1048" y="2563"/>
                        <a:pt x="1381" y="2563"/>
                      </a:cubicBezTo>
                      <a:cubicBezTo>
                        <a:pt x="1547" y="2563"/>
                        <a:pt x="1713" y="2531"/>
                        <a:pt x="1872" y="2465"/>
                      </a:cubicBezTo>
                      <a:cubicBezTo>
                        <a:pt x="2351" y="2268"/>
                        <a:pt x="2663" y="1800"/>
                        <a:pt x="2663" y="1282"/>
                      </a:cubicBezTo>
                      <a:cubicBezTo>
                        <a:pt x="2663" y="574"/>
                        <a:pt x="2090" y="1"/>
                        <a:pt x="1382" y="1"/>
                      </a:cubicBezTo>
                      <a:close/>
                    </a:path>
                  </a:pathLst>
                </a:custGeom>
                <a:solidFill>
                  <a:srgbClr val="87A8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ru-RU" sz="2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03</a:t>
                  </a:r>
                  <a:endPara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0D018B-0CB1-4A10-90B0-2D4EEE4F13C7}"/>
                  </a:ext>
                </a:extLst>
              </p:cNvPr>
              <p:cNvSpPr txBox="1"/>
              <p:nvPr/>
            </p:nvSpPr>
            <p:spPr>
              <a:xfrm>
                <a:off x="6128210" y="3502961"/>
                <a:ext cx="4339008" cy="892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Цифровые и смешанные вовлекающие платформы/ продукты</a:t>
                </a:r>
              </a:p>
            </p:txBody>
          </p:sp>
        </p:grp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A5F455C6-FE65-476F-BBB0-C175D89EB103}"/>
                </a:ext>
              </a:extLst>
            </p:cNvPr>
            <p:cNvGrpSpPr/>
            <p:nvPr/>
          </p:nvGrpSpPr>
          <p:grpSpPr>
            <a:xfrm>
              <a:off x="5601591" y="3666869"/>
              <a:ext cx="3938919" cy="682243"/>
              <a:chOff x="5466303" y="3476669"/>
              <a:chExt cx="3938919" cy="942416"/>
            </a:xfrm>
          </p:grpSpPr>
          <p:grpSp>
            <p:nvGrpSpPr>
              <p:cNvPr id="60" name="Google Shape;4581;p64">
                <a:extLst>
                  <a:ext uri="{FF2B5EF4-FFF2-40B4-BE49-F238E27FC236}">
                    <a16:creationId xmlns:a16="http://schemas.microsoft.com/office/drawing/2014/main" id="{AC4E55FA-D491-46C4-8DC0-48C4069EB471}"/>
                  </a:ext>
                </a:extLst>
              </p:cNvPr>
              <p:cNvGrpSpPr/>
              <p:nvPr/>
            </p:nvGrpSpPr>
            <p:grpSpPr>
              <a:xfrm>
                <a:off x="5466303" y="3476669"/>
                <a:ext cx="3730949" cy="850253"/>
                <a:chOff x="4404545" y="3301592"/>
                <a:chExt cx="626727" cy="129272"/>
              </a:xfrm>
            </p:grpSpPr>
            <p:sp>
              <p:nvSpPr>
                <p:cNvPr id="62" name="Google Shape;4582;p64">
                  <a:extLst>
                    <a:ext uri="{FF2B5EF4-FFF2-40B4-BE49-F238E27FC236}">
                      <a16:creationId xmlns:a16="http://schemas.microsoft.com/office/drawing/2014/main" id="{A87FFAFE-0060-476D-98D7-26DBFFE0AA23}"/>
                    </a:ext>
                  </a:extLst>
                </p:cNvPr>
                <p:cNvSpPr/>
                <p:nvPr/>
              </p:nvSpPr>
              <p:spPr>
                <a:xfrm>
                  <a:off x="4404545" y="3301592"/>
                  <a:ext cx="626727" cy="129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8" h="2863" extrusionOk="0">
                      <a:moveTo>
                        <a:pt x="1432" y="1"/>
                      </a:moveTo>
                      <a:cubicBezTo>
                        <a:pt x="641" y="1"/>
                        <a:pt x="1" y="641"/>
                        <a:pt x="2" y="1431"/>
                      </a:cubicBezTo>
                      <a:cubicBezTo>
                        <a:pt x="1" y="2222"/>
                        <a:pt x="641" y="2861"/>
                        <a:pt x="1432" y="2862"/>
                      </a:cubicBezTo>
                      <a:lnTo>
                        <a:pt x="15897" y="2862"/>
                      </a:lnTo>
                      <a:cubicBezTo>
                        <a:pt x="16687" y="2861"/>
                        <a:pt x="17327" y="2222"/>
                        <a:pt x="17327" y="1431"/>
                      </a:cubicBezTo>
                      <a:cubicBezTo>
                        <a:pt x="17327" y="641"/>
                        <a:pt x="16687" y="1"/>
                        <a:pt x="1589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" name="Google Shape;4583;p64">
                  <a:extLst>
                    <a:ext uri="{FF2B5EF4-FFF2-40B4-BE49-F238E27FC236}">
                      <a16:creationId xmlns:a16="http://schemas.microsoft.com/office/drawing/2014/main" id="{4F214536-8D2F-4D6E-B6C6-DD803875D599}"/>
                    </a:ext>
                  </a:extLst>
                </p:cNvPr>
                <p:cNvSpPr/>
                <p:nvPr/>
              </p:nvSpPr>
              <p:spPr>
                <a:xfrm>
                  <a:off x="4416034" y="3308116"/>
                  <a:ext cx="100593" cy="115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4" h="2563" extrusionOk="0">
                      <a:moveTo>
                        <a:pt x="1382" y="1"/>
                      </a:moveTo>
                      <a:cubicBezTo>
                        <a:pt x="864" y="1"/>
                        <a:pt x="398" y="313"/>
                        <a:pt x="199" y="792"/>
                      </a:cubicBezTo>
                      <a:cubicBezTo>
                        <a:pt x="0" y="1270"/>
                        <a:pt x="109" y="1821"/>
                        <a:pt x="476" y="2188"/>
                      </a:cubicBezTo>
                      <a:cubicBezTo>
                        <a:pt x="721" y="2433"/>
                        <a:pt x="1048" y="2563"/>
                        <a:pt x="1381" y="2563"/>
                      </a:cubicBezTo>
                      <a:cubicBezTo>
                        <a:pt x="1547" y="2563"/>
                        <a:pt x="1713" y="2531"/>
                        <a:pt x="1872" y="2465"/>
                      </a:cubicBezTo>
                      <a:cubicBezTo>
                        <a:pt x="2351" y="2268"/>
                        <a:pt x="2663" y="1800"/>
                        <a:pt x="2663" y="1282"/>
                      </a:cubicBezTo>
                      <a:cubicBezTo>
                        <a:pt x="2663" y="574"/>
                        <a:pt x="2090" y="1"/>
                        <a:pt x="1382" y="1"/>
                      </a:cubicBezTo>
                      <a:close/>
                    </a:path>
                  </a:pathLst>
                </a:custGeom>
                <a:solidFill>
                  <a:srgbClr val="87A8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ru-RU" sz="2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04</a:t>
                  </a:r>
                  <a:endPara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94BF844-CC09-4713-A6A9-9496977333A5}"/>
                  </a:ext>
                </a:extLst>
              </p:cNvPr>
              <p:cNvSpPr txBox="1"/>
              <p:nvPr/>
            </p:nvSpPr>
            <p:spPr>
              <a:xfrm>
                <a:off x="6128210" y="3526276"/>
                <a:ext cx="3277012" cy="892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Ускорение капитализации человеческого капитала</a:t>
                </a:r>
              </a:p>
            </p:txBody>
          </p:sp>
        </p:grp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B3C2EBBD-02BB-4B3C-AB3B-32B1A85772BF}"/>
                </a:ext>
              </a:extLst>
            </p:cNvPr>
            <p:cNvGrpSpPr/>
            <p:nvPr/>
          </p:nvGrpSpPr>
          <p:grpSpPr>
            <a:xfrm>
              <a:off x="5601591" y="4401745"/>
              <a:ext cx="4033841" cy="1045025"/>
              <a:chOff x="5466302" y="3476663"/>
              <a:chExt cx="4033841" cy="1443546"/>
            </a:xfrm>
          </p:grpSpPr>
          <p:grpSp>
            <p:nvGrpSpPr>
              <p:cNvPr id="65" name="Google Shape;4581;p64">
                <a:extLst>
                  <a:ext uri="{FF2B5EF4-FFF2-40B4-BE49-F238E27FC236}">
                    <a16:creationId xmlns:a16="http://schemas.microsoft.com/office/drawing/2014/main" id="{1695EB07-257F-4F21-9475-CC56C7E0B092}"/>
                  </a:ext>
                </a:extLst>
              </p:cNvPr>
              <p:cNvGrpSpPr/>
              <p:nvPr/>
            </p:nvGrpSpPr>
            <p:grpSpPr>
              <a:xfrm>
                <a:off x="5466302" y="3476663"/>
                <a:ext cx="4033841" cy="1443546"/>
                <a:chOff x="4404545" y="3301592"/>
                <a:chExt cx="677607" cy="219476"/>
              </a:xfrm>
            </p:grpSpPr>
            <p:sp>
              <p:nvSpPr>
                <p:cNvPr id="70" name="Google Shape;4582;p64">
                  <a:extLst>
                    <a:ext uri="{FF2B5EF4-FFF2-40B4-BE49-F238E27FC236}">
                      <a16:creationId xmlns:a16="http://schemas.microsoft.com/office/drawing/2014/main" id="{B4491999-F0C2-419A-9C2B-9A16690A131C}"/>
                    </a:ext>
                  </a:extLst>
                </p:cNvPr>
                <p:cNvSpPr/>
                <p:nvPr/>
              </p:nvSpPr>
              <p:spPr>
                <a:xfrm>
                  <a:off x="4404545" y="3301592"/>
                  <a:ext cx="677607" cy="219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28" h="2863" extrusionOk="0">
                      <a:moveTo>
                        <a:pt x="1432" y="1"/>
                      </a:moveTo>
                      <a:cubicBezTo>
                        <a:pt x="641" y="1"/>
                        <a:pt x="1" y="641"/>
                        <a:pt x="2" y="1431"/>
                      </a:cubicBezTo>
                      <a:cubicBezTo>
                        <a:pt x="1" y="2222"/>
                        <a:pt x="641" y="2861"/>
                        <a:pt x="1432" y="2862"/>
                      </a:cubicBezTo>
                      <a:lnTo>
                        <a:pt x="15897" y="2862"/>
                      </a:lnTo>
                      <a:cubicBezTo>
                        <a:pt x="16687" y="2861"/>
                        <a:pt x="17327" y="2222"/>
                        <a:pt x="17327" y="1431"/>
                      </a:cubicBezTo>
                      <a:cubicBezTo>
                        <a:pt x="17327" y="641"/>
                        <a:pt x="16687" y="1"/>
                        <a:pt x="1589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" name="Google Shape;4583;p64">
                  <a:extLst>
                    <a:ext uri="{FF2B5EF4-FFF2-40B4-BE49-F238E27FC236}">
                      <a16:creationId xmlns:a16="http://schemas.microsoft.com/office/drawing/2014/main" id="{3F7FB320-A1A9-4F6A-8E3F-CA28EB30271F}"/>
                    </a:ext>
                  </a:extLst>
                </p:cNvPr>
                <p:cNvSpPr/>
                <p:nvPr/>
              </p:nvSpPr>
              <p:spPr>
                <a:xfrm>
                  <a:off x="4416034" y="3342968"/>
                  <a:ext cx="100593" cy="115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4" h="2563" extrusionOk="0">
                      <a:moveTo>
                        <a:pt x="1382" y="1"/>
                      </a:moveTo>
                      <a:cubicBezTo>
                        <a:pt x="864" y="1"/>
                        <a:pt x="398" y="313"/>
                        <a:pt x="199" y="792"/>
                      </a:cubicBezTo>
                      <a:cubicBezTo>
                        <a:pt x="0" y="1270"/>
                        <a:pt x="109" y="1821"/>
                        <a:pt x="476" y="2188"/>
                      </a:cubicBezTo>
                      <a:cubicBezTo>
                        <a:pt x="721" y="2433"/>
                        <a:pt x="1048" y="2563"/>
                        <a:pt x="1381" y="2563"/>
                      </a:cubicBezTo>
                      <a:cubicBezTo>
                        <a:pt x="1547" y="2563"/>
                        <a:pt x="1713" y="2531"/>
                        <a:pt x="1872" y="2465"/>
                      </a:cubicBezTo>
                      <a:cubicBezTo>
                        <a:pt x="2351" y="2268"/>
                        <a:pt x="2663" y="1800"/>
                        <a:pt x="2663" y="1282"/>
                      </a:cubicBezTo>
                      <a:cubicBezTo>
                        <a:pt x="2663" y="574"/>
                        <a:pt x="2090" y="1"/>
                        <a:pt x="1382" y="1"/>
                      </a:cubicBezTo>
                      <a:close/>
                    </a:path>
                  </a:pathLst>
                </a:custGeom>
                <a:solidFill>
                  <a:srgbClr val="87A8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ru-RU" sz="2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05</a:t>
                  </a:r>
                  <a:endPara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F2BF891-DEF6-4C8A-BA47-C96C5D1A27B3}"/>
                  </a:ext>
                </a:extLst>
              </p:cNvPr>
              <p:cNvSpPr txBox="1"/>
              <p:nvPr/>
            </p:nvSpPr>
            <p:spPr>
              <a:xfrm>
                <a:off x="6133535" y="3527054"/>
                <a:ext cx="3277012" cy="12754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Нейро- и психофизиологические технологии и инструменты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193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3B09699-1A80-4FCC-BAF4-344B479853E7}"/>
              </a:ext>
            </a:extLst>
          </p:cNvPr>
          <p:cNvCxnSpPr>
            <a:cxnSpLocks/>
          </p:cNvCxnSpPr>
          <p:nvPr/>
        </p:nvCxnSpPr>
        <p:spPr>
          <a:xfrm flipH="1">
            <a:off x="6096000" y="1156532"/>
            <a:ext cx="15240" cy="5447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7F65A61-D4D5-4383-BC90-AA2F756FC176}"/>
              </a:ext>
            </a:extLst>
          </p:cNvPr>
          <p:cNvCxnSpPr>
            <a:cxnSpLocks/>
          </p:cNvCxnSpPr>
          <p:nvPr/>
        </p:nvCxnSpPr>
        <p:spPr>
          <a:xfrm>
            <a:off x="354605" y="4274448"/>
            <a:ext cx="11538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3ED4B69-F261-4AB5-BB06-C3E822FFC1D0}"/>
              </a:ext>
            </a:extLst>
          </p:cNvPr>
          <p:cNvSpPr/>
          <p:nvPr/>
        </p:nvSpPr>
        <p:spPr>
          <a:xfrm>
            <a:off x="6259946" y="4432505"/>
            <a:ext cx="1777543" cy="1713097"/>
          </a:xfrm>
          <a:prstGeom prst="roundRect">
            <a:avLst/>
          </a:prstGeom>
          <a:solidFill>
            <a:srgbClr val="AC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Мастер-класс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«Нейросети и искусственный интеллект»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от компьютерной академии TOP, Владивосток</a:t>
            </a:r>
          </a:p>
        </p:txBody>
      </p:sp>
      <p:sp>
        <p:nvSpPr>
          <p:cNvPr id="25" name="Google Shape;67;p15">
            <a:extLst>
              <a:ext uri="{FF2B5EF4-FFF2-40B4-BE49-F238E27FC236}">
                <a16:creationId xmlns:a16="http://schemas.microsoft.com/office/drawing/2014/main" id="{F26C0F70-83E8-4CD5-839D-2E1A712B4460}"/>
              </a:ext>
            </a:extLst>
          </p:cNvPr>
          <p:cNvSpPr txBox="1"/>
          <p:nvPr/>
        </p:nvSpPr>
        <p:spPr>
          <a:xfrm>
            <a:off x="5081948" y="1122446"/>
            <a:ext cx="95513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платно</a:t>
            </a:r>
          </a:p>
        </p:txBody>
      </p:sp>
      <p:sp>
        <p:nvSpPr>
          <p:cNvPr id="26" name="Google Shape;67;p15">
            <a:extLst>
              <a:ext uri="{FF2B5EF4-FFF2-40B4-BE49-F238E27FC236}">
                <a16:creationId xmlns:a16="http://schemas.microsoft.com/office/drawing/2014/main" id="{95CEC4C3-3C34-454C-88C9-3CC8E26754F3}"/>
              </a:ext>
            </a:extLst>
          </p:cNvPr>
          <p:cNvSpPr txBox="1"/>
          <p:nvPr/>
        </p:nvSpPr>
        <p:spPr>
          <a:xfrm>
            <a:off x="6185280" y="1122446"/>
            <a:ext cx="1256042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бесплатно</a:t>
            </a:r>
          </a:p>
        </p:txBody>
      </p:sp>
      <p:sp>
        <p:nvSpPr>
          <p:cNvPr id="27" name="Google Shape;67;p15">
            <a:extLst>
              <a:ext uri="{FF2B5EF4-FFF2-40B4-BE49-F238E27FC236}">
                <a16:creationId xmlns:a16="http://schemas.microsoft.com/office/drawing/2014/main" id="{BF35EEAF-4523-4824-9074-D490FFF7A4B2}"/>
              </a:ext>
            </a:extLst>
          </p:cNvPr>
          <p:cNvSpPr txBox="1"/>
          <p:nvPr/>
        </p:nvSpPr>
        <p:spPr>
          <a:xfrm rot="16200000">
            <a:off x="-1031024" y="2377063"/>
            <a:ext cx="2995033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Развитие предпринимательских компетенций</a:t>
            </a:r>
          </a:p>
        </p:txBody>
      </p:sp>
      <p:sp>
        <p:nvSpPr>
          <p:cNvPr id="28" name="Google Shape;67;p15">
            <a:extLst>
              <a:ext uri="{FF2B5EF4-FFF2-40B4-BE49-F238E27FC236}">
                <a16:creationId xmlns:a16="http://schemas.microsoft.com/office/drawing/2014/main" id="{8B02AEB0-2C9E-4C85-8A30-B4FA3A720D0E}"/>
              </a:ext>
            </a:extLst>
          </p:cNvPr>
          <p:cNvSpPr txBox="1"/>
          <p:nvPr/>
        </p:nvSpPr>
        <p:spPr>
          <a:xfrm rot="16200000">
            <a:off x="-886726" y="5127072"/>
            <a:ext cx="2706436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Развитие научно-технических компетенций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0C18427-7895-4ED2-98E6-6F410F7E6F10}"/>
              </a:ext>
            </a:extLst>
          </p:cNvPr>
          <p:cNvSpPr/>
          <p:nvPr/>
        </p:nvSpPr>
        <p:spPr>
          <a:xfrm>
            <a:off x="10172776" y="4432505"/>
            <a:ext cx="1643303" cy="1233457"/>
          </a:xfrm>
          <a:prstGeom prst="roundRect">
            <a:avLst/>
          </a:prstGeom>
          <a:solidFill>
            <a:srgbClr val="AC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Мастер-классы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от Детского технопарка «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Кванториум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»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Владивосток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01E61B2-26BD-47B3-AEB5-9A79548D7A89}"/>
              </a:ext>
            </a:extLst>
          </p:cNvPr>
          <p:cNvSpPr/>
          <p:nvPr/>
        </p:nvSpPr>
        <p:spPr>
          <a:xfrm>
            <a:off x="1356011" y="2956536"/>
            <a:ext cx="2099062" cy="1178988"/>
          </a:xfrm>
          <a:prstGeom prst="round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Школа лидера «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ИнПро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» для детей и подростков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Владивосток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4 000 руб./мес.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84B4F6FA-3C1B-4588-BEAB-8742B834818C}"/>
              </a:ext>
            </a:extLst>
          </p:cNvPr>
          <p:cNvSpPr/>
          <p:nvPr/>
        </p:nvSpPr>
        <p:spPr>
          <a:xfrm>
            <a:off x="3516081" y="4432505"/>
            <a:ext cx="2490641" cy="1671591"/>
          </a:xfrm>
          <a:prstGeom prst="roundRect">
            <a:avLst/>
          </a:prstGeom>
          <a:solidFill>
            <a:srgbClr val="416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Мастер-класс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«Обучение работе в программах с использованием нейросетей и ИИ в IT-лаборатории»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Владивосток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10 000 рублей за 10 дней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026B9BC1-82FE-44AF-8296-AF8E6667F0E1}"/>
              </a:ext>
            </a:extLst>
          </p:cNvPr>
          <p:cNvSpPr/>
          <p:nvPr/>
        </p:nvSpPr>
        <p:spPr>
          <a:xfrm>
            <a:off x="8159767" y="4432505"/>
            <a:ext cx="1877518" cy="1526298"/>
          </a:xfrm>
          <a:prstGeom prst="roundRect">
            <a:avLst/>
          </a:prstGeom>
          <a:solidFill>
            <a:srgbClr val="AC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Мастер-класс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«Практическое применение нейросети»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-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Алабуга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Политех, Елабуга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A49CEB66-62BA-4A93-A382-D355C642ED3D}"/>
              </a:ext>
            </a:extLst>
          </p:cNvPr>
          <p:cNvSpPr/>
          <p:nvPr/>
        </p:nvSpPr>
        <p:spPr>
          <a:xfrm>
            <a:off x="1243208" y="4432505"/>
            <a:ext cx="2137381" cy="1195029"/>
          </a:xfrm>
          <a:prstGeom prst="roundRect">
            <a:avLst/>
          </a:prstGeom>
          <a:solidFill>
            <a:srgbClr val="416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Интенсив по программированию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от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ProGameVL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Владивосток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7900 руб. за 5 дней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4796656-AEDD-4AFC-9FC9-02205D254A8B}"/>
              </a:ext>
            </a:extLst>
          </p:cNvPr>
          <p:cNvSpPr/>
          <p:nvPr/>
        </p:nvSpPr>
        <p:spPr>
          <a:xfrm>
            <a:off x="681610" y="1623364"/>
            <a:ext cx="2798208" cy="1229020"/>
          </a:xfrm>
          <a:prstGeom prst="round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Интенсив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«Технологическое предпринимательство для школьников»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- Большая разведка, Пермь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9 000 руб./мес.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91B4AC67-7C7B-43FD-8505-F80D183283B7}"/>
              </a:ext>
            </a:extLst>
          </p:cNvPr>
          <p:cNvSpPr/>
          <p:nvPr/>
        </p:nvSpPr>
        <p:spPr>
          <a:xfrm>
            <a:off x="3628524" y="1834369"/>
            <a:ext cx="2349635" cy="2301155"/>
          </a:xfrm>
          <a:prstGeom prst="round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«Авторский курс для детей и подростков по развитию предпринимательского мышления и компетенций»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от  бизнес-школы «Фабрика “Дети”», Москва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9000 руб./мес.</a:t>
            </a:r>
          </a:p>
        </p:txBody>
      </p:sp>
      <p:sp>
        <p:nvSpPr>
          <p:cNvPr id="39" name="Google Shape;67;p15">
            <a:extLst>
              <a:ext uri="{FF2B5EF4-FFF2-40B4-BE49-F238E27FC236}">
                <a16:creationId xmlns:a16="http://schemas.microsoft.com/office/drawing/2014/main" id="{D87B3B87-66F6-423D-AF3B-85ECE4D5AD6E}"/>
              </a:ext>
            </a:extLst>
          </p:cNvPr>
          <p:cNvSpPr txBox="1"/>
          <p:nvPr/>
        </p:nvSpPr>
        <p:spPr>
          <a:xfrm>
            <a:off x="1064446" y="351014"/>
            <a:ext cx="574464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Montserrat Light"/>
              </a:rPr>
              <a:t>АНАЛОГИ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E120FF53-927B-43C8-B53E-D81F5D3210B3}"/>
              </a:ext>
            </a:extLst>
          </p:cNvPr>
          <p:cNvSpPr/>
          <p:nvPr/>
        </p:nvSpPr>
        <p:spPr>
          <a:xfrm>
            <a:off x="8898253" y="2299159"/>
            <a:ext cx="2425478" cy="1836365"/>
          </a:xfrm>
          <a:prstGeom prst="round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«Креативное мышление»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- серия бесплатных занятий и мастер-классов для подростков от Школы Креативных индустрий, Владивосток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60592AF-2867-41E8-8252-91D32CD2D933}"/>
              </a:ext>
            </a:extLst>
          </p:cNvPr>
          <p:cNvSpPr/>
          <p:nvPr/>
        </p:nvSpPr>
        <p:spPr>
          <a:xfrm>
            <a:off x="6283164" y="3122459"/>
            <a:ext cx="2425478" cy="1013065"/>
          </a:xfrm>
          <a:prstGeom prst="round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«Курс на бизнес и предпринимательство»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на базе ВДЦ «Океан», Владивосток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539F36C8-19C8-4254-A345-0C500E2F805D}"/>
              </a:ext>
            </a:extLst>
          </p:cNvPr>
          <p:cNvSpPr/>
          <p:nvPr/>
        </p:nvSpPr>
        <p:spPr>
          <a:xfrm>
            <a:off x="6283164" y="1834369"/>
            <a:ext cx="2425478" cy="1174566"/>
          </a:xfrm>
          <a:prstGeom prst="round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Мастер-класс по предпринимательству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от KIDS MBA – бизнес –школа для детей, Москва</a:t>
            </a:r>
          </a:p>
        </p:txBody>
      </p:sp>
    </p:spTree>
    <p:extLst>
      <p:ext uri="{BB962C8B-B14F-4D97-AF65-F5344CB8AC3E}">
        <p14:creationId xmlns:p14="http://schemas.microsoft.com/office/powerpoint/2010/main" val="339941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97893-CB39-E215-BA3C-AB99D252E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6392362-F42A-E226-CCB5-87E838AA968C}"/>
              </a:ext>
            </a:extLst>
          </p:cNvPr>
          <p:cNvGrpSpPr/>
          <p:nvPr/>
        </p:nvGrpSpPr>
        <p:grpSpPr>
          <a:xfrm>
            <a:off x="740861" y="382369"/>
            <a:ext cx="8316875" cy="6170831"/>
            <a:chOff x="1074095" y="1050466"/>
            <a:chExt cx="5730179" cy="3423259"/>
          </a:xfrm>
        </p:grpSpPr>
        <p:cxnSp>
          <p:nvCxnSpPr>
            <p:cNvPr id="4" name="Google Shape;125;p16">
              <a:extLst>
                <a:ext uri="{FF2B5EF4-FFF2-40B4-BE49-F238E27FC236}">
                  <a16:creationId xmlns:a16="http://schemas.microsoft.com/office/drawing/2014/main" id="{98865A02-1053-DF0E-5C22-1CC39700465A}"/>
                </a:ext>
              </a:extLst>
            </p:cNvPr>
            <p:cNvCxnSpPr>
              <a:cxnSpLocks/>
            </p:cNvCxnSpPr>
            <p:nvPr/>
          </p:nvCxnSpPr>
          <p:spPr>
            <a:xfrm>
              <a:off x="4847381" y="1722256"/>
              <a:ext cx="12987" cy="2751469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</p:cxnSp>
        <p:sp>
          <p:nvSpPr>
            <p:cNvPr id="6" name="Google Shape;116;p16">
              <a:extLst>
                <a:ext uri="{FF2B5EF4-FFF2-40B4-BE49-F238E27FC236}">
                  <a16:creationId xmlns:a16="http://schemas.microsoft.com/office/drawing/2014/main" id="{4C77E733-EE12-328F-2D8B-3128D748AE4B}"/>
                </a:ext>
              </a:extLst>
            </p:cNvPr>
            <p:cNvSpPr/>
            <p:nvPr/>
          </p:nvSpPr>
          <p:spPr>
            <a:xfrm>
              <a:off x="4189205" y="2310714"/>
              <a:ext cx="1329092" cy="1027075"/>
            </a:xfrm>
            <a:prstGeom prst="ellipse">
              <a:avLst/>
            </a:prstGeom>
            <a:solidFill>
              <a:srgbClr val="BBD6EE">
                <a:alpha val="4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95B6426-BA11-0ABD-4C97-BAE8957D3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6639" b="1303"/>
            <a:stretch/>
          </p:blipFill>
          <p:spPr>
            <a:xfrm>
              <a:off x="4684482" y="2513346"/>
              <a:ext cx="338538" cy="621810"/>
            </a:xfrm>
            <a:prstGeom prst="rect">
              <a:avLst/>
            </a:prstGeom>
          </p:spPr>
        </p:pic>
        <p:sp>
          <p:nvSpPr>
            <p:cNvPr id="8" name="Google Shape;157;p17">
              <a:extLst>
                <a:ext uri="{FF2B5EF4-FFF2-40B4-BE49-F238E27FC236}">
                  <a16:creationId xmlns:a16="http://schemas.microsoft.com/office/drawing/2014/main" id="{5D9DCFF6-D99E-DB09-45A3-EDA1CCFD09A1}"/>
                </a:ext>
              </a:extLst>
            </p:cNvPr>
            <p:cNvSpPr/>
            <p:nvPr/>
          </p:nvSpPr>
          <p:spPr>
            <a:xfrm>
              <a:off x="1074095" y="1050466"/>
              <a:ext cx="5730179" cy="341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>
                <a:buSzPts val="1400"/>
              </a:pPr>
              <a:r>
                <a:rPr lang="ru-RU" sz="2800" b="1" dirty="0">
                  <a:solidFill>
                    <a:schemeClr val="accent1">
                      <a:lumMod val="50000"/>
                    </a:schemeClr>
                  </a:solidFill>
                  <a:latin typeface="+mj-lt"/>
                  <a:sym typeface="Montserrat"/>
                </a:rPr>
                <a:t>АНАЛИЗ МЕЖДУНАРОДНОГО ОПЫТА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2800ACD-E126-4A21-916E-0EC6480F621E}"/>
              </a:ext>
            </a:extLst>
          </p:cNvPr>
          <p:cNvSpPr txBox="1"/>
          <p:nvPr/>
        </p:nvSpPr>
        <p:spPr>
          <a:xfrm>
            <a:off x="6236320" y="2043501"/>
            <a:ext cx="548954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287338" algn="just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  <a:defRPr sz="1700" b="1">
                <a:solidFill>
                  <a:schemeClr val="bg2">
                    <a:lumMod val="50000"/>
                  </a:schemeClr>
                </a:solidFill>
                <a:effectLst/>
                <a:latin typeface="Montserrat" panose="020B0604020202020204" charset="-52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Токийский</a:t>
            </a:r>
            <a:r>
              <a:rPr lang="ru-RU" b="0" dirty="0"/>
              <a:t> университет (</a:t>
            </a:r>
            <a:r>
              <a:rPr lang="ru-RU" b="0" dirty="0" err="1"/>
              <a:t>Todai</a:t>
            </a:r>
            <a:r>
              <a:rPr lang="ru-RU" b="0" dirty="0"/>
              <a:t>) запустил </a:t>
            </a:r>
            <a:r>
              <a:rPr lang="ru-RU" b="0" dirty="0" err="1"/>
              <a:t>Metaverse</a:t>
            </a:r>
            <a:r>
              <a:rPr lang="ru-RU" b="0" dirty="0"/>
              <a:t> School </a:t>
            </a:r>
            <a:r>
              <a:rPr lang="ru-RU" b="0" dirty="0" err="1"/>
              <a:t>of</a:t>
            </a:r>
            <a:r>
              <a:rPr lang="ru-RU" b="0" dirty="0"/>
              <a:t> Engineering. Проект реализует программы, в которых </a:t>
            </a:r>
            <a:r>
              <a:rPr lang="ru-RU" dirty="0"/>
              <a:t>обучение</a:t>
            </a:r>
            <a:r>
              <a:rPr lang="ru-RU" b="0" dirty="0"/>
              <a:t> происходит в </a:t>
            </a:r>
            <a:r>
              <a:rPr lang="ru-RU" dirty="0"/>
              <a:t>виртуальном кампусе</a:t>
            </a:r>
            <a:r>
              <a:rPr lang="ru-RU" b="0" dirty="0"/>
              <a:t>.</a:t>
            </a:r>
          </a:p>
          <a:p>
            <a:pPr indent="0">
              <a:buNone/>
            </a:pPr>
            <a:endParaRPr lang="ru-RU" b="0" dirty="0"/>
          </a:p>
          <a:p>
            <a:r>
              <a:rPr lang="ru-RU" b="0" dirty="0"/>
              <a:t>В Университете </a:t>
            </a:r>
            <a:r>
              <a:rPr lang="ru-RU" dirty="0"/>
              <a:t>Гонконга</a:t>
            </a:r>
            <a:r>
              <a:rPr lang="ru-RU" b="0" dirty="0"/>
              <a:t> (</a:t>
            </a:r>
            <a:r>
              <a:rPr lang="ru-RU" b="0" dirty="0" err="1"/>
              <a:t>Hong</a:t>
            </a:r>
            <a:r>
              <a:rPr lang="ru-RU" b="0" dirty="0"/>
              <a:t> Kong University </a:t>
            </a:r>
            <a:r>
              <a:rPr lang="ru-RU" b="0" dirty="0" err="1"/>
              <a:t>of</a:t>
            </a:r>
            <a:r>
              <a:rPr lang="ru-RU" b="0" dirty="0"/>
              <a:t> Science </a:t>
            </a:r>
            <a:r>
              <a:rPr lang="ru-RU" b="0" dirty="0" err="1"/>
              <a:t>and</a:t>
            </a:r>
            <a:r>
              <a:rPr lang="ru-RU" b="0" dirty="0"/>
              <a:t> Technology) уже проводят </a:t>
            </a:r>
            <a:r>
              <a:rPr lang="ru-RU" dirty="0"/>
              <a:t>занятия в виртуальных классах </a:t>
            </a:r>
            <a:r>
              <a:rPr lang="ru-RU" b="0" dirty="0"/>
              <a:t>и планируют открыть </a:t>
            </a:r>
            <a:r>
              <a:rPr lang="ru-RU" b="0" dirty="0" err="1"/>
              <a:t>метаверситет</a:t>
            </a:r>
            <a:r>
              <a:rPr lang="ru-RU" b="0" dirty="0"/>
              <a:t>.</a:t>
            </a:r>
          </a:p>
          <a:p>
            <a:pPr indent="0">
              <a:buNone/>
            </a:pPr>
            <a:endParaRPr lang="ru-RU" b="0" dirty="0"/>
          </a:p>
          <a:p>
            <a:r>
              <a:rPr lang="ru-RU" b="0" dirty="0" err="1"/>
              <a:t>НЕЙМАРК.MetaVerse</a:t>
            </a:r>
            <a:r>
              <a:rPr lang="ru-RU" b="0" dirty="0"/>
              <a:t> — </a:t>
            </a:r>
            <a:r>
              <a:rPr lang="ru-RU" dirty="0"/>
              <a:t>виртуальный образовательный центр</a:t>
            </a:r>
            <a:r>
              <a:rPr lang="ru-RU" b="0" dirty="0"/>
              <a:t>, где слушатели из разных точек страны посещают лекции, проводят лабораторные работы и развивают цифровые проекты.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A3A5DA-DF86-4AE6-AEBC-CB5937D399E3}"/>
              </a:ext>
            </a:extLst>
          </p:cNvPr>
          <p:cNvSpPr txBox="1"/>
          <p:nvPr/>
        </p:nvSpPr>
        <p:spPr>
          <a:xfrm>
            <a:off x="609352" y="2057338"/>
            <a:ext cx="537168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  <a:defRPr sz="1900">
                <a:solidFill>
                  <a:schemeClr val="accent1">
                    <a:lumMod val="50000"/>
                  </a:schemeClr>
                </a:solidFill>
                <a:effectLst/>
                <a:latin typeface="Montserrat" panose="020B0604020202020204" charset="-52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287338" algn="just"/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Университеты КНР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поощряют студентов использовать ИИ в качестве помощи при </a:t>
            </a:r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написании курсовой работы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, но подчеркивают, что результаты, полученные с </a:t>
            </a:r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помощью ИИ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, должны быть продуктом критического мышления студентов и активного обучения, а не простого «копирования и вставки».</a:t>
            </a:r>
          </a:p>
          <a:p>
            <a:pPr indent="0" algn="just">
              <a:buNone/>
            </a:pPr>
            <a:endParaRPr lang="ru-RU" sz="1700" dirty="0">
              <a:solidFill>
                <a:schemeClr val="bg2">
                  <a:lumMod val="50000"/>
                </a:schemeClr>
              </a:solidFill>
            </a:endParaRPr>
          </a:p>
          <a:p>
            <a:pPr indent="287338" algn="just"/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Гарвардская школа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 бизнеса допускает использование </a:t>
            </a:r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генеративного ИИ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, но при этом необходимо </a:t>
            </a:r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цитирование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. Стэнфордский университет представил Руководство по политике в области генеративного искусственного интеллекта.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53531C-C4D3-4377-B1DB-DAA3F7845CAF}"/>
              </a:ext>
            </a:extLst>
          </p:cNvPr>
          <p:cNvSpPr txBox="1"/>
          <p:nvPr/>
        </p:nvSpPr>
        <p:spPr>
          <a:xfrm>
            <a:off x="1122761" y="1173672"/>
            <a:ext cx="43448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</a:rPr>
              <a:t>Педагогика с использованием генеративного 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890CCF-F71B-4061-9EF3-8EF489C00115}"/>
              </a:ext>
            </a:extLst>
          </p:cNvPr>
          <p:cNvSpPr txBox="1"/>
          <p:nvPr/>
        </p:nvSpPr>
        <p:spPr>
          <a:xfrm>
            <a:off x="7191248" y="1118119"/>
            <a:ext cx="39438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2"/>
                </a:solidFill>
              </a:rPr>
              <a:t>Метавселенная</a:t>
            </a:r>
            <a:r>
              <a:rPr lang="ru-RU" sz="2000" b="1" dirty="0">
                <a:solidFill>
                  <a:schemeClr val="bg2"/>
                </a:solidFill>
              </a:rPr>
              <a:t> для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904463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61DDC40F-F05A-4301-B9BB-5643DC378736}"/>
              </a:ext>
            </a:extLst>
          </p:cNvPr>
          <p:cNvSpPr txBox="1"/>
          <p:nvPr/>
        </p:nvSpPr>
        <p:spPr>
          <a:xfrm>
            <a:off x="1932611" y="5494854"/>
            <a:ext cx="26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Конкуренция с крупными, хорошо известными организациями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D94BDB27-66A0-458F-AB1C-1B3C94FFF47B}"/>
              </a:ext>
            </a:extLst>
          </p:cNvPr>
          <p:cNvGrpSpPr/>
          <p:nvPr/>
        </p:nvGrpSpPr>
        <p:grpSpPr>
          <a:xfrm>
            <a:off x="4653857" y="5400364"/>
            <a:ext cx="1085123" cy="1090498"/>
            <a:chOff x="7362140" y="4681864"/>
            <a:chExt cx="1085123" cy="1090498"/>
          </a:xfrm>
        </p:grpSpPr>
        <p:sp>
          <p:nvSpPr>
            <p:cNvPr id="36" name="Google Shape;6926;p66">
              <a:extLst>
                <a:ext uri="{FF2B5EF4-FFF2-40B4-BE49-F238E27FC236}">
                  <a16:creationId xmlns:a16="http://schemas.microsoft.com/office/drawing/2014/main" id="{3930B46B-3ABD-40B4-A6BF-913D809B7879}"/>
                </a:ext>
              </a:extLst>
            </p:cNvPr>
            <p:cNvSpPr/>
            <p:nvPr/>
          </p:nvSpPr>
          <p:spPr>
            <a:xfrm>
              <a:off x="7362140" y="4681864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9897;p71">
              <a:extLst>
                <a:ext uri="{FF2B5EF4-FFF2-40B4-BE49-F238E27FC236}">
                  <a16:creationId xmlns:a16="http://schemas.microsoft.com/office/drawing/2014/main" id="{8BA38CA9-38FD-4A7B-8632-754A6F7A3685}"/>
                </a:ext>
              </a:extLst>
            </p:cNvPr>
            <p:cNvGrpSpPr/>
            <p:nvPr/>
          </p:nvGrpSpPr>
          <p:grpSpPr>
            <a:xfrm>
              <a:off x="7681533" y="4979372"/>
              <a:ext cx="446336" cy="495482"/>
              <a:chOff x="2224585" y="1962854"/>
              <a:chExt cx="303163" cy="351809"/>
            </a:xfrm>
          </p:grpSpPr>
          <p:sp>
            <p:nvSpPr>
              <p:cNvPr id="38" name="Google Shape;9898;p71">
                <a:extLst>
                  <a:ext uri="{FF2B5EF4-FFF2-40B4-BE49-F238E27FC236}">
                    <a16:creationId xmlns:a16="http://schemas.microsoft.com/office/drawing/2014/main" id="{074A03BB-5797-46BE-82B8-EBE088B1A924}"/>
                  </a:ext>
                </a:extLst>
              </p:cNvPr>
              <p:cNvSpPr/>
              <p:nvPr/>
            </p:nvSpPr>
            <p:spPr>
              <a:xfrm>
                <a:off x="2283143" y="1962854"/>
                <a:ext cx="181018" cy="81870"/>
              </a:xfrm>
              <a:custGeom>
                <a:avLst/>
                <a:gdLst/>
                <a:ahLst/>
                <a:cxnLst/>
                <a:rect l="l" t="t" r="r" b="b"/>
                <a:pathLst>
                  <a:path w="12090" h="5468" extrusionOk="0">
                    <a:moveTo>
                      <a:pt x="652" y="1"/>
                    </a:moveTo>
                    <a:lnTo>
                      <a:pt x="0" y="5467"/>
                    </a:lnTo>
                    <a:lnTo>
                      <a:pt x="12089" y="5467"/>
                    </a:lnTo>
                    <a:lnTo>
                      <a:pt x="11774" y="1"/>
                    </a:lnTo>
                    <a:close/>
                  </a:path>
                </a:pathLst>
              </a:custGeom>
              <a:solidFill>
                <a:srgbClr val="526A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9899;p71">
                <a:extLst>
                  <a:ext uri="{FF2B5EF4-FFF2-40B4-BE49-F238E27FC236}">
                    <a16:creationId xmlns:a16="http://schemas.microsoft.com/office/drawing/2014/main" id="{312C070C-F3A6-4774-A1E0-20C8D39CB83D}"/>
                  </a:ext>
                </a:extLst>
              </p:cNvPr>
              <p:cNvSpPr/>
              <p:nvPr/>
            </p:nvSpPr>
            <p:spPr>
              <a:xfrm>
                <a:off x="2224899" y="1962854"/>
                <a:ext cx="141355" cy="186378"/>
              </a:xfrm>
              <a:custGeom>
                <a:avLst/>
                <a:gdLst/>
                <a:ahLst/>
                <a:cxnLst/>
                <a:rect l="l" t="t" r="r" b="b"/>
                <a:pathLst>
                  <a:path w="9441" h="12448" extrusionOk="0">
                    <a:moveTo>
                      <a:pt x="4563" y="1"/>
                    </a:moveTo>
                    <a:lnTo>
                      <a:pt x="1494" y="1514"/>
                    </a:lnTo>
                    <a:cubicBezTo>
                      <a:pt x="421" y="2040"/>
                      <a:pt x="1" y="3323"/>
                      <a:pt x="505" y="4395"/>
                    </a:cubicBezTo>
                    <a:lnTo>
                      <a:pt x="3659" y="10828"/>
                    </a:lnTo>
                    <a:lnTo>
                      <a:pt x="4458" y="12447"/>
                    </a:lnTo>
                    <a:lnTo>
                      <a:pt x="9441" y="10008"/>
                    </a:lnTo>
                    <a:lnTo>
                      <a:pt x="8221" y="7464"/>
                    </a:lnTo>
                    <a:lnTo>
                      <a:pt x="4563" y="1"/>
                    </a:lnTo>
                    <a:close/>
                  </a:path>
                </a:pathLst>
              </a:custGeom>
              <a:solidFill>
                <a:srgbClr val="768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9900;p71">
                <a:extLst>
                  <a:ext uri="{FF2B5EF4-FFF2-40B4-BE49-F238E27FC236}">
                    <a16:creationId xmlns:a16="http://schemas.microsoft.com/office/drawing/2014/main" id="{B17E38E2-EB7D-4727-A336-9685E3686FB9}"/>
                  </a:ext>
                </a:extLst>
              </p:cNvPr>
              <p:cNvSpPr/>
              <p:nvPr/>
            </p:nvSpPr>
            <p:spPr>
              <a:xfrm>
                <a:off x="2386393" y="1962854"/>
                <a:ext cx="141355" cy="186378"/>
              </a:xfrm>
              <a:custGeom>
                <a:avLst/>
                <a:gdLst/>
                <a:ahLst/>
                <a:cxnLst/>
                <a:rect l="l" t="t" r="r" b="b"/>
                <a:pathLst>
                  <a:path w="9441" h="12448" extrusionOk="0">
                    <a:moveTo>
                      <a:pt x="4878" y="1"/>
                    </a:moveTo>
                    <a:lnTo>
                      <a:pt x="1241" y="7464"/>
                    </a:lnTo>
                    <a:lnTo>
                      <a:pt x="0" y="10008"/>
                    </a:lnTo>
                    <a:lnTo>
                      <a:pt x="4983" y="12447"/>
                    </a:lnTo>
                    <a:lnTo>
                      <a:pt x="5782" y="10828"/>
                    </a:lnTo>
                    <a:lnTo>
                      <a:pt x="8936" y="4395"/>
                    </a:lnTo>
                    <a:cubicBezTo>
                      <a:pt x="9440" y="3323"/>
                      <a:pt x="9020" y="2040"/>
                      <a:pt x="7947" y="1514"/>
                    </a:cubicBezTo>
                    <a:lnTo>
                      <a:pt x="4878" y="1"/>
                    </a:lnTo>
                    <a:close/>
                  </a:path>
                </a:pathLst>
              </a:custGeom>
              <a:solidFill>
                <a:srgbClr val="768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9901;p71">
                <a:extLst>
                  <a:ext uri="{FF2B5EF4-FFF2-40B4-BE49-F238E27FC236}">
                    <a16:creationId xmlns:a16="http://schemas.microsoft.com/office/drawing/2014/main" id="{088D987D-66A7-4D73-898E-F0E0022149AB}"/>
                  </a:ext>
                </a:extLst>
              </p:cNvPr>
              <p:cNvSpPr/>
              <p:nvPr/>
            </p:nvSpPr>
            <p:spPr>
              <a:xfrm>
                <a:off x="2279684" y="2074609"/>
                <a:ext cx="86571" cy="74623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4984" extrusionOk="0">
                    <a:moveTo>
                      <a:pt x="4541" y="0"/>
                    </a:moveTo>
                    <a:cubicBezTo>
                      <a:pt x="2649" y="484"/>
                      <a:pt x="1030" y="1682"/>
                      <a:pt x="0" y="3364"/>
                    </a:cubicBezTo>
                    <a:lnTo>
                      <a:pt x="799" y="4983"/>
                    </a:lnTo>
                    <a:lnTo>
                      <a:pt x="5782" y="2544"/>
                    </a:lnTo>
                    <a:lnTo>
                      <a:pt x="4541" y="0"/>
                    </a:lnTo>
                    <a:close/>
                  </a:path>
                </a:pathLst>
              </a:custGeom>
              <a:solidFill>
                <a:srgbClr val="526A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9902;p71">
                <a:extLst>
                  <a:ext uri="{FF2B5EF4-FFF2-40B4-BE49-F238E27FC236}">
                    <a16:creationId xmlns:a16="http://schemas.microsoft.com/office/drawing/2014/main" id="{5E66C5C1-9331-4FA6-8C1D-217D518F4FC8}"/>
                  </a:ext>
                </a:extLst>
              </p:cNvPr>
              <p:cNvSpPr/>
              <p:nvPr/>
            </p:nvSpPr>
            <p:spPr>
              <a:xfrm>
                <a:off x="2386393" y="2074609"/>
                <a:ext cx="86571" cy="74623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4984" extrusionOk="0">
                    <a:moveTo>
                      <a:pt x="1241" y="0"/>
                    </a:moveTo>
                    <a:lnTo>
                      <a:pt x="0" y="2544"/>
                    </a:lnTo>
                    <a:lnTo>
                      <a:pt x="4983" y="4983"/>
                    </a:lnTo>
                    <a:lnTo>
                      <a:pt x="5782" y="3364"/>
                    </a:lnTo>
                    <a:cubicBezTo>
                      <a:pt x="4752" y="1682"/>
                      <a:pt x="3133" y="484"/>
                      <a:pt x="1241" y="0"/>
                    </a:cubicBezTo>
                    <a:close/>
                  </a:path>
                </a:pathLst>
              </a:custGeom>
              <a:solidFill>
                <a:srgbClr val="526A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9903;p71">
                <a:extLst>
                  <a:ext uri="{FF2B5EF4-FFF2-40B4-BE49-F238E27FC236}">
                    <a16:creationId xmlns:a16="http://schemas.microsoft.com/office/drawing/2014/main" id="{48D7F227-9E2D-42E3-83C2-FCF82A502161}"/>
                  </a:ext>
                </a:extLst>
              </p:cNvPr>
              <p:cNvSpPr/>
              <p:nvPr/>
            </p:nvSpPr>
            <p:spPr>
              <a:xfrm>
                <a:off x="2224585" y="2087830"/>
                <a:ext cx="265073" cy="226833"/>
              </a:xfrm>
              <a:custGeom>
                <a:avLst/>
                <a:gdLst/>
                <a:ahLst/>
                <a:cxnLst/>
                <a:rect l="l" t="t" r="r" b="b"/>
                <a:pathLst>
                  <a:path w="17704" h="15150" extrusionOk="0">
                    <a:moveTo>
                      <a:pt x="10134" y="0"/>
                    </a:moveTo>
                    <a:cubicBezTo>
                      <a:pt x="3386" y="0"/>
                      <a:pt x="1" y="8158"/>
                      <a:pt x="4773" y="12930"/>
                    </a:cubicBezTo>
                    <a:cubicBezTo>
                      <a:pt x="6221" y="14378"/>
                      <a:pt x="8158" y="15150"/>
                      <a:pt x="10125" y="15150"/>
                    </a:cubicBezTo>
                    <a:cubicBezTo>
                      <a:pt x="11100" y="15150"/>
                      <a:pt x="12081" y="14960"/>
                      <a:pt x="13015" y="14570"/>
                    </a:cubicBezTo>
                    <a:cubicBezTo>
                      <a:pt x="15853" y="13414"/>
                      <a:pt x="17703" y="10639"/>
                      <a:pt x="17703" y="7590"/>
                    </a:cubicBezTo>
                    <a:cubicBezTo>
                      <a:pt x="17703" y="3406"/>
                      <a:pt x="14318" y="0"/>
                      <a:pt x="10134" y="0"/>
                    </a:cubicBezTo>
                    <a:close/>
                  </a:path>
                </a:pathLst>
              </a:custGeom>
              <a:solidFill>
                <a:srgbClr val="9BAF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9904;p71">
                <a:extLst>
                  <a:ext uri="{FF2B5EF4-FFF2-40B4-BE49-F238E27FC236}">
                    <a16:creationId xmlns:a16="http://schemas.microsoft.com/office/drawing/2014/main" id="{5B0267AC-9F29-407A-BD46-FAD41782179F}"/>
                  </a:ext>
                </a:extLst>
              </p:cNvPr>
              <p:cNvSpPr/>
              <p:nvPr/>
            </p:nvSpPr>
            <p:spPr>
              <a:xfrm>
                <a:off x="2274953" y="2125605"/>
                <a:ext cx="177244" cy="151627"/>
              </a:xfrm>
              <a:custGeom>
                <a:avLst/>
                <a:gdLst/>
                <a:ahLst/>
                <a:cxnLst/>
                <a:rect l="l" t="t" r="r" b="b"/>
                <a:pathLst>
                  <a:path w="11838" h="10127" extrusionOk="0">
                    <a:moveTo>
                      <a:pt x="6770" y="0"/>
                    </a:moveTo>
                    <a:cubicBezTo>
                      <a:pt x="2250" y="0"/>
                      <a:pt x="1" y="5446"/>
                      <a:pt x="3196" y="8641"/>
                    </a:cubicBezTo>
                    <a:cubicBezTo>
                      <a:pt x="4222" y="9667"/>
                      <a:pt x="5488" y="10127"/>
                      <a:pt x="6731" y="10127"/>
                    </a:cubicBezTo>
                    <a:cubicBezTo>
                      <a:pt x="9333" y="10127"/>
                      <a:pt x="11837" y="8112"/>
                      <a:pt x="11837" y="5067"/>
                    </a:cubicBezTo>
                    <a:cubicBezTo>
                      <a:pt x="11837" y="2271"/>
                      <a:pt x="9567" y="0"/>
                      <a:pt x="6770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905;p71">
                <a:extLst>
                  <a:ext uri="{FF2B5EF4-FFF2-40B4-BE49-F238E27FC236}">
                    <a16:creationId xmlns:a16="http://schemas.microsoft.com/office/drawing/2014/main" id="{47E6CAB2-F2B2-4845-9FEC-0FFFE59DF62B}"/>
                  </a:ext>
                </a:extLst>
              </p:cNvPr>
              <p:cNvSpPr/>
              <p:nvPr/>
            </p:nvSpPr>
            <p:spPr>
              <a:xfrm>
                <a:off x="2326263" y="2154053"/>
                <a:ext cx="99492" cy="89191"/>
              </a:xfrm>
              <a:custGeom>
                <a:avLst/>
                <a:gdLst/>
                <a:ahLst/>
                <a:cxnLst/>
                <a:rect l="l" t="t" r="r" b="b"/>
                <a:pathLst>
                  <a:path w="6645" h="5957" extrusionOk="0">
                    <a:moveTo>
                      <a:pt x="3343" y="0"/>
                    </a:moveTo>
                    <a:cubicBezTo>
                      <a:pt x="3054" y="0"/>
                      <a:pt x="2766" y="158"/>
                      <a:pt x="2629" y="476"/>
                    </a:cubicBezTo>
                    <a:lnTo>
                      <a:pt x="2292" y="1149"/>
                    </a:lnTo>
                    <a:cubicBezTo>
                      <a:pt x="2166" y="1380"/>
                      <a:pt x="1956" y="1548"/>
                      <a:pt x="1683" y="1590"/>
                    </a:cubicBezTo>
                    <a:lnTo>
                      <a:pt x="947" y="1695"/>
                    </a:lnTo>
                    <a:cubicBezTo>
                      <a:pt x="274" y="1759"/>
                      <a:pt x="1" y="2600"/>
                      <a:pt x="505" y="3062"/>
                    </a:cubicBezTo>
                    <a:lnTo>
                      <a:pt x="1031" y="3588"/>
                    </a:lnTo>
                    <a:cubicBezTo>
                      <a:pt x="1220" y="3756"/>
                      <a:pt x="1304" y="4029"/>
                      <a:pt x="1262" y="4281"/>
                    </a:cubicBezTo>
                    <a:lnTo>
                      <a:pt x="1136" y="5017"/>
                    </a:lnTo>
                    <a:cubicBezTo>
                      <a:pt x="1053" y="5532"/>
                      <a:pt x="1455" y="5955"/>
                      <a:pt x="1917" y="5955"/>
                    </a:cubicBezTo>
                    <a:cubicBezTo>
                      <a:pt x="2041" y="5955"/>
                      <a:pt x="2168" y="5925"/>
                      <a:pt x="2292" y="5858"/>
                    </a:cubicBezTo>
                    <a:lnTo>
                      <a:pt x="2965" y="5522"/>
                    </a:lnTo>
                    <a:cubicBezTo>
                      <a:pt x="3081" y="5459"/>
                      <a:pt x="3207" y="5427"/>
                      <a:pt x="3333" y="5427"/>
                    </a:cubicBezTo>
                    <a:cubicBezTo>
                      <a:pt x="3459" y="5427"/>
                      <a:pt x="3585" y="5459"/>
                      <a:pt x="3701" y="5522"/>
                    </a:cubicBezTo>
                    <a:lnTo>
                      <a:pt x="4374" y="5858"/>
                    </a:lnTo>
                    <a:cubicBezTo>
                      <a:pt x="4500" y="5926"/>
                      <a:pt x="4632" y="5957"/>
                      <a:pt x="4759" y="5957"/>
                    </a:cubicBezTo>
                    <a:cubicBezTo>
                      <a:pt x="5223" y="5957"/>
                      <a:pt x="5629" y="5545"/>
                      <a:pt x="5530" y="5017"/>
                    </a:cubicBezTo>
                    <a:lnTo>
                      <a:pt x="5404" y="4281"/>
                    </a:lnTo>
                    <a:cubicBezTo>
                      <a:pt x="5362" y="4029"/>
                      <a:pt x="5446" y="3756"/>
                      <a:pt x="5635" y="3588"/>
                    </a:cubicBezTo>
                    <a:lnTo>
                      <a:pt x="6161" y="3062"/>
                    </a:lnTo>
                    <a:cubicBezTo>
                      <a:pt x="6644" y="2578"/>
                      <a:pt x="6371" y="1780"/>
                      <a:pt x="5719" y="1695"/>
                    </a:cubicBezTo>
                    <a:lnTo>
                      <a:pt x="4983" y="1590"/>
                    </a:lnTo>
                    <a:cubicBezTo>
                      <a:pt x="4731" y="1527"/>
                      <a:pt x="4500" y="1380"/>
                      <a:pt x="4395" y="1128"/>
                    </a:cubicBezTo>
                    <a:lnTo>
                      <a:pt x="4058" y="455"/>
                    </a:lnTo>
                    <a:cubicBezTo>
                      <a:pt x="3912" y="153"/>
                      <a:pt x="3627" y="0"/>
                      <a:pt x="3343" y="0"/>
                    </a:cubicBezTo>
                    <a:close/>
                  </a:path>
                </a:pathLst>
              </a:custGeom>
              <a:solidFill>
                <a:srgbClr val="9BAF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A0F9E8B2-166E-43F6-B41A-C6F3F3345728}"/>
              </a:ext>
            </a:extLst>
          </p:cNvPr>
          <p:cNvGrpSpPr/>
          <p:nvPr/>
        </p:nvGrpSpPr>
        <p:grpSpPr>
          <a:xfrm>
            <a:off x="6412516" y="1039192"/>
            <a:ext cx="1085123" cy="1090498"/>
            <a:chOff x="5484124" y="4652147"/>
            <a:chExt cx="1085123" cy="1090498"/>
          </a:xfrm>
        </p:grpSpPr>
        <p:sp>
          <p:nvSpPr>
            <p:cNvPr id="11" name="Google Shape;6926;p66">
              <a:extLst>
                <a:ext uri="{FF2B5EF4-FFF2-40B4-BE49-F238E27FC236}">
                  <a16:creationId xmlns:a16="http://schemas.microsoft.com/office/drawing/2014/main" id="{3F7F5F3D-6636-4246-A3D6-8161E4F074D1}"/>
                </a:ext>
              </a:extLst>
            </p:cNvPr>
            <p:cNvSpPr/>
            <p:nvPr/>
          </p:nvSpPr>
          <p:spPr>
            <a:xfrm>
              <a:off x="5484124" y="4652147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6" name="Google Shape;8373;p70">
              <a:extLst>
                <a:ext uri="{FF2B5EF4-FFF2-40B4-BE49-F238E27FC236}">
                  <a16:creationId xmlns:a16="http://schemas.microsoft.com/office/drawing/2014/main" id="{F40A907C-23D7-4F32-8DE6-1D6BF8BFE487}"/>
                </a:ext>
              </a:extLst>
            </p:cNvPr>
            <p:cNvGrpSpPr/>
            <p:nvPr/>
          </p:nvGrpSpPr>
          <p:grpSpPr>
            <a:xfrm>
              <a:off x="5772920" y="4958661"/>
              <a:ext cx="507530" cy="477470"/>
              <a:chOff x="2508373" y="2779889"/>
              <a:chExt cx="337523" cy="337680"/>
            </a:xfrm>
          </p:grpSpPr>
          <p:sp>
            <p:nvSpPr>
              <p:cNvPr id="47" name="Google Shape;8374;p70">
                <a:extLst>
                  <a:ext uri="{FF2B5EF4-FFF2-40B4-BE49-F238E27FC236}">
                    <a16:creationId xmlns:a16="http://schemas.microsoft.com/office/drawing/2014/main" id="{B4B5D671-BF21-4DF2-9B21-565610C68C1C}"/>
                  </a:ext>
                </a:extLst>
              </p:cNvPr>
              <p:cNvSpPr/>
              <p:nvPr/>
            </p:nvSpPr>
            <p:spPr>
              <a:xfrm>
                <a:off x="2508373" y="2779889"/>
                <a:ext cx="256971" cy="256971"/>
              </a:xfrm>
              <a:custGeom>
                <a:avLst/>
                <a:gdLst/>
                <a:ahLst/>
                <a:cxnLst/>
                <a:rect l="l" t="t" r="r" b="b"/>
                <a:pathLst>
                  <a:path w="9781" h="9781" extrusionOk="0">
                    <a:moveTo>
                      <a:pt x="4585" y="0"/>
                    </a:moveTo>
                    <a:cubicBezTo>
                      <a:pt x="4377" y="0"/>
                      <a:pt x="4190" y="153"/>
                      <a:pt x="4155" y="354"/>
                    </a:cubicBezTo>
                    <a:lnTo>
                      <a:pt x="3933" y="1464"/>
                    </a:lnTo>
                    <a:cubicBezTo>
                      <a:pt x="3656" y="1540"/>
                      <a:pt x="3392" y="1651"/>
                      <a:pt x="3149" y="1790"/>
                    </a:cubicBezTo>
                    <a:lnTo>
                      <a:pt x="2213" y="1165"/>
                    </a:lnTo>
                    <a:cubicBezTo>
                      <a:pt x="2138" y="1116"/>
                      <a:pt x="2053" y="1092"/>
                      <a:pt x="1969" y="1092"/>
                    </a:cubicBezTo>
                    <a:cubicBezTo>
                      <a:pt x="1852" y="1092"/>
                      <a:pt x="1736" y="1139"/>
                      <a:pt x="1651" y="1228"/>
                    </a:cubicBezTo>
                    <a:lnTo>
                      <a:pt x="1221" y="1658"/>
                    </a:lnTo>
                    <a:cubicBezTo>
                      <a:pt x="1068" y="1803"/>
                      <a:pt x="1048" y="2039"/>
                      <a:pt x="1166" y="2220"/>
                    </a:cubicBezTo>
                    <a:lnTo>
                      <a:pt x="1790" y="3156"/>
                    </a:lnTo>
                    <a:cubicBezTo>
                      <a:pt x="1651" y="3399"/>
                      <a:pt x="1547" y="3662"/>
                      <a:pt x="1471" y="3940"/>
                    </a:cubicBezTo>
                    <a:lnTo>
                      <a:pt x="361" y="4162"/>
                    </a:lnTo>
                    <a:cubicBezTo>
                      <a:pt x="153" y="4196"/>
                      <a:pt x="7" y="4384"/>
                      <a:pt x="0" y="4592"/>
                    </a:cubicBezTo>
                    <a:lnTo>
                      <a:pt x="0" y="5202"/>
                    </a:lnTo>
                    <a:cubicBezTo>
                      <a:pt x="7" y="5410"/>
                      <a:pt x="153" y="5591"/>
                      <a:pt x="361" y="5632"/>
                    </a:cubicBezTo>
                    <a:lnTo>
                      <a:pt x="1471" y="5854"/>
                    </a:lnTo>
                    <a:cubicBezTo>
                      <a:pt x="1547" y="6125"/>
                      <a:pt x="1651" y="6388"/>
                      <a:pt x="1790" y="6638"/>
                    </a:cubicBezTo>
                    <a:lnTo>
                      <a:pt x="1166" y="7574"/>
                    </a:lnTo>
                    <a:cubicBezTo>
                      <a:pt x="1048" y="7748"/>
                      <a:pt x="1068" y="7984"/>
                      <a:pt x="1221" y="8136"/>
                    </a:cubicBezTo>
                    <a:lnTo>
                      <a:pt x="1651" y="8566"/>
                    </a:lnTo>
                    <a:cubicBezTo>
                      <a:pt x="1735" y="8650"/>
                      <a:pt x="1848" y="8692"/>
                      <a:pt x="1964" y="8692"/>
                    </a:cubicBezTo>
                    <a:cubicBezTo>
                      <a:pt x="2049" y="8692"/>
                      <a:pt x="2136" y="8669"/>
                      <a:pt x="2213" y="8622"/>
                    </a:cubicBezTo>
                    <a:lnTo>
                      <a:pt x="3156" y="7990"/>
                    </a:lnTo>
                    <a:cubicBezTo>
                      <a:pt x="3399" y="8129"/>
                      <a:pt x="3663" y="8233"/>
                      <a:pt x="3933" y="8310"/>
                    </a:cubicBezTo>
                    <a:lnTo>
                      <a:pt x="4155" y="9419"/>
                    </a:lnTo>
                    <a:cubicBezTo>
                      <a:pt x="4197" y="9627"/>
                      <a:pt x="4377" y="9773"/>
                      <a:pt x="4592" y="9780"/>
                    </a:cubicBezTo>
                    <a:lnTo>
                      <a:pt x="5195" y="9780"/>
                    </a:lnTo>
                    <a:cubicBezTo>
                      <a:pt x="5404" y="9773"/>
                      <a:pt x="5591" y="9627"/>
                      <a:pt x="5632" y="9419"/>
                    </a:cubicBezTo>
                    <a:lnTo>
                      <a:pt x="5854" y="8310"/>
                    </a:lnTo>
                    <a:cubicBezTo>
                      <a:pt x="6125" y="8233"/>
                      <a:pt x="6389" y="8129"/>
                      <a:pt x="6631" y="7990"/>
                    </a:cubicBezTo>
                    <a:lnTo>
                      <a:pt x="7568" y="8615"/>
                    </a:lnTo>
                    <a:cubicBezTo>
                      <a:pt x="7644" y="8664"/>
                      <a:pt x="7730" y="8688"/>
                      <a:pt x="7814" y="8688"/>
                    </a:cubicBezTo>
                    <a:cubicBezTo>
                      <a:pt x="7931" y="8688"/>
                      <a:pt x="8045" y="8643"/>
                      <a:pt x="8129" y="8559"/>
                    </a:cubicBezTo>
                    <a:lnTo>
                      <a:pt x="8560" y="8129"/>
                    </a:lnTo>
                    <a:cubicBezTo>
                      <a:pt x="8712" y="7984"/>
                      <a:pt x="8733" y="7748"/>
                      <a:pt x="8615" y="7567"/>
                    </a:cubicBezTo>
                    <a:lnTo>
                      <a:pt x="7991" y="6631"/>
                    </a:lnTo>
                    <a:cubicBezTo>
                      <a:pt x="8129" y="6381"/>
                      <a:pt x="8234" y="6118"/>
                      <a:pt x="8310" y="5847"/>
                    </a:cubicBezTo>
                    <a:lnTo>
                      <a:pt x="9420" y="5625"/>
                    </a:lnTo>
                    <a:cubicBezTo>
                      <a:pt x="9628" y="5584"/>
                      <a:pt x="9773" y="5403"/>
                      <a:pt x="9780" y="5195"/>
                    </a:cubicBezTo>
                    <a:lnTo>
                      <a:pt x="9780" y="4585"/>
                    </a:lnTo>
                    <a:cubicBezTo>
                      <a:pt x="9780" y="4377"/>
                      <a:pt x="9628" y="4189"/>
                      <a:pt x="9420" y="4148"/>
                    </a:cubicBezTo>
                    <a:lnTo>
                      <a:pt x="8310" y="3926"/>
                    </a:lnTo>
                    <a:cubicBezTo>
                      <a:pt x="8234" y="3655"/>
                      <a:pt x="8129" y="3392"/>
                      <a:pt x="7991" y="3149"/>
                    </a:cubicBezTo>
                    <a:lnTo>
                      <a:pt x="8615" y="2206"/>
                    </a:lnTo>
                    <a:cubicBezTo>
                      <a:pt x="8733" y="2032"/>
                      <a:pt x="8712" y="1796"/>
                      <a:pt x="8560" y="1644"/>
                    </a:cubicBezTo>
                    <a:lnTo>
                      <a:pt x="8129" y="1221"/>
                    </a:lnTo>
                    <a:cubicBezTo>
                      <a:pt x="8046" y="1134"/>
                      <a:pt x="7934" y="1090"/>
                      <a:pt x="7821" y="1090"/>
                    </a:cubicBezTo>
                    <a:cubicBezTo>
                      <a:pt x="7735" y="1090"/>
                      <a:pt x="7649" y="1115"/>
                      <a:pt x="7575" y="1165"/>
                    </a:cubicBezTo>
                    <a:lnTo>
                      <a:pt x="6631" y="1790"/>
                    </a:lnTo>
                    <a:cubicBezTo>
                      <a:pt x="6389" y="1651"/>
                      <a:pt x="6125" y="1540"/>
                      <a:pt x="5854" y="1464"/>
                    </a:cubicBezTo>
                    <a:lnTo>
                      <a:pt x="5626" y="354"/>
                    </a:lnTo>
                    <a:cubicBezTo>
                      <a:pt x="5584" y="153"/>
                      <a:pt x="5404" y="0"/>
                      <a:pt x="5195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8375;p70">
                <a:extLst>
                  <a:ext uri="{FF2B5EF4-FFF2-40B4-BE49-F238E27FC236}">
                    <a16:creationId xmlns:a16="http://schemas.microsoft.com/office/drawing/2014/main" id="{021F4639-EFD7-426F-87BF-F6120DA38760}"/>
                  </a:ext>
                </a:extLst>
              </p:cNvPr>
              <p:cNvSpPr/>
              <p:nvPr/>
            </p:nvSpPr>
            <p:spPr>
              <a:xfrm>
                <a:off x="2561391" y="2852034"/>
                <a:ext cx="131783" cy="112814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4294" extrusionOk="0">
                    <a:moveTo>
                      <a:pt x="2872" y="1"/>
                    </a:moveTo>
                    <a:cubicBezTo>
                      <a:pt x="958" y="1"/>
                      <a:pt x="1" y="2310"/>
                      <a:pt x="1353" y="3663"/>
                    </a:cubicBezTo>
                    <a:cubicBezTo>
                      <a:pt x="1791" y="4098"/>
                      <a:pt x="2328" y="4293"/>
                      <a:pt x="2855" y="4293"/>
                    </a:cubicBezTo>
                    <a:cubicBezTo>
                      <a:pt x="3958" y="4293"/>
                      <a:pt x="5016" y="3439"/>
                      <a:pt x="5016" y="2144"/>
                    </a:cubicBezTo>
                    <a:cubicBezTo>
                      <a:pt x="5016" y="958"/>
                      <a:pt x="4058" y="1"/>
                      <a:pt x="2872" y="1"/>
                    </a:cubicBezTo>
                    <a:close/>
                  </a:path>
                </a:pathLst>
              </a:custGeom>
              <a:solidFill>
                <a:srgbClr val="DEE5E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8376;p70">
                <a:extLst>
                  <a:ext uri="{FF2B5EF4-FFF2-40B4-BE49-F238E27FC236}">
                    <a16:creationId xmlns:a16="http://schemas.microsoft.com/office/drawing/2014/main" id="{D6CBB1A9-E408-473C-AA33-0F67F96895E6}"/>
                  </a:ext>
                </a:extLst>
              </p:cNvPr>
              <p:cNvSpPr/>
              <p:nvPr/>
            </p:nvSpPr>
            <p:spPr>
              <a:xfrm>
                <a:off x="2599302" y="2880277"/>
                <a:ext cx="65629" cy="56223"/>
              </a:xfrm>
              <a:custGeom>
                <a:avLst/>
                <a:gdLst/>
                <a:ahLst/>
                <a:cxnLst/>
                <a:rect l="l" t="t" r="r" b="b"/>
                <a:pathLst>
                  <a:path w="2498" h="2140" extrusionOk="0">
                    <a:moveTo>
                      <a:pt x="1429" y="1"/>
                    </a:moveTo>
                    <a:cubicBezTo>
                      <a:pt x="479" y="1"/>
                      <a:pt x="0" y="1152"/>
                      <a:pt x="673" y="1825"/>
                    </a:cubicBezTo>
                    <a:cubicBezTo>
                      <a:pt x="891" y="2042"/>
                      <a:pt x="1158" y="2140"/>
                      <a:pt x="1420" y="2140"/>
                    </a:cubicBezTo>
                    <a:cubicBezTo>
                      <a:pt x="1970" y="2140"/>
                      <a:pt x="2497" y="1712"/>
                      <a:pt x="2497" y="1069"/>
                    </a:cubicBezTo>
                    <a:cubicBezTo>
                      <a:pt x="2497" y="479"/>
                      <a:pt x="2019" y="1"/>
                      <a:pt x="1429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8377;p70">
                <a:extLst>
                  <a:ext uri="{FF2B5EF4-FFF2-40B4-BE49-F238E27FC236}">
                    <a16:creationId xmlns:a16="http://schemas.microsoft.com/office/drawing/2014/main" id="{4631A67C-F9A0-4201-8E92-57E2E05598C0}"/>
                  </a:ext>
                </a:extLst>
              </p:cNvPr>
              <p:cNvSpPr/>
              <p:nvPr/>
            </p:nvSpPr>
            <p:spPr>
              <a:xfrm>
                <a:off x="2677121" y="2948611"/>
                <a:ext cx="168775" cy="168958"/>
              </a:xfrm>
              <a:custGeom>
                <a:avLst/>
                <a:gdLst/>
                <a:ahLst/>
                <a:cxnLst/>
                <a:rect l="l" t="t" r="r" b="b"/>
                <a:pathLst>
                  <a:path w="6424" h="6431" extrusionOk="0">
                    <a:moveTo>
                      <a:pt x="3017" y="1"/>
                    </a:moveTo>
                    <a:cubicBezTo>
                      <a:pt x="2879" y="1"/>
                      <a:pt x="2754" y="98"/>
                      <a:pt x="2733" y="237"/>
                    </a:cubicBezTo>
                    <a:lnTo>
                      <a:pt x="2587" y="965"/>
                    </a:lnTo>
                    <a:cubicBezTo>
                      <a:pt x="2407" y="1014"/>
                      <a:pt x="2234" y="1090"/>
                      <a:pt x="2067" y="1180"/>
                    </a:cubicBezTo>
                    <a:lnTo>
                      <a:pt x="1450" y="764"/>
                    </a:lnTo>
                    <a:cubicBezTo>
                      <a:pt x="1404" y="733"/>
                      <a:pt x="1350" y="718"/>
                      <a:pt x="1296" y="718"/>
                    </a:cubicBezTo>
                    <a:cubicBezTo>
                      <a:pt x="1218" y="718"/>
                      <a:pt x="1139" y="748"/>
                      <a:pt x="1082" y="805"/>
                    </a:cubicBezTo>
                    <a:lnTo>
                      <a:pt x="805" y="1083"/>
                    </a:lnTo>
                    <a:cubicBezTo>
                      <a:pt x="701" y="1180"/>
                      <a:pt x="687" y="1340"/>
                      <a:pt x="763" y="1451"/>
                    </a:cubicBezTo>
                    <a:lnTo>
                      <a:pt x="1179" y="2068"/>
                    </a:lnTo>
                    <a:cubicBezTo>
                      <a:pt x="1089" y="2234"/>
                      <a:pt x="1013" y="2408"/>
                      <a:pt x="964" y="2588"/>
                    </a:cubicBezTo>
                    <a:lnTo>
                      <a:pt x="236" y="2734"/>
                    </a:lnTo>
                    <a:cubicBezTo>
                      <a:pt x="97" y="2761"/>
                      <a:pt x="0" y="2879"/>
                      <a:pt x="0" y="3018"/>
                    </a:cubicBezTo>
                    <a:lnTo>
                      <a:pt x="0" y="3413"/>
                    </a:lnTo>
                    <a:cubicBezTo>
                      <a:pt x="0" y="3552"/>
                      <a:pt x="97" y="3670"/>
                      <a:pt x="236" y="3698"/>
                    </a:cubicBezTo>
                    <a:lnTo>
                      <a:pt x="964" y="3844"/>
                    </a:lnTo>
                    <a:cubicBezTo>
                      <a:pt x="1013" y="4024"/>
                      <a:pt x="1089" y="4197"/>
                      <a:pt x="1179" y="4364"/>
                    </a:cubicBezTo>
                    <a:lnTo>
                      <a:pt x="763" y="4981"/>
                    </a:lnTo>
                    <a:cubicBezTo>
                      <a:pt x="687" y="5092"/>
                      <a:pt x="701" y="5252"/>
                      <a:pt x="805" y="5349"/>
                    </a:cubicBezTo>
                    <a:lnTo>
                      <a:pt x="1082" y="5626"/>
                    </a:lnTo>
                    <a:cubicBezTo>
                      <a:pt x="1139" y="5683"/>
                      <a:pt x="1218" y="5714"/>
                      <a:pt x="1296" y="5714"/>
                    </a:cubicBezTo>
                    <a:cubicBezTo>
                      <a:pt x="1350" y="5714"/>
                      <a:pt x="1404" y="5699"/>
                      <a:pt x="1450" y="5668"/>
                    </a:cubicBezTo>
                    <a:lnTo>
                      <a:pt x="2067" y="5252"/>
                    </a:lnTo>
                    <a:cubicBezTo>
                      <a:pt x="2234" y="5342"/>
                      <a:pt x="2407" y="5418"/>
                      <a:pt x="2587" y="5467"/>
                    </a:cubicBezTo>
                    <a:lnTo>
                      <a:pt x="2733" y="6195"/>
                    </a:lnTo>
                    <a:cubicBezTo>
                      <a:pt x="2754" y="6334"/>
                      <a:pt x="2879" y="6431"/>
                      <a:pt x="3017" y="6431"/>
                    </a:cubicBezTo>
                    <a:lnTo>
                      <a:pt x="3413" y="6431"/>
                    </a:lnTo>
                    <a:cubicBezTo>
                      <a:pt x="3552" y="6431"/>
                      <a:pt x="3669" y="6334"/>
                      <a:pt x="3697" y="6195"/>
                    </a:cubicBezTo>
                    <a:lnTo>
                      <a:pt x="3843" y="5467"/>
                    </a:lnTo>
                    <a:cubicBezTo>
                      <a:pt x="4023" y="5418"/>
                      <a:pt x="4197" y="5342"/>
                      <a:pt x="4356" y="5252"/>
                    </a:cubicBezTo>
                    <a:lnTo>
                      <a:pt x="4980" y="5668"/>
                    </a:lnTo>
                    <a:cubicBezTo>
                      <a:pt x="5027" y="5697"/>
                      <a:pt x="5080" y="5711"/>
                      <a:pt x="5134" y="5711"/>
                    </a:cubicBezTo>
                    <a:cubicBezTo>
                      <a:pt x="5209" y="5711"/>
                      <a:pt x="5284" y="5683"/>
                      <a:pt x="5341" y="5626"/>
                    </a:cubicBezTo>
                    <a:lnTo>
                      <a:pt x="5625" y="5342"/>
                    </a:lnTo>
                    <a:cubicBezTo>
                      <a:pt x="5723" y="5245"/>
                      <a:pt x="5736" y="5092"/>
                      <a:pt x="5660" y="4974"/>
                    </a:cubicBezTo>
                    <a:lnTo>
                      <a:pt x="5251" y="4357"/>
                    </a:lnTo>
                    <a:cubicBezTo>
                      <a:pt x="5341" y="4190"/>
                      <a:pt x="5410" y="4024"/>
                      <a:pt x="5466" y="3844"/>
                    </a:cubicBezTo>
                    <a:lnTo>
                      <a:pt x="6194" y="3698"/>
                    </a:lnTo>
                    <a:cubicBezTo>
                      <a:pt x="6326" y="3670"/>
                      <a:pt x="6423" y="3552"/>
                      <a:pt x="6423" y="3413"/>
                    </a:cubicBezTo>
                    <a:lnTo>
                      <a:pt x="6423" y="3018"/>
                    </a:lnTo>
                    <a:cubicBezTo>
                      <a:pt x="6423" y="2879"/>
                      <a:pt x="6333" y="2761"/>
                      <a:pt x="6194" y="2734"/>
                    </a:cubicBezTo>
                    <a:lnTo>
                      <a:pt x="5466" y="2588"/>
                    </a:lnTo>
                    <a:cubicBezTo>
                      <a:pt x="5417" y="2408"/>
                      <a:pt x="5348" y="2234"/>
                      <a:pt x="5251" y="2068"/>
                    </a:cubicBezTo>
                    <a:lnTo>
                      <a:pt x="5667" y="1451"/>
                    </a:lnTo>
                    <a:cubicBezTo>
                      <a:pt x="5743" y="1340"/>
                      <a:pt x="5729" y="1180"/>
                      <a:pt x="5632" y="1083"/>
                    </a:cubicBezTo>
                    <a:lnTo>
                      <a:pt x="5348" y="805"/>
                    </a:lnTo>
                    <a:cubicBezTo>
                      <a:pt x="5291" y="748"/>
                      <a:pt x="5214" y="718"/>
                      <a:pt x="5137" y="718"/>
                    </a:cubicBezTo>
                    <a:cubicBezTo>
                      <a:pt x="5083" y="718"/>
                      <a:pt x="5029" y="733"/>
                      <a:pt x="4980" y="764"/>
                    </a:cubicBezTo>
                    <a:lnTo>
                      <a:pt x="4363" y="1180"/>
                    </a:lnTo>
                    <a:cubicBezTo>
                      <a:pt x="4197" y="1090"/>
                      <a:pt x="4030" y="1014"/>
                      <a:pt x="3850" y="965"/>
                    </a:cubicBezTo>
                    <a:lnTo>
                      <a:pt x="3704" y="237"/>
                    </a:lnTo>
                    <a:cubicBezTo>
                      <a:pt x="3676" y="98"/>
                      <a:pt x="3558" y="1"/>
                      <a:pt x="3420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8378;p70">
                <a:extLst>
                  <a:ext uri="{FF2B5EF4-FFF2-40B4-BE49-F238E27FC236}">
                    <a16:creationId xmlns:a16="http://schemas.microsoft.com/office/drawing/2014/main" id="{61E53D22-82E2-49F3-ACD9-9276F09A0A36}"/>
                  </a:ext>
                </a:extLst>
              </p:cNvPr>
              <p:cNvSpPr/>
              <p:nvPr/>
            </p:nvSpPr>
            <p:spPr>
              <a:xfrm>
                <a:off x="2705180" y="2990910"/>
                <a:ext cx="98601" cy="84466"/>
              </a:xfrm>
              <a:custGeom>
                <a:avLst/>
                <a:gdLst/>
                <a:ahLst/>
                <a:cxnLst/>
                <a:rect l="l" t="t" r="r" b="b"/>
                <a:pathLst>
                  <a:path w="3753" h="3215" extrusionOk="0">
                    <a:moveTo>
                      <a:pt x="2144" y="0"/>
                    </a:moveTo>
                    <a:cubicBezTo>
                      <a:pt x="715" y="0"/>
                      <a:pt x="0" y="1727"/>
                      <a:pt x="1013" y="2740"/>
                    </a:cubicBezTo>
                    <a:cubicBezTo>
                      <a:pt x="1341" y="3068"/>
                      <a:pt x="1743" y="3215"/>
                      <a:pt x="2138" y="3215"/>
                    </a:cubicBezTo>
                    <a:cubicBezTo>
                      <a:pt x="2963" y="3215"/>
                      <a:pt x="3753" y="2573"/>
                      <a:pt x="3753" y="1602"/>
                    </a:cubicBezTo>
                    <a:cubicBezTo>
                      <a:pt x="3753" y="721"/>
                      <a:pt x="3031" y="0"/>
                      <a:pt x="2144" y="0"/>
                    </a:cubicBezTo>
                    <a:close/>
                  </a:path>
                </a:pathLst>
              </a:custGeom>
              <a:solidFill>
                <a:srgbClr val="BAC2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8379;p70">
                <a:extLst>
                  <a:ext uri="{FF2B5EF4-FFF2-40B4-BE49-F238E27FC236}">
                    <a16:creationId xmlns:a16="http://schemas.microsoft.com/office/drawing/2014/main" id="{8724C449-7883-46A0-A20A-D86AD486DC92}"/>
                  </a:ext>
                </a:extLst>
              </p:cNvPr>
              <p:cNvSpPr/>
              <p:nvPr/>
            </p:nvSpPr>
            <p:spPr>
              <a:xfrm>
                <a:off x="2727774" y="3007856"/>
                <a:ext cx="59061" cy="50601"/>
              </a:xfrm>
              <a:custGeom>
                <a:avLst/>
                <a:gdLst/>
                <a:ahLst/>
                <a:cxnLst/>
                <a:rect l="l" t="t" r="r" b="b"/>
                <a:pathLst>
                  <a:path w="2248" h="1926" extrusionOk="0">
                    <a:moveTo>
                      <a:pt x="1284" y="0"/>
                    </a:moveTo>
                    <a:cubicBezTo>
                      <a:pt x="430" y="0"/>
                      <a:pt x="0" y="1034"/>
                      <a:pt x="604" y="1644"/>
                    </a:cubicBezTo>
                    <a:cubicBezTo>
                      <a:pt x="801" y="1839"/>
                      <a:pt x="1041" y="1926"/>
                      <a:pt x="1277" y="1926"/>
                    </a:cubicBezTo>
                    <a:cubicBezTo>
                      <a:pt x="1773" y="1926"/>
                      <a:pt x="2248" y="1540"/>
                      <a:pt x="2248" y="957"/>
                    </a:cubicBezTo>
                    <a:cubicBezTo>
                      <a:pt x="2248" y="430"/>
                      <a:pt x="1818" y="0"/>
                      <a:pt x="1284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F2056B16-2151-493B-BE5E-95208B7F9FCD}"/>
              </a:ext>
            </a:extLst>
          </p:cNvPr>
          <p:cNvSpPr txBox="1"/>
          <p:nvPr/>
        </p:nvSpPr>
        <p:spPr>
          <a:xfrm>
            <a:off x="7678859" y="977923"/>
            <a:ext cx="2219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Непредвиденные проблемы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с </a:t>
            </a:r>
            <a:r>
              <a:rPr kumimoji="0" lang="ru-RU" sz="1600" i="0" u="none" strike="noStrike" kern="0" cap="none" spc="0" normalizeH="0" baseline="0" noProof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оборудованием </a:t>
            </a:r>
            <a:endParaRPr kumimoji="0" lang="ru-RU" sz="1600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E6D96803-0236-4C8E-A2C3-BDFFB64AF129}"/>
              </a:ext>
            </a:extLst>
          </p:cNvPr>
          <p:cNvGrpSpPr/>
          <p:nvPr/>
        </p:nvGrpSpPr>
        <p:grpSpPr>
          <a:xfrm>
            <a:off x="3204554" y="3973611"/>
            <a:ext cx="1085123" cy="1090498"/>
            <a:chOff x="3743009" y="5161445"/>
            <a:chExt cx="1085123" cy="1090498"/>
          </a:xfrm>
        </p:grpSpPr>
        <p:sp>
          <p:nvSpPr>
            <p:cNvPr id="59" name="Google Shape;6926;p66">
              <a:extLst>
                <a:ext uri="{FF2B5EF4-FFF2-40B4-BE49-F238E27FC236}">
                  <a16:creationId xmlns:a16="http://schemas.microsoft.com/office/drawing/2014/main" id="{B9C953B8-A861-4542-BCB8-60A55CBEEA5E}"/>
                </a:ext>
              </a:extLst>
            </p:cNvPr>
            <p:cNvSpPr/>
            <p:nvPr/>
          </p:nvSpPr>
          <p:spPr>
            <a:xfrm>
              <a:off x="3743009" y="5161445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0" name="Google Shape;12826;p73">
              <a:extLst>
                <a:ext uri="{FF2B5EF4-FFF2-40B4-BE49-F238E27FC236}">
                  <a16:creationId xmlns:a16="http://schemas.microsoft.com/office/drawing/2014/main" id="{B506CEFB-9F06-4FF6-93BE-B5BAFF97DBAB}"/>
                </a:ext>
              </a:extLst>
            </p:cNvPr>
            <p:cNvGrpSpPr/>
            <p:nvPr/>
          </p:nvGrpSpPr>
          <p:grpSpPr>
            <a:xfrm>
              <a:off x="4039579" y="5402660"/>
              <a:ext cx="523106" cy="486444"/>
              <a:chOff x="3077632" y="2445004"/>
              <a:chExt cx="358996" cy="296309"/>
            </a:xfrm>
          </p:grpSpPr>
          <p:sp>
            <p:nvSpPr>
              <p:cNvPr id="61" name="Google Shape;12827;p73">
                <a:extLst>
                  <a:ext uri="{FF2B5EF4-FFF2-40B4-BE49-F238E27FC236}">
                    <a16:creationId xmlns:a16="http://schemas.microsoft.com/office/drawing/2014/main" id="{A855B269-6A65-48B8-B710-D32B3FCE2A8F}"/>
                  </a:ext>
                </a:extLst>
              </p:cNvPr>
              <p:cNvSpPr/>
              <p:nvPr/>
            </p:nvSpPr>
            <p:spPr>
              <a:xfrm>
                <a:off x="3097873" y="2504968"/>
                <a:ext cx="294293" cy="195366"/>
              </a:xfrm>
              <a:custGeom>
                <a:avLst/>
                <a:gdLst/>
                <a:ahLst/>
                <a:cxnLst/>
                <a:rect l="l" t="t" r="r" b="b"/>
                <a:pathLst>
                  <a:path w="11239" h="7461" extrusionOk="0">
                    <a:moveTo>
                      <a:pt x="592" y="0"/>
                    </a:moveTo>
                    <a:cubicBezTo>
                      <a:pt x="267" y="0"/>
                      <a:pt x="0" y="258"/>
                      <a:pt x="0" y="582"/>
                    </a:cubicBezTo>
                    <a:lnTo>
                      <a:pt x="0" y="7461"/>
                    </a:lnTo>
                    <a:lnTo>
                      <a:pt x="11238" y="7461"/>
                    </a:lnTo>
                    <a:lnTo>
                      <a:pt x="11238" y="582"/>
                    </a:lnTo>
                    <a:cubicBezTo>
                      <a:pt x="11238" y="258"/>
                      <a:pt x="10971" y="0"/>
                      <a:pt x="10647" y="0"/>
                    </a:cubicBezTo>
                    <a:close/>
                  </a:path>
                </a:pathLst>
              </a:custGeom>
              <a:solidFill>
                <a:srgbClr val="95A6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12828;p73">
                <a:extLst>
                  <a:ext uri="{FF2B5EF4-FFF2-40B4-BE49-F238E27FC236}">
                    <a16:creationId xmlns:a16="http://schemas.microsoft.com/office/drawing/2014/main" id="{9F0949B3-DDFC-4094-8D6D-F424FE845009}"/>
                  </a:ext>
                </a:extLst>
              </p:cNvPr>
              <p:cNvSpPr/>
              <p:nvPr/>
            </p:nvSpPr>
            <p:spPr>
              <a:xfrm>
                <a:off x="3296696" y="2504968"/>
                <a:ext cx="95471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3059" extrusionOk="0">
                    <a:moveTo>
                      <a:pt x="3071" y="0"/>
                    </a:moveTo>
                    <a:cubicBezTo>
                      <a:pt x="3065" y="0"/>
                      <a:pt x="3059" y="0"/>
                      <a:pt x="3054" y="0"/>
                    </a:cubicBezTo>
                    <a:lnTo>
                      <a:pt x="1" y="0"/>
                    </a:lnTo>
                    <a:lnTo>
                      <a:pt x="1" y="134"/>
                    </a:lnTo>
                    <a:cubicBezTo>
                      <a:pt x="1" y="1790"/>
                      <a:pt x="1352" y="3058"/>
                      <a:pt x="2920" y="3058"/>
                    </a:cubicBezTo>
                    <a:cubicBezTo>
                      <a:pt x="3158" y="3058"/>
                      <a:pt x="3401" y="3029"/>
                      <a:pt x="3645" y="2967"/>
                    </a:cubicBezTo>
                    <a:lnTo>
                      <a:pt x="3645" y="582"/>
                    </a:lnTo>
                    <a:cubicBezTo>
                      <a:pt x="3645" y="264"/>
                      <a:pt x="3387" y="0"/>
                      <a:pt x="3071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12829;p73">
                <a:extLst>
                  <a:ext uri="{FF2B5EF4-FFF2-40B4-BE49-F238E27FC236}">
                    <a16:creationId xmlns:a16="http://schemas.microsoft.com/office/drawing/2014/main" id="{FB3CA59F-6459-471F-8007-16DE9D1FDFB3}"/>
                  </a:ext>
                </a:extLst>
              </p:cNvPr>
              <p:cNvSpPr/>
              <p:nvPr/>
            </p:nvSpPr>
            <p:spPr>
              <a:xfrm>
                <a:off x="3097873" y="2685330"/>
                <a:ext cx="294293" cy="15004"/>
              </a:xfrm>
              <a:custGeom>
                <a:avLst/>
                <a:gdLst/>
                <a:ahLst/>
                <a:cxnLst/>
                <a:rect l="l" t="t" r="r" b="b"/>
                <a:pathLst>
                  <a:path w="11239" h="573" extrusionOk="0">
                    <a:moveTo>
                      <a:pt x="0" y="0"/>
                    </a:moveTo>
                    <a:lnTo>
                      <a:pt x="0" y="573"/>
                    </a:lnTo>
                    <a:lnTo>
                      <a:pt x="11238" y="573"/>
                    </a:lnTo>
                    <a:lnTo>
                      <a:pt x="11238" y="0"/>
                    </a:lnTo>
                    <a:close/>
                  </a:path>
                </a:pathLst>
              </a:custGeom>
              <a:solidFill>
                <a:srgbClr val="657E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12830;p73">
                <a:extLst>
                  <a:ext uri="{FF2B5EF4-FFF2-40B4-BE49-F238E27FC236}">
                    <a16:creationId xmlns:a16="http://schemas.microsoft.com/office/drawing/2014/main" id="{0B833246-FBA7-470F-A75A-5B31B937407D}"/>
                  </a:ext>
                </a:extLst>
              </p:cNvPr>
              <p:cNvSpPr/>
              <p:nvPr/>
            </p:nvSpPr>
            <p:spPr>
              <a:xfrm>
                <a:off x="3116596" y="2524685"/>
                <a:ext cx="256587" cy="140430"/>
              </a:xfrm>
              <a:custGeom>
                <a:avLst/>
                <a:gdLst/>
                <a:ahLst/>
                <a:cxnLst/>
                <a:rect l="l" t="t" r="r" b="b"/>
                <a:pathLst>
                  <a:path w="9799" h="5363" extrusionOk="0">
                    <a:moveTo>
                      <a:pt x="9594" y="1"/>
                    </a:moveTo>
                    <a:cubicBezTo>
                      <a:pt x="9589" y="1"/>
                      <a:pt x="9584" y="1"/>
                      <a:pt x="9579" y="1"/>
                    </a:cubicBezTo>
                    <a:lnTo>
                      <a:pt x="220" y="1"/>
                    </a:lnTo>
                    <a:cubicBezTo>
                      <a:pt x="106" y="1"/>
                      <a:pt x="1" y="97"/>
                      <a:pt x="1" y="221"/>
                    </a:cubicBezTo>
                    <a:lnTo>
                      <a:pt x="1" y="5143"/>
                    </a:lnTo>
                    <a:cubicBezTo>
                      <a:pt x="1" y="5258"/>
                      <a:pt x="106" y="5363"/>
                      <a:pt x="220" y="5363"/>
                    </a:cubicBezTo>
                    <a:lnTo>
                      <a:pt x="9579" y="5363"/>
                    </a:lnTo>
                    <a:cubicBezTo>
                      <a:pt x="9703" y="5363"/>
                      <a:pt x="9798" y="5258"/>
                      <a:pt x="9798" y="5143"/>
                    </a:cubicBezTo>
                    <a:lnTo>
                      <a:pt x="9798" y="221"/>
                    </a:lnTo>
                    <a:cubicBezTo>
                      <a:pt x="9798" y="102"/>
                      <a:pt x="9711" y="1"/>
                      <a:pt x="9594" y="1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12831;p73">
                <a:extLst>
                  <a:ext uri="{FF2B5EF4-FFF2-40B4-BE49-F238E27FC236}">
                    <a16:creationId xmlns:a16="http://schemas.microsoft.com/office/drawing/2014/main" id="{0BC84F37-D669-49EF-B070-49BF39A556EF}"/>
                  </a:ext>
                </a:extLst>
              </p:cNvPr>
              <p:cNvSpPr/>
              <p:nvPr/>
            </p:nvSpPr>
            <p:spPr>
              <a:xfrm>
                <a:off x="3298215" y="2524685"/>
                <a:ext cx="74968" cy="60487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2310" extrusionOk="0">
                    <a:moveTo>
                      <a:pt x="2658" y="1"/>
                    </a:moveTo>
                    <a:cubicBezTo>
                      <a:pt x="2653" y="1"/>
                      <a:pt x="2648" y="1"/>
                      <a:pt x="2643" y="1"/>
                    </a:cubicBezTo>
                    <a:lnTo>
                      <a:pt x="0" y="1"/>
                    </a:lnTo>
                    <a:cubicBezTo>
                      <a:pt x="296" y="1346"/>
                      <a:pt x="1488" y="2310"/>
                      <a:pt x="2862" y="2310"/>
                    </a:cubicBezTo>
                    <a:lnTo>
                      <a:pt x="2862" y="221"/>
                    </a:lnTo>
                    <a:cubicBezTo>
                      <a:pt x="2862" y="102"/>
                      <a:pt x="2775" y="1"/>
                      <a:pt x="2658" y="1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12832;p73">
                <a:extLst>
                  <a:ext uri="{FF2B5EF4-FFF2-40B4-BE49-F238E27FC236}">
                    <a16:creationId xmlns:a16="http://schemas.microsoft.com/office/drawing/2014/main" id="{7CF919DA-7AF3-4B5F-82FE-39DD763826E4}"/>
                  </a:ext>
                </a:extLst>
              </p:cNvPr>
              <p:cNvSpPr/>
              <p:nvPr/>
            </p:nvSpPr>
            <p:spPr>
              <a:xfrm>
                <a:off x="3273967" y="2567157"/>
                <a:ext cx="72480" cy="72480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2768" extrusionOk="0">
                    <a:moveTo>
                      <a:pt x="220" y="1"/>
                    </a:moveTo>
                    <a:cubicBezTo>
                      <a:pt x="96" y="1"/>
                      <a:pt x="1" y="96"/>
                      <a:pt x="1" y="220"/>
                    </a:cubicBezTo>
                    <a:lnTo>
                      <a:pt x="1" y="2548"/>
                    </a:lnTo>
                    <a:cubicBezTo>
                      <a:pt x="1" y="2663"/>
                      <a:pt x="96" y="2767"/>
                      <a:pt x="220" y="2767"/>
                    </a:cubicBezTo>
                    <a:lnTo>
                      <a:pt x="2538" y="2767"/>
                    </a:lnTo>
                    <a:cubicBezTo>
                      <a:pt x="2662" y="2767"/>
                      <a:pt x="2767" y="2663"/>
                      <a:pt x="2767" y="2548"/>
                    </a:cubicBezTo>
                    <a:lnTo>
                      <a:pt x="2767" y="220"/>
                    </a:lnTo>
                    <a:cubicBezTo>
                      <a:pt x="2767" y="96"/>
                      <a:pt x="2662" y="1"/>
                      <a:pt x="2538" y="1"/>
                    </a:cubicBezTo>
                    <a:close/>
                  </a:path>
                </a:pathLst>
              </a:custGeom>
              <a:solidFill>
                <a:srgbClr val="94A3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12833;p73">
                <a:extLst>
                  <a:ext uri="{FF2B5EF4-FFF2-40B4-BE49-F238E27FC236}">
                    <a16:creationId xmlns:a16="http://schemas.microsoft.com/office/drawing/2014/main" id="{1A28D808-6024-4BC3-A2BA-40051A3CD281}"/>
                  </a:ext>
                </a:extLst>
              </p:cNvPr>
              <p:cNvSpPr/>
              <p:nvPr/>
            </p:nvSpPr>
            <p:spPr>
              <a:xfrm>
                <a:off x="3323928" y="2567157"/>
                <a:ext cx="22519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7" extrusionOk="0">
                    <a:moveTo>
                      <a:pt x="1" y="1"/>
                    </a:moveTo>
                    <a:cubicBezTo>
                      <a:pt x="258" y="211"/>
                      <a:pt x="545" y="383"/>
                      <a:pt x="859" y="497"/>
                    </a:cubicBezTo>
                    <a:lnTo>
                      <a:pt x="859" y="220"/>
                    </a:lnTo>
                    <a:cubicBezTo>
                      <a:pt x="859" y="96"/>
                      <a:pt x="754" y="1"/>
                      <a:pt x="630" y="1"/>
                    </a:cubicBezTo>
                    <a:close/>
                  </a:path>
                </a:pathLst>
              </a:custGeom>
              <a:solidFill>
                <a:srgbClr val="5166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12834;p73">
                <a:extLst>
                  <a:ext uri="{FF2B5EF4-FFF2-40B4-BE49-F238E27FC236}">
                    <a16:creationId xmlns:a16="http://schemas.microsoft.com/office/drawing/2014/main" id="{CCB1C85B-9120-4759-8DFC-35E8B63AA40D}"/>
                  </a:ext>
                </a:extLst>
              </p:cNvPr>
              <p:cNvSpPr/>
              <p:nvPr/>
            </p:nvSpPr>
            <p:spPr>
              <a:xfrm>
                <a:off x="3116596" y="2524449"/>
                <a:ext cx="256587" cy="140430"/>
              </a:xfrm>
              <a:custGeom>
                <a:avLst/>
                <a:gdLst/>
                <a:ahLst/>
                <a:cxnLst/>
                <a:rect l="l" t="t" r="r" b="b"/>
                <a:pathLst>
                  <a:path w="9799" h="5363" extrusionOk="0">
                    <a:moveTo>
                      <a:pt x="220" y="1"/>
                    </a:moveTo>
                    <a:cubicBezTo>
                      <a:pt x="106" y="1"/>
                      <a:pt x="1" y="96"/>
                      <a:pt x="1" y="220"/>
                    </a:cubicBezTo>
                    <a:lnTo>
                      <a:pt x="1" y="5143"/>
                    </a:lnTo>
                    <a:cubicBezTo>
                      <a:pt x="1" y="5267"/>
                      <a:pt x="106" y="5362"/>
                      <a:pt x="220" y="5362"/>
                    </a:cubicBezTo>
                    <a:lnTo>
                      <a:pt x="9579" y="5362"/>
                    </a:lnTo>
                    <a:cubicBezTo>
                      <a:pt x="9703" y="5362"/>
                      <a:pt x="9798" y="5267"/>
                      <a:pt x="9798" y="5143"/>
                    </a:cubicBezTo>
                    <a:lnTo>
                      <a:pt x="9798" y="5009"/>
                    </a:lnTo>
                    <a:lnTo>
                      <a:pt x="411" y="5009"/>
                    </a:lnTo>
                    <a:lnTo>
                      <a:pt x="411" y="1"/>
                    </a:ln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12835;p73">
                <a:extLst>
                  <a:ext uri="{FF2B5EF4-FFF2-40B4-BE49-F238E27FC236}">
                    <a16:creationId xmlns:a16="http://schemas.microsoft.com/office/drawing/2014/main" id="{D05CF802-ED79-470A-82A6-2D65A2AC1321}"/>
                  </a:ext>
                </a:extLst>
              </p:cNvPr>
              <p:cNvSpPr/>
              <p:nvPr/>
            </p:nvSpPr>
            <p:spPr>
              <a:xfrm>
                <a:off x="3116596" y="2524685"/>
                <a:ext cx="256587" cy="20267"/>
              </a:xfrm>
              <a:custGeom>
                <a:avLst/>
                <a:gdLst/>
                <a:ahLst/>
                <a:cxnLst/>
                <a:rect l="l" t="t" r="r" b="b"/>
                <a:pathLst>
                  <a:path w="9799" h="774" extrusionOk="0">
                    <a:moveTo>
                      <a:pt x="9594" y="1"/>
                    </a:moveTo>
                    <a:cubicBezTo>
                      <a:pt x="9589" y="1"/>
                      <a:pt x="9584" y="1"/>
                      <a:pt x="9579" y="1"/>
                    </a:cubicBezTo>
                    <a:lnTo>
                      <a:pt x="220" y="1"/>
                    </a:lnTo>
                    <a:cubicBezTo>
                      <a:pt x="106" y="1"/>
                      <a:pt x="1" y="97"/>
                      <a:pt x="1" y="221"/>
                    </a:cubicBezTo>
                    <a:lnTo>
                      <a:pt x="1" y="774"/>
                    </a:lnTo>
                    <a:lnTo>
                      <a:pt x="9798" y="774"/>
                    </a:lnTo>
                    <a:lnTo>
                      <a:pt x="9798" y="221"/>
                    </a:lnTo>
                    <a:cubicBezTo>
                      <a:pt x="9798" y="102"/>
                      <a:pt x="9711" y="1"/>
                      <a:pt x="9594" y="1"/>
                    </a:cubicBezTo>
                    <a:close/>
                  </a:path>
                </a:pathLst>
              </a:custGeom>
              <a:solidFill>
                <a:srgbClr val="94A3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12836;p73">
                <a:extLst>
                  <a:ext uri="{FF2B5EF4-FFF2-40B4-BE49-F238E27FC236}">
                    <a16:creationId xmlns:a16="http://schemas.microsoft.com/office/drawing/2014/main" id="{CF72C096-CC97-4F65-9737-4CB8C4E2D260}"/>
                  </a:ext>
                </a:extLst>
              </p:cNvPr>
              <p:cNvSpPr/>
              <p:nvPr/>
            </p:nvSpPr>
            <p:spPr>
              <a:xfrm>
                <a:off x="3298450" y="2524711"/>
                <a:ext cx="74732" cy="20241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773" extrusionOk="0">
                    <a:moveTo>
                      <a:pt x="1" y="0"/>
                    </a:moveTo>
                    <a:cubicBezTo>
                      <a:pt x="58" y="267"/>
                      <a:pt x="153" y="534"/>
                      <a:pt x="287" y="773"/>
                    </a:cubicBezTo>
                    <a:lnTo>
                      <a:pt x="2853" y="773"/>
                    </a:lnTo>
                    <a:lnTo>
                      <a:pt x="2853" y="220"/>
                    </a:lnTo>
                    <a:cubicBezTo>
                      <a:pt x="2853" y="96"/>
                      <a:pt x="2758" y="0"/>
                      <a:pt x="2634" y="0"/>
                    </a:cubicBezTo>
                    <a:close/>
                  </a:path>
                </a:pathLst>
              </a:custGeom>
              <a:solidFill>
                <a:srgbClr val="5166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12837;p73">
                <a:extLst>
                  <a:ext uri="{FF2B5EF4-FFF2-40B4-BE49-F238E27FC236}">
                    <a16:creationId xmlns:a16="http://schemas.microsoft.com/office/drawing/2014/main" id="{498FDE0A-B6F1-42B1-A81E-595516E858D9}"/>
                  </a:ext>
                </a:extLst>
              </p:cNvPr>
              <p:cNvSpPr/>
              <p:nvPr/>
            </p:nvSpPr>
            <p:spPr>
              <a:xfrm>
                <a:off x="3224766" y="2674332"/>
                <a:ext cx="40246" cy="11024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421" extrusionOk="0">
                    <a:moveTo>
                      <a:pt x="258" y="1"/>
                    </a:moveTo>
                    <a:cubicBezTo>
                      <a:pt x="0" y="20"/>
                      <a:pt x="0" y="392"/>
                      <a:pt x="258" y="420"/>
                    </a:cubicBezTo>
                    <a:lnTo>
                      <a:pt x="1288" y="420"/>
                    </a:lnTo>
                    <a:cubicBezTo>
                      <a:pt x="1536" y="392"/>
                      <a:pt x="1536" y="20"/>
                      <a:pt x="1288" y="1"/>
                    </a:cubicBezTo>
                    <a:close/>
                  </a:path>
                </a:pathLst>
              </a:custGeom>
              <a:solidFill>
                <a:srgbClr val="BECB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12838;p73">
                <a:extLst>
                  <a:ext uri="{FF2B5EF4-FFF2-40B4-BE49-F238E27FC236}">
                    <a16:creationId xmlns:a16="http://schemas.microsoft.com/office/drawing/2014/main" id="{A51E306A-4037-4127-9E64-F9E0F48D29D4}"/>
                  </a:ext>
                </a:extLst>
              </p:cNvPr>
              <p:cNvSpPr/>
              <p:nvPr/>
            </p:nvSpPr>
            <p:spPr>
              <a:xfrm>
                <a:off x="3309684" y="2445004"/>
                <a:ext cx="126945" cy="127181"/>
              </a:xfrm>
              <a:custGeom>
                <a:avLst/>
                <a:gdLst/>
                <a:ahLst/>
                <a:cxnLst/>
                <a:rect l="l" t="t" r="r" b="b"/>
                <a:pathLst>
                  <a:path w="4848" h="4857" extrusionOk="0">
                    <a:moveTo>
                      <a:pt x="2424" y="1"/>
                    </a:moveTo>
                    <a:cubicBezTo>
                      <a:pt x="1089" y="1"/>
                      <a:pt x="1" y="1088"/>
                      <a:pt x="1" y="2424"/>
                    </a:cubicBezTo>
                    <a:cubicBezTo>
                      <a:pt x="1" y="3769"/>
                      <a:pt x="1089" y="4857"/>
                      <a:pt x="2424" y="4857"/>
                    </a:cubicBezTo>
                    <a:cubicBezTo>
                      <a:pt x="3769" y="4857"/>
                      <a:pt x="4847" y="3769"/>
                      <a:pt x="4847" y="2424"/>
                    </a:cubicBezTo>
                    <a:cubicBezTo>
                      <a:pt x="4847" y="1088"/>
                      <a:pt x="3769" y="1"/>
                      <a:pt x="2424" y="1"/>
                    </a:cubicBez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12839;p73">
                <a:extLst>
                  <a:ext uri="{FF2B5EF4-FFF2-40B4-BE49-F238E27FC236}">
                    <a16:creationId xmlns:a16="http://schemas.microsoft.com/office/drawing/2014/main" id="{70CBA075-0581-4A0A-8F68-34C668FEFF38}"/>
                  </a:ext>
                </a:extLst>
              </p:cNvPr>
              <p:cNvSpPr/>
              <p:nvPr/>
            </p:nvSpPr>
            <p:spPr>
              <a:xfrm>
                <a:off x="3336681" y="2472236"/>
                <a:ext cx="72951" cy="72218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2758" extrusionOk="0">
                    <a:moveTo>
                      <a:pt x="1393" y="1"/>
                    </a:moveTo>
                    <a:cubicBezTo>
                      <a:pt x="630" y="1"/>
                      <a:pt x="0" y="621"/>
                      <a:pt x="0" y="1384"/>
                    </a:cubicBezTo>
                    <a:lnTo>
                      <a:pt x="0" y="1413"/>
                    </a:lnTo>
                    <a:cubicBezTo>
                      <a:pt x="29" y="2166"/>
                      <a:pt x="659" y="2758"/>
                      <a:pt x="1412" y="2758"/>
                    </a:cubicBezTo>
                    <a:cubicBezTo>
                      <a:pt x="2166" y="2748"/>
                      <a:pt x="2776" y="2138"/>
                      <a:pt x="2786" y="1384"/>
                    </a:cubicBezTo>
                    <a:cubicBezTo>
                      <a:pt x="2786" y="621"/>
                      <a:pt x="2166" y="1"/>
                      <a:pt x="1393" y="1"/>
                    </a:cubicBezTo>
                    <a:close/>
                  </a:path>
                </a:pathLst>
              </a:custGeom>
              <a:solidFill>
                <a:srgbClr val="94A3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12840;p73">
                <a:extLst>
                  <a:ext uri="{FF2B5EF4-FFF2-40B4-BE49-F238E27FC236}">
                    <a16:creationId xmlns:a16="http://schemas.microsoft.com/office/drawing/2014/main" id="{8221C817-B518-4E79-AA6E-9E4C13BF48DB}"/>
                  </a:ext>
                </a:extLst>
              </p:cNvPr>
              <p:cNvSpPr/>
              <p:nvPr/>
            </p:nvSpPr>
            <p:spPr>
              <a:xfrm>
                <a:off x="3366165" y="2473231"/>
                <a:ext cx="43729" cy="71878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2745" extrusionOk="0">
                    <a:moveTo>
                      <a:pt x="630" y="1"/>
                    </a:moveTo>
                    <a:cubicBezTo>
                      <a:pt x="353" y="211"/>
                      <a:pt x="114" y="487"/>
                      <a:pt x="267" y="697"/>
                    </a:cubicBezTo>
                    <a:cubicBezTo>
                      <a:pt x="572" y="1127"/>
                      <a:pt x="1164" y="802"/>
                      <a:pt x="1183" y="1375"/>
                    </a:cubicBezTo>
                    <a:cubicBezTo>
                      <a:pt x="1193" y="1899"/>
                      <a:pt x="0" y="2062"/>
                      <a:pt x="0" y="2720"/>
                    </a:cubicBezTo>
                    <a:cubicBezTo>
                      <a:pt x="88" y="2736"/>
                      <a:pt x="176" y="2744"/>
                      <a:pt x="262" y="2744"/>
                    </a:cubicBezTo>
                    <a:cubicBezTo>
                      <a:pt x="1015" y="2744"/>
                      <a:pt x="1660" y="2134"/>
                      <a:pt x="1660" y="1346"/>
                    </a:cubicBezTo>
                    <a:lnTo>
                      <a:pt x="1670" y="1346"/>
                    </a:lnTo>
                    <a:cubicBezTo>
                      <a:pt x="1670" y="716"/>
                      <a:pt x="1240" y="163"/>
                      <a:pt x="630" y="1"/>
                    </a:cubicBezTo>
                    <a:close/>
                  </a:path>
                </a:pathLst>
              </a:custGeom>
              <a:solidFill>
                <a:srgbClr val="D1DB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12841;p73">
                <a:extLst>
                  <a:ext uri="{FF2B5EF4-FFF2-40B4-BE49-F238E27FC236}">
                    <a16:creationId xmlns:a16="http://schemas.microsoft.com/office/drawing/2014/main" id="{984D64E8-ADA3-4F47-B31C-E9EB8817E15F}"/>
                  </a:ext>
                </a:extLst>
              </p:cNvPr>
              <p:cNvSpPr/>
              <p:nvPr/>
            </p:nvSpPr>
            <p:spPr>
              <a:xfrm>
                <a:off x="3336681" y="2497976"/>
                <a:ext cx="30244" cy="32757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251" extrusionOk="0">
                    <a:moveTo>
                      <a:pt x="67" y="0"/>
                    </a:moveTo>
                    <a:cubicBezTo>
                      <a:pt x="29" y="134"/>
                      <a:pt x="0" y="267"/>
                      <a:pt x="10" y="411"/>
                    </a:cubicBezTo>
                    <a:lnTo>
                      <a:pt x="10" y="439"/>
                    </a:lnTo>
                    <a:cubicBezTo>
                      <a:pt x="10" y="725"/>
                      <a:pt x="105" y="1012"/>
                      <a:pt x="287" y="1250"/>
                    </a:cubicBezTo>
                    <a:cubicBezTo>
                      <a:pt x="1155" y="859"/>
                      <a:pt x="1012" y="458"/>
                      <a:pt x="401" y="229"/>
                    </a:cubicBezTo>
                    <a:cubicBezTo>
                      <a:pt x="277" y="172"/>
                      <a:pt x="162" y="96"/>
                      <a:pt x="67" y="0"/>
                    </a:cubicBezTo>
                    <a:close/>
                  </a:path>
                </a:pathLst>
              </a:custGeom>
              <a:solidFill>
                <a:srgbClr val="D1DB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12842;p73">
                <a:extLst>
                  <a:ext uri="{FF2B5EF4-FFF2-40B4-BE49-F238E27FC236}">
                    <a16:creationId xmlns:a16="http://schemas.microsoft.com/office/drawing/2014/main" id="{0E5BB860-9D0D-4753-ADBE-49F06DE0E949}"/>
                  </a:ext>
                </a:extLst>
              </p:cNvPr>
              <p:cNvSpPr/>
              <p:nvPr/>
            </p:nvSpPr>
            <p:spPr>
              <a:xfrm>
                <a:off x="3144587" y="2567157"/>
                <a:ext cx="27232" cy="27259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1041" extrusionOk="0">
                    <a:moveTo>
                      <a:pt x="220" y="1"/>
                    </a:moveTo>
                    <a:cubicBezTo>
                      <a:pt x="95" y="1"/>
                      <a:pt x="0" y="96"/>
                      <a:pt x="0" y="220"/>
                    </a:cubicBezTo>
                    <a:lnTo>
                      <a:pt x="0" y="821"/>
                    </a:lnTo>
                    <a:cubicBezTo>
                      <a:pt x="0" y="936"/>
                      <a:pt x="95" y="1041"/>
                      <a:pt x="220" y="1041"/>
                    </a:cubicBezTo>
                    <a:lnTo>
                      <a:pt x="821" y="1041"/>
                    </a:lnTo>
                    <a:cubicBezTo>
                      <a:pt x="935" y="1041"/>
                      <a:pt x="1040" y="936"/>
                      <a:pt x="1040" y="821"/>
                    </a:cubicBezTo>
                    <a:lnTo>
                      <a:pt x="1040" y="220"/>
                    </a:lnTo>
                    <a:cubicBezTo>
                      <a:pt x="1040" y="96"/>
                      <a:pt x="935" y="1"/>
                      <a:pt x="821" y="1"/>
                    </a:cubicBezTo>
                    <a:close/>
                  </a:path>
                </a:pathLst>
              </a:custGeom>
              <a:solidFill>
                <a:srgbClr val="BECB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12843;p73">
                <a:extLst>
                  <a:ext uri="{FF2B5EF4-FFF2-40B4-BE49-F238E27FC236}">
                    <a16:creationId xmlns:a16="http://schemas.microsoft.com/office/drawing/2014/main" id="{7E82C7D7-6D32-45B1-9E71-2CA73C57D0C0}"/>
                  </a:ext>
                </a:extLst>
              </p:cNvPr>
              <p:cNvSpPr/>
              <p:nvPr/>
            </p:nvSpPr>
            <p:spPr>
              <a:xfrm>
                <a:off x="3180958" y="2561658"/>
                <a:ext cx="7965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3042" h="422" extrusionOk="0">
                    <a:moveTo>
                      <a:pt x="281" y="0"/>
                    </a:moveTo>
                    <a:cubicBezTo>
                      <a:pt x="0" y="0"/>
                      <a:pt x="0" y="421"/>
                      <a:pt x="281" y="421"/>
                    </a:cubicBezTo>
                    <a:cubicBezTo>
                      <a:pt x="287" y="421"/>
                      <a:pt x="293" y="421"/>
                      <a:pt x="300" y="421"/>
                    </a:cubicBezTo>
                    <a:lnTo>
                      <a:pt x="2742" y="421"/>
                    </a:lnTo>
                    <a:cubicBezTo>
                      <a:pt x="2748" y="421"/>
                      <a:pt x="2754" y="421"/>
                      <a:pt x="2760" y="421"/>
                    </a:cubicBezTo>
                    <a:cubicBezTo>
                      <a:pt x="3041" y="421"/>
                      <a:pt x="3041" y="0"/>
                      <a:pt x="2760" y="0"/>
                    </a:cubicBezTo>
                    <a:cubicBezTo>
                      <a:pt x="2754" y="0"/>
                      <a:pt x="2748" y="1"/>
                      <a:pt x="2742" y="1"/>
                    </a:cubicBezTo>
                    <a:lnTo>
                      <a:pt x="300" y="1"/>
                    </a:lnTo>
                    <a:cubicBezTo>
                      <a:pt x="293" y="1"/>
                      <a:pt x="287" y="0"/>
                      <a:pt x="281" y="0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12844;p73">
                <a:extLst>
                  <a:ext uri="{FF2B5EF4-FFF2-40B4-BE49-F238E27FC236}">
                    <a16:creationId xmlns:a16="http://schemas.microsoft.com/office/drawing/2014/main" id="{5D653E1C-3734-4B95-BCEE-1B10B2F472A4}"/>
                  </a:ext>
                </a:extLst>
              </p:cNvPr>
              <p:cNvSpPr/>
              <p:nvPr/>
            </p:nvSpPr>
            <p:spPr>
              <a:xfrm>
                <a:off x="3182058" y="2575405"/>
                <a:ext cx="77455" cy="10762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411" extrusionOk="0">
                    <a:moveTo>
                      <a:pt x="258" y="1"/>
                    </a:moveTo>
                    <a:cubicBezTo>
                      <a:pt x="0" y="20"/>
                      <a:pt x="0" y="392"/>
                      <a:pt x="258" y="411"/>
                    </a:cubicBezTo>
                    <a:lnTo>
                      <a:pt x="2700" y="411"/>
                    </a:lnTo>
                    <a:cubicBezTo>
                      <a:pt x="2957" y="392"/>
                      <a:pt x="2957" y="20"/>
                      <a:pt x="2700" y="1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12845;p73">
                <a:extLst>
                  <a:ext uri="{FF2B5EF4-FFF2-40B4-BE49-F238E27FC236}">
                    <a16:creationId xmlns:a16="http://schemas.microsoft.com/office/drawing/2014/main" id="{53703FBF-29DB-4B45-A4E0-DD3A333413B6}"/>
                  </a:ext>
                </a:extLst>
              </p:cNvPr>
              <p:cNvSpPr/>
              <p:nvPr/>
            </p:nvSpPr>
            <p:spPr>
              <a:xfrm>
                <a:off x="3182058" y="2588890"/>
                <a:ext cx="77455" cy="10788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412" extrusionOk="0">
                    <a:moveTo>
                      <a:pt x="258" y="1"/>
                    </a:moveTo>
                    <a:cubicBezTo>
                      <a:pt x="0" y="20"/>
                      <a:pt x="0" y="392"/>
                      <a:pt x="258" y="411"/>
                    </a:cubicBezTo>
                    <a:lnTo>
                      <a:pt x="2700" y="411"/>
                    </a:lnTo>
                    <a:cubicBezTo>
                      <a:pt x="2957" y="392"/>
                      <a:pt x="2957" y="20"/>
                      <a:pt x="2700" y="1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12846;p73">
                <a:extLst>
                  <a:ext uri="{FF2B5EF4-FFF2-40B4-BE49-F238E27FC236}">
                    <a16:creationId xmlns:a16="http://schemas.microsoft.com/office/drawing/2014/main" id="{B9FE2DDF-15FC-4BF5-B71F-25892A3E1E44}"/>
                  </a:ext>
                </a:extLst>
              </p:cNvPr>
              <p:cNvSpPr/>
              <p:nvPr/>
            </p:nvSpPr>
            <p:spPr>
              <a:xfrm>
                <a:off x="3144587" y="2612378"/>
                <a:ext cx="27232" cy="27259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1041" extrusionOk="0">
                    <a:moveTo>
                      <a:pt x="220" y="1"/>
                    </a:moveTo>
                    <a:cubicBezTo>
                      <a:pt x="95" y="1"/>
                      <a:pt x="0" y="106"/>
                      <a:pt x="0" y="230"/>
                    </a:cubicBezTo>
                    <a:lnTo>
                      <a:pt x="0" y="821"/>
                    </a:lnTo>
                    <a:cubicBezTo>
                      <a:pt x="0" y="945"/>
                      <a:pt x="95" y="1040"/>
                      <a:pt x="220" y="1040"/>
                    </a:cubicBezTo>
                    <a:lnTo>
                      <a:pt x="821" y="1040"/>
                    </a:lnTo>
                    <a:cubicBezTo>
                      <a:pt x="935" y="1040"/>
                      <a:pt x="1040" y="945"/>
                      <a:pt x="1040" y="821"/>
                    </a:cubicBezTo>
                    <a:lnTo>
                      <a:pt x="1040" y="230"/>
                    </a:lnTo>
                    <a:cubicBezTo>
                      <a:pt x="1040" y="106"/>
                      <a:pt x="935" y="1"/>
                      <a:pt x="821" y="1"/>
                    </a:cubicBezTo>
                    <a:close/>
                  </a:path>
                </a:pathLst>
              </a:custGeom>
              <a:solidFill>
                <a:srgbClr val="D1DB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12847;p73">
                <a:extLst>
                  <a:ext uri="{FF2B5EF4-FFF2-40B4-BE49-F238E27FC236}">
                    <a16:creationId xmlns:a16="http://schemas.microsoft.com/office/drawing/2014/main" id="{70FE3B97-D0BD-4466-8415-5D29A742CFF3}"/>
                  </a:ext>
                </a:extLst>
              </p:cNvPr>
              <p:cNvSpPr/>
              <p:nvPr/>
            </p:nvSpPr>
            <p:spPr>
              <a:xfrm>
                <a:off x="3182058" y="2607141"/>
                <a:ext cx="77455" cy="10762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411" extrusionOk="0">
                    <a:moveTo>
                      <a:pt x="258" y="0"/>
                    </a:moveTo>
                    <a:cubicBezTo>
                      <a:pt x="0" y="19"/>
                      <a:pt x="0" y="391"/>
                      <a:pt x="258" y="411"/>
                    </a:cubicBezTo>
                    <a:lnTo>
                      <a:pt x="2700" y="411"/>
                    </a:lnTo>
                    <a:cubicBezTo>
                      <a:pt x="2957" y="391"/>
                      <a:pt x="2957" y="19"/>
                      <a:pt x="2700" y="0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12848;p73">
                <a:extLst>
                  <a:ext uri="{FF2B5EF4-FFF2-40B4-BE49-F238E27FC236}">
                    <a16:creationId xmlns:a16="http://schemas.microsoft.com/office/drawing/2014/main" id="{CBC27494-CAC1-4C93-92ED-52ADA4AE77B7}"/>
                  </a:ext>
                </a:extLst>
              </p:cNvPr>
              <p:cNvSpPr/>
              <p:nvPr/>
            </p:nvSpPr>
            <p:spPr>
              <a:xfrm>
                <a:off x="3182058" y="2620627"/>
                <a:ext cx="77455" cy="10762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411" extrusionOk="0">
                    <a:moveTo>
                      <a:pt x="258" y="0"/>
                    </a:moveTo>
                    <a:cubicBezTo>
                      <a:pt x="0" y="20"/>
                      <a:pt x="0" y="392"/>
                      <a:pt x="258" y="411"/>
                    </a:cubicBezTo>
                    <a:lnTo>
                      <a:pt x="2700" y="411"/>
                    </a:lnTo>
                    <a:cubicBezTo>
                      <a:pt x="2957" y="392"/>
                      <a:pt x="2957" y="20"/>
                      <a:pt x="2700" y="0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12849;p73">
                <a:extLst>
                  <a:ext uri="{FF2B5EF4-FFF2-40B4-BE49-F238E27FC236}">
                    <a16:creationId xmlns:a16="http://schemas.microsoft.com/office/drawing/2014/main" id="{0722CD0F-9766-454F-A05A-0B46C060E7D1}"/>
                  </a:ext>
                </a:extLst>
              </p:cNvPr>
              <p:cNvSpPr/>
              <p:nvPr/>
            </p:nvSpPr>
            <p:spPr>
              <a:xfrm>
                <a:off x="3182058" y="2634374"/>
                <a:ext cx="77455" cy="10762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411" extrusionOk="0">
                    <a:moveTo>
                      <a:pt x="258" y="0"/>
                    </a:moveTo>
                    <a:cubicBezTo>
                      <a:pt x="0" y="19"/>
                      <a:pt x="0" y="391"/>
                      <a:pt x="258" y="410"/>
                    </a:cubicBezTo>
                    <a:lnTo>
                      <a:pt x="2700" y="410"/>
                    </a:lnTo>
                    <a:cubicBezTo>
                      <a:pt x="2957" y="391"/>
                      <a:pt x="2957" y="19"/>
                      <a:pt x="2700" y="0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12850;p73">
                <a:extLst>
                  <a:ext uri="{FF2B5EF4-FFF2-40B4-BE49-F238E27FC236}">
                    <a16:creationId xmlns:a16="http://schemas.microsoft.com/office/drawing/2014/main" id="{1E885F78-255A-4514-BE10-D0837703BDD6}"/>
                  </a:ext>
                </a:extLst>
              </p:cNvPr>
              <p:cNvSpPr/>
              <p:nvPr/>
            </p:nvSpPr>
            <p:spPr>
              <a:xfrm>
                <a:off x="3077632" y="2694311"/>
                <a:ext cx="334749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2784" h="1308" extrusionOk="0">
                    <a:moveTo>
                      <a:pt x="773" y="1"/>
                    </a:moveTo>
                    <a:lnTo>
                      <a:pt x="0" y="1031"/>
                    </a:lnTo>
                    <a:lnTo>
                      <a:pt x="0" y="1308"/>
                    </a:lnTo>
                    <a:lnTo>
                      <a:pt x="12784" y="1308"/>
                    </a:lnTo>
                    <a:lnTo>
                      <a:pt x="12784" y="1031"/>
                    </a:lnTo>
                    <a:lnTo>
                      <a:pt x="12011" y="1"/>
                    </a:lnTo>
                    <a:close/>
                  </a:path>
                </a:pathLst>
              </a:custGeom>
              <a:solidFill>
                <a:srgbClr val="E9EE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12851;p73">
                <a:extLst>
                  <a:ext uri="{FF2B5EF4-FFF2-40B4-BE49-F238E27FC236}">
                    <a16:creationId xmlns:a16="http://schemas.microsoft.com/office/drawing/2014/main" id="{7A315B41-0504-410E-B6AB-645DABE38900}"/>
                  </a:ext>
                </a:extLst>
              </p:cNvPr>
              <p:cNvSpPr/>
              <p:nvPr/>
            </p:nvSpPr>
            <p:spPr>
              <a:xfrm>
                <a:off x="3188552" y="2700072"/>
                <a:ext cx="112674" cy="16758"/>
              </a:xfrm>
              <a:custGeom>
                <a:avLst/>
                <a:gdLst/>
                <a:ahLst/>
                <a:cxnLst/>
                <a:rect l="l" t="t" r="r" b="b"/>
                <a:pathLst>
                  <a:path w="4303" h="640" extrusionOk="0">
                    <a:moveTo>
                      <a:pt x="821" y="0"/>
                    </a:moveTo>
                    <a:cubicBezTo>
                      <a:pt x="782" y="0"/>
                      <a:pt x="744" y="19"/>
                      <a:pt x="706" y="38"/>
                    </a:cubicBezTo>
                    <a:lnTo>
                      <a:pt x="38" y="553"/>
                    </a:lnTo>
                    <a:cubicBezTo>
                      <a:pt x="0" y="582"/>
                      <a:pt x="19" y="639"/>
                      <a:pt x="67" y="639"/>
                    </a:cubicBezTo>
                    <a:lnTo>
                      <a:pt x="4236" y="639"/>
                    </a:lnTo>
                    <a:cubicBezTo>
                      <a:pt x="4284" y="639"/>
                      <a:pt x="4303" y="582"/>
                      <a:pt x="4264" y="553"/>
                    </a:cubicBezTo>
                    <a:lnTo>
                      <a:pt x="3597" y="38"/>
                    </a:lnTo>
                    <a:cubicBezTo>
                      <a:pt x="3568" y="19"/>
                      <a:pt x="3520" y="0"/>
                      <a:pt x="3482" y="0"/>
                    </a:cubicBez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12852;p73">
                <a:extLst>
                  <a:ext uri="{FF2B5EF4-FFF2-40B4-BE49-F238E27FC236}">
                    <a16:creationId xmlns:a16="http://schemas.microsoft.com/office/drawing/2014/main" id="{C8083CE9-D5ED-4CDB-89B6-A0B6D7B00BFA}"/>
                  </a:ext>
                </a:extLst>
              </p:cNvPr>
              <p:cNvSpPr/>
              <p:nvPr/>
            </p:nvSpPr>
            <p:spPr>
              <a:xfrm>
                <a:off x="3077632" y="2721308"/>
                <a:ext cx="334513" cy="20005"/>
              </a:xfrm>
              <a:custGeom>
                <a:avLst/>
                <a:gdLst/>
                <a:ahLst/>
                <a:cxnLst/>
                <a:rect l="l" t="t" r="r" b="b"/>
                <a:pathLst>
                  <a:path w="12775" h="764" extrusionOk="0">
                    <a:moveTo>
                      <a:pt x="0" y="0"/>
                    </a:moveTo>
                    <a:lnTo>
                      <a:pt x="0" y="544"/>
                    </a:lnTo>
                    <a:cubicBezTo>
                      <a:pt x="0" y="668"/>
                      <a:pt x="96" y="763"/>
                      <a:pt x="220" y="763"/>
                    </a:cubicBezTo>
                    <a:lnTo>
                      <a:pt x="12555" y="763"/>
                    </a:lnTo>
                    <a:cubicBezTo>
                      <a:pt x="12679" y="763"/>
                      <a:pt x="12774" y="668"/>
                      <a:pt x="12774" y="544"/>
                    </a:cubicBezTo>
                    <a:lnTo>
                      <a:pt x="12774" y="0"/>
                    </a:lnTo>
                    <a:close/>
                  </a:path>
                </a:pathLst>
              </a:custGeom>
              <a:solidFill>
                <a:srgbClr val="CDD7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5503EB7-66A9-45D3-936D-43616A728E21}"/>
              </a:ext>
            </a:extLst>
          </p:cNvPr>
          <p:cNvSpPr txBox="1"/>
          <p:nvPr/>
        </p:nvSpPr>
        <p:spPr>
          <a:xfrm>
            <a:off x="660583" y="3672619"/>
            <a:ext cx="25291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600" kern="0" dirty="0">
                <a:solidFill>
                  <a:srgbClr val="10253F"/>
                </a:solidFill>
                <a:latin typeface="Arial"/>
                <a:cs typeface="Arial"/>
                <a:sym typeface="Arial"/>
              </a:rPr>
              <a:t>Проблемы с программным обеспечением, </a:t>
            </a:r>
            <a:endParaRPr lang="en-US" sz="1600" kern="0" dirty="0">
              <a:solidFill>
                <a:srgbClr val="10253F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600" kern="0" dirty="0">
                <a:solidFill>
                  <a:srgbClr val="10253F"/>
                </a:solidFill>
                <a:latin typeface="Arial"/>
                <a:cs typeface="Arial"/>
                <a:sym typeface="Arial"/>
              </a:rPr>
              <a:t>невозможность </a:t>
            </a:r>
            <a:endParaRPr lang="en-US" sz="1600" kern="0" dirty="0">
              <a:solidFill>
                <a:srgbClr val="10253F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600" kern="0" dirty="0">
                <a:solidFill>
                  <a:srgbClr val="10253F"/>
                </a:solidFill>
                <a:latin typeface="Arial"/>
                <a:cs typeface="Arial"/>
                <a:sym typeface="Arial"/>
              </a:rPr>
              <a:t>использовать нейросети </a:t>
            </a:r>
            <a:r>
              <a:rPr lang="ru-RU" sz="1600" kern="0" dirty="0">
                <a:solidFill>
                  <a:srgbClr val="10253F"/>
                </a:solidFill>
                <a:latin typeface="Arial"/>
                <a:cs typeface="Arial"/>
              </a:rPr>
              <a:t>открыто</a:t>
            </a:r>
          </a:p>
        </p:txBody>
      </p:sp>
      <p:grpSp>
        <p:nvGrpSpPr>
          <p:cNvPr id="212" name="Группа 211">
            <a:extLst>
              <a:ext uri="{FF2B5EF4-FFF2-40B4-BE49-F238E27FC236}">
                <a16:creationId xmlns:a16="http://schemas.microsoft.com/office/drawing/2014/main" id="{9C9DEA15-B0A0-44E5-9D30-0514C4839B65}"/>
              </a:ext>
            </a:extLst>
          </p:cNvPr>
          <p:cNvGrpSpPr/>
          <p:nvPr/>
        </p:nvGrpSpPr>
        <p:grpSpPr>
          <a:xfrm>
            <a:off x="7924112" y="4059132"/>
            <a:ext cx="1085123" cy="1090498"/>
            <a:chOff x="3151262" y="6291101"/>
            <a:chExt cx="1085123" cy="1090498"/>
          </a:xfrm>
        </p:grpSpPr>
        <p:sp>
          <p:nvSpPr>
            <p:cNvPr id="92" name="Google Shape;6926;p66">
              <a:extLst>
                <a:ext uri="{FF2B5EF4-FFF2-40B4-BE49-F238E27FC236}">
                  <a16:creationId xmlns:a16="http://schemas.microsoft.com/office/drawing/2014/main" id="{3E0B8251-D39F-47D2-9F46-FD8870853148}"/>
                </a:ext>
              </a:extLst>
            </p:cNvPr>
            <p:cNvSpPr/>
            <p:nvPr/>
          </p:nvSpPr>
          <p:spPr>
            <a:xfrm>
              <a:off x="3151262" y="6291101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3" name="Google Shape;8623;p70">
              <a:extLst>
                <a:ext uri="{FF2B5EF4-FFF2-40B4-BE49-F238E27FC236}">
                  <a16:creationId xmlns:a16="http://schemas.microsoft.com/office/drawing/2014/main" id="{C7118F00-7EB5-4814-B955-7089FB0ED21A}"/>
                </a:ext>
              </a:extLst>
            </p:cNvPr>
            <p:cNvGrpSpPr/>
            <p:nvPr/>
          </p:nvGrpSpPr>
          <p:grpSpPr>
            <a:xfrm>
              <a:off x="3539253" y="6625997"/>
              <a:ext cx="346392" cy="437045"/>
              <a:chOff x="8027227" y="3215041"/>
              <a:chExt cx="231829" cy="371782"/>
            </a:xfrm>
          </p:grpSpPr>
          <p:sp>
            <p:nvSpPr>
              <p:cNvPr id="94" name="Google Shape;8624;p70">
                <a:extLst>
                  <a:ext uri="{FF2B5EF4-FFF2-40B4-BE49-F238E27FC236}">
                    <a16:creationId xmlns:a16="http://schemas.microsoft.com/office/drawing/2014/main" id="{F1CA7458-B8D4-4000-95D6-2787DEBAB646}"/>
                  </a:ext>
                </a:extLst>
              </p:cNvPr>
              <p:cNvSpPr/>
              <p:nvPr/>
            </p:nvSpPr>
            <p:spPr>
              <a:xfrm>
                <a:off x="8135102" y="3239080"/>
                <a:ext cx="123954" cy="131967"/>
              </a:xfrm>
              <a:custGeom>
                <a:avLst/>
                <a:gdLst/>
                <a:ahLst/>
                <a:cxnLst/>
                <a:rect l="l" t="t" r="r" b="b"/>
                <a:pathLst>
                  <a:path w="4718" h="5023" extrusionOk="0">
                    <a:moveTo>
                      <a:pt x="4450" y="1"/>
                    </a:moveTo>
                    <a:cubicBezTo>
                      <a:pt x="4446" y="1"/>
                      <a:pt x="4443" y="1"/>
                      <a:pt x="4440" y="1"/>
                    </a:cubicBezTo>
                    <a:lnTo>
                      <a:pt x="230" y="1"/>
                    </a:lnTo>
                    <a:cubicBezTo>
                      <a:pt x="105" y="1"/>
                      <a:pt x="1" y="98"/>
                      <a:pt x="1" y="223"/>
                    </a:cubicBezTo>
                    <a:lnTo>
                      <a:pt x="1" y="5023"/>
                    </a:lnTo>
                    <a:lnTo>
                      <a:pt x="4440" y="5023"/>
                    </a:lnTo>
                    <a:cubicBezTo>
                      <a:pt x="4606" y="5023"/>
                      <a:pt x="4717" y="4850"/>
                      <a:pt x="4648" y="4697"/>
                    </a:cubicBezTo>
                    <a:lnTo>
                      <a:pt x="3656" y="2512"/>
                    </a:lnTo>
                    <a:lnTo>
                      <a:pt x="4655" y="320"/>
                    </a:lnTo>
                    <a:cubicBezTo>
                      <a:pt x="4716" y="171"/>
                      <a:pt x="4611" y="1"/>
                      <a:pt x="4450" y="1"/>
                    </a:cubicBezTo>
                    <a:close/>
                  </a:path>
                </a:pathLst>
              </a:custGeom>
              <a:solidFill>
                <a:srgbClr val="AAB6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8625;p70">
                <a:extLst>
                  <a:ext uri="{FF2B5EF4-FFF2-40B4-BE49-F238E27FC236}">
                    <a16:creationId xmlns:a16="http://schemas.microsoft.com/office/drawing/2014/main" id="{5C1654FB-BD28-4A2E-AC78-A744319EC98C}"/>
                  </a:ext>
                </a:extLst>
              </p:cNvPr>
              <p:cNvSpPr/>
              <p:nvPr/>
            </p:nvSpPr>
            <p:spPr>
              <a:xfrm>
                <a:off x="8135285" y="3240184"/>
                <a:ext cx="40302" cy="22805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868" extrusionOk="0">
                    <a:moveTo>
                      <a:pt x="91" y="1"/>
                    </a:moveTo>
                    <a:cubicBezTo>
                      <a:pt x="35" y="42"/>
                      <a:pt x="1" y="112"/>
                      <a:pt x="1" y="181"/>
                    </a:cubicBezTo>
                    <a:lnTo>
                      <a:pt x="1" y="868"/>
                    </a:lnTo>
                    <a:lnTo>
                      <a:pt x="1388" y="868"/>
                    </a:lnTo>
                    <a:cubicBezTo>
                      <a:pt x="1492" y="868"/>
                      <a:pt x="1534" y="722"/>
                      <a:pt x="1430" y="674"/>
                    </a:cubicBezTo>
                    <a:lnTo>
                      <a:pt x="91" y="1"/>
                    </a:lnTo>
                    <a:close/>
                  </a:path>
                </a:pathLst>
              </a:custGeom>
              <a:solidFill>
                <a:srgbClr val="7A8C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8626;p70">
                <a:extLst>
                  <a:ext uri="{FF2B5EF4-FFF2-40B4-BE49-F238E27FC236}">
                    <a16:creationId xmlns:a16="http://schemas.microsoft.com/office/drawing/2014/main" id="{3CEF8DA2-3ACD-4664-8C40-7E1E260BC041}"/>
                  </a:ext>
                </a:extLst>
              </p:cNvPr>
              <p:cNvSpPr/>
              <p:nvPr/>
            </p:nvSpPr>
            <p:spPr>
              <a:xfrm>
                <a:off x="8057309" y="3262962"/>
                <a:ext cx="23882" cy="12059"/>
              </a:xfrm>
              <a:custGeom>
                <a:avLst/>
                <a:gdLst/>
                <a:ahLst/>
                <a:cxnLst/>
                <a:rect l="l" t="t" r="r" b="b"/>
                <a:pathLst>
                  <a:path w="909" h="459" extrusionOk="0">
                    <a:moveTo>
                      <a:pt x="0" y="1"/>
                    </a:moveTo>
                    <a:lnTo>
                      <a:pt x="0" y="459"/>
                    </a:lnTo>
                    <a:lnTo>
                      <a:pt x="909" y="459"/>
                    </a:lnTo>
                    <a:lnTo>
                      <a:pt x="909" y="1"/>
                    </a:lnTo>
                    <a:close/>
                  </a:path>
                </a:pathLst>
              </a:custGeom>
              <a:solidFill>
                <a:srgbClr val="4B63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8627;p70">
                <a:extLst>
                  <a:ext uri="{FF2B5EF4-FFF2-40B4-BE49-F238E27FC236}">
                    <a16:creationId xmlns:a16="http://schemas.microsoft.com/office/drawing/2014/main" id="{7FCC93B0-7DBF-4A78-89A5-712FEA1375B8}"/>
                  </a:ext>
                </a:extLst>
              </p:cNvPr>
              <p:cNvSpPr/>
              <p:nvPr/>
            </p:nvSpPr>
            <p:spPr>
              <a:xfrm>
                <a:off x="8057309" y="3382870"/>
                <a:ext cx="23882" cy="12059"/>
              </a:xfrm>
              <a:custGeom>
                <a:avLst/>
                <a:gdLst/>
                <a:ahLst/>
                <a:cxnLst/>
                <a:rect l="l" t="t" r="r" b="b"/>
                <a:pathLst>
                  <a:path w="909" h="459" extrusionOk="0">
                    <a:moveTo>
                      <a:pt x="0" y="1"/>
                    </a:moveTo>
                    <a:lnTo>
                      <a:pt x="0" y="459"/>
                    </a:lnTo>
                    <a:lnTo>
                      <a:pt x="909" y="459"/>
                    </a:lnTo>
                    <a:lnTo>
                      <a:pt x="909" y="1"/>
                    </a:lnTo>
                    <a:close/>
                  </a:path>
                </a:pathLst>
              </a:custGeom>
              <a:solidFill>
                <a:srgbClr val="4B63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8628;p70">
                <a:extLst>
                  <a:ext uri="{FF2B5EF4-FFF2-40B4-BE49-F238E27FC236}">
                    <a16:creationId xmlns:a16="http://schemas.microsoft.com/office/drawing/2014/main" id="{E4AF8C1A-BDEC-47F0-8CE4-24B69644D05E}"/>
                  </a:ext>
                </a:extLst>
              </p:cNvPr>
              <p:cNvSpPr/>
              <p:nvPr/>
            </p:nvSpPr>
            <p:spPr>
              <a:xfrm>
                <a:off x="8075148" y="3256946"/>
                <a:ext cx="102095" cy="144000"/>
              </a:xfrm>
              <a:custGeom>
                <a:avLst/>
                <a:gdLst/>
                <a:ahLst/>
                <a:cxnLst/>
                <a:rect l="l" t="t" r="r" b="b"/>
                <a:pathLst>
                  <a:path w="3886" h="5481" extrusionOk="0">
                    <a:moveTo>
                      <a:pt x="230" y="1"/>
                    </a:moveTo>
                    <a:cubicBezTo>
                      <a:pt x="105" y="1"/>
                      <a:pt x="1" y="105"/>
                      <a:pt x="1" y="230"/>
                    </a:cubicBezTo>
                    <a:lnTo>
                      <a:pt x="1" y="5252"/>
                    </a:lnTo>
                    <a:cubicBezTo>
                      <a:pt x="1" y="5376"/>
                      <a:pt x="105" y="5480"/>
                      <a:pt x="230" y="5480"/>
                    </a:cubicBezTo>
                    <a:lnTo>
                      <a:pt x="3656" y="5480"/>
                    </a:lnTo>
                    <a:cubicBezTo>
                      <a:pt x="3781" y="5480"/>
                      <a:pt x="3885" y="5376"/>
                      <a:pt x="3885" y="5252"/>
                    </a:cubicBezTo>
                    <a:lnTo>
                      <a:pt x="3885" y="230"/>
                    </a:lnTo>
                    <a:cubicBezTo>
                      <a:pt x="3885" y="105"/>
                      <a:pt x="3781" y="1"/>
                      <a:pt x="3656" y="1"/>
                    </a:cubicBezTo>
                    <a:close/>
                  </a:path>
                </a:pathLst>
              </a:custGeom>
              <a:solidFill>
                <a:srgbClr val="909F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8629;p70">
                <a:extLst>
                  <a:ext uri="{FF2B5EF4-FFF2-40B4-BE49-F238E27FC236}">
                    <a16:creationId xmlns:a16="http://schemas.microsoft.com/office/drawing/2014/main" id="{BEEA51B7-3AA5-47ED-BD16-49EF3B3DA375}"/>
                  </a:ext>
                </a:extLst>
              </p:cNvPr>
              <p:cNvSpPr/>
              <p:nvPr/>
            </p:nvSpPr>
            <p:spPr>
              <a:xfrm>
                <a:off x="8051292" y="3232906"/>
                <a:ext cx="12033" cy="335868"/>
              </a:xfrm>
              <a:custGeom>
                <a:avLst/>
                <a:gdLst/>
                <a:ahLst/>
                <a:cxnLst/>
                <a:rect l="l" t="t" r="r" b="b"/>
                <a:pathLst>
                  <a:path w="458" h="12784" extrusionOk="0">
                    <a:moveTo>
                      <a:pt x="0" y="0"/>
                    </a:moveTo>
                    <a:lnTo>
                      <a:pt x="0" y="12784"/>
                    </a:lnTo>
                    <a:lnTo>
                      <a:pt x="458" y="12784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6E82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8630;p70">
                <a:extLst>
                  <a:ext uri="{FF2B5EF4-FFF2-40B4-BE49-F238E27FC236}">
                    <a16:creationId xmlns:a16="http://schemas.microsoft.com/office/drawing/2014/main" id="{385BF794-96D7-4A1A-94C8-19184ED4475D}"/>
                  </a:ext>
                </a:extLst>
              </p:cNvPr>
              <p:cNvSpPr/>
              <p:nvPr/>
            </p:nvSpPr>
            <p:spPr>
              <a:xfrm>
                <a:off x="8027411" y="3562915"/>
                <a:ext cx="59980" cy="23908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910" extrusionOk="0">
                    <a:moveTo>
                      <a:pt x="458" y="1"/>
                    </a:moveTo>
                    <a:cubicBezTo>
                      <a:pt x="202" y="1"/>
                      <a:pt x="1" y="202"/>
                      <a:pt x="1" y="459"/>
                    </a:cubicBezTo>
                    <a:lnTo>
                      <a:pt x="1" y="687"/>
                    </a:lnTo>
                    <a:cubicBezTo>
                      <a:pt x="1" y="812"/>
                      <a:pt x="98" y="909"/>
                      <a:pt x="229" y="909"/>
                    </a:cubicBezTo>
                    <a:lnTo>
                      <a:pt x="2047" y="909"/>
                    </a:lnTo>
                    <a:cubicBezTo>
                      <a:pt x="2051" y="910"/>
                      <a:pt x="2055" y="910"/>
                      <a:pt x="2059" y="910"/>
                    </a:cubicBezTo>
                    <a:cubicBezTo>
                      <a:pt x="2185" y="910"/>
                      <a:pt x="2283" y="808"/>
                      <a:pt x="2283" y="680"/>
                    </a:cubicBezTo>
                    <a:lnTo>
                      <a:pt x="2283" y="459"/>
                    </a:lnTo>
                    <a:cubicBezTo>
                      <a:pt x="2283" y="202"/>
                      <a:pt x="2075" y="1"/>
                      <a:pt x="1825" y="1"/>
                    </a:cubicBezTo>
                    <a:close/>
                  </a:path>
                </a:pathLst>
              </a:custGeom>
              <a:solidFill>
                <a:srgbClr val="9FB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8631;p70">
                <a:extLst>
                  <a:ext uri="{FF2B5EF4-FFF2-40B4-BE49-F238E27FC236}">
                    <a16:creationId xmlns:a16="http://schemas.microsoft.com/office/drawing/2014/main" id="{037CADDB-8C29-4801-8897-17DCD9D54905}"/>
                  </a:ext>
                </a:extLst>
              </p:cNvPr>
              <p:cNvSpPr/>
              <p:nvPr/>
            </p:nvSpPr>
            <p:spPr>
              <a:xfrm>
                <a:off x="8045276" y="3215041"/>
                <a:ext cx="23882" cy="24092"/>
              </a:xfrm>
              <a:custGeom>
                <a:avLst/>
                <a:gdLst/>
                <a:ahLst/>
                <a:cxnLst/>
                <a:rect l="l" t="t" r="r" b="b"/>
                <a:pathLst>
                  <a:path w="909" h="917" extrusionOk="0">
                    <a:moveTo>
                      <a:pt x="458" y="1"/>
                    </a:moveTo>
                    <a:cubicBezTo>
                      <a:pt x="201" y="1"/>
                      <a:pt x="0" y="202"/>
                      <a:pt x="0" y="458"/>
                    </a:cubicBezTo>
                    <a:cubicBezTo>
                      <a:pt x="0" y="708"/>
                      <a:pt x="201" y="916"/>
                      <a:pt x="458" y="916"/>
                    </a:cubicBezTo>
                    <a:cubicBezTo>
                      <a:pt x="708" y="916"/>
                      <a:pt x="909" y="708"/>
                      <a:pt x="909" y="458"/>
                    </a:cubicBezTo>
                    <a:cubicBezTo>
                      <a:pt x="909" y="202"/>
                      <a:pt x="708" y="1"/>
                      <a:pt x="458" y="1"/>
                    </a:cubicBezTo>
                    <a:close/>
                  </a:path>
                </a:pathLst>
              </a:custGeom>
              <a:solidFill>
                <a:srgbClr val="9FB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8632;p70">
                <a:extLst>
                  <a:ext uri="{FF2B5EF4-FFF2-40B4-BE49-F238E27FC236}">
                    <a16:creationId xmlns:a16="http://schemas.microsoft.com/office/drawing/2014/main" id="{82C210C8-7414-4504-BECB-1CB4384D2370}"/>
                  </a:ext>
                </a:extLst>
              </p:cNvPr>
              <p:cNvSpPr/>
              <p:nvPr/>
            </p:nvSpPr>
            <p:spPr>
              <a:xfrm>
                <a:off x="8027227" y="3562915"/>
                <a:ext cx="30108" cy="23908"/>
              </a:xfrm>
              <a:custGeom>
                <a:avLst/>
                <a:gdLst/>
                <a:ahLst/>
                <a:cxnLst/>
                <a:rect l="l" t="t" r="r" b="b"/>
                <a:pathLst>
                  <a:path w="1146" h="910" extrusionOk="0">
                    <a:moveTo>
                      <a:pt x="458" y="1"/>
                    </a:moveTo>
                    <a:cubicBezTo>
                      <a:pt x="209" y="1"/>
                      <a:pt x="1" y="202"/>
                      <a:pt x="1" y="459"/>
                    </a:cubicBezTo>
                    <a:lnTo>
                      <a:pt x="1" y="680"/>
                    </a:lnTo>
                    <a:cubicBezTo>
                      <a:pt x="1" y="812"/>
                      <a:pt x="105" y="909"/>
                      <a:pt x="230" y="909"/>
                    </a:cubicBezTo>
                    <a:lnTo>
                      <a:pt x="916" y="909"/>
                    </a:lnTo>
                    <a:cubicBezTo>
                      <a:pt x="791" y="909"/>
                      <a:pt x="687" y="812"/>
                      <a:pt x="687" y="680"/>
                    </a:cubicBezTo>
                    <a:lnTo>
                      <a:pt x="687" y="459"/>
                    </a:lnTo>
                    <a:cubicBezTo>
                      <a:pt x="687" y="202"/>
                      <a:pt x="888" y="1"/>
                      <a:pt x="1145" y="1"/>
                    </a:cubicBezTo>
                    <a:close/>
                  </a:path>
                </a:pathLst>
              </a:custGeom>
              <a:solidFill>
                <a:srgbClr val="7F8E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8633;p70">
                <a:extLst>
                  <a:ext uri="{FF2B5EF4-FFF2-40B4-BE49-F238E27FC236}">
                    <a16:creationId xmlns:a16="http://schemas.microsoft.com/office/drawing/2014/main" id="{5681C06C-89F4-4D39-AAE7-154F8B066184}"/>
                  </a:ext>
                </a:extLst>
              </p:cNvPr>
              <p:cNvSpPr/>
              <p:nvPr/>
            </p:nvSpPr>
            <p:spPr>
              <a:xfrm>
                <a:off x="8043095" y="3216144"/>
                <a:ext cx="25169" cy="22778"/>
              </a:xfrm>
              <a:custGeom>
                <a:avLst/>
                <a:gdLst/>
                <a:ahLst/>
                <a:cxnLst/>
                <a:rect l="l" t="t" r="r" b="b"/>
                <a:pathLst>
                  <a:path w="958" h="867" extrusionOk="0">
                    <a:moveTo>
                      <a:pt x="354" y="0"/>
                    </a:moveTo>
                    <a:cubicBezTo>
                      <a:pt x="63" y="132"/>
                      <a:pt x="0" y="507"/>
                      <a:pt x="222" y="735"/>
                    </a:cubicBezTo>
                    <a:cubicBezTo>
                      <a:pt x="311" y="825"/>
                      <a:pt x="426" y="867"/>
                      <a:pt x="541" y="867"/>
                    </a:cubicBezTo>
                    <a:cubicBezTo>
                      <a:pt x="710" y="867"/>
                      <a:pt x="878" y="774"/>
                      <a:pt x="957" y="604"/>
                    </a:cubicBezTo>
                    <a:lnTo>
                      <a:pt x="957" y="604"/>
                    </a:lnTo>
                    <a:cubicBezTo>
                      <a:pt x="895" y="631"/>
                      <a:pt x="832" y="645"/>
                      <a:pt x="770" y="645"/>
                    </a:cubicBezTo>
                    <a:cubicBezTo>
                      <a:pt x="437" y="645"/>
                      <a:pt x="215" y="298"/>
                      <a:pt x="354" y="0"/>
                    </a:cubicBezTo>
                    <a:close/>
                  </a:path>
                </a:pathLst>
              </a:custGeom>
              <a:solidFill>
                <a:srgbClr val="7F8E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D79F7424-2981-4F2F-B5AC-B94B93A5F4D6}"/>
              </a:ext>
            </a:extLst>
          </p:cNvPr>
          <p:cNvSpPr txBox="1"/>
          <p:nvPr/>
        </p:nvSpPr>
        <p:spPr>
          <a:xfrm>
            <a:off x="8533778" y="3971846"/>
            <a:ext cx="26469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Изменение законодательства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 области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использования ИИ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018CEE3-6346-4946-A7B2-1F2C416C8D52}"/>
              </a:ext>
            </a:extLst>
          </p:cNvPr>
          <p:cNvSpPr txBox="1"/>
          <p:nvPr/>
        </p:nvSpPr>
        <p:spPr>
          <a:xfrm>
            <a:off x="2037645" y="976818"/>
            <a:ext cx="26508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Сложности в восприятии новых технологий участниками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8" name="Группа 217">
            <a:extLst>
              <a:ext uri="{FF2B5EF4-FFF2-40B4-BE49-F238E27FC236}">
                <a16:creationId xmlns:a16="http://schemas.microsoft.com/office/drawing/2014/main" id="{BCA81E02-1334-4E3E-BCBA-2DB3BB46054C}"/>
              </a:ext>
            </a:extLst>
          </p:cNvPr>
          <p:cNvGrpSpPr/>
          <p:nvPr/>
        </p:nvGrpSpPr>
        <p:grpSpPr>
          <a:xfrm>
            <a:off x="3191207" y="2504971"/>
            <a:ext cx="1085123" cy="1090498"/>
            <a:chOff x="864241" y="8516372"/>
            <a:chExt cx="1085123" cy="1090498"/>
          </a:xfrm>
        </p:grpSpPr>
        <p:sp>
          <p:nvSpPr>
            <p:cNvPr id="53" name="Google Shape;6926;p66">
              <a:extLst>
                <a:ext uri="{FF2B5EF4-FFF2-40B4-BE49-F238E27FC236}">
                  <a16:creationId xmlns:a16="http://schemas.microsoft.com/office/drawing/2014/main" id="{4211971A-ACF2-4B40-946F-13F62AF90A7C}"/>
                </a:ext>
              </a:extLst>
            </p:cNvPr>
            <p:cNvSpPr/>
            <p:nvPr/>
          </p:nvSpPr>
          <p:spPr>
            <a:xfrm>
              <a:off x="864241" y="8516372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55" name="Google Shape;9799;p71">
              <a:extLst>
                <a:ext uri="{FF2B5EF4-FFF2-40B4-BE49-F238E27FC236}">
                  <a16:creationId xmlns:a16="http://schemas.microsoft.com/office/drawing/2014/main" id="{DEB2DB65-3A5E-4A67-BE47-ABC84DFC2BE1}"/>
                </a:ext>
              </a:extLst>
            </p:cNvPr>
            <p:cNvGrpSpPr/>
            <p:nvPr/>
          </p:nvGrpSpPr>
          <p:grpSpPr>
            <a:xfrm>
              <a:off x="1219810" y="8879810"/>
              <a:ext cx="373983" cy="363622"/>
              <a:chOff x="3512070" y="1956222"/>
              <a:chExt cx="373983" cy="363622"/>
            </a:xfrm>
          </p:grpSpPr>
          <p:sp>
            <p:nvSpPr>
              <p:cNvPr id="156" name="Google Shape;9800;p71">
                <a:extLst>
                  <a:ext uri="{FF2B5EF4-FFF2-40B4-BE49-F238E27FC236}">
                    <a16:creationId xmlns:a16="http://schemas.microsoft.com/office/drawing/2014/main" id="{229AE6A4-B001-4B33-825D-D03AD0E15526}"/>
                  </a:ext>
                </a:extLst>
              </p:cNvPr>
              <p:cNvSpPr/>
              <p:nvPr/>
            </p:nvSpPr>
            <p:spPr>
              <a:xfrm>
                <a:off x="3547316" y="2232314"/>
                <a:ext cx="316069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110" h="3596" extrusionOk="0">
                    <a:moveTo>
                      <a:pt x="1809" y="1"/>
                    </a:moveTo>
                    <a:cubicBezTo>
                      <a:pt x="800" y="1"/>
                      <a:pt x="1" y="799"/>
                      <a:pt x="1" y="1788"/>
                    </a:cubicBezTo>
                    <a:cubicBezTo>
                      <a:pt x="1" y="2776"/>
                      <a:pt x="800" y="3596"/>
                      <a:pt x="1809" y="3596"/>
                    </a:cubicBezTo>
                    <a:lnTo>
                      <a:pt x="21109" y="3596"/>
                    </a:lnTo>
                    <a:lnTo>
                      <a:pt x="21109" y="1"/>
                    </a:lnTo>
                    <a:close/>
                  </a:path>
                </a:pathLst>
              </a:custGeom>
              <a:solidFill>
                <a:srgbClr val="F8FA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9801;p71">
                <a:extLst>
                  <a:ext uri="{FF2B5EF4-FFF2-40B4-BE49-F238E27FC236}">
                    <a16:creationId xmlns:a16="http://schemas.microsoft.com/office/drawing/2014/main" id="{D4998770-F9D6-45E5-B148-CDB6A52BD221}"/>
                  </a:ext>
                </a:extLst>
              </p:cNvPr>
              <p:cNvSpPr/>
              <p:nvPr/>
            </p:nvSpPr>
            <p:spPr>
              <a:xfrm>
                <a:off x="3548903" y="2232314"/>
                <a:ext cx="314482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004" h="3596" extrusionOk="0">
                    <a:moveTo>
                      <a:pt x="19805" y="1"/>
                    </a:moveTo>
                    <a:lnTo>
                      <a:pt x="19805" y="1640"/>
                    </a:lnTo>
                    <a:cubicBezTo>
                      <a:pt x="19805" y="2061"/>
                      <a:pt x="19469" y="2397"/>
                      <a:pt x="19048" y="2397"/>
                    </a:cubicBezTo>
                    <a:lnTo>
                      <a:pt x="0" y="2397"/>
                    </a:lnTo>
                    <a:cubicBezTo>
                      <a:pt x="252" y="3112"/>
                      <a:pt x="925" y="3596"/>
                      <a:pt x="1703" y="3596"/>
                    </a:cubicBezTo>
                    <a:lnTo>
                      <a:pt x="21003" y="3596"/>
                    </a:lnTo>
                    <a:lnTo>
                      <a:pt x="21003" y="1"/>
                    </a:lnTo>
                    <a:close/>
                  </a:path>
                </a:pathLst>
              </a:custGeom>
              <a:solidFill>
                <a:srgbClr val="E1E7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9802;p71">
                <a:extLst>
                  <a:ext uri="{FF2B5EF4-FFF2-40B4-BE49-F238E27FC236}">
                    <a16:creationId xmlns:a16="http://schemas.microsoft.com/office/drawing/2014/main" id="{766177A6-FD1B-43AB-A893-58C2636FDE3E}"/>
                  </a:ext>
                </a:extLst>
              </p:cNvPr>
              <p:cNvSpPr/>
              <p:nvPr/>
            </p:nvSpPr>
            <p:spPr>
              <a:xfrm>
                <a:off x="3515215" y="2198312"/>
                <a:ext cx="370524" cy="121217"/>
              </a:xfrm>
              <a:custGeom>
                <a:avLst/>
                <a:gdLst/>
                <a:ahLst/>
                <a:cxnLst/>
                <a:rect l="l" t="t" r="r" b="b"/>
                <a:pathLst>
                  <a:path w="24747" h="8096" extrusionOk="0">
                    <a:moveTo>
                      <a:pt x="3953" y="1"/>
                    </a:moveTo>
                    <a:cubicBezTo>
                      <a:pt x="1746" y="64"/>
                      <a:pt x="0" y="1851"/>
                      <a:pt x="0" y="4038"/>
                    </a:cubicBezTo>
                    <a:cubicBezTo>
                      <a:pt x="0" y="6245"/>
                      <a:pt x="1746" y="8032"/>
                      <a:pt x="3953" y="8095"/>
                    </a:cubicBezTo>
                    <a:lnTo>
                      <a:pt x="24010" y="8095"/>
                    </a:lnTo>
                    <a:cubicBezTo>
                      <a:pt x="24410" y="8095"/>
                      <a:pt x="24746" y="7759"/>
                      <a:pt x="24746" y="7338"/>
                    </a:cubicBezTo>
                    <a:lnTo>
                      <a:pt x="24746" y="6582"/>
                    </a:lnTo>
                    <a:cubicBezTo>
                      <a:pt x="24746" y="6182"/>
                      <a:pt x="24410" y="5846"/>
                      <a:pt x="24010" y="5846"/>
                    </a:cubicBezTo>
                    <a:lnTo>
                      <a:pt x="3953" y="5867"/>
                    </a:lnTo>
                    <a:cubicBezTo>
                      <a:pt x="2965" y="5867"/>
                      <a:pt x="2166" y="5068"/>
                      <a:pt x="2145" y="4101"/>
                    </a:cubicBezTo>
                    <a:cubicBezTo>
                      <a:pt x="2145" y="3070"/>
                      <a:pt x="2965" y="2251"/>
                      <a:pt x="3995" y="2251"/>
                    </a:cubicBezTo>
                    <a:lnTo>
                      <a:pt x="24010" y="2251"/>
                    </a:lnTo>
                    <a:cubicBezTo>
                      <a:pt x="24410" y="2251"/>
                      <a:pt x="24746" y="1914"/>
                      <a:pt x="24746" y="1515"/>
                    </a:cubicBezTo>
                    <a:lnTo>
                      <a:pt x="24746" y="758"/>
                    </a:lnTo>
                    <a:cubicBezTo>
                      <a:pt x="24746" y="337"/>
                      <a:pt x="24410" y="1"/>
                      <a:pt x="24010" y="1"/>
                    </a:cubicBezTo>
                    <a:close/>
                  </a:path>
                </a:pathLst>
              </a:custGeom>
              <a:solidFill>
                <a:srgbClr val="E5EA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9803;p71">
                <a:extLst>
                  <a:ext uri="{FF2B5EF4-FFF2-40B4-BE49-F238E27FC236}">
                    <a16:creationId xmlns:a16="http://schemas.microsoft.com/office/drawing/2014/main" id="{ADF876EB-2C43-426E-8E29-1A25A0D09E7E}"/>
                  </a:ext>
                </a:extLst>
              </p:cNvPr>
              <p:cNvSpPr/>
              <p:nvPr/>
            </p:nvSpPr>
            <p:spPr>
              <a:xfrm>
                <a:off x="3864628" y="2198626"/>
                <a:ext cx="21426" cy="33703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251" extrusionOk="0">
                    <a:moveTo>
                      <a:pt x="0" y="1"/>
                    </a:moveTo>
                    <a:lnTo>
                      <a:pt x="0" y="2251"/>
                    </a:lnTo>
                    <a:lnTo>
                      <a:pt x="673" y="2251"/>
                    </a:lnTo>
                    <a:cubicBezTo>
                      <a:pt x="1094" y="2251"/>
                      <a:pt x="1430" y="1914"/>
                      <a:pt x="1430" y="1494"/>
                    </a:cubicBezTo>
                    <a:lnTo>
                      <a:pt x="1430" y="758"/>
                    </a:lnTo>
                    <a:cubicBezTo>
                      <a:pt x="1430" y="337"/>
                      <a:pt x="1094" y="1"/>
                      <a:pt x="673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9804;p71">
                <a:extLst>
                  <a:ext uri="{FF2B5EF4-FFF2-40B4-BE49-F238E27FC236}">
                    <a16:creationId xmlns:a16="http://schemas.microsoft.com/office/drawing/2014/main" id="{060F5076-50AD-46FD-A662-4170BD05AC41}"/>
                  </a:ext>
                </a:extLst>
              </p:cNvPr>
              <p:cNvSpPr/>
              <p:nvPr/>
            </p:nvSpPr>
            <p:spPr>
              <a:xfrm>
                <a:off x="3864628" y="2286141"/>
                <a:ext cx="21426" cy="33703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251" extrusionOk="0">
                    <a:moveTo>
                      <a:pt x="0" y="1"/>
                    </a:moveTo>
                    <a:lnTo>
                      <a:pt x="0" y="2250"/>
                    </a:lnTo>
                    <a:lnTo>
                      <a:pt x="673" y="2250"/>
                    </a:lnTo>
                    <a:cubicBezTo>
                      <a:pt x="1094" y="2229"/>
                      <a:pt x="1430" y="1914"/>
                      <a:pt x="1430" y="1493"/>
                    </a:cubicBezTo>
                    <a:lnTo>
                      <a:pt x="1430" y="737"/>
                    </a:lnTo>
                    <a:cubicBezTo>
                      <a:pt x="1430" y="337"/>
                      <a:pt x="1094" y="1"/>
                      <a:pt x="673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9805;p71">
                <a:extLst>
                  <a:ext uri="{FF2B5EF4-FFF2-40B4-BE49-F238E27FC236}">
                    <a16:creationId xmlns:a16="http://schemas.microsoft.com/office/drawing/2014/main" id="{05575545-8B5E-4EAF-A092-BED1E043D900}"/>
                  </a:ext>
                </a:extLst>
              </p:cNvPr>
              <p:cNvSpPr/>
              <p:nvPr/>
            </p:nvSpPr>
            <p:spPr>
              <a:xfrm>
                <a:off x="3574401" y="2259070"/>
                <a:ext cx="52583" cy="52838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3529" extrusionOk="0">
                    <a:moveTo>
                      <a:pt x="736" y="1"/>
                    </a:moveTo>
                    <a:cubicBezTo>
                      <a:pt x="336" y="1"/>
                      <a:pt x="0" y="337"/>
                      <a:pt x="0" y="758"/>
                    </a:cubicBezTo>
                    <a:lnTo>
                      <a:pt x="0" y="2776"/>
                    </a:lnTo>
                    <a:cubicBezTo>
                      <a:pt x="0" y="3200"/>
                      <a:pt x="343" y="3529"/>
                      <a:pt x="740" y="3529"/>
                    </a:cubicBezTo>
                    <a:cubicBezTo>
                      <a:pt x="835" y="3529"/>
                      <a:pt x="933" y="3510"/>
                      <a:pt x="1030" y="3470"/>
                    </a:cubicBezTo>
                    <a:lnTo>
                      <a:pt x="1787" y="3154"/>
                    </a:lnTo>
                    <a:lnTo>
                      <a:pt x="2460" y="3449"/>
                    </a:lnTo>
                    <a:cubicBezTo>
                      <a:pt x="2560" y="3490"/>
                      <a:pt x="2662" y="3510"/>
                      <a:pt x="2760" y="3510"/>
                    </a:cubicBezTo>
                    <a:cubicBezTo>
                      <a:pt x="3160" y="3510"/>
                      <a:pt x="3511" y="3193"/>
                      <a:pt x="3511" y="2755"/>
                    </a:cubicBezTo>
                    <a:lnTo>
                      <a:pt x="3511" y="758"/>
                    </a:lnTo>
                    <a:cubicBezTo>
                      <a:pt x="3511" y="337"/>
                      <a:pt x="3175" y="1"/>
                      <a:pt x="2775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9806;p71">
                <a:extLst>
                  <a:ext uri="{FF2B5EF4-FFF2-40B4-BE49-F238E27FC236}">
                    <a16:creationId xmlns:a16="http://schemas.microsoft.com/office/drawing/2014/main" id="{660E64CF-2B99-43CF-B722-DB9384F85B78}"/>
                  </a:ext>
                </a:extLst>
              </p:cNvPr>
              <p:cNvSpPr/>
              <p:nvPr/>
            </p:nvSpPr>
            <p:spPr>
              <a:xfrm>
                <a:off x="3547316" y="1990239"/>
                <a:ext cx="316069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110" h="3596" extrusionOk="0">
                    <a:moveTo>
                      <a:pt x="1809" y="1"/>
                    </a:moveTo>
                    <a:cubicBezTo>
                      <a:pt x="800" y="1"/>
                      <a:pt x="1" y="800"/>
                      <a:pt x="1" y="1788"/>
                    </a:cubicBezTo>
                    <a:cubicBezTo>
                      <a:pt x="1" y="2776"/>
                      <a:pt x="800" y="3596"/>
                      <a:pt x="1809" y="3596"/>
                    </a:cubicBezTo>
                    <a:lnTo>
                      <a:pt x="21109" y="3596"/>
                    </a:lnTo>
                    <a:lnTo>
                      <a:pt x="21109" y="1"/>
                    </a:lnTo>
                    <a:close/>
                  </a:path>
                </a:pathLst>
              </a:custGeom>
              <a:solidFill>
                <a:srgbClr val="F8FA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9807;p71">
                <a:extLst>
                  <a:ext uri="{FF2B5EF4-FFF2-40B4-BE49-F238E27FC236}">
                    <a16:creationId xmlns:a16="http://schemas.microsoft.com/office/drawing/2014/main" id="{4CD719E1-ABE0-40C9-BA95-46F406E8A7C8}"/>
                  </a:ext>
                </a:extLst>
              </p:cNvPr>
              <p:cNvSpPr/>
              <p:nvPr/>
            </p:nvSpPr>
            <p:spPr>
              <a:xfrm>
                <a:off x="3548903" y="1990239"/>
                <a:ext cx="314482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004" h="3596" extrusionOk="0">
                    <a:moveTo>
                      <a:pt x="19805" y="1"/>
                    </a:moveTo>
                    <a:lnTo>
                      <a:pt x="19805" y="1641"/>
                    </a:lnTo>
                    <a:cubicBezTo>
                      <a:pt x="19805" y="2061"/>
                      <a:pt x="19469" y="2398"/>
                      <a:pt x="19048" y="2398"/>
                    </a:cubicBezTo>
                    <a:lnTo>
                      <a:pt x="0" y="2398"/>
                    </a:lnTo>
                    <a:cubicBezTo>
                      <a:pt x="252" y="3112"/>
                      <a:pt x="925" y="3596"/>
                      <a:pt x="1703" y="3596"/>
                    </a:cubicBezTo>
                    <a:lnTo>
                      <a:pt x="21003" y="3596"/>
                    </a:lnTo>
                    <a:lnTo>
                      <a:pt x="21003" y="1"/>
                    </a:lnTo>
                    <a:close/>
                  </a:path>
                </a:pathLst>
              </a:custGeom>
              <a:solidFill>
                <a:srgbClr val="E1E7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9808;p71">
                <a:extLst>
                  <a:ext uri="{FF2B5EF4-FFF2-40B4-BE49-F238E27FC236}">
                    <a16:creationId xmlns:a16="http://schemas.microsoft.com/office/drawing/2014/main" id="{855D84AC-4E20-403E-A52C-2FB64443E80E}"/>
                  </a:ext>
                </a:extLst>
              </p:cNvPr>
              <p:cNvSpPr/>
              <p:nvPr/>
            </p:nvSpPr>
            <p:spPr>
              <a:xfrm>
                <a:off x="3512070" y="1956222"/>
                <a:ext cx="373669" cy="121247"/>
              </a:xfrm>
              <a:custGeom>
                <a:avLst/>
                <a:gdLst/>
                <a:ahLst/>
                <a:cxnLst/>
                <a:rect l="l" t="t" r="r" b="b"/>
                <a:pathLst>
                  <a:path w="24957" h="8098" extrusionOk="0">
                    <a:moveTo>
                      <a:pt x="4049" y="1"/>
                    </a:moveTo>
                    <a:cubicBezTo>
                      <a:pt x="1829" y="1"/>
                      <a:pt x="0" y="1806"/>
                      <a:pt x="0" y="4039"/>
                    </a:cubicBezTo>
                    <a:cubicBezTo>
                      <a:pt x="0" y="6284"/>
                      <a:pt x="1850" y="8097"/>
                      <a:pt x="4086" y="8097"/>
                    </a:cubicBezTo>
                    <a:cubicBezTo>
                      <a:pt x="4112" y="8097"/>
                      <a:pt x="4137" y="8097"/>
                      <a:pt x="4163" y="8097"/>
                    </a:cubicBezTo>
                    <a:lnTo>
                      <a:pt x="24220" y="8097"/>
                    </a:lnTo>
                    <a:cubicBezTo>
                      <a:pt x="24620" y="8097"/>
                      <a:pt x="24956" y="7760"/>
                      <a:pt x="24956" y="7340"/>
                    </a:cubicBezTo>
                    <a:lnTo>
                      <a:pt x="24956" y="6583"/>
                    </a:lnTo>
                    <a:cubicBezTo>
                      <a:pt x="24956" y="6183"/>
                      <a:pt x="24620" y="5847"/>
                      <a:pt x="24220" y="5847"/>
                    </a:cubicBezTo>
                    <a:lnTo>
                      <a:pt x="4163" y="5847"/>
                    </a:lnTo>
                    <a:lnTo>
                      <a:pt x="4163" y="5868"/>
                    </a:lnTo>
                    <a:cubicBezTo>
                      <a:pt x="3175" y="5847"/>
                      <a:pt x="2376" y="5069"/>
                      <a:pt x="2355" y="4102"/>
                    </a:cubicBezTo>
                    <a:cubicBezTo>
                      <a:pt x="2355" y="3072"/>
                      <a:pt x="3175" y="2252"/>
                      <a:pt x="4205" y="2252"/>
                    </a:cubicBezTo>
                    <a:lnTo>
                      <a:pt x="24220" y="2252"/>
                    </a:lnTo>
                    <a:cubicBezTo>
                      <a:pt x="24620" y="2252"/>
                      <a:pt x="24956" y="1915"/>
                      <a:pt x="24956" y="1495"/>
                    </a:cubicBezTo>
                    <a:lnTo>
                      <a:pt x="24956" y="759"/>
                    </a:lnTo>
                    <a:cubicBezTo>
                      <a:pt x="24956" y="339"/>
                      <a:pt x="24620" y="2"/>
                      <a:pt x="24220" y="2"/>
                    </a:cubicBezTo>
                    <a:lnTo>
                      <a:pt x="4163" y="2"/>
                    </a:lnTo>
                    <a:cubicBezTo>
                      <a:pt x="4125" y="1"/>
                      <a:pt x="4087" y="1"/>
                      <a:pt x="4049" y="1"/>
                    </a:cubicBezTo>
                    <a:close/>
                  </a:path>
                </a:pathLst>
              </a:custGeom>
              <a:solidFill>
                <a:srgbClr val="A9BBC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9809;p71">
                <a:extLst>
                  <a:ext uri="{FF2B5EF4-FFF2-40B4-BE49-F238E27FC236}">
                    <a16:creationId xmlns:a16="http://schemas.microsoft.com/office/drawing/2014/main" id="{B6F35954-AB6E-4FBD-BC57-CEFE4541B842}"/>
                  </a:ext>
                </a:extLst>
              </p:cNvPr>
              <p:cNvSpPr/>
              <p:nvPr/>
            </p:nvSpPr>
            <p:spPr>
              <a:xfrm>
                <a:off x="3864628" y="1956566"/>
                <a:ext cx="21426" cy="33688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250" extrusionOk="0">
                    <a:moveTo>
                      <a:pt x="0" y="0"/>
                    </a:moveTo>
                    <a:lnTo>
                      <a:pt x="0" y="2250"/>
                    </a:lnTo>
                    <a:lnTo>
                      <a:pt x="673" y="2250"/>
                    </a:lnTo>
                    <a:cubicBezTo>
                      <a:pt x="1094" y="2250"/>
                      <a:pt x="1430" y="1913"/>
                      <a:pt x="1430" y="1493"/>
                    </a:cubicBezTo>
                    <a:lnTo>
                      <a:pt x="1430" y="757"/>
                    </a:lnTo>
                    <a:cubicBezTo>
                      <a:pt x="1430" y="337"/>
                      <a:pt x="1094" y="0"/>
                      <a:pt x="673" y="0"/>
                    </a:cubicBezTo>
                    <a:close/>
                  </a:path>
                </a:pathLst>
              </a:custGeom>
              <a:solidFill>
                <a:srgbClr val="97AC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9810;p71">
                <a:extLst>
                  <a:ext uri="{FF2B5EF4-FFF2-40B4-BE49-F238E27FC236}">
                    <a16:creationId xmlns:a16="http://schemas.microsoft.com/office/drawing/2014/main" id="{342ABA01-CE5F-4E83-96DD-303858AEFA33}"/>
                  </a:ext>
                </a:extLst>
              </p:cNvPr>
              <p:cNvSpPr/>
              <p:nvPr/>
            </p:nvSpPr>
            <p:spPr>
              <a:xfrm>
                <a:off x="3864628" y="2044065"/>
                <a:ext cx="21426" cy="33703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251" extrusionOk="0">
                    <a:moveTo>
                      <a:pt x="0" y="1"/>
                    </a:moveTo>
                    <a:lnTo>
                      <a:pt x="0" y="2251"/>
                    </a:lnTo>
                    <a:lnTo>
                      <a:pt x="673" y="2251"/>
                    </a:lnTo>
                    <a:cubicBezTo>
                      <a:pt x="1094" y="2251"/>
                      <a:pt x="1430" y="1914"/>
                      <a:pt x="1430" y="1494"/>
                    </a:cubicBezTo>
                    <a:lnTo>
                      <a:pt x="1430" y="737"/>
                    </a:lnTo>
                    <a:cubicBezTo>
                      <a:pt x="1430" y="337"/>
                      <a:pt x="1094" y="1"/>
                      <a:pt x="673" y="1"/>
                    </a:cubicBezTo>
                    <a:close/>
                  </a:path>
                </a:pathLst>
              </a:custGeom>
              <a:solidFill>
                <a:srgbClr val="97AC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9811;p71">
                <a:extLst>
                  <a:ext uri="{FF2B5EF4-FFF2-40B4-BE49-F238E27FC236}">
                    <a16:creationId xmlns:a16="http://schemas.microsoft.com/office/drawing/2014/main" id="{7E361893-7E6D-4B37-B751-785743A20C2F}"/>
                  </a:ext>
                </a:extLst>
              </p:cNvPr>
              <p:cNvSpPr/>
              <p:nvPr/>
            </p:nvSpPr>
            <p:spPr>
              <a:xfrm>
                <a:off x="3574401" y="2016995"/>
                <a:ext cx="52583" cy="52733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3522" extrusionOk="0">
                    <a:moveTo>
                      <a:pt x="736" y="1"/>
                    </a:moveTo>
                    <a:cubicBezTo>
                      <a:pt x="336" y="1"/>
                      <a:pt x="0" y="337"/>
                      <a:pt x="0" y="758"/>
                    </a:cubicBezTo>
                    <a:lnTo>
                      <a:pt x="0" y="2776"/>
                    </a:lnTo>
                    <a:cubicBezTo>
                      <a:pt x="0" y="3205"/>
                      <a:pt x="349" y="3521"/>
                      <a:pt x="752" y="3521"/>
                    </a:cubicBezTo>
                    <a:cubicBezTo>
                      <a:pt x="843" y="3521"/>
                      <a:pt x="937" y="3505"/>
                      <a:pt x="1030" y="3470"/>
                    </a:cubicBezTo>
                    <a:lnTo>
                      <a:pt x="1787" y="3155"/>
                    </a:lnTo>
                    <a:lnTo>
                      <a:pt x="2460" y="3449"/>
                    </a:lnTo>
                    <a:cubicBezTo>
                      <a:pt x="2560" y="3491"/>
                      <a:pt x="2662" y="3510"/>
                      <a:pt x="2760" y="3510"/>
                    </a:cubicBezTo>
                    <a:cubicBezTo>
                      <a:pt x="3160" y="3510"/>
                      <a:pt x="3511" y="3193"/>
                      <a:pt x="3511" y="2755"/>
                    </a:cubicBezTo>
                    <a:lnTo>
                      <a:pt x="3511" y="758"/>
                    </a:lnTo>
                    <a:cubicBezTo>
                      <a:pt x="3511" y="337"/>
                      <a:pt x="3175" y="1"/>
                      <a:pt x="2775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9812;p71">
                <a:extLst>
                  <a:ext uri="{FF2B5EF4-FFF2-40B4-BE49-F238E27FC236}">
                    <a16:creationId xmlns:a16="http://schemas.microsoft.com/office/drawing/2014/main" id="{D209298A-545B-47F4-B6FD-6087B7C674B2}"/>
                  </a:ext>
                </a:extLst>
              </p:cNvPr>
              <p:cNvSpPr/>
              <p:nvPr/>
            </p:nvSpPr>
            <p:spPr>
              <a:xfrm>
                <a:off x="3536311" y="2111127"/>
                <a:ext cx="315740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088" h="3596" extrusionOk="0">
                    <a:moveTo>
                      <a:pt x="0" y="0"/>
                    </a:moveTo>
                    <a:lnTo>
                      <a:pt x="0" y="3595"/>
                    </a:lnTo>
                    <a:lnTo>
                      <a:pt x="19300" y="3595"/>
                    </a:lnTo>
                    <a:cubicBezTo>
                      <a:pt x="20289" y="3595"/>
                      <a:pt x="21088" y="2796"/>
                      <a:pt x="21088" y="1808"/>
                    </a:cubicBezTo>
                    <a:cubicBezTo>
                      <a:pt x="21088" y="820"/>
                      <a:pt x="20289" y="0"/>
                      <a:pt x="19300" y="0"/>
                    </a:cubicBezTo>
                    <a:close/>
                  </a:path>
                </a:pathLst>
              </a:custGeom>
              <a:solidFill>
                <a:srgbClr val="F8FAF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9813;p71">
                <a:extLst>
                  <a:ext uri="{FF2B5EF4-FFF2-40B4-BE49-F238E27FC236}">
                    <a16:creationId xmlns:a16="http://schemas.microsoft.com/office/drawing/2014/main" id="{54C75C6B-438E-4CE5-B0EC-CF3A6214F5FB}"/>
                  </a:ext>
                </a:extLst>
              </p:cNvPr>
              <p:cNvSpPr/>
              <p:nvPr/>
            </p:nvSpPr>
            <p:spPr>
              <a:xfrm>
                <a:off x="3536311" y="2111127"/>
                <a:ext cx="315740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21088" h="3596" extrusionOk="0">
                    <a:moveTo>
                      <a:pt x="19279" y="0"/>
                    </a:moveTo>
                    <a:cubicBezTo>
                      <a:pt x="19679" y="1178"/>
                      <a:pt x="18817" y="2397"/>
                      <a:pt x="17576" y="2397"/>
                    </a:cubicBezTo>
                    <a:lnTo>
                      <a:pt x="0" y="2397"/>
                    </a:lnTo>
                    <a:lnTo>
                      <a:pt x="0" y="3595"/>
                    </a:lnTo>
                    <a:lnTo>
                      <a:pt x="19300" y="3595"/>
                    </a:lnTo>
                    <a:cubicBezTo>
                      <a:pt x="20289" y="3595"/>
                      <a:pt x="21088" y="2796"/>
                      <a:pt x="21088" y="1808"/>
                    </a:cubicBezTo>
                    <a:cubicBezTo>
                      <a:pt x="21088" y="820"/>
                      <a:pt x="20289" y="0"/>
                      <a:pt x="19300" y="0"/>
                    </a:cubicBezTo>
                    <a:close/>
                  </a:path>
                </a:pathLst>
              </a:custGeom>
              <a:solidFill>
                <a:srgbClr val="E1E7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9814;p71">
                <a:extLst>
                  <a:ext uri="{FF2B5EF4-FFF2-40B4-BE49-F238E27FC236}">
                    <a16:creationId xmlns:a16="http://schemas.microsoft.com/office/drawing/2014/main" id="{553C0E07-B305-45C2-A40D-65610948C34F}"/>
                  </a:ext>
                </a:extLst>
              </p:cNvPr>
              <p:cNvSpPr/>
              <p:nvPr/>
            </p:nvSpPr>
            <p:spPr>
              <a:xfrm>
                <a:off x="3513642" y="2077439"/>
                <a:ext cx="370509" cy="120888"/>
              </a:xfrm>
              <a:custGeom>
                <a:avLst/>
                <a:gdLst/>
                <a:ahLst/>
                <a:cxnLst/>
                <a:rect l="l" t="t" r="r" b="b"/>
                <a:pathLst>
                  <a:path w="24746" h="8074" extrusionOk="0">
                    <a:moveTo>
                      <a:pt x="757" y="1"/>
                    </a:moveTo>
                    <a:cubicBezTo>
                      <a:pt x="337" y="1"/>
                      <a:pt x="0" y="337"/>
                      <a:pt x="0" y="757"/>
                    </a:cubicBezTo>
                    <a:lnTo>
                      <a:pt x="0" y="1493"/>
                    </a:lnTo>
                    <a:cubicBezTo>
                      <a:pt x="0" y="1914"/>
                      <a:pt x="337" y="2250"/>
                      <a:pt x="757" y="2250"/>
                    </a:cubicBezTo>
                    <a:lnTo>
                      <a:pt x="20772" y="2250"/>
                    </a:lnTo>
                    <a:cubicBezTo>
                      <a:pt x="21782" y="2250"/>
                      <a:pt x="22602" y="3070"/>
                      <a:pt x="22602" y="4079"/>
                    </a:cubicBezTo>
                    <a:cubicBezTo>
                      <a:pt x="22602" y="5067"/>
                      <a:pt x="21803" y="5845"/>
                      <a:pt x="20814" y="5845"/>
                    </a:cubicBezTo>
                    <a:lnTo>
                      <a:pt x="20814" y="5824"/>
                    </a:lnTo>
                    <a:lnTo>
                      <a:pt x="757" y="5824"/>
                    </a:lnTo>
                    <a:cubicBezTo>
                      <a:pt x="337" y="5824"/>
                      <a:pt x="0" y="6161"/>
                      <a:pt x="0" y="6581"/>
                    </a:cubicBezTo>
                    <a:lnTo>
                      <a:pt x="0" y="7338"/>
                    </a:lnTo>
                    <a:cubicBezTo>
                      <a:pt x="0" y="7738"/>
                      <a:pt x="337" y="8074"/>
                      <a:pt x="757" y="8074"/>
                    </a:cubicBezTo>
                    <a:lnTo>
                      <a:pt x="20814" y="8074"/>
                    </a:lnTo>
                    <a:cubicBezTo>
                      <a:pt x="23001" y="8032"/>
                      <a:pt x="24746" y="6224"/>
                      <a:pt x="24746" y="4037"/>
                    </a:cubicBezTo>
                    <a:cubicBezTo>
                      <a:pt x="24746" y="1851"/>
                      <a:pt x="23001" y="64"/>
                      <a:pt x="20814" y="1"/>
                    </a:cubicBezTo>
                    <a:close/>
                  </a:path>
                </a:pathLst>
              </a:custGeom>
              <a:solidFill>
                <a:srgbClr val="97AC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9815;p71">
                <a:extLst>
                  <a:ext uri="{FF2B5EF4-FFF2-40B4-BE49-F238E27FC236}">
                    <a16:creationId xmlns:a16="http://schemas.microsoft.com/office/drawing/2014/main" id="{FD1A56CA-7E32-4217-ADBB-1B88ED0B7AA6}"/>
                  </a:ext>
                </a:extLst>
              </p:cNvPr>
              <p:cNvSpPr/>
              <p:nvPr/>
            </p:nvSpPr>
            <p:spPr>
              <a:xfrm>
                <a:off x="3806385" y="2077753"/>
                <a:ext cx="77767" cy="120888"/>
              </a:xfrm>
              <a:custGeom>
                <a:avLst/>
                <a:gdLst/>
                <a:ahLst/>
                <a:cxnLst/>
                <a:rect l="l" t="t" r="r" b="b"/>
                <a:pathLst>
                  <a:path w="5194" h="8074" extrusionOk="0">
                    <a:moveTo>
                      <a:pt x="1" y="1"/>
                    </a:moveTo>
                    <a:cubicBezTo>
                      <a:pt x="2188" y="43"/>
                      <a:pt x="3933" y="1851"/>
                      <a:pt x="3933" y="4037"/>
                    </a:cubicBezTo>
                    <a:cubicBezTo>
                      <a:pt x="3933" y="6224"/>
                      <a:pt x="2188" y="8011"/>
                      <a:pt x="1" y="8074"/>
                    </a:cubicBezTo>
                    <a:lnTo>
                      <a:pt x="1262" y="8074"/>
                    </a:lnTo>
                    <a:cubicBezTo>
                      <a:pt x="3449" y="8011"/>
                      <a:pt x="5194" y="6224"/>
                      <a:pt x="5194" y="4037"/>
                    </a:cubicBezTo>
                    <a:cubicBezTo>
                      <a:pt x="5194" y="1851"/>
                      <a:pt x="3449" y="43"/>
                      <a:pt x="1262" y="1"/>
                    </a:cubicBezTo>
                    <a:close/>
                  </a:path>
                </a:pathLst>
              </a:custGeom>
              <a:solidFill>
                <a:srgbClr val="7B90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9816;p71">
                <a:extLst>
                  <a:ext uri="{FF2B5EF4-FFF2-40B4-BE49-F238E27FC236}">
                    <a16:creationId xmlns:a16="http://schemas.microsoft.com/office/drawing/2014/main" id="{1CF2D161-1D21-4A69-8D50-1A865A772F14}"/>
                  </a:ext>
                </a:extLst>
              </p:cNvPr>
              <p:cNvSpPr/>
              <p:nvPr/>
            </p:nvSpPr>
            <p:spPr>
              <a:xfrm>
                <a:off x="3772397" y="2138182"/>
                <a:ext cx="52898" cy="52568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511" extrusionOk="0">
                    <a:moveTo>
                      <a:pt x="720" y="0"/>
                    </a:moveTo>
                    <a:cubicBezTo>
                      <a:pt x="317" y="0"/>
                      <a:pt x="0" y="329"/>
                      <a:pt x="0" y="737"/>
                    </a:cubicBezTo>
                    <a:lnTo>
                      <a:pt x="0" y="2734"/>
                    </a:lnTo>
                    <a:cubicBezTo>
                      <a:pt x="0" y="3173"/>
                      <a:pt x="365" y="3489"/>
                      <a:pt x="759" y="3489"/>
                    </a:cubicBezTo>
                    <a:cubicBezTo>
                      <a:pt x="856" y="3489"/>
                      <a:pt x="956" y="3470"/>
                      <a:pt x="1052" y="3428"/>
                    </a:cubicBezTo>
                    <a:lnTo>
                      <a:pt x="1745" y="3134"/>
                    </a:lnTo>
                    <a:lnTo>
                      <a:pt x="2502" y="3449"/>
                    </a:lnTo>
                    <a:cubicBezTo>
                      <a:pt x="2599" y="3491"/>
                      <a:pt x="2697" y="3510"/>
                      <a:pt x="2794" y="3510"/>
                    </a:cubicBezTo>
                    <a:cubicBezTo>
                      <a:pt x="3182" y="3510"/>
                      <a:pt x="3532" y="3197"/>
                      <a:pt x="3532" y="2776"/>
                    </a:cubicBezTo>
                    <a:lnTo>
                      <a:pt x="3532" y="737"/>
                    </a:lnTo>
                    <a:cubicBezTo>
                      <a:pt x="3532" y="349"/>
                      <a:pt x="3215" y="0"/>
                      <a:pt x="2811" y="0"/>
                    </a:cubicBezTo>
                    <a:cubicBezTo>
                      <a:pt x="2799" y="0"/>
                      <a:pt x="2787" y="1"/>
                      <a:pt x="2776" y="1"/>
                    </a:cubicBezTo>
                    <a:lnTo>
                      <a:pt x="757" y="1"/>
                    </a:lnTo>
                    <a:cubicBezTo>
                      <a:pt x="745" y="1"/>
                      <a:pt x="732" y="0"/>
                      <a:pt x="720" y="0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BD6489A7-1167-4C63-BE79-8637AF9BE3F0}"/>
              </a:ext>
            </a:extLst>
          </p:cNvPr>
          <p:cNvSpPr txBox="1"/>
          <p:nvPr/>
        </p:nvSpPr>
        <p:spPr>
          <a:xfrm>
            <a:off x="887765" y="2306445"/>
            <a:ext cx="25914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Нововведения в образовательной программе, 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заменяющие проект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759FE699-8FCE-4B4E-BC06-9D2CB3992030}"/>
              </a:ext>
            </a:extLst>
          </p:cNvPr>
          <p:cNvGrpSpPr/>
          <p:nvPr/>
        </p:nvGrpSpPr>
        <p:grpSpPr>
          <a:xfrm>
            <a:off x="7890651" y="2491025"/>
            <a:ext cx="1085123" cy="1090498"/>
            <a:chOff x="3138931" y="4787652"/>
            <a:chExt cx="1085123" cy="1090498"/>
          </a:xfrm>
        </p:grpSpPr>
        <p:sp>
          <p:nvSpPr>
            <p:cNvPr id="177" name="Google Shape;6926;p66">
              <a:extLst>
                <a:ext uri="{FF2B5EF4-FFF2-40B4-BE49-F238E27FC236}">
                  <a16:creationId xmlns:a16="http://schemas.microsoft.com/office/drawing/2014/main" id="{A7B06E73-2F2F-49C9-AEE6-BB6AD0E10C53}"/>
                </a:ext>
              </a:extLst>
            </p:cNvPr>
            <p:cNvSpPr/>
            <p:nvPr/>
          </p:nvSpPr>
          <p:spPr>
            <a:xfrm>
              <a:off x="3138931" y="4787652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78" name="Google Shape;9883;p71">
              <a:extLst>
                <a:ext uri="{FF2B5EF4-FFF2-40B4-BE49-F238E27FC236}">
                  <a16:creationId xmlns:a16="http://schemas.microsoft.com/office/drawing/2014/main" id="{05B56CC6-A091-4935-A9CA-FEFB7C54AEFB}"/>
                </a:ext>
              </a:extLst>
            </p:cNvPr>
            <p:cNvGrpSpPr/>
            <p:nvPr/>
          </p:nvGrpSpPr>
          <p:grpSpPr>
            <a:xfrm>
              <a:off x="3425964" y="5108829"/>
              <a:ext cx="499721" cy="447843"/>
              <a:chOff x="3508282" y="3810341"/>
              <a:chExt cx="351644" cy="351959"/>
            </a:xfrm>
          </p:grpSpPr>
          <p:sp>
            <p:nvSpPr>
              <p:cNvPr id="179" name="Google Shape;9884;p71">
                <a:extLst>
                  <a:ext uri="{FF2B5EF4-FFF2-40B4-BE49-F238E27FC236}">
                    <a16:creationId xmlns:a16="http://schemas.microsoft.com/office/drawing/2014/main" id="{4D4AEA0D-8A8B-4D29-AD2C-B4672B9EAC77}"/>
                  </a:ext>
                </a:extLst>
              </p:cNvPr>
              <p:cNvSpPr/>
              <p:nvPr/>
            </p:nvSpPr>
            <p:spPr>
              <a:xfrm>
                <a:off x="3508282" y="3810341"/>
                <a:ext cx="133180" cy="64232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4290" extrusionOk="0">
                    <a:moveTo>
                      <a:pt x="2503" y="1"/>
                    </a:moveTo>
                    <a:cubicBezTo>
                      <a:pt x="1115" y="1"/>
                      <a:pt x="1" y="1115"/>
                      <a:pt x="1" y="2503"/>
                    </a:cubicBezTo>
                    <a:cubicBezTo>
                      <a:pt x="1" y="3491"/>
                      <a:pt x="800" y="4290"/>
                      <a:pt x="1788" y="4290"/>
                    </a:cubicBezTo>
                    <a:cubicBezTo>
                      <a:pt x="2797" y="4290"/>
                      <a:pt x="7191" y="3491"/>
                      <a:pt x="7191" y="2503"/>
                    </a:cubicBezTo>
                    <a:lnTo>
                      <a:pt x="8600" y="2503"/>
                    </a:lnTo>
                    <a:cubicBezTo>
                      <a:pt x="8600" y="1809"/>
                      <a:pt x="8894" y="1178"/>
                      <a:pt x="8432" y="737"/>
                    </a:cubicBezTo>
                    <a:cubicBezTo>
                      <a:pt x="7990" y="274"/>
                      <a:pt x="3197" y="1"/>
                      <a:pt x="2503" y="1"/>
                    </a:cubicBezTo>
                    <a:close/>
                  </a:path>
                </a:pathLst>
              </a:custGeom>
              <a:solidFill>
                <a:srgbClr val="E2E8EC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9885;p71">
                <a:extLst>
                  <a:ext uri="{FF2B5EF4-FFF2-40B4-BE49-F238E27FC236}">
                    <a16:creationId xmlns:a16="http://schemas.microsoft.com/office/drawing/2014/main" id="{B71C1727-E9BC-4547-A5D6-9A02E5A321CB}"/>
                  </a:ext>
                </a:extLst>
              </p:cNvPr>
              <p:cNvSpPr/>
              <p:nvPr/>
            </p:nvSpPr>
            <p:spPr>
              <a:xfrm>
                <a:off x="3535053" y="3847802"/>
                <a:ext cx="58872" cy="26771"/>
              </a:xfrm>
              <a:custGeom>
                <a:avLst/>
                <a:gdLst/>
                <a:ahLst/>
                <a:cxnLst/>
                <a:rect l="l" t="t" r="r" b="b"/>
                <a:pathLst>
                  <a:path w="3932" h="1788" extrusionOk="0">
                    <a:moveTo>
                      <a:pt x="1808" y="1"/>
                    </a:moveTo>
                    <a:cubicBezTo>
                      <a:pt x="1808" y="989"/>
                      <a:pt x="1009" y="1788"/>
                      <a:pt x="0" y="1788"/>
                    </a:cubicBezTo>
                    <a:lnTo>
                      <a:pt x="3932" y="1788"/>
                    </a:lnTo>
                    <a:lnTo>
                      <a:pt x="3932" y="1"/>
                    </a:lnTo>
                    <a:close/>
                  </a:path>
                </a:pathLst>
              </a:custGeom>
              <a:solidFill>
                <a:srgbClr val="EBEFF2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9886;p71">
                <a:extLst>
                  <a:ext uri="{FF2B5EF4-FFF2-40B4-BE49-F238E27FC236}">
                    <a16:creationId xmlns:a16="http://schemas.microsoft.com/office/drawing/2014/main" id="{86496125-E2F1-4557-905A-3073A274B663}"/>
                  </a:ext>
                </a:extLst>
              </p:cNvPr>
              <p:cNvSpPr/>
              <p:nvPr/>
            </p:nvSpPr>
            <p:spPr>
              <a:xfrm>
                <a:off x="3545743" y="3810341"/>
                <a:ext cx="239261" cy="351959"/>
              </a:xfrm>
              <a:custGeom>
                <a:avLst/>
                <a:gdLst/>
                <a:ahLst/>
                <a:cxnLst/>
                <a:rect l="l" t="t" r="r" b="b"/>
                <a:pathLst>
                  <a:path w="15980" h="23507" extrusionOk="0">
                    <a:moveTo>
                      <a:pt x="1" y="1"/>
                    </a:moveTo>
                    <a:cubicBezTo>
                      <a:pt x="653" y="1"/>
                      <a:pt x="1304" y="253"/>
                      <a:pt x="1767" y="737"/>
                    </a:cubicBezTo>
                    <a:cubicBezTo>
                      <a:pt x="1872" y="821"/>
                      <a:pt x="1956" y="926"/>
                      <a:pt x="2040" y="1031"/>
                    </a:cubicBezTo>
                    <a:cubicBezTo>
                      <a:pt x="2335" y="1451"/>
                      <a:pt x="2503" y="1977"/>
                      <a:pt x="2503" y="2503"/>
                    </a:cubicBezTo>
                    <a:lnTo>
                      <a:pt x="2503" y="21004"/>
                    </a:lnTo>
                    <a:cubicBezTo>
                      <a:pt x="2503" y="22371"/>
                      <a:pt x="3617" y="23506"/>
                      <a:pt x="5005" y="23506"/>
                    </a:cubicBezTo>
                    <a:lnTo>
                      <a:pt x="8747" y="23506"/>
                    </a:lnTo>
                    <a:cubicBezTo>
                      <a:pt x="9209" y="23065"/>
                      <a:pt x="11312" y="23212"/>
                      <a:pt x="11312" y="22539"/>
                    </a:cubicBezTo>
                    <a:lnTo>
                      <a:pt x="15979" y="19217"/>
                    </a:lnTo>
                    <a:lnTo>
                      <a:pt x="15979" y="2503"/>
                    </a:lnTo>
                    <a:cubicBezTo>
                      <a:pt x="15979" y="1115"/>
                      <a:pt x="14865" y="1"/>
                      <a:pt x="13477" y="1"/>
                    </a:cubicBezTo>
                    <a:close/>
                  </a:path>
                </a:pathLst>
              </a:custGeom>
              <a:solidFill>
                <a:srgbClr val="F5F7F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9887;p71">
                <a:extLst>
                  <a:ext uri="{FF2B5EF4-FFF2-40B4-BE49-F238E27FC236}">
                    <a16:creationId xmlns:a16="http://schemas.microsoft.com/office/drawing/2014/main" id="{FDB5AB60-E1F4-49F5-98CE-B364E17B340D}"/>
                  </a:ext>
                </a:extLst>
              </p:cNvPr>
              <p:cNvSpPr/>
              <p:nvPr/>
            </p:nvSpPr>
            <p:spPr>
              <a:xfrm>
                <a:off x="3583205" y="4082317"/>
                <a:ext cx="201799" cy="79983"/>
              </a:xfrm>
              <a:custGeom>
                <a:avLst/>
                <a:gdLst/>
                <a:ahLst/>
                <a:cxnLst/>
                <a:rect l="l" t="t" r="r" b="b"/>
                <a:pathLst>
                  <a:path w="13478" h="5342" extrusionOk="0">
                    <a:moveTo>
                      <a:pt x="1" y="1"/>
                    </a:moveTo>
                    <a:lnTo>
                      <a:pt x="1" y="2839"/>
                    </a:lnTo>
                    <a:cubicBezTo>
                      <a:pt x="1" y="4206"/>
                      <a:pt x="1115" y="5341"/>
                      <a:pt x="2503" y="5341"/>
                    </a:cubicBezTo>
                    <a:lnTo>
                      <a:pt x="6245" y="5341"/>
                    </a:lnTo>
                    <a:cubicBezTo>
                      <a:pt x="6707" y="4900"/>
                      <a:pt x="8810" y="5047"/>
                      <a:pt x="8810" y="4374"/>
                    </a:cubicBezTo>
                    <a:lnTo>
                      <a:pt x="13477" y="1052"/>
                    </a:lnTo>
                    <a:lnTo>
                      <a:pt x="13477" y="1"/>
                    </a:lnTo>
                    <a:close/>
                  </a:path>
                </a:pathLst>
              </a:custGeom>
              <a:solidFill>
                <a:srgbClr val="EBEFF2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9888;p71">
                <a:extLst>
                  <a:ext uri="{FF2B5EF4-FFF2-40B4-BE49-F238E27FC236}">
                    <a16:creationId xmlns:a16="http://schemas.microsoft.com/office/drawing/2014/main" id="{3A6727F2-00CB-4748-AB06-AC428C779E18}"/>
                  </a:ext>
                </a:extLst>
              </p:cNvPr>
              <p:cNvSpPr/>
              <p:nvPr/>
            </p:nvSpPr>
            <p:spPr>
              <a:xfrm>
                <a:off x="3545429" y="3810341"/>
                <a:ext cx="232328" cy="15437"/>
              </a:xfrm>
              <a:custGeom>
                <a:avLst/>
                <a:gdLst/>
                <a:ahLst/>
                <a:cxnLst/>
                <a:rect l="l" t="t" r="r" b="b"/>
                <a:pathLst>
                  <a:path w="15517" h="1031" extrusionOk="0">
                    <a:moveTo>
                      <a:pt x="1" y="1"/>
                    </a:moveTo>
                    <a:cubicBezTo>
                      <a:pt x="674" y="1"/>
                      <a:pt x="1304" y="253"/>
                      <a:pt x="1788" y="737"/>
                    </a:cubicBezTo>
                    <a:cubicBezTo>
                      <a:pt x="1872" y="821"/>
                      <a:pt x="1956" y="926"/>
                      <a:pt x="2040" y="1031"/>
                    </a:cubicBezTo>
                    <a:lnTo>
                      <a:pt x="15517" y="1031"/>
                    </a:lnTo>
                    <a:cubicBezTo>
                      <a:pt x="15054" y="379"/>
                      <a:pt x="14297" y="1"/>
                      <a:pt x="13498" y="1"/>
                    </a:cubicBezTo>
                    <a:close/>
                  </a:path>
                </a:pathLst>
              </a:custGeom>
              <a:solidFill>
                <a:srgbClr val="EBEFF2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9889;p71">
                <a:extLst>
                  <a:ext uri="{FF2B5EF4-FFF2-40B4-BE49-F238E27FC236}">
                    <a16:creationId xmlns:a16="http://schemas.microsoft.com/office/drawing/2014/main" id="{364BC5C2-7400-4EB0-9A34-549E3524F2E6}"/>
                  </a:ext>
                </a:extLst>
              </p:cNvPr>
              <p:cNvSpPr/>
              <p:nvPr/>
            </p:nvSpPr>
            <p:spPr>
              <a:xfrm>
                <a:off x="3620666" y="4097753"/>
                <a:ext cx="239261" cy="64546"/>
              </a:xfrm>
              <a:custGeom>
                <a:avLst/>
                <a:gdLst/>
                <a:ahLst/>
                <a:cxnLst/>
                <a:rect l="l" t="t" r="r" b="b"/>
                <a:pathLst>
                  <a:path w="15980" h="4311" extrusionOk="0">
                    <a:moveTo>
                      <a:pt x="715" y="0"/>
                    </a:moveTo>
                    <a:cubicBezTo>
                      <a:pt x="1704" y="0"/>
                      <a:pt x="2503" y="820"/>
                      <a:pt x="2503" y="1808"/>
                    </a:cubicBezTo>
                    <a:cubicBezTo>
                      <a:pt x="2503" y="2355"/>
                      <a:pt x="2313" y="2901"/>
                      <a:pt x="1977" y="3343"/>
                    </a:cubicBezTo>
                    <a:cubicBezTo>
                      <a:pt x="1914" y="3406"/>
                      <a:pt x="1851" y="3490"/>
                      <a:pt x="1767" y="3574"/>
                    </a:cubicBezTo>
                    <a:cubicBezTo>
                      <a:pt x="1304" y="4037"/>
                      <a:pt x="673" y="4310"/>
                      <a:pt x="1" y="4310"/>
                    </a:cubicBezTo>
                    <a:lnTo>
                      <a:pt x="13477" y="4310"/>
                    </a:lnTo>
                    <a:cubicBezTo>
                      <a:pt x="14129" y="4310"/>
                      <a:pt x="14760" y="4037"/>
                      <a:pt x="15243" y="3574"/>
                    </a:cubicBezTo>
                    <a:cubicBezTo>
                      <a:pt x="15306" y="3490"/>
                      <a:pt x="15390" y="3406"/>
                      <a:pt x="15454" y="3343"/>
                    </a:cubicBezTo>
                    <a:cubicBezTo>
                      <a:pt x="15790" y="2901"/>
                      <a:pt x="15979" y="2355"/>
                      <a:pt x="15979" y="1808"/>
                    </a:cubicBezTo>
                    <a:cubicBezTo>
                      <a:pt x="15979" y="820"/>
                      <a:pt x="15180" y="21"/>
                      <a:pt x="14192" y="0"/>
                    </a:cubicBezTo>
                    <a:close/>
                  </a:path>
                </a:pathLst>
              </a:custGeom>
              <a:solidFill>
                <a:srgbClr val="F5F7F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9890;p71">
                <a:extLst>
                  <a:ext uri="{FF2B5EF4-FFF2-40B4-BE49-F238E27FC236}">
                    <a16:creationId xmlns:a16="http://schemas.microsoft.com/office/drawing/2014/main" id="{6F044366-6A52-4984-AA4D-556808C24D68}"/>
                  </a:ext>
                </a:extLst>
              </p:cNvPr>
              <p:cNvSpPr/>
              <p:nvPr/>
            </p:nvSpPr>
            <p:spPr>
              <a:xfrm>
                <a:off x="3620666" y="4147791"/>
                <a:ext cx="231385" cy="14508"/>
              </a:xfrm>
              <a:custGeom>
                <a:avLst/>
                <a:gdLst/>
                <a:ahLst/>
                <a:cxnLst/>
                <a:rect l="l" t="t" r="r" b="b"/>
                <a:pathLst>
                  <a:path w="15454" h="969" extrusionOk="0">
                    <a:moveTo>
                      <a:pt x="1977" y="1"/>
                    </a:moveTo>
                    <a:cubicBezTo>
                      <a:pt x="1914" y="64"/>
                      <a:pt x="1851" y="148"/>
                      <a:pt x="1767" y="232"/>
                    </a:cubicBezTo>
                    <a:cubicBezTo>
                      <a:pt x="1304" y="695"/>
                      <a:pt x="673" y="968"/>
                      <a:pt x="1" y="968"/>
                    </a:cubicBezTo>
                    <a:lnTo>
                      <a:pt x="13477" y="968"/>
                    </a:lnTo>
                    <a:cubicBezTo>
                      <a:pt x="14129" y="968"/>
                      <a:pt x="14760" y="695"/>
                      <a:pt x="15243" y="232"/>
                    </a:cubicBezTo>
                    <a:cubicBezTo>
                      <a:pt x="15306" y="148"/>
                      <a:pt x="15390" y="64"/>
                      <a:pt x="15454" y="1"/>
                    </a:cubicBezTo>
                    <a:close/>
                  </a:path>
                </a:pathLst>
              </a:custGeom>
              <a:solidFill>
                <a:srgbClr val="EBEFF2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9891;p71">
                <a:extLst>
                  <a:ext uri="{FF2B5EF4-FFF2-40B4-BE49-F238E27FC236}">
                    <a16:creationId xmlns:a16="http://schemas.microsoft.com/office/drawing/2014/main" id="{801EE7C9-6EC8-4828-87EC-AE83C9EC65DF}"/>
                  </a:ext>
                </a:extLst>
              </p:cNvPr>
              <p:cNvSpPr/>
              <p:nvPr/>
            </p:nvSpPr>
            <p:spPr>
              <a:xfrm>
                <a:off x="3604301" y="4097753"/>
                <a:ext cx="53841" cy="2708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1809" extrusionOk="0">
                    <a:moveTo>
                      <a:pt x="1787" y="0"/>
                    </a:moveTo>
                    <a:cubicBezTo>
                      <a:pt x="799" y="0"/>
                      <a:pt x="0" y="820"/>
                      <a:pt x="0" y="1808"/>
                    </a:cubicBezTo>
                    <a:lnTo>
                      <a:pt x="3596" y="1808"/>
                    </a:lnTo>
                    <a:cubicBezTo>
                      <a:pt x="3575" y="820"/>
                      <a:pt x="2776" y="0"/>
                      <a:pt x="1787" y="0"/>
                    </a:cubicBezTo>
                    <a:close/>
                  </a:path>
                </a:pathLst>
              </a:custGeom>
              <a:solidFill>
                <a:srgbClr val="E2E8EC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9892;p71">
                <a:extLst>
                  <a:ext uri="{FF2B5EF4-FFF2-40B4-BE49-F238E27FC236}">
                    <a16:creationId xmlns:a16="http://schemas.microsoft.com/office/drawing/2014/main" id="{69B13339-07C6-49DE-A803-E49481D978AC}"/>
                  </a:ext>
                </a:extLst>
              </p:cNvPr>
              <p:cNvSpPr/>
              <p:nvPr/>
            </p:nvSpPr>
            <p:spPr>
              <a:xfrm>
                <a:off x="3606187" y="3867401"/>
                <a:ext cx="159292" cy="25124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1678" extrusionOk="0">
                    <a:moveTo>
                      <a:pt x="4353" y="0"/>
                    </a:moveTo>
                    <a:cubicBezTo>
                      <a:pt x="3901" y="0"/>
                      <a:pt x="3449" y="195"/>
                      <a:pt x="3133" y="584"/>
                    </a:cubicBezTo>
                    <a:cubicBezTo>
                      <a:pt x="2954" y="836"/>
                      <a:pt x="2681" y="962"/>
                      <a:pt x="2410" y="962"/>
                    </a:cubicBezTo>
                    <a:cubicBezTo>
                      <a:pt x="2140" y="962"/>
                      <a:pt x="1872" y="836"/>
                      <a:pt x="1703" y="584"/>
                    </a:cubicBezTo>
                    <a:cubicBezTo>
                      <a:pt x="1388" y="226"/>
                      <a:pt x="947" y="16"/>
                      <a:pt x="484" y="16"/>
                    </a:cubicBezTo>
                    <a:cubicBezTo>
                      <a:pt x="477" y="16"/>
                      <a:pt x="471" y="16"/>
                      <a:pt x="464" y="16"/>
                    </a:cubicBezTo>
                    <a:cubicBezTo>
                      <a:pt x="1" y="16"/>
                      <a:pt x="7" y="731"/>
                      <a:pt x="484" y="731"/>
                    </a:cubicBezTo>
                    <a:cubicBezTo>
                      <a:pt x="757" y="731"/>
                      <a:pt x="1031" y="878"/>
                      <a:pt x="1199" y="1109"/>
                    </a:cubicBezTo>
                    <a:cubicBezTo>
                      <a:pt x="1514" y="1488"/>
                      <a:pt x="1966" y="1677"/>
                      <a:pt x="2418" y="1677"/>
                    </a:cubicBezTo>
                    <a:cubicBezTo>
                      <a:pt x="2870" y="1677"/>
                      <a:pt x="3322" y="1488"/>
                      <a:pt x="3638" y="1109"/>
                    </a:cubicBezTo>
                    <a:cubicBezTo>
                      <a:pt x="3806" y="857"/>
                      <a:pt x="4079" y="731"/>
                      <a:pt x="4353" y="731"/>
                    </a:cubicBezTo>
                    <a:cubicBezTo>
                      <a:pt x="4626" y="731"/>
                      <a:pt x="4899" y="857"/>
                      <a:pt x="5067" y="1109"/>
                    </a:cubicBezTo>
                    <a:cubicBezTo>
                      <a:pt x="5383" y="1488"/>
                      <a:pt x="5835" y="1677"/>
                      <a:pt x="6287" y="1677"/>
                    </a:cubicBezTo>
                    <a:cubicBezTo>
                      <a:pt x="6739" y="1677"/>
                      <a:pt x="7191" y="1488"/>
                      <a:pt x="7506" y="1109"/>
                    </a:cubicBezTo>
                    <a:cubicBezTo>
                      <a:pt x="7685" y="857"/>
                      <a:pt x="7958" y="731"/>
                      <a:pt x="8229" y="731"/>
                    </a:cubicBezTo>
                    <a:cubicBezTo>
                      <a:pt x="8500" y="731"/>
                      <a:pt x="8768" y="857"/>
                      <a:pt x="8936" y="1109"/>
                    </a:cubicBezTo>
                    <a:cubicBezTo>
                      <a:pt x="9251" y="1467"/>
                      <a:pt x="9693" y="1677"/>
                      <a:pt x="10176" y="1677"/>
                    </a:cubicBezTo>
                    <a:cubicBezTo>
                      <a:pt x="10639" y="1677"/>
                      <a:pt x="10639" y="962"/>
                      <a:pt x="10176" y="962"/>
                    </a:cubicBezTo>
                    <a:cubicBezTo>
                      <a:pt x="9882" y="962"/>
                      <a:pt x="9609" y="815"/>
                      <a:pt x="9461" y="584"/>
                    </a:cubicBezTo>
                    <a:cubicBezTo>
                      <a:pt x="9136" y="195"/>
                      <a:pt x="8678" y="0"/>
                      <a:pt x="8224" y="0"/>
                    </a:cubicBezTo>
                    <a:cubicBezTo>
                      <a:pt x="7769" y="0"/>
                      <a:pt x="7317" y="195"/>
                      <a:pt x="7002" y="584"/>
                    </a:cubicBezTo>
                    <a:cubicBezTo>
                      <a:pt x="6833" y="836"/>
                      <a:pt x="6565" y="962"/>
                      <a:pt x="6295" y="962"/>
                    </a:cubicBezTo>
                    <a:cubicBezTo>
                      <a:pt x="6024" y="962"/>
                      <a:pt x="5751" y="836"/>
                      <a:pt x="5572" y="584"/>
                    </a:cubicBezTo>
                    <a:cubicBezTo>
                      <a:pt x="5257" y="195"/>
                      <a:pt x="4805" y="0"/>
                      <a:pt x="4353" y="0"/>
                    </a:cubicBezTo>
                    <a:close/>
                  </a:path>
                </a:pathLst>
              </a:custGeom>
              <a:solidFill>
                <a:srgbClr val="243F5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9893;p71">
                <a:extLst>
                  <a:ext uri="{FF2B5EF4-FFF2-40B4-BE49-F238E27FC236}">
                    <a16:creationId xmlns:a16="http://schemas.microsoft.com/office/drawing/2014/main" id="{1E40A465-F449-4DE2-ADC5-03A39433113E}"/>
                  </a:ext>
                </a:extLst>
              </p:cNvPr>
              <p:cNvSpPr/>
              <p:nvPr/>
            </p:nvSpPr>
            <p:spPr>
              <a:xfrm>
                <a:off x="3606187" y="3904159"/>
                <a:ext cx="159292" cy="25184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1682" extrusionOk="0">
                    <a:moveTo>
                      <a:pt x="484" y="0"/>
                    </a:moveTo>
                    <a:cubicBezTo>
                      <a:pt x="1" y="0"/>
                      <a:pt x="1" y="736"/>
                      <a:pt x="484" y="736"/>
                    </a:cubicBezTo>
                    <a:cubicBezTo>
                      <a:pt x="757" y="736"/>
                      <a:pt x="1031" y="883"/>
                      <a:pt x="1199" y="1093"/>
                    </a:cubicBezTo>
                    <a:cubicBezTo>
                      <a:pt x="1514" y="1482"/>
                      <a:pt x="1966" y="1677"/>
                      <a:pt x="2418" y="1677"/>
                    </a:cubicBezTo>
                    <a:cubicBezTo>
                      <a:pt x="2870" y="1677"/>
                      <a:pt x="3322" y="1482"/>
                      <a:pt x="3638" y="1093"/>
                    </a:cubicBezTo>
                    <a:cubicBezTo>
                      <a:pt x="3806" y="852"/>
                      <a:pt x="4079" y="731"/>
                      <a:pt x="4353" y="731"/>
                    </a:cubicBezTo>
                    <a:cubicBezTo>
                      <a:pt x="4626" y="731"/>
                      <a:pt x="4899" y="852"/>
                      <a:pt x="5067" y="1093"/>
                    </a:cubicBezTo>
                    <a:cubicBezTo>
                      <a:pt x="5383" y="1482"/>
                      <a:pt x="5835" y="1677"/>
                      <a:pt x="6287" y="1677"/>
                    </a:cubicBezTo>
                    <a:cubicBezTo>
                      <a:pt x="6739" y="1677"/>
                      <a:pt x="7191" y="1482"/>
                      <a:pt x="7506" y="1093"/>
                    </a:cubicBezTo>
                    <a:cubicBezTo>
                      <a:pt x="7685" y="852"/>
                      <a:pt x="7958" y="731"/>
                      <a:pt x="8229" y="731"/>
                    </a:cubicBezTo>
                    <a:cubicBezTo>
                      <a:pt x="8500" y="731"/>
                      <a:pt x="8768" y="852"/>
                      <a:pt x="8936" y="1093"/>
                    </a:cubicBezTo>
                    <a:cubicBezTo>
                      <a:pt x="9251" y="1472"/>
                      <a:pt x="9693" y="1682"/>
                      <a:pt x="10176" y="1682"/>
                    </a:cubicBezTo>
                    <a:cubicBezTo>
                      <a:pt x="10639" y="1682"/>
                      <a:pt x="10639" y="967"/>
                      <a:pt x="10176" y="967"/>
                    </a:cubicBezTo>
                    <a:cubicBezTo>
                      <a:pt x="9882" y="967"/>
                      <a:pt x="9609" y="820"/>
                      <a:pt x="9461" y="589"/>
                    </a:cubicBezTo>
                    <a:cubicBezTo>
                      <a:pt x="9136" y="200"/>
                      <a:pt x="8678" y="5"/>
                      <a:pt x="8224" y="5"/>
                    </a:cubicBezTo>
                    <a:cubicBezTo>
                      <a:pt x="7769" y="5"/>
                      <a:pt x="7317" y="200"/>
                      <a:pt x="7002" y="589"/>
                    </a:cubicBezTo>
                    <a:cubicBezTo>
                      <a:pt x="6833" y="841"/>
                      <a:pt x="6565" y="967"/>
                      <a:pt x="6295" y="967"/>
                    </a:cubicBezTo>
                    <a:cubicBezTo>
                      <a:pt x="6024" y="967"/>
                      <a:pt x="5751" y="841"/>
                      <a:pt x="5572" y="589"/>
                    </a:cubicBezTo>
                    <a:cubicBezTo>
                      <a:pt x="5257" y="200"/>
                      <a:pt x="4805" y="5"/>
                      <a:pt x="4353" y="5"/>
                    </a:cubicBezTo>
                    <a:cubicBezTo>
                      <a:pt x="3901" y="5"/>
                      <a:pt x="3449" y="200"/>
                      <a:pt x="3133" y="589"/>
                    </a:cubicBezTo>
                    <a:cubicBezTo>
                      <a:pt x="2954" y="841"/>
                      <a:pt x="2681" y="967"/>
                      <a:pt x="2410" y="967"/>
                    </a:cubicBezTo>
                    <a:cubicBezTo>
                      <a:pt x="2140" y="967"/>
                      <a:pt x="1872" y="841"/>
                      <a:pt x="1703" y="589"/>
                    </a:cubicBezTo>
                    <a:cubicBezTo>
                      <a:pt x="1388" y="231"/>
                      <a:pt x="947" y="21"/>
                      <a:pt x="484" y="0"/>
                    </a:cubicBezTo>
                    <a:close/>
                  </a:path>
                </a:pathLst>
              </a:custGeom>
              <a:solidFill>
                <a:srgbClr val="243F5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9894;p71">
                <a:extLst>
                  <a:ext uri="{FF2B5EF4-FFF2-40B4-BE49-F238E27FC236}">
                    <a16:creationId xmlns:a16="http://schemas.microsoft.com/office/drawing/2014/main" id="{CE0BBF58-FDBC-4C36-BB7B-422F6AAFEC8F}"/>
                  </a:ext>
                </a:extLst>
              </p:cNvPr>
              <p:cNvSpPr/>
              <p:nvPr/>
            </p:nvSpPr>
            <p:spPr>
              <a:xfrm>
                <a:off x="3606187" y="3940976"/>
                <a:ext cx="159292" cy="25199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1683" extrusionOk="0">
                    <a:moveTo>
                      <a:pt x="484" y="1"/>
                    </a:moveTo>
                    <a:cubicBezTo>
                      <a:pt x="1" y="1"/>
                      <a:pt x="1" y="737"/>
                      <a:pt x="484" y="737"/>
                    </a:cubicBezTo>
                    <a:cubicBezTo>
                      <a:pt x="757" y="737"/>
                      <a:pt x="1031" y="884"/>
                      <a:pt x="1199" y="1094"/>
                    </a:cubicBezTo>
                    <a:cubicBezTo>
                      <a:pt x="1514" y="1483"/>
                      <a:pt x="1966" y="1678"/>
                      <a:pt x="2418" y="1678"/>
                    </a:cubicBezTo>
                    <a:cubicBezTo>
                      <a:pt x="2870" y="1678"/>
                      <a:pt x="3322" y="1483"/>
                      <a:pt x="3638" y="1094"/>
                    </a:cubicBezTo>
                    <a:cubicBezTo>
                      <a:pt x="3806" y="852"/>
                      <a:pt x="4079" y="732"/>
                      <a:pt x="4353" y="732"/>
                    </a:cubicBezTo>
                    <a:cubicBezTo>
                      <a:pt x="4626" y="732"/>
                      <a:pt x="4899" y="852"/>
                      <a:pt x="5067" y="1094"/>
                    </a:cubicBezTo>
                    <a:cubicBezTo>
                      <a:pt x="5383" y="1483"/>
                      <a:pt x="5835" y="1678"/>
                      <a:pt x="6287" y="1678"/>
                    </a:cubicBezTo>
                    <a:cubicBezTo>
                      <a:pt x="6739" y="1678"/>
                      <a:pt x="7191" y="1483"/>
                      <a:pt x="7506" y="1094"/>
                    </a:cubicBezTo>
                    <a:cubicBezTo>
                      <a:pt x="7685" y="852"/>
                      <a:pt x="7958" y="732"/>
                      <a:pt x="8229" y="732"/>
                    </a:cubicBezTo>
                    <a:cubicBezTo>
                      <a:pt x="8500" y="732"/>
                      <a:pt x="8768" y="852"/>
                      <a:pt x="8936" y="1094"/>
                    </a:cubicBezTo>
                    <a:cubicBezTo>
                      <a:pt x="9251" y="1473"/>
                      <a:pt x="9693" y="1683"/>
                      <a:pt x="10176" y="1683"/>
                    </a:cubicBezTo>
                    <a:cubicBezTo>
                      <a:pt x="10639" y="1683"/>
                      <a:pt x="10639" y="968"/>
                      <a:pt x="10176" y="968"/>
                    </a:cubicBezTo>
                    <a:cubicBezTo>
                      <a:pt x="9882" y="968"/>
                      <a:pt x="9609" y="821"/>
                      <a:pt x="9461" y="590"/>
                    </a:cubicBezTo>
                    <a:cubicBezTo>
                      <a:pt x="9136" y="201"/>
                      <a:pt x="8678" y="6"/>
                      <a:pt x="8224" y="6"/>
                    </a:cubicBezTo>
                    <a:cubicBezTo>
                      <a:pt x="7769" y="6"/>
                      <a:pt x="7317" y="201"/>
                      <a:pt x="7002" y="590"/>
                    </a:cubicBezTo>
                    <a:cubicBezTo>
                      <a:pt x="6833" y="842"/>
                      <a:pt x="6565" y="968"/>
                      <a:pt x="6295" y="968"/>
                    </a:cubicBezTo>
                    <a:cubicBezTo>
                      <a:pt x="6024" y="968"/>
                      <a:pt x="5751" y="842"/>
                      <a:pt x="5572" y="590"/>
                    </a:cubicBezTo>
                    <a:cubicBezTo>
                      <a:pt x="5257" y="201"/>
                      <a:pt x="4805" y="6"/>
                      <a:pt x="4353" y="6"/>
                    </a:cubicBezTo>
                    <a:cubicBezTo>
                      <a:pt x="3901" y="6"/>
                      <a:pt x="3449" y="201"/>
                      <a:pt x="3133" y="590"/>
                    </a:cubicBezTo>
                    <a:cubicBezTo>
                      <a:pt x="2954" y="842"/>
                      <a:pt x="2681" y="968"/>
                      <a:pt x="2410" y="968"/>
                    </a:cubicBezTo>
                    <a:cubicBezTo>
                      <a:pt x="2140" y="968"/>
                      <a:pt x="1872" y="842"/>
                      <a:pt x="1703" y="590"/>
                    </a:cubicBezTo>
                    <a:cubicBezTo>
                      <a:pt x="1388" y="232"/>
                      <a:pt x="947" y="22"/>
                      <a:pt x="484" y="1"/>
                    </a:cubicBezTo>
                    <a:close/>
                  </a:path>
                </a:pathLst>
              </a:custGeom>
              <a:solidFill>
                <a:srgbClr val="243F5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9895;p71">
                <a:extLst>
                  <a:ext uri="{FF2B5EF4-FFF2-40B4-BE49-F238E27FC236}">
                    <a16:creationId xmlns:a16="http://schemas.microsoft.com/office/drawing/2014/main" id="{A91A3CDF-A8EB-4AF0-8503-81F37943E48A}"/>
                  </a:ext>
                </a:extLst>
              </p:cNvPr>
              <p:cNvSpPr/>
              <p:nvPr/>
            </p:nvSpPr>
            <p:spPr>
              <a:xfrm>
                <a:off x="3711639" y="3882434"/>
                <a:ext cx="147030" cy="147015"/>
              </a:xfrm>
              <a:custGeom>
                <a:avLst/>
                <a:gdLst/>
                <a:ahLst/>
                <a:cxnLst/>
                <a:rect l="l" t="t" r="r" b="b"/>
                <a:pathLst>
                  <a:path w="9820" h="9819" extrusionOk="0">
                    <a:moveTo>
                      <a:pt x="9819" y="0"/>
                    </a:moveTo>
                    <a:cubicBezTo>
                      <a:pt x="6665" y="169"/>
                      <a:pt x="3953" y="1220"/>
                      <a:pt x="1977" y="3196"/>
                    </a:cubicBezTo>
                    <a:cubicBezTo>
                      <a:pt x="1" y="5193"/>
                      <a:pt x="421" y="6434"/>
                      <a:pt x="232" y="9587"/>
                    </a:cubicBezTo>
                    <a:cubicBezTo>
                      <a:pt x="3407" y="9398"/>
                      <a:pt x="4647" y="9819"/>
                      <a:pt x="6623" y="7842"/>
                    </a:cubicBezTo>
                    <a:cubicBezTo>
                      <a:pt x="7107" y="7359"/>
                      <a:pt x="7548" y="6812"/>
                      <a:pt x="7927" y="6245"/>
                    </a:cubicBezTo>
                    <a:lnTo>
                      <a:pt x="6203" y="5950"/>
                    </a:lnTo>
                    <a:lnTo>
                      <a:pt x="6224" y="5929"/>
                    </a:lnTo>
                    <a:cubicBezTo>
                      <a:pt x="8326" y="4668"/>
                      <a:pt x="9672" y="2460"/>
                      <a:pt x="9819" y="42"/>
                    </a:cubicBezTo>
                    <a:lnTo>
                      <a:pt x="9819" y="0"/>
                    </a:lnTo>
                    <a:close/>
                  </a:path>
                </a:pathLst>
              </a:custGeom>
              <a:solidFill>
                <a:srgbClr val="5D7487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9896;p71">
                <a:extLst>
                  <a:ext uri="{FF2B5EF4-FFF2-40B4-BE49-F238E27FC236}">
                    <a16:creationId xmlns:a16="http://schemas.microsoft.com/office/drawing/2014/main" id="{77B5327A-FDDC-4742-9CF1-7CD4E95B5E71}"/>
                  </a:ext>
                </a:extLst>
              </p:cNvPr>
              <p:cNvSpPr/>
              <p:nvPr/>
            </p:nvSpPr>
            <p:spPr>
              <a:xfrm>
                <a:off x="3682996" y="3930915"/>
                <a:ext cx="127191" cy="127176"/>
              </a:xfrm>
              <a:custGeom>
                <a:avLst/>
                <a:gdLst/>
                <a:ahLst/>
                <a:cxnLst/>
                <a:rect l="l" t="t" r="r" b="b"/>
                <a:pathLst>
                  <a:path w="8495" h="8494" extrusionOk="0">
                    <a:moveTo>
                      <a:pt x="8494" y="0"/>
                    </a:moveTo>
                    <a:lnTo>
                      <a:pt x="8494" y="0"/>
                    </a:lnTo>
                    <a:cubicBezTo>
                      <a:pt x="4983" y="2061"/>
                      <a:pt x="2061" y="4983"/>
                      <a:pt x="0" y="8494"/>
                    </a:cubicBezTo>
                    <a:cubicBezTo>
                      <a:pt x="3512" y="6434"/>
                      <a:pt x="6434" y="3511"/>
                      <a:pt x="8494" y="0"/>
                    </a:cubicBezTo>
                    <a:close/>
                  </a:path>
                </a:pathLst>
              </a:custGeom>
              <a:solidFill>
                <a:srgbClr val="243F59"/>
              </a:solidFill>
              <a:ln>
                <a:solidFill>
                  <a:srgbClr val="D5D4DE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00FB14EB-5BFD-43A9-85F1-320BD640CE22}"/>
              </a:ext>
            </a:extLst>
          </p:cNvPr>
          <p:cNvSpPr txBox="1"/>
          <p:nvPr/>
        </p:nvSpPr>
        <p:spPr>
          <a:xfrm>
            <a:off x="8973344" y="2366223"/>
            <a:ext cx="1878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Изменение норм и стандартов в области образования</a:t>
            </a:r>
          </a:p>
        </p:txBody>
      </p:sp>
      <p:grpSp>
        <p:nvGrpSpPr>
          <p:cNvPr id="201" name="Группа 200">
            <a:extLst>
              <a:ext uri="{FF2B5EF4-FFF2-40B4-BE49-F238E27FC236}">
                <a16:creationId xmlns:a16="http://schemas.microsoft.com/office/drawing/2014/main" id="{BB064B8A-C3A0-4E4B-89A6-DBCBE56585FF}"/>
              </a:ext>
            </a:extLst>
          </p:cNvPr>
          <p:cNvGrpSpPr/>
          <p:nvPr/>
        </p:nvGrpSpPr>
        <p:grpSpPr>
          <a:xfrm>
            <a:off x="6430986" y="5393040"/>
            <a:ext cx="1085123" cy="1090498"/>
            <a:chOff x="5759392" y="4717002"/>
            <a:chExt cx="1085123" cy="1090498"/>
          </a:xfrm>
        </p:grpSpPr>
        <p:sp>
          <p:nvSpPr>
            <p:cNvPr id="196" name="Google Shape;6926;p66">
              <a:extLst>
                <a:ext uri="{FF2B5EF4-FFF2-40B4-BE49-F238E27FC236}">
                  <a16:creationId xmlns:a16="http://schemas.microsoft.com/office/drawing/2014/main" id="{A81C1707-AE80-478A-9FBB-46E4140D5AFF}"/>
                </a:ext>
              </a:extLst>
            </p:cNvPr>
            <p:cNvSpPr/>
            <p:nvPr/>
          </p:nvSpPr>
          <p:spPr>
            <a:xfrm>
              <a:off x="5759392" y="4717002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97" name="Google Shape;8720;p70">
              <a:extLst>
                <a:ext uri="{FF2B5EF4-FFF2-40B4-BE49-F238E27FC236}">
                  <a16:creationId xmlns:a16="http://schemas.microsoft.com/office/drawing/2014/main" id="{481803C2-796A-449E-A576-D969436D99D2}"/>
                </a:ext>
              </a:extLst>
            </p:cNvPr>
            <p:cNvGrpSpPr/>
            <p:nvPr/>
          </p:nvGrpSpPr>
          <p:grpSpPr>
            <a:xfrm>
              <a:off x="6051885" y="5025962"/>
              <a:ext cx="502466" cy="479823"/>
              <a:chOff x="4111994" y="3682455"/>
              <a:chExt cx="387992" cy="371625"/>
            </a:xfrm>
          </p:grpSpPr>
          <p:sp>
            <p:nvSpPr>
              <p:cNvPr id="198" name="Google Shape;8721;p70">
                <a:extLst>
                  <a:ext uri="{FF2B5EF4-FFF2-40B4-BE49-F238E27FC236}">
                    <a16:creationId xmlns:a16="http://schemas.microsoft.com/office/drawing/2014/main" id="{BF3FE057-FB3F-4244-AA62-E6F0CC6DDBFC}"/>
                  </a:ext>
                </a:extLst>
              </p:cNvPr>
              <p:cNvSpPr/>
              <p:nvPr/>
            </p:nvSpPr>
            <p:spPr>
              <a:xfrm>
                <a:off x="4111994" y="3682455"/>
                <a:ext cx="386179" cy="371572"/>
              </a:xfrm>
              <a:custGeom>
                <a:avLst/>
                <a:gdLst/>
                <a:ahLst/>
                <a:cxnLst/>
                <a:rect l="l" t="t" r="r" b="b"/>
                <a:pathLst>
                  <a:path w="14699" h="14143" extrusionOk="0">
                    <a:moveTo>
                      <a:pt x="7623" y="1546"/>
                    </a:moveTo>
                    <a:cubicBezTo>
                      <a:pt x="9044" y="1546"/>
                      <a:pt x="10458" y="2093"/>
                      <a:pt x="11529" y="3164"/>
                    </a:cubicBezTo>
                    <a:cubicBezTo>
                      <a:pt x="13485" y="5113"/>
                      <a:pt x="13700" y="8199"/>
                      <a:pt x="12035" y="10398"/>
                    </a:cubicBezTo>
                    <a:lnTo>
                      <a:pt x="12028" y="10398"/>
                    </a:lnTo>
                    <a:lnTo>
                      <a:pt x="4294" y="2664"/>
                    </a:lnTo>
                    <a:cubicBezTo>
                      <a:pt x="5285" y="1914"/>
                      <a:pt x="6456" y="1546"/>
                      <a:pt x="7623" y="1546"/>
                    </a:cubicBezTo>
                    <a:close/>
                    <a:moveTo>
                      <a:pt x="3198" y="3760"/>
                    </a:moveTo>
                    <a:lnTo>
                      <a:pt x="10932" y="11494"/>
                    </a:lnTo>
                    <a:cubicBezTo>
                      <a:pt x="9959" y="12225"/>
                      <a:pt x="8794" y="12598"/>
                      <a:pt x="7620" y="12598"/>
                    </a:cubicBezTo>
                    <a:cubicBezTo>
                      <a:pt x="6777" y="12598"/>
                      <a:pt x="5930" y="12406"/>
                      <a:pt x="5147" y="12014"/>
                    </a:cubicBezTo>
                    <a:cubicBezTo>
                      <a:pt x="3275" y="11078"/>
                      <a:pt x="2096" y="9164"/>
                      <a:pt x="2089" y="7070"/>
                    </a:cubicBezTo>
                    <a:lnTo>
                      <a:pt x="2089" y="7070"/>
                    </a:lnTo>
                    <a:cubicBezTo>
                      <a:pt x="2090" y="5872"/>
                      <a:pt x="2478" y="4716"/>
                      <a:pt x="3198" y="3760"/>
                    </a:cubicBezTo>
                    <a:close/>
                    <a:moveTo>
                      <a:pt x="7617" y="1"/>
                    </a:moveTo>
                    <a:cubicBezTo>
                      <a:pt x="4759" y="8"/>
                      <a:pt x="2186" y="1728"/>
                      <a:pt x="1090" y="4371"/>
                    </a:cubicBezTo>
                    <a:cubicBezTo>
                      <a:pt x="1" y="7013"/>
                      <a:pt x="604" y="10051"/>
                      <a:pt x="2630" y="12077"/>
                    </a:cubicBezTo>
                    <a:cubicBezTo>
                      <a:pt x="3979" y="13426"/>
                      <a:pt x="5786" y="14143"/>
                      <a:pt x="7626" y="14143"/>
                    </a:cubicBezTo>
                    <a:cubicBezTo>
                      <a:pt x="8538" y="14143"/>
                      <a:pt x="9459" y="13966"/>
                      <a:pt x="10336" y="13603"/>
                    </a:cubicBezTo>
                    <a:cubicBezTo>
                      <a:pt x="12971" y="12507"/>
                      <a:pt x="14692" y="9933"/>
                      <a:pt x="14698" y="7076"/>
                    </a:cubicBezTo>
                    <a:cubicBezTo>
                      <a:pt x="14692" y="3164"/>
                      <a:pt x="11529" y="1"/>
                      <a:pt x="7617" y="1"/>
                    </a:cubicBezTo>
                    <a:close/>
                  </a:path>
                </a:pathLst>
              </a:custGeom>
              <a:solidFill>
                <a:srgbClr val="8394A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8722;p70">
                <a:extLst>
                  <a:ext uri="{FF2B5EF4-FFF2-40B4-BE49-F238E27FC236}">
                    <a16:creationId xmlns:a16="http://schemas.microsoft.com/office/drawing/2014/main" id="{2449364B-E400-49ED-80A7-7D417C76E995}"/>
                  </a:ext>
                </a:extLst>
              </p:cNvPr>
              <p:cNvSpPr/>
              <p:nvPr/>
            </p:nvSpPr>
            <p:spPr>
              <a:xfrm>
                <a:off x="4301156" y="3682455"/>
                <a:ext cx="198830" cy="371625"/>
              </a:xfrm>
              <a:custGeom>
                <a:avLst/>
                <a:gdLst/>
                <a:ahLst/>
                <a:cxnLst/>
                <a:rect l="l" t="t" r="r" b="b"/>
                <a:pathLst>
                  <a:path w="7568" h="14145" extrusionOk="0">
                    <a:moveTo>
                      <a:pt x="493" y="0"/>
                    </a:moveTo>
                    <a:cubicBezTo>
                      <a:pt x="468" y="0"/>
                      <a:pt x="442" y="1"/>
                      <a:pt x="417" y="1"/>
                    </a:cubicBezTo>
                    <a:cubicBezTo>
                      <a:pt x="278" y="1"/>
                      <a:pt x="139" y="8"/>
                      <a:pt x="0" y="15"/>
                    </a:cubicBezTo>
                    <a:cubicBezTo>
                      <a:pt x="3739" y="230"/>
                      <a:pt x="6666" y="3323"/>
                      <a:pt x="6666" y="7076"/>
                    </a:cubicBezTo>
                    <a:cubicBezTo>
                      <a:pt x="6666" y="10821"/>
                      <a:pt x="3739" y="13915"/>
                      <a:pt x="0" y="14130"/>
                    </a:cubicBezTo>
                    <a:cubicBezTo>
                      <a:pt x="139" y="14137"/>
                      <a:pt x="278" y="14144"/>
                      <a:pt x="417" y="14144"/>
                    </a:cubicBezTo>
                    <a:cubicBezTo>
                      <a:pt x="442" y="14144"/>
                      <a:pt x="468" y="14144"/>
                      <a:pt x="493" y="14144"/>
                    </a:cubicBezTo>
                    <a:cubicBezTo>
                      <a:pt x="4398" y="14144"/>
                      <a:pt x="7568" y="10983"/>
                      <a:pt x="7568" y="7076"/>
                    </a:cubicBezTo>
                    <a:cubicBezTo>
                      <a:pt x="7568" y="3162"/>
                      <a:pt x="4398" y="0"/>
                      <a:pt x="493" y="0"/>
                    </a:cubicBezTo>
                    <a:close/>
                  </a:path>
                </a:pathLst>
              </a:custGeom>
              <a:solidFill>
                <a:srgbClr val="5B72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91ED9E12-8B34-43BD-BAFE-569F715D48E1}"/>
              </a:ext>
            </a:extLst>
          </p:cNvPr>
          <p:cNvSpPr txBox="1"/>
          <p:nvPr/>
        </p:nvSpPr>
        <p:spPr>
          <a:xfrm>
            <a:off x="7269257" y="5621996"/>
            <a:ext cx="3059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Срыв сроков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разработки программы</a:t>
            </a:r>
          </a:p>
        </p:txBody>
      </p:sp>
      <p:grpSp>
        <p:nvGrpSpPr>
          <p:cNvPr id="213" name="Группа 212">
            <a:extLst>
              <a:ext uri="{FF2B5EF4-FFF2-40B4-BE49-F238E27FC236}">
                <a16:creationId xmlns:a16="http://schemas.microsoft.com/office/drawing/2014/main" id="{E5ECCCAA-6FF6-476F-958A-9502263AF090}"/>
              </a:ext>
            </a:extLst>
          </p:cNvPr>
          <p:cNvGrpSpPr/>
          <p:nvPr/>
        </p:nvGrpSpPr>
        <p:grpSpPr>
          <a:xfrm>
            <a:off x="4555840" y="2244440"/>
            <a:ext cx="3060000" cy="3060000"/>
            <a:chOff x="4296000" y="1629000"/>
            <a:chExt cx="3600000" cy="3600000"/>
          </a:xfrm>
        </p:grpSpPr>
        <p:sp>
          <p:nvSpPr>
            <p:cNvPr id="214" name="Google Shape;6926;p66">
              <a:extLst>
                <a:ext uri="{FF2B5EF4-FFF2-40B4-BE49-F238E27FC236}">
                  <a16:creationId xmlns:a16="http://schemas.microsoft.com/office/drawing/2014/main" id="{CF788E20-A6A0-45BF-99FF-69FE4971001D}"/>
                </a:ext>
              </a:extLst>
            </p:cNvPr>
            <p:cNvSpPr/>
            <p:nvPr/>
          </p:nvSpPr>
          <p:spPr>
            <a:xfrm>
              <a:off x="4566000" y="1899000"/>
              <a:ext cx="3060000" cy="3060000"/>
            </a:xfrm>
            <a:prstGeom prst="ellipse">
              <a:avLst/>
            </a:prstGeom>
            <a:noFill/>
            <a:ln w="1905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6926;p66">
              <a:extLst>
                <a:ext uri="{FF2B5EF4-FFF2-40B4-BE49-F238E27FC236}">
                  <a16:creationId xmlns:a16="http://schemas.microsoft.com/office/drawing/2014/main" id="{655698DC-C1C5-4E7E-8E47-8DAF74076BF1}"/>
                </a:ext>
              </a:extLst>
            </p:cNvPr>
            <p:cNvSpPr/>
            <p:nvPr/>
          </p:nvSpPr>
          <p:spPr>
            <a:xfrm>
              <a:off x="4656000" y="1989000"/>
              <a:ext cx="2880000" cy="2880000"/>
            </a:xfrm>
            <a:prstGeom prst="ellipse">
              <a:avLst/>
            </a:prstGeom>
            <a:noFill/>
            <a:ln w="1905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ПРОЕКТ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6926;p66">
              <a:extLst>
                <a:ext uri="{FF2B5EF4-FFF2-40B4-BE49-F238E27FC236}">
                  <a16:creationId xmlns:a16="http://schemas.microsoft.com/office/drawing/2014/main" id="{DAE8B29B-512E-4FBA-A4A8-DBD470B6621D}"/>
                </a:ext>
              </a:extLst>
            </p:cNvPr>
            <p:cNvSpPr/>
            <p:nvPr/>
          </p:nvSpPr>
          <p:spPr>
            <a:xfrm>
              <a:off x="4296000" y="1629000"/>
              <a:ext cx="3600000" cy="3600000"/>
            </a:xfrm>
            <a:prstGeom prst="ellipse">
              <a:avLst/>
            </a:prstGeom>
            <a:noFill/>
            <a:ln w="1905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67;p15">
            <a:extLst>
              <a:ext uri="{FF2B5EF4-FFF2-40B4-BE49-F238E27FC236}">
                <a16:creationId xmlns:a16="http://schemas.microsoft.com/office/drawing/2014/main" id="{DDAC5183-9E86-4BD5-A400-E9FA7D57C4A7}"/>
              </a:ext>
            </a:extLst>
          </p:cNvPr>
          <p:cNvSpPr txBox="1"/>
          <p:nvPr/>
        </p:nvSpPr>
        <p:spPr>
          <a:xfrm>
            <a:off x="987677" y="404920"/>
            <a:ext cx="574464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Pts val="1400"/>
              <a:buNone/>
              <a:tabLst/>
              <a:defRPr sz="28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ru-RU" dirty="0">
                <a:sym typeface="Montserrat Light"/>
              </a:rPr>
              <a:t>РИСКИ</a:t>
            </a:r>
          </a:p>
        </p:txBody>
      </p:sp>
      <p:cxnSp>
        <p:nvCxnSpPr>
          <p:cNvPr id="220" name="Google Shape;8037;p69">
            <a:extLst>
              <a:ext uri="{FF2B5EF4-FFF2-40B4-BE49-F238E27FC236}">
                <a16:creationId xmlns:a16="http://schemas.microsoft.com/office/drawing/2014/main" id="{9514904B-80DB-46FC-A6B0-61D56F94A05F}"/>
              </a:ext>
            </a:extLst>
          </p:cNvPr>
          <p:cNvCxnSpPr>
            <a:cxnSpLocks/>
          </p:cNvCxnSpPr>
          <p:nvPr/>
        </p:nvCxnSpPr>
        <p:spPr>
          <a:xfrm>
            <a:off x="5419586" y="2124372"/>
            <a:ext cx="234878" cy="496908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FA66E75A-5CBB-4BFF-817D-2431B0A3765F}"/>
              </a:ext>
            </a:extLst>
          </p:cNvPr>
          <p:cNvGrpSpPr/>
          <p:nvPr/>
        </p:nvGrpSpPr>
        <p:grpSpPr>
          <a:xfrm>
            <a:off x="4674043" y="1058573"/>
            <a:ext cx="1085123" cy="1090498"/>
            <a:chOff x="1812424" y="3257081"/>
            <a:chExt cx="1085123" cy="1090498"/>
          </a:xfrm>
        </p:grpSpPr>
        <p:sp>
          <p:nvSpPr>
            <p:cNvPr id="108" name="Google Shape;6926;p66">
              <a:extLst>
                <a:ext uri="{FF2B5EF4-FFF2-40B4-BE49-F238E27FC236}">
                  <a16:creationId xmlns:a16="http://schemas.microsoft.com/office/drawing/2014/main" id="{16D84DE3-85D0-45E6-ADFB-5F53E5B421B3}"/>
                </a:ext>
              </a:extLst>
            </p:cNvPr>
            <p:cNvSpPr/>
            <p:nvPr/>
          </p:nvSpPr>
          <p:spPr>
            <a:xfrm>
              <a:off x="1812424" y="3257081"/>
              <a:ext cx="1085123" cy="1090498"/>
            </a:xfrm>
            <a:prstGeom prst="ellipse">
              <a:avLst/>
            </a:prstGeom>
            <a:noFill/>
            <a:ln w="152400" cap="flat" cmpd="sng">
              <a:solidFill>
                <a:srgbClr val="375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9" name="Google Shape;11132;p72">
              <a:extLst>
                <a:ext uri="{FF2B5EF4-FFF2-40B4-BE49-F238E27FC236}">
                  <a16:creationId xmlns:a16="http://schemas.microsoft.com/office/drawing/2014/main" id="{4F78A742-0479-403F-8465-545935FC4666}"/>
                </a:ext>
              </a:extLst>
            </p:cNvPr>
            <p:cNvGrpSpPr/>
            <p:nvPr/>
          </p:nvGrpSpPr>
          <p:grpSpPr>
            <a:xfrm>
              <a:off x="2138960" y="3607802"/>
              <a:ext cx="433817" cy="377128"/>
              <a:chOff x="1737326" y="2936723"/>
              <a:chExt cx="374731" cy="314411"/>
            </a:xfrm>
          </p:grpSpPr>
          <p:sp>
            <p:nvSpPr>
              <p:cNvPr id="110" name="Google Shape;11133;p72">
                <a:extLst>
                  <a:ext uri="{FF2B5EF4-FFF2-40B4-BE49-F238E27FC236}">
                    <a16:creationId xmlns:a16="http://schemas.microsoft.com/office/drawing/2014/main" id="{B07F8909-A62C-4A1E-8F81-D4388129D756}"/>
                  </a:ext>
                </a:extLst>
              </p:cNvPr>
              <p:cNvSpPr/>
              <p:nvPr/>
            </p:nvSpPr>
            <p:spPr>
              <a:xfrm>
                <a:off x="1942890" y="2936723"/>
                <a:ext cx="169167" cy="176966"/>
              </a:xfrm>
              <a:custGeom>
                <a:avLst/>
                <a:gdLst/>
                <a:ahLst/>
                <a:cxnLst/>
                <a:rect l="l" t="t" r="r" b="b"/>
                <a:pathLst>
                  <a:path w="6442" h="6739" extrusionOk="0">
                    <a:moveTo>
                      <a:pt x="690" y="0"/>
                    </a:moveTo>
                    <a:cubicBezTo>
                      <a:pt x="307" y="0"/>
                      <a:pt x="1" y="316"/>
                      <a:pt x="1" y="689"/>
                    </a:cubicBezTo>
                    <a:lnTo>
                      <a:pt x="1" y="4374"/>
                    </a:lnTo>
                    <a:cubicBezTo>
                      <a:pt x="1" y="4757"/>
                      <a:pt x="307" y="5063"/>
                      <a:pt x="690" y="5063"/>
                    </a:cubicBezTo>
                    <a:lnTo>
                      <a:pt x="1379" y="5063"/>
                    </a:lnTo>
                    <a:lnTo>
                      <a:pt x="996" y="6604"/>
                    </a:lnTo>
                    <a:cubicBezTo>
                      <a:pt x="982" y="6676"/>
                      <a:pt x="1039" y="6738"/>
                      <a:pt x="1110" y="6738"/>
                    </a:cubicBezTo>
                    <a:cubicBezTo>
                      <a:pt x="1132" y="6738"/>
                      <a:pt x="1155" y="6732"/>
                      <a:pt x="1178" y="6718"/>
                    </a:cubicBezTo>
                    <a:lnTo>
                      <a:pt x="3446" y="5063"/>
                    </a:lnTo>
                    <a:lnTo>
                      <a:pt x="5753" y="5063"/>
                    </a:lnTo>
                    <a:cubicBezTo>
                      <a:pt x="6126" y="5063"/>
                      <a:pt x="6442" y="4757"/>
                      <a:pt x="6442" y="4374"/>
                    </a:cubicBezTo>
                    <a:lnTo>
                      <a:pt x="6442" y="689"/>
                    </a:lnTo>
                    <a:cubicBezTo>
                      <a:pt x="6442" y="316"/>
                      <a:pt x="6135" y="10"/>
                      <a:pt x="5753" y="0"/>
                    </a:cubicBez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34;p72">
                <a:extLst>
                  <a:ext uri="{FF2B5EF4-FFF2-40B4-BE49-F238E27FC236}">
                    <a16:creationId xmlns:a16="http://schemas.microsoft.com/office/drawing/2014/main" id="{F2794AF9-5C6F-4280-B90B-08DD88303B51}"/>
                  </a:ext>
                </a:extLst>
              </p:cNvPr>
              <p:cNvSpPr/>
              <p:nvPr/>
            </p:nvSpPr>
            <p:spPr>
              <a:xfrm>
                <a:off x="2003209" y="2936723"/>
                <a:ext cx="48528" cy="114861"/>
              </a:xfrm>
              <a:custGeom>
                <a:avLst/>
                <a:gdLst/>
                <a:ahLst/>
                <a:cxnLst/>
                <a:rect l="l" t="t" r="r" b="b"/>
                <a:pathLst>
                  <a:path w="1848" h="4374" extrusionOk="0">
                    <a:moveTo>
                      <a:pt x="1" y="0"/>
                    </a:moveTo>
                    <a:lnTo>
                      <a:pt x="1" y="3455"/>
                    </a:lnTo>
                    <a:cubicBezTo>
                      <a:pt x="1" y="3962"/>
                      <a:pt x="412" y="4374"/>
                      <a:pt x="919" y="4374"/>
                    </a:cubicBezTo>
                    <a:cubicBezTo>
                      <a:pt x="1427" y="4374"/>
                      <a:pt x="1848" y="3962"/>
                      <a:pt x="1848" y="3455"/>
                    </a:cubicBezTo>
                    <a:lnTo>
                      <a:pt x="1848" y="0"/>
                    </a:lnTo>
                    <a:close/>
                  </a:path>
                </a:pathLst>
              </a:custGeom>
              <a:solidFill>
                <a:srgbClr val="E2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137;p72">
                <a:extLst>
                  <a:ext uri="{FF2B5EF4-FFF2-40B4-BE49-F238E27FC236}">
                    <a16:creationId xmlns:a16="http://schemas.microsoft.com/office/drawing/2014/main" id="{9C25C30E-A6A8-42E0-881C-966E58DE540B}"/>
                  </a:ext>
                </a:extLst>
              </p:cNvPr>
              <p:cNvSpPr/>
              <p:nvPr/>
            </p:nvSpPr>
            <p:spPr>
              <a:xfrm>
                <a:off x="1737326" y="3166419"/>
                <a:ext cx="205353" cy="84715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3226" extrusionOk="0">
                    <a:moveTo>
                      <a:pt x="2527" y="0"/>
                    </a:moveTo>
                    <a:lnTo>
                      <a:pt x="603" y="709"/>
                    </a:lnTo>
                    <a:cubicBezTo>
                      <a:pt x="240" y="833"/>
                      <a:pt x="0" y="1177"/>
                      <a:pt x="0" y="1570"/>
                    </a:cubicBezTo>
                    <a:lnTo>
                      <a:pt x="0" y="2996"/>
                    </a:lnTo>
                    <a:cubicBezTo>
                      <a:pt x="0" y="3120"/>
                      <a:pt x="96" y="3226"/>
                      <a:pt x="230" y="3226"/>
                    </a:cubicBezTo>
                    <a:lnTo>
                      <a:pt x="7590" y="3226"/>
                    </a:lnTo>
                    <a:cubicBezTo>
                      <a:pt x="7714" y="3226"/>
                      <a:pt x="7819" y="3120"/>
                      <a:pt x="7819" y="2996"/>
                    </a:cubicBezTo>
                    <a:lnTo>
                      <a:pt x="7819" y="1570"/>
                    </a:lnTo>
                    <a:cubicBezTo>
                      <a:pt x="7819" y="1187"/>
                      <a:pt x="7580" y="843"/>
                      <a:pt x="7216" y="709"/>
                    </a:cubicBezTo>
                    <a:lnTo>
                      <a:pt x="5293" y="0"/>
                    </a:lnTo>
                    <a:lnTo>
                      <a:pt x="3915" y="460"/>
                    </a:lnTo>
                    <a:lnTo>
                      <a:pt x="2527" y="0"/>
                    </a:lnTo>
                    <a:close/>
                  </a:path>
                </a:pathLst>
              </a:custGeom>
              <a:solidFill>
                <a:srgbClr val="7F9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138;p72">
                <a:extLst>
                  <a:ext uri="{FF2B5EF4-FFF2-40B4-BE49-F238E27FC236}">
                    <a16:creationId xmlns:a16="http://schemas.microsoft.com/office/drawing/2014/main" id="{1D7F2683-9469-48A1-8121-4BF3EC2899BB}"/>
                  </a:ext>
                </a:extLst>
              </p:cNvPr>
              <p:cNvSpPr/>
              <p:nvPr/>
            </p:nvSpPr>
            <p:spPr>
              <a:xfrm>
                <a:off x="1827792" y="3190788"/>
                <a:ext cx="24396" cy="60345"/>
              </a:xfrm>
              <a:custGeom>
                <a:avLst/>
                <a:gdLst/>
                <a:ahLst/>
                <a:cxnLst/>
                <a:rect l="l" t="t" r="r" b="b"/>
                <a:pathLst>
                  <a:path w="929" h="2298" extrusionOk="0">
                    <a:moveTo>
                      <a:pt x="221" y="1"/>
                    </a:moveTo>
                    <a:lnTo>
                      <a:pt x="1" y="2298"/>
                    </a:lnTo>
                    <a:lnTo>
                      <a:pt x="929" y="2298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rgbClr val="4760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139;p72">
                <a:extLst>
                  <a:ext uri="{FF2B5EF4-FFF2-40B4-BE49-F238E27FC236}">
                    <a16:creationId xmlns:a16="http://schemas.microsoft.com/office/drawing/2014/main" id="{6F3F5019-093C-4575-9CB7-6DAC09192F0A}"/>
                  </a:ext>
                </a:extLst>
              </p:cNvPr>
              <p:cNvSpPr/>
              <p:nvPr/>
            </p:nvSpPr>
            <p:spPr>
              <a:xfrm>
                <a:off x="1829552" y="3178472"/>
                <a:ext cx="21139" cy="20640"/>
              </a:xfrm>
              <a:custGeom>
                <a:avLst/>
                <a:gdLst/>
                <a:ahLst/>
                <a:cxnLst/>
                <a:rect l="l" t="t" r="r" b="b"/>
                <a:pathLst>
                  <a:path w="805" h="786" extrusionOk="0">
                    <a:moveTo>
                      <a:pt x="1" y="1"/>
                    </a:moveTo>
                    <a:lnTo>
                      <a:pt x="1" y="623"/>
                    </a:lnTo>
                    <a:cubicBezTo>
                      <a:pt x="1" y="709"/>
                      <a:pt x="77" y="785"/>
                      <a:pt x="163" y="785"/>
                    </a:cubicBezTo>
                    <a:lnTo>
                      <a:pt x="642" y="785"/>
                    </a:lnTo>
                    <a:cubicBezTo>
                      <a:pt x="728" y="785"/>
                      <a:pt x="805" y="709"/>
                      <a:pt x="805" y="623"/>
                    </a:cubicBezTo>
                    <a:lnTo>
                      <a:pt x="805" y="1"/>
                    </a:lnTo>
                    <a:close/>
                  </a:path>
                </a:pathLst>
              </a:custGeom>
              <a:solidFill>
                <a:srgbClr val="465C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140;p72">
                <a:extLst>
                  <a:ext uri="{FF2B5EF4-FFF2-40B4-BE49-F238E27FC236}">
                    <a16:creationId xmlns:a16="http://schemas.microsoft.com/office/drawing/2014/main" id="{5937CA9A-9342-4038-AB9D-E0E3C4A72F1B}"/>
                  </a:ext>
                </a:extLst>
              </p:cNvPr>
              <p:cNvSpPr/>
              <p:nvPr/>
            </p:nvSpPr>
            <p:spPr>
              <a:xfrm>
                <a:off x="1906703" y="3191051"/>
                <a:ext cx="36213" cy="60083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2288" extrusionOk="0">
                    <a:moveTo>
                      <a:pt x="1130" y="0"/>
                    </a:moveTo>
                    <a:lnTo>
                      <a:pt x="269" y="862"/>
                    </a:lnTo>
                    <a:cubicBezTo>
                      <a:pt x="96" y="1043"/>
                      <a:pt x="1" y="1273"/>
                      <a:pt x="1" y="1522"/>
                    </a:cubicBezTo>
                    <a:lnTo>
                      <a:pt x="1" y="2288"/>
                    </a:lnTo>
                    <a:lnTo>
                      <a:pt x="1149" y="2288"/>
                    </a:lnTo>
                    <a:cubicBezTo>
                      <a:pt x="1274" y="2288"/>
                      <a:pt x="1379" y="2182"/>
                      <a:pt x="1379" y="2058"/>
                    </a:cubicBezTo>
                    <a:lnTo>
                      <a:pt x="1379" y="632"/>
                    </a:lnTo>
                    <a:cubicBezTo>
                      <a:pt x="1379" y="402"/>
                      <a:pt x="1283" y="173"/>
                      <a:pt x="1130" y="0"/>
                    </a:cubicBezTo>
                    <a:close/>
                  </a:path>
                </a:pathLst>
              </a:custGeom>
              <a:solidFill>
                <a:srgbClr val="6A7F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141;p72">
                <a:extLst>
                  <a:ext uri="{FF2B5EF4-FFF2-40B4-BE49-F238E27FC236}">
                    <a16:creationId xmlns:a16="http://schemas.microsoft.com/office/drawing/2014/main" id="{C7808837-CB8F-4365-8021-235C7DC98EEF}"/>
                  </a:ext>
                </a:extLst>
              </p:cNvPr>
              <p:cNvSpPr/>
              <p:nvPr/>
            </p:nvSpPr>
            <p:spPr>
              <a:xfrm>
                <a:off x="1773513" y="2979185"/>
                <a:ext cx="132981" cy="96794"/>
              </a:xfrm>
              <a:custGeom>
                <a:avLst/>
                <a:gdLst/>
                <a:ahLst/>
                <a:cxnLst/>
                <a:rect l="l" t="t" r="r" b="b"/>
                <a:pathLst>
                  <a:path w="5064" h="3686" extrusionOk="0">
                    <a:moveTo>
                      <a:pt x="1847" y="1"/>
                    </a:moveTo>
                    <a:cubicBezTo>
                      <a:pt x="823" y="1"/>
                      <a:pt x="0" y="824"/>
                      <a:pt x="0" y="1838"/>
                    </a:cubicBezTo>
                    <a:lnTo>
                      <a:pt x="0" y="2384"/>
                    </a:lnTo>
                    <a:cubicBezTo>
                      <a:pt x="0" y="2632"/>
                      <a:pt x="39" y="2881"/>
                      <a:pt x="125" y="3111"/>
                    </a:cubicBezTo>
                    <a:lnTo>
                      <a:pt x="201" y="3341"/>
                    </a:lnTo>
                    <a:cubicBezTo>
                      <a:pt x="221" y="3417"/>
                      <a:pt x="230" y="3484"/>
                      <a:pt x="230" y="3561"/>
                    </a:cubicBezTo>
                    <a:lnTo>
                      <a:pt x="230" y="3685"/>
                    </a:lnTo>
                    <a:lnTo>
                      <a:pt x="4833" y="3685"/>
                    </a:lnTo>
                    <a:lnTo>
                      <a:pt x="4833" y="3561"/>
                    </a:lnTo>
                    <a:cubicBezTo>
                      <a:pt x="4833" y="3484"/>
                      <a:pt x="4853" y="3417"/>
                      <a:pt x="4872" y="3341"/>
                    </a:cubicBezTo>
                    <a:lnTo>
                      <a:pt x="4948" y="3111"/>
                    </a:lnTo>
                    <a:cubicBezTo>
                      <a:pt x="5025" y="2881"/>
                      <a:pt x="5063" y="2632"/>
                      <a:pt x="5063" y="2384"/>
                    </a:cubicBezTo>
                    <a:lnTo>
                      <a:pt x="5063" y="460"/>
                    </a:lnTo>
                    <a:cubicBezTo>
                      <a:pt x="5063" y="201"/>
                      <a:pt x="4862" y="1"/>
                      <a:pt x="4604" y="1"/>
                    </a:cubicBezTo>
                    <a:close/>
                  </a:path>
                </a:pathLst>
              </a:custGeom>
              <a:solidFill>
                <a:srgbClr val="657A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142;p72">
                <a:extLst>
                  <a:ext uri="{FF2B5EF4-FFF2-40B4-BE49-F238E27FC236}">
                    <a16:creationId xmlns:a16="http://schemas.microsoft.com/office/drawing/2014/main" id="{BC1D71F8-1327-4B03-88DC-CCD59FB6921B}"/>
                  </a:ext>
                </a:extLst>
              </p:cNvPr>
              <p:cNvSpPr/>
              <p:nvPr/>
            </p:nvSpPr>
            <p:spPr>
              <a:xfrm>
                <a:off x="1803659" y="2979185"/>
                <a:ext cx="102834" cy="96794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3686" extrusionOk="0">
                    <a:moveTo>
                      <a:pt x="931" y="0"/>
                    </a:moveTo>
                    <a:cubicBezTo>
                      <a:pt x="413" y="0"/>
                      <a:pt x="1" y="418"/>
                      <a:pt x="1" y="929"/>
                    </a:cubicBezTo>
                    <a:cubicBezTo>
                      <a:pt x="1" y="1446"/>
                      <a:pt x="422" y="1867"/>
                      <a:pt x="939" y="1867"/>
                    </a:cubicBezTo>
                    <a:lnTo>
                      <a:pt x="1063" y="1867"/>
                    </a:lnTo>
                    <a:lnTo>
                      <a:pt x="1130" y="3685"/>
                    </a:lnTo>
                    <a:lnTo>
                      <a:pt x="3685" y="3685"/>
                    </a:lnTo>
                    <a:lnTo>
                      <a:pt x="3685" y="3561"/>
                    </a:lnTo>
                    <a:cubicBezTo>
                      <a:pt x="3685" y="3484"/>
                      <a:pt x="3695" y="3417"/>
                      <a:pt x="3724" y="3341"/>
                    </a:cubicBezTo>
                    <a:lnTo>
                      <a:pt x="3800" y="3111"/>
                    </a:lnTo>
                    <a:cubicBezTo>
                      <a:pt x="3877" y="2881"/>
                      <a:pt x="3915" y="2632"/>
                      <a:pt x="3915" y="2384"/>
                    </a:cubicBezTo>
                    <a:lnTo>
                      <a:pt x="3915" y="460"/>
                    </a:lnTo>
                    <a:cubicBezTo>
                      <a:pt x="3915" y="201"/>
                      <a:pt x="3714" y="1"/>
                      <a:pt x="3456" y="1"/>
                    </a:cubicBezTo>
                    <a:lnTo>
                      <a:pt x="948" y="1"/>
                    </a:lnTo>
                    <a:cubicBezTo>
                      <a:pt x="942" y="0"/>
                      <a:pt x="937" y="0"/>
                      <a:pt x="931" y="0"/>
                    </a:cubicBezTo>
                    <a:close/>
                  </a:path>
                </a:pathLst>
              </a:custGeom>
              <a:solidFill>
                <a:srgbClr val="657A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1143;p72">
                <a:extLst>
                  <a:ext uri="{FF2B5EF4-FFF2-40B4-BE49-F238E27FC236}">
                    <a16:creationId xmlns:a16="http://schemas.microsoft.com/office/drawing/2014/main" id="{29270BF6-FF76-459E-BF30-A49BDE806A31}"/>
                  </a:ext>
                </a:extLst>
              </p:cNvPr>
              <p:cNvSpPr/>
              <p:nvPr/>
            </p:nvSpPr>
            <p:spPr>
              <a:xfrm>
                <a:off x="1803659" y="3124193"/>
                <a:ext cx="72661" cy="54306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2068" extrusionOk="0">
                    <a:moveTo>
                      <a:pt x="1" y="1"/>
                    </a:moveTo>
                    <a:lnTo>
                      <a:pt x="1" y="2068"/>
                    </a:lnTo>
                    <a:lnTo>
                      <a:pt x="2767" y="2068"/>
                    </a:lnTo>
                    <a:lnTo>
                      <a:pt x="2767" y="1"/>
                    </a:lnTo>
                    <a:close/>
                  </a:path>
                </a:pathLst>
              </a:custGeom>
              <a:solidFill>
                <a:srgbClr val="AAB8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1144;p72">
                <a:extLst>
                  <a:ext uri="{FF2B5EF4-FFF2-40B4-BE49-F238E27FC236}">
                    <a16:creationId xmlns:a16="http://schemas.microsoft.com/office/drawing/2014/main" id="{1265A092-3068-4549-9015-432D9F9481EF}"/>
                  </a:ext>
                </a:extLst>
              </p:cNvPr>
              <p:cNvSpPr/>
              <p:nvPr/>
            </p:nvSpPr>
            <p:spPr>
              <a:xfrm>
                <a:off x="1803659" y="3124193"/>
                <a:ext cx="72661" cy="30173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1149" extrusionOk="0">
                    <a:moveTo>
                      <a:pt x="1" y="1"/>
                    </a:moveTo>
                    <a:lnTo>
                      <a:pt x="1" y="776"/>
                    </a:lnTo>
                    <a:cubicBezTo>
                      <a:pt x="427" y="1025"/>
                      <a:pt x="905" y="1149"/>
                      <a:pt x="1384" y="1149"/>
                    </a:cubicBezTo>
                    <a:cubicBezTo>
                      <a:pt x="1862" y="1149"/>
                      <a:pt x="2341" y="1025"/>
                      <a:pt x="2767" y="776"/>
                    </a:cubicBezTo>
                    <a:lnTo>
                      <a:pt x="2767" y="1"/>
                    </a:lnTo>
                    <a:close/>
                  </a:path>
                </a:pathLst>
              </a:custGeom>
              <a:solidFill>
                <a:srgbClr val="99A8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1145;p72">
                <a:extLst>
                  <a:ext uri="{FF2B5EF4-FFF2-40B4-BE49-F238E27FC236}">
                    <a16:creationId xmlns:a16="http://schemas.microsoft.com/office/drawing/2014/main" id="{BB632961-B0D9-4BBE-8C66-0E98D98B44A7}"/>
                  </a:ext>
                </a:extLst>
              </p:cNvPr>
              <p:cNvSpPr/>
              <p:nvPr/>
            </p:nvSpPr>
            <p:spPr>
              <a:xfrm>
                <a:off x="1791606" y="3156387"/>
                <a:ext cx="48528" cy="43198"/>
              </a:xfrm>
              <a:custGeom>
                <a:avLst/>
                <a:gdLst/>
                <a:ahLst/>
                <a:cxnLst/>
                <a:rect l="l" t="t" r="r" b="b"/>
                <a:pathLst>
                  <a:path w="1848" h="1645" extrusionOk="0">
                    <a:moveTo>
                      <a:pt x="406" y="1"/>
                    </a:moveTo>
                    <a:cubicBezTo>
                      <a:pt x="322" y="1"/>
                      <a:pt x="240" y="50"/>
                      <a:pt x="201" y="134"/>
                    </a:cubicBezTo>
                    <a:lnTo>
                      <a:pt x="0" y="555"/>
                    </a:lnTo>
                    <a:lnTo>
                      <a:pt x="766" y="1559"/>
                    </a:lnTo>
                    <a:cubicBezTo>
                      <a:pt x="812" y="1616"/>
                      <a:pt x="880" y="1645"/>
                      <a:pt x="948" y="1645"/>
                    </a:cubicBezTo>
                    <a:cubicBezTo>
                      <a:pt x="1007" y="1645"/>
                      <a:pt x="1066" y="1623"/>
                      <a:pt x="1111" y="1579"/>
                    </a:cubicBezTo>
                    <a:lnTo>
                      <a:pt x="1848" y="842"/>
                    </a:lnTo>
                    <a:lnTo>
                      <a:pt x="527" y="38"/>
                    </a:lnTo>
                    <a:cubicBezTo>
                      <a:pt x="489" y="13"/>
                      <a:pt x="447" y="1"/>
                      <a:pt x="406" y="1"/>
                    </a:cubicBezTo>
                    <a:close/>
                  </a:path>
                </a:pathLst>
              </a:custGeom>
              <a:solidFill>
                <a:srgbClr val="6A7F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1146;p72">
                <a:extLst>
                  <a:ext uri="{FF2B5EF4-FFF2-40B4-BE49-F238E27FC236}">
                    <a16:creationId xmlns:a16="http://schemas.microsoft.com/office/drawing/2014/main" id="{2C61A0B6-8251-4B16-858C-DFE067E3B8FF}"/>
                  </a:ext>
                </a:extLst>
              </p:cNvPr>
              <p:cNvSpPr/>
              <p:nvPr/>
            </p:nvSpPr>
            <p:spPr>
              <a:xfrm>
                <a:off x="1840108" y="3156387"/>
                <a:ext cx="48292" cy="43198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1645" extrusionOk="0">
                    <a:moveTo>
                      <a:pt x="1433" y="1"/>
                    </a:moveTo>
                    <a:cubicBezTo>
                      <a:pt x="1391" y="1"/>
                      <a:pt x="1349" y="13"/>
                      <a:pt x="1312" y="38"/>
                    </a:cubicBezTo>
                    <a:lnTo>
                      <a:pt x="1" y="842"/>
                    </a:lnTo>
                    <a:lnTo>
                      <a:pt x="728" y="1579"/>
                    </a:lnTo>
                    <a:cubicBezTo>
                      <a:pt x="777" y="1623"/>
                      <a:pt x="838" y="1645"/>
                      <a:pt x="897" y="1645"/>
                    </a:cubicBezTo>
                    <a:cubicBezTo>
                      <a:pt x="966" y="1645"/>
                      <a:pt x="1031" y="1616"/>
                      <a:pt x="1072" y="1559"/>
                    </a:cubicBezTo>
                    <a:lnTo>
                      <a:pt x="1838" y="555"/>
                    </a:lnTo>
                    <a:lnTo>
                      <a:pt x="1647" y="134"/>
                    </a:lnTo>
                    <a:cubicBezTo>
                      <a:pt x="1602" y="50"/>
                      <a:pt x="1518" y="1"/>
                      <a:pt x="1433" y="1"/>
                    </a:cubicBezTo>
                    <a:close/>
                  </a:path>
                </a:pathLst>
              </a:custGeom>
              <a:solidFill>
                <a:srgbClr val="6A7F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1147;p72">
                <a:extLst>
                  <a:ext uri="{FF2B5EF4-FFF2-40B4-BE49-F238E27FC236}">
                    <a16:creationId xmlns:a16="http://schemas.microsoft.com/office/drawing/2014/main" id="{ADFF673B-3710-4D56-A5F2-66634668E9A0}"/>
                  </a:ext>
                </a:extLst>
              </p:cNvPr>
              <p:cNvSpPr/>
              <p:nvPr/>
            </p:nvSpPr>
            <p:spPr>
              <a:xfrm>
                <a:off x="1779552" y="3028107"/>
                <a:ext cx="121137" cy="114205"/>
              </a:xfrm>
              <a:custGeom>
                <a:avLst/>
                <a:gdLst/>
                <a:ahLst/>
                <a:cxnLst/>
                <a:rect l="l" t="t" r="r" b="b"/>
                <a:pathLst>
                  <a:path w="4613" h="4349" extrusionOk="0">
                    <a:moveTo>
                      <a:pt x="1986" y="0"/>
                    </a:moveTo>
                    <a:cubicBezTo>
                      <a:pt x="1399" y="0"/>
                      <a:pt x="893" y="98"/>
                      <a:pt x="641" y="157"/>
                    </a:cubicBezTo>
                    <a:cubicBezTo>
                      <a:pt x="536" y="186"/>
                      <a:pt x="459" y="281"/>
                      <a:pt x="459" y="387"/>
                    </a:cubicBezTo>
                    <a:lnTo>
                      <a:pt x="459" y="942"/>
                    </a:lnTo>
                    <a:cubicBezTo>
                      <a:pt x="459" y="1056"/>
                      <a:pt x="412" y="1171"/>
                      <a:pt x="325" y="1267"/>
                    </a:cubicBezTo>
                    <a:lnTo>
                      <a:pt x="134" y="1449"/>
                    </a:lnTo>
                    <a:cubicBezTo>
                      <a:pt x="48" y="1535"/>
                      <a:pt x="0" y="1659"/>
                      <a:pt x="0" y="1774"/>
                    </a:cubicBezTo>
                    <a:lnTo>
                      <a:pt x="0" y="2052"/>
                    </a:lnTo>
                    <a:cubicBezTo>
                      <a:pt x="0" y="3315"/>
                      <a:pt x="1034" y="4349"/>
                      <a:pt x="2307" y="4349"/>
                    </a:cubicBezTo>
                    <a:cubicBezTo>
                      <a:pt x="3579" y="4349"/>
                      <a:pt x="4613" y="3315"/>
                      <a:pt x="4613" y="2042"/>
                    </a:cubicBezTo>
                    <a:lnTo>
                      <a:pt x="4613" y="1774"/>
                    </a:lnTo>
                    <a:cubicBezTo>
                      <a:pt x="4603" y="1650"/>
                      <a:pt x="4556" y="1535"/>
                      <a:pt x="4469" y="1449"/>
                    </a:cubicBezTo>
                    <a:lnTo>
                      <a:pt x="4288" y="1257"/>
                    </a:lnTo>
                    <a:cubicBezTo>
                      <a:pt x="4192" y="1171"/>
                      <a:pt x="4144" y="1056"/>
                      <a:pt x="4144" y="932"/>
                    </a:cubicBezTo>
                    <a:lnTo>
                      <a:pt x="4144" y="817"/>
                    </a:lnTo>
                    <a:cubicBezTo>
                      <a:pt x="4144" y="721"/>
                      <a:pt x="4106" y="635"/>
                      <a:pt x="4029" y="578"/>
                    </a:cubicBezTo>
                    <a:cubicBezTo>
                      <a:pt x="3415" y="126"/>
                      <a:pt x="2649" y="0"/>
                      <a:pt x="1986" y="0"/>
                    </a:cubicBezTo>
                    <a:close/>
                  </a:path>
                </a:pathLst>
              </a:custGeom>
              <a:solidFill>
                <a:srgbClr val="BBC6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1148;p72">
                <a:extLst>
                  <a:ext uri="{FF2B5EF4-FFF2-40B4-BE49-F238E27FC236}">
                    <a16:creationId xmlns:a16="http://schemas.microsoft.com/office/drawing/2014/main" id="{16BA25EC-B425-41E8-BF7A-3ECC64F18B97}"/>
                  </a:ext>
                </a:extLst>
              </p:cNvPr>
              <p:cNvSpPr/>
              <p:nvPr/>
            </p:nvSpPr>
            <p:spPr>
              <a:xfrm>
                <a:off x="1779552" y="3028107"/>
                <a:ext cx="108848" cy="113706"/>
              </a:xfrm>
              <a:custGeom>
                <a:avLst/>
                <a:gdLst/>
                <a:ahLst/>
                <a:cxnLst/>
                <a:rect l="l" t="t" r="r" b="b"/>
                <a:pathLst>
                  <a:path w="4145" h="4330" extrusionOk="0">
                    <a:moveTo>
                      <a:pt x="1990" y="1"/>
                    </a:moveTo>
                    <a:cubicBezTo>
                      <a:pt x="1773" y="1"/>
                      <a:pt x="1566" y="14"/>
                      <a:pt x="1378" y="32"/>
                    </a:cubicBezTo>
                    <a:cubicBezTo>
                      <a:pt x="1129" y="61"/>
                      <a:pt x="881" y="99"/>
                      <a:pt x="641" y="157"/>
                    </a:cubicBezTo>
                    <a:cubicBezTo>
                      <a:pt x="536" y="186"/>
                      <a:pt x="459" y="281"/>
                      <a:pt x="459" y="387"/>
                    </a:cubicBezTo>
                    <a:lnTo>
                      <a:pt x="459" y="932"/>
                    </a:lnTo>
                    <a:cubicBezTo>
                      <a:pt x="459" y="1056"/>
                      <a:pt x="412" y="1171"/>
                      <a:pt x="325" y="1257"/>
                    </a:cubicBezTo>
                    <a:lnTo>
                      <a:pt x="134" y="1449"/>
                    </a:lnTo>
                    <a:cubicBezTo>
                      <a:pt x="48" y="1535"/>
                      <a:pt x="0" y="1650"/>
                      <a:pt x="0" y="1774"/>
                    </a:cubicBezTo>
                    <a:lnTo>
                      <a:pt x="0" y="2042"/>
                    </a:lnTo>
                    <a:cubicBezTo>
                      <a:pt x="0" y="3210"/>
                      <a:pt x="871" y="4186"/>
                      <a:pt x="2029" y="4329"/>
                    </a:cubicBezTo>
                    <a:cubicBezTo>
                      <a:pt x="1608" y="3899"/>
                      <a:pt x="1378" y="3334"/>
                      <a:pt x="1378" y="2741"/>
                    </a:cubicBezTo>
                    <a:lnTo>
                      <a:pt x="1378" y="1056"/>
                    </a:lnTo>
                    <a:cubicBezTo>
                      <a:pt x="1378" y="827"/>
                      <a:pt x="1560" y="626"/>
                      <a:pt x="1790" y="597"/>
                    </a:cubicBezTo>
                    <a:cubicBezTo>
                      <a:pt x="1971" y="575"/>
                      <a:pt x="2201" y="556"/>
                      <a:pt x="2456" y="556"/>
                    </a:cubicBezTo>
                    <a:cubicBezTo>
                      <a:pt x="2980" y="556"/>
                      <a:pt x="3610" y="636"/>
                      <a:pt x="4144" y="932"/>
                    </a:cubicBezTo>
                    <a:lnTo>
                      <a:pt x="4144" y="817"/>
                    </a:lnTo>
                    <a:cubicBezTo>
                      <a:pt x="4144" y="721"/>
                      <a:pt x="4106" y="635"/>
                      <a:pt x="4029" y="578"/>
                    </a:cubicBezTo>
                    <a:cubicBezTo>
                      <a:pt x="3416" y="123"/>
                      <a:pt x="2655" y="1"/>
                      <a:pt x="1990" y="1"/>
                    </a:cubicBezTo>
                    <a:close/>
                  </a:path>
                </a:pathLst>
              </a:custGeom>
              <a:solidFill>
                <a:srgbClr val="AAB8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1149;p72">
                <a:extLst>
                  <a:ext uri="{FF2B5EF4-FFF2-40B4-BE49-F238E27FC236}">
                    <a16:creationId xmlns:a16="http://schemas.microsoft.com/office/drawing/2014/main" id="{117045BA-495E-41D2-A4C4-13BAC81FC0EB}"/>
                  </a:ext>
                </a:extLst>
              </p:cNvPr>
              <p:cNvSpPr/>
              <p:nvPr/>
            </p:nvSpPr>
            <p:spPr>
              <a:xfrm>
                <a:off x="1737326" y="3191051"/>
                <a:ext cx="36213" cy="60083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2288" extrusionOk="0">
                    <a:moveTo>
                      <a:pt x="249" y="0"/>
                    </a:moveTo>
                    <a:cubicBezTo>
                      <a:pt x="86" y="173"/>
                      <a:pt x="0" y="402"/>
                      <a:pt x="0" y="632"/>
                    </a:cubicBezTo>
                    <a:lnTo>
                      <a:pt x="0" y="2058"/>
                    </a:lnTo>
                    <a:cubicBezTo>
                      <a:pt x="0" y="2182"/>
                      <a:pt x="96" y="2288"/>
                      <a:pt x="230" y="2288"/>
                    </a:cubicBezTo>
                    <a:lnTo>
                      <a:pt x="1378" y="2288"/>
                    </a:lnTo>
                    <a:lnTo>
                      <a:pt x="1378" y="1522"/>
                    </a:lnTo>
                    <a:cubicBezTo>
                      <a:pt x="1378" y="1273"/>
                      <a:pt x="1283" y="1043"/>
                      <a:pt x="1110" y="862"/>
                    </a:cubicBez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6A7F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6A193A6-23E9-444A-9E02-470A8B6D6C03}"/>
                </a:ext>
              </a:extLst>
            </p:cNvPr>
            <p:cNvSpPr txBox="1"/>
            <p:nvPr/>
          </p:nvSpPr>
          <p:spPr>
            <a:xfrm>
              <a:off x="2351366" y="3567269"/>
              <a:ext cx="185207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75781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?</a:t>
              </a:r>
            </a:p>
          </p:txBody>
        </p:sp>
      </p:grpSp>
      <p:cxnSp>
        <p:nvCxnSpPr>
          <p:cNvPr id="224" name="Google Shape;8037;p69">
            <a:extLst>
              <a:ext uri="{FF2B5EF4-FFF2-40B4-BE49-F238E27FC236}">
                <a16:creationId xmlns:a16="http://schemas.microsoft.com/office/drawing/2014/main" id="{61C80633-9C38-4BC5-859E-B98D08A5A337}"/>
              </a:ext>
            </a:extLst>
          </p:cNvPr>
          <p:cNvCxnSpPr>
            <a:cxnSpLocks/>
          </p:cNvCxnSpPr>
          <p:nvPr/>
        </p:nvCxnSpPr>
        <p:spPr>
          <a:xfrm flipH="1">
            <a:off x="6513404" y="2163240"/>
            <a:ext cx="237916" cy="458040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32" name="Google Shape;8037;p69">
            <a:extLst>
              <a:ext uri="{FF2B5EF4-FFF2-40B4-BE49-F238E27FC236}">
                <a16:creationId xmlns:a16="http://schemas.microsoft.com/office/drawing/2014/main" id="{C7592EA9-7C1D-48EF-A529-6C456B8758EE}"/>
              </a:ext>
            </a:extLst>
          </p:cNvPr>
          <p:cNvCxnSpPr>
            <a:cxnSpLocks/>
            <a:stCxn id="53" idx="6"/>
          </p:cNvCxnSpPr>
          <p:nvPr/>
        </p:nvCxnSpPr>
        <p:spPr>
          <a:xfrm>
            <a:off x="4276330" y="3050220"/>
            <a:ext cx="696920" cy="209823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35" name="Google Shape;8037;p69">
            <a:extLst>
              <a:ext uri="{FF2B5EF4-FFF2-40B4-BE49-F238E27FC236}">
                <a16:creationId xmlns:a16="http://schemas.microsoft.com/office/drawing/2014/main" id="{8A0C439D-69F1-4EBE-AED7-23E137D2A812}"/>
              </a:ext>
            </a:extLst>
          </p:cNvPr>
          <p:cNvCxnSpPr>
            <a:cxnSpLocks/>
            <a:stCxn id="59" idx="6"/>
          </p:cNvCxnSpPr>
          <p:nvPr/>
        </p:nvCxnSpPr>
        <p:spPr>
          <a:xfrm flipV="1">
            <a:off x="4289677" y="4335780"/>
            <a:ext cx="698883" cy="183080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6" name="Google Shape;8037;p69">
            <a:extLst>
              <a:ext uri="{FF2B5EF4-FFF2-40B4-BE49-F238E27FC236}">
                <a16:creationId xmlns:a16="http://schemas.microsoft.com/office/drawing/2014/main" id="{D923573F-D274-4F3A-9E0C-D266AD52EB86}"/>
              </a:ext>
            </a:extLst>
          </p:cNvPr>
          <p:cNvCxnSpPr>
            <a:cxnSpLocks/>
          </p:cNvCxnSpPr>
          <p:nvPr/>
        </p:nvCxnSpPr>
        <p:spPr>
          <a:xfrm flipV="1">
            <a:off x="5419586" y="4936626"/>
            <a:ext cx="267474" cy="512080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6" name="Google Shape;8037;p69">
            <a:extLst>
              <a:ext uri="{FF2B5EF4-FFF2-40B4-BE49-F238E27FC236}">
                <a16:creationId xmlns:a16="http://schemas.microsoft.com/office/drawing/2014/main" id="{67EF23EB-58A1-4633-A274-B7D83062BEA4}"/>
              </a:ext>
            </a:extLst>
          </p:cNvPr>
          <p:cNvCxnSpPr>
            <a:cxnSpLocks/>
          </p:cNvCxnSpPr>
          <p:nvPr/>
        </p:nvCxnSpPr>
        <p:spPr>
          <a:xfrm flipH="1" flipV="1">
            <a:off x="6504942" y="4936626"/>
            <a:ext cx="276093" cy="524610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63" name="Google Shape;8037;p69">
            <a:extLst>
              <a:ext uri="{FF2B5EF4-FFF2-40B4-BE49-F238E27FC236}">
                <a16:creationId xmlns:a16="http://schemas.microsoft.com/office/drawing/2014/main" id="{B27A07E5-3741-4726-AF97-1D07DA56E4C6}"/>
              </a:ext>
            </a:extLst>
          </p:cNvPr>
          <p:cNvCxnSpPr>
            <a:cxnSpLocks/>
            <a:stCxn id="92" idx="2"/>
          </p:cNvCxnSpPr>
          <p:nvPr/>
        </p:nvCxnSpPr>
        <p:spPr>
          <a:xfrm flipH="1" flipV="1">
            <a:off x="7155578" y="4355567"/>
            <a:ext cx="768534" cy="248814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69" name="Google Shape;8037;p69">
            <a:extLst>
              <a:ext uri="{FF2B5EF4-FFF2-40B4-BE49-F238E27FC236}">
                <a16:creationId xmlns:a16="http://schemas.microsoft.com/office/drawing/2014/main" id="{7165DB9E-52F0-43AB-B6FD-6A66BA87356F}"/>
              </a:ext>
            </a:extLst>
          </p:cNvPr>
          <p:cNvCxnSpPr>
            <a:cxnSpLocks/>
            <a:stCxn id="177" idx="2"/>
          </p:cNvCxnSpPr>
          <p:nvPr/>
        </p:nvCxnSpPr>
        <p:spPr>
          <a:xfrm flipH="1">
            <a:off x="7195274" y="3036274"/>
            <a:ext cx="695377" cy="205309"/>
          </a:xfrm>
          <a:prstGeom prst="straightConnector1">
            <a:avLst/>
          </a:prstGeom>
          <a:noFill/>
          <a:ln w="19050" cap="flat" cmpd="sng">
            <a:solidFill>
              <a:srgbClr val="375781"/>
            </a:solidFill>
            <a:prstDash val="solid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104304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2">
            <a:extLst>
              <a:ext uri="{FF2B5EF4-FFF2-40B4-BE49-F238E27FC236}">
                <a16:creationId xmlns:a16="http://schemas.microsoft.com/office/drawing/2014/main" id="{8A8EE598-872C-47C8-A187-358060A3508D}"/>
              </a:ext>
            </a:extLst>
          </p:cNvPr>
          <p:cNvSpPr/>
          <p:nvPr/>
        </p:nvSpPr>
        <p:spPr>
          <a:xfrm>
            <a:off x="757016" y="275680"/>
            <a:ext cx="675894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6494"/>
              </a:lnSpc>
              <a:buClrTx/>
              <a:buFontTx/>
              <a:buNone/>
            </a:pPr>
            <a:r>
              <a:rPr lang="ru-RU" sz="28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rimson Pro" pitchFamily="34" charset="-122"/>
                <a:cs typeface="+mn-cs"/>
              </a:rPr>
              <a:t>БЕНЕФИЦИАРЫ, ИХ ВЫГОДЫ</a:t>
            </a:r>
            <a:endParaRPr lang="en-US" sz="2800" kern="1200" dirty="0">
              <a:solidFill>
                <a:schemeClr val="accent1">
                  <a:lumMod val="50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3FC8508-0BE5-4C13-9A63-8ACCF1032515}"/>
              </a:ext>
            </a:extLst>
          </p:cNvPr>
          <p:cNvGrpSpPr/>
          <p:nvPr/>
        </p:nvGrpSpPr>
        <p:grpSpPr>
          <a:xfrm>
            <a:off x="539187" y="1770378"/>
            <a:ext cx="8754974" cy="4581743"/>
            <a:chOff x="1051603" y="1798975"/>
            <a:chExt cx="8754974" cy="4581743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2E49BB91-984E-43C4-8232-BD188F9274C0}"/>
                </a:ext>
              </a:extLst>
            </p:cNvPr>
            <p:cNvGrpSpPr/>
            <p:nvPr/>
          </p:nvGrpSpPr>
          <p:grpSpPr>
            <a:xfrm>
              <a:off x="3540108" y="2269919"/>
              <a:ext cx="6266469" cy="3046941"/>
              <a:chOff x="3245538" y="2187876"/>
              <a:chExt cx="6962401" cy="3385324"/>
            </a:xfrm>
          </p:grpSpPr>
          <p:grpSp>
            <p:nvGrpSpPr>
              <p:cNvPr id="45" name="Google Shape;5122;p55">
                <a:extLst>
                  <a:ext uri="{FF2B5EF4-FFF2-40B4-BE49-F238E27FC236}">
                    <a16:creationId xmlns:a16="http://schemas.microsoft.com/office/drawing/2014/main" id="{CDD92301-C803-4173-86A0-E69DD3F7BDBA}"/>
                  </a:ext>
                </a:extLst>
              </p:cNvPr>
              <p:cNvGrpSpPr/>
              <p:nvPr/>
            </p:nvGrpSpPr>
            <p:grpSpPr>
              <a:xfrm>
                <a:off x="3350993" y="2187876"/>
                <a:ext cx="6856946" cy="3385324"/>
                <a:chOff x="627140" y="1468331"/>
                <a:chExt cx="6811697" cy="3362985"/>
              </a:xfrm>
            </p:grpSpPr>
            <p:sp>
              <p:nvSpPr>
                <p:cNvPr id="50" name="Google Shape;5127;p55">
                  <a:extLst>
                    <a:ext uri="{FF2B5EF4-FFF2-40B4-BE49-F238E27FC236}">
                      <a16:creationId xmlns:a16="http://schemas.microsoft.com/office/drawing/2014/main" id="{072ABEC6-B69C-4B2E-8405-867C8F4A1D10}"/>
                    </a:ext>
                  </a:extLst>
                </p:cNvPr>
                <p:cNvSpPr/>
                <p:nvPr/>
              </p:nvSpPr>
              <p:spPr>
                <a:xfrm>
                  <a:off x="3201509" y="2413576"/>
                  <a:ext cx="1530645" cy="15306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54" h="73754" extrusionOk="0">
                      <a:moveTo>
                        <a:pt x="36880" y="0"/>
                      </a:moveTo>
                      <a:cubicBezTo>
                        <a:pt x="36621" y="0"/>
                        <a:pt x="36362" y="6"/>
                        <a:pt x="36108" y="11"/>
                      </a:cubicBezTo>
                      <a:cubicBezTo>
                        <a:pt x="17253" y="397"/>
                        <a:pt x="1834" y="15011"/>
                        <a:pt x="154" y="33525"/>
                      </a:cubicBezTo>
                      <a:cubicBezTo>
                        <a:pt x="55" y="34627"/>
                        <a:pt x="0" y="35745"/>
                        <a:pt x="0" y="36874"/>
                      </a:cubicBezTo>
                      <a:cubicBezTo>
                        <a:pt x="0" y="38009"/>
                        <a:pt x="55" y="39122"/>
                        <a:pt x="154" y="40229"/>
                      </a:cubicBezTo>
                      <a:cubicBezTo>
                        <a:pt x="1834" y="58749"/>
                        <a:pt x="17253" y="73357"/>
                        <a:pt x="36108" y="73743"/>
                      </a:cubicBezTo>
                      <a:cubicBezTo>
                        <a:pt x="36362" y="73748"/>
                        <a:pt x="36621" y="73754"/>
                        <a:pt x="36880" y="73754"/>
                      </a:cubicBezTo>
                      <a:cubicBezTo>
                        <a:pt x="38312" y="73754"/>
                        <a:pt x="39744" y="73666"/>
                        <a:pt x="41165" y="73500"/>
                      </a:cubicBezTo>
                      <a:cubicBezTo>
                        <a:pt x="58391" y="71495"/>
                        <a:pt x="72030" y="57581"/>
                        <a:pt x="73600" y="40229"/>
                      </a:cubicBezTo>
                      <a:cubicBezTo>
                        <a:pt x="73699" y="39127"/>
                        <a:pt x="73754" y="38009"/>
                        <a:pt x="73754" y="36874"/>
                      </a:cubicBezTo>
                      <a:cubicBezTo>
                        <a:pt x="73754" y="35745"/>
                        <a:pt x="73699" y="34632"/>
                        <a:pt x="73600" y="33525"/>
                      </a:cubicBezTo>
                      <a:cubicBezTo>
                        <a:pt x="72024" y="16173"/>
                        <a:pt x="58391" y="2259"/>
                        <a:pt x="41165" y="254"/>
                      </a:cubicBezTo>
                      <a:cubicBezTo>
                        <a:pt x="39744" y="88"/>
                        <a:pt x="38312" y="0"/>
                        <a:pt x="36880" y="0"/>
                      </a:cubicBezTo>
                      <a:close/>
                    </a:path>
                  </a:pathLst>
                </a:custGeom>
                <a:solidFill>
                  <a:srgbClr val="DDEBF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7" name="Google Shape;5124;p55">
                  <a:extLst>
                    <a:ext uri="{FF2B5EF4-FFF2-40B4-BE49-F238E27FC236}">
                      <a16:creationId xmlns:a16="http://schemas.microsoft.com/office/drawing/2014/main" id="{FA42884E-BFC0-4507-A02A-403B2C099003}"/>
                    </a:ext>
                  </a:extLst>
                </p:cNvPr>
                <p:cNvSpPr/>
                <p:nvPr/>
              </p:nvSpPr>
              <p:spPr>
                <a:xfrm>
                  <a:off x="643385" y="3234102"/>
                  <a:ext cx="3211156" cy="15972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281" h="63360" extrusionOk="0">
                      <a:moveTo>
                        <a:pt x="4021" y="1"/>
                      </a:moveTo>
                      <a:cubicBezTo>
                        <a:pt x="1801" y="6"/>
                        <a:pt x="6" y="1808"/>
                        <a:pt x="0" y="4022"/>
                      </a:cubicBezTo>
                      <a:lnTo>
                        <a:pt x="0" y="59339"/>
                      </a:lnTo>
                      <a:cubicBezTo>
                        <a:pt x="6" y="61559"/>
                        <a:pt x="1801" y="63354"/>
                        <a:pt x="4021" y="63360"/>
                      </a:cubicBezTo>
                      <a:lnTo>
                        <a:pt x="136259" y="63360"/>
                      </a:lnTo>
                      <a:cubicBezTo>
                        <a:pt x="138474" y="63354"/>
                        <a:pt x="140275" y="61559"/>
                        <a:pt x="140280" y="59339"/>
                      </a:cubicBezTo>
                      <a:lnTo>
                        <a:pt x="140280" y="39547"/>
                      </a:lnTo>
                      <a:cubicBezTo>
                        <a:pt x="118098" y="39155"/>
                        <a:pt x="99963" y="21848"/>
                        <a:pt x="98272" y="1"/>
                      </a:cubicBezTo>
                      <a:close/>
                    </a:path>
                  </a:pathLst>
                </a:custGeom>
                <a:solidFill>
                  <a:srgbClr val="ACC8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5125;p55">
                  <a:extLst>
                    <a:ext uri="{FF2B5EF4-FFF2-40B4-BE49-F238E27FC236}">
                      <a16:creationId xmlns:a16="http://schemas.microsoft.com/office/drawing/2014/main" id="{7F6C58E4-526C-48AC-98E7-3951C21CC449}"/>
                    </a:ext>
                  </a:extLst>
                </p:cNvPr>
                <p:cNvSpPr/>
                <p:nvPr/>
              </p:nvSpPr>
              <p:spPr>
                <a:xfrm>
                  <a:off x="4105931" y="1492220"/>
                  <a:ext cx="3332906" cy="1584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281" h="63360" extrusionOk="0">
                      <a:moveTo>
                        <a:pt x="4022" y="0"/>
                      </a:moveTo>
                      <a:cubicBezTo>
                        <a:pt x="1807" y="6"/>
                        <a:pt x="6" y="1801"/>
                        <a:pt x="0" y="4021"/>
                      </a:cubicBezTo>
                      <a:lnTo>
                        <a:pt x="0" y="24017"/>
                      </a:lnTo>
                      <a:cubicBezTo>
                        <a:pt x="20553" y="26066"/>
                        <a:pt x="36886" y="42675"/>
                        <a:pt x="38494" y="63359"/>
                      </a:cubicBezTo>
                      <a:lnTo>
                        <a:pt x="136260" y="63359"/>
                      </a:lnTo>
                      <a:cubicBezTo>
                        <a:pt x="138480" y="63354"/>
                        <a:pt x="140275" y="61552"/>
                        <a:pt x="140281" y="59338"/>
                      </a:cubicBezTo>
                      <a:lnTo>
                        <a:pt x="140281" y="4021"/>
                      </a:lnTo>
                      <a:cubicBezTo>
                        <a:pt x="140275" y="1801"/>
                        <a:pt x="138480" y="6"/>
                        <a:pt x="136260" y="0"/>
                      </a:cubicBezTo>
                      <a:close/>
                    </a:path>
                  </a:pathLst>
                </a:custGeom>
                <a:solidFill>
                  <a:srgbClr val="ACC8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9" name="Google Shape;5126;p55">
                  <a:extLst>
                    <a:ext uri="{FF2B5EF4-FFF2-40B4-BE49-F238E27FC236}">
                      <a16:creationId xmlns:a16="http://schemas.microsoft.com/office/drawing/2014/main" id="{94DF6C06-CF5B-4E33-8E57-ECBD092C50B3}"/>
                    </a:ext>
                  </a:extLst>
                </p:cNvPr>
                <p:cNvSpPr/>
                <p:nvPr/>
              </p:nvSpPr>
              <p:spPr>
                <a:xfrm>
                  <a:off x="4085849" y="3219164"/>
                  <a:ext cx="3332908" cy="1583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281" h="63360" extrusionOk="0">
                      <a:moveTo>
                        <a:pt x="38494" y="1"/>
                      </a:moveTo>
                      <a:cubicBezTo>
                        <a:pt x="36886" y="20680"/>
                        <a:pt x="20553" y="37294"/>
                        <a:pt x="0" y="39343"/>
                      </a:cubicBezTo>
                      <a:lnTo>
                        <a:pt x="0" y="59339"/>
                      </a:lnTo>
                      <a:cubicBezTo>
                        <a:pt x="6" y="61559"/>
                        <a:pt x="1807" y="63354"/>
                        <a:pt x="4022" y="63360"/>
                      </a:cubicBezTo>
                      <a:lnTo>
                        <a:pt x="136260" y="63360"/>
                      </a:lnTo>
                      <a:cubicBezTo>
                        <a:pt x="138480" y="63354"/>
                        <a:pt x="140275" y="61559"/>
                        <a:pt x="140281" y="59339"/>
                      </a:cubicBezTo>
                      <a:lnTo>
                        <a:pt x="140281" y="4022"/>
                      </a:lnTo>
                      <a:cubicBezTo>
                        <a:pt x="140275" y="1808"/>
                        <a:pt x="138480" y="6"/>
                        <a:pt x="136260" y="1"/>
                      </a:cubicBezTo>
                      <a:close/>
                    </a:path>
                  </a:pathLst>
                </a:custGeom>
                <a:solidFill>
                  <a:srgbClr val="ACC8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6" name="Google Shape;5123;p55">
                  <a:extLst>
                    <a:ext uri="{FF2B5EF4-FFF2-40B4-BE49-F238E27FC236}">
                      <a16:creationId xmlns:a16="http://schemas.microsoft.com/office/drawing/2014/main" id="{81A073D0-C7AE-4C1C-BB75-1D3BBC849E3B}"/>
                    </a:ext>
                  </a:extLst>
                </p:cNvPr>
                <p:cNvSpPr/>
                <p:nvPr/>
              </p:nvSpPr>
              <p:spPr>
                <a:xfrm>
                  <a:off x="627140" y="1468331"/>
                  <a:ext cx="3227401" cy="158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281" h="63360" extrusionOk="0">
                      <a:moveTo>
                        <a:pt x="4021" y="0"/>
                      </a:moveTo>
                      <a:cubicBezTo>
                        <a:pt x="1801" y="6"/>
                        <a:pt x="6" y="1801"/>
                        <a:pt x="0" y="4021"/>
                      </a:cubicBezTo>
                      <a:lnTo>
                        <a:pt x="0" y="59338"/>
                      </a:lnTo>
                      <a:cubicBezTo>
                        <a:pt x="6" y="61552"/>
                        <a:pt x="1801" y="63354"/>
                        <a:pt x="4021" y="63359"/>
                      </a:cubicBezTo>
                      <a:lnTo>
                        <a:pt x="98272" y="63359"/>
                      </a:lnTo>
                      <a:cubicBezTo>
                        <a:pt x="99963" y="41512"/>
                        <a:pt x="118098" y="24204"/>
                        <a:pt x="140280" y="23813"/>
                      </a:cubicBezTo>
                      <a:lnTo>
                        <a:pt x="140280" y="4021"/>
                      </a:lnTo>
                      <a:cubicBezTo>
                        <a:pt x="140275" y="1801"/>
                        <a:pt x="138474" y="6"/>
                        <a:pt x="136259" y="0"/>
                      </a:cubicBezTo>
                      <a:close/>
                    </a:path>
                  </a:pathLst>
                </a:custGeom>
                <a:solidFill>
                  <a:srgbClr val="ACC8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424A9A8-35AD-459B-A2F6-6B08FCF9C295}"/>
                  </a:ext>
                </a:extLst>
              </p:cNvPr>
              <p:cNvSpPr txBox="1"/>
              <p:nvPr/>
            </p:nvSpPr>
            <p:spPr>
              <a:xfrm>
                <a:off x="3778554" y="2547840"/>
                <a:ext cx="2139498" cy="598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900" b="1" dirty="0">
                    <a:solidFill>
                      <a:schemeClr val="bg2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ДВФУ</a:t>
                </a:r>
                <a:endParaRPr lang="ru-RU" sz="2900" b="1" dirty="0">
                  <a:solidFill>
                    <a:schemeClr val="bg2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58365FF-A4F1-4028-B424-370317C39CF1}"/>
                  </a:ext>
                </a:extLst>
              </p:cNvPr>
              <p:cNvSpPr txBox="1"/>
              <p:nvPr/>
            </p:nvSpPr>
            <p:spPr>
              <a:xfrm>
                <a:off x="3245538" y="4341839"/>
                <a:ext cx="2677571" cy="9232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АНО ДПО и К «Развитие»</a:t>
                </a:r>
                <a:endParaRPr lang="ru-RU" sz="24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5B8AEB1-FEAC-448D-9C79-E7EAC92D4B31}"/>
                  </a:ext>
                </a:extLst>
              </p:cNvPr>
              <p:cNvSpPr txBox="1"/>
              <p:nvPr/>
            </p:nvSpPr>
            <p:spPr>
              <a:xfrm>
                <a:off x="7227684" y="2206360"/>
                <a:ext cx="2760436" cy="14875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600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Департамент инноваций </a:t>
                </a:r>
                <a:r>
                  <a:rPr lang="ru-RU" sz="2600" b="1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ДВФУ</a:t>
                </a:r>
                <a:endParaRPr lang="ru-RU" sz="26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46C6C11-4E02-4849-A6C9-B7D98D86A04E}"/>
                  </a:ext>
                </a:extLst>
              </p:cNvPr>
              <p:cNvSpPr txBox="1"/>
              <p:nvPr/>
            </p:nvSpPr>
            <p:spPr>
              <a:xfrm>
                <a:off x="7294720" y="4463272"/>
                <a:ext cx="2760435" cy="5813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chemeClr val="bg2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ДНК </a:t>
                </a:r>
                <a:r>
                  <a:rPr lang="ru-RU" sz="2800" dirty="0">
                    <a:solidFill>
                      <a:schemeClr val="bg2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ДВФУ</a:t>
                </a:r>
                <a:endParaRPr lang="ru-RU" sz="2800" dirty="0">
                  <a:solidFill>
                    <a:schemeClr val="bg2">
                      <a:lumMod val="7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2619C338-CB19-4A28-BB0D-AAD337691712}"/>
                </a:ext>
              </a:extLst>
            </p:cNvPr>
            <p:cNvSpPr/>
            <p:nvPr/>
          </p:nvSpPr>
          <p:spPr>
            <a:xfrm>
              <a:off x="1054153" y="1798975"/>
              <a:ext cx="1942275" cy="1589854"/>
            </a:xfrm>
            <a:prstGeom prst="roundRect">
              <a:avLst/>
            </a:prstGeom>
            <a:noFill/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10253F"/>
                  </a:solidFill>
                  <a:latin typeface="Montserrat" panose="020B0604020202020204" charset="-52"/>
                </a:rPr>
                <a:t>Привлечение абитуриентов, инвестиций, развитие программ ДПО</a:t>
              </a: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BEC559B6-62CA-43DB-B6BD-D25E4B132913}"/>
                </a:ext>
              </a:extLst>
            </p:cNvPr>
            <p:cNvSpPr/>
            <p:nvPr/>
          </p:nvSpPr>
          <p:spPr>
            <a:xfrm>
              <a:off x="1051603" y="4513132"/>
              <a:ext cx="2234443" cy="1867586"/>
            </a:xfrm>
            <a:prstGeom prst="roundRect">
              <a:avLst/>
            </a:prstGeom>
            <a:noFill/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>
                  <a:solidFill>
                    <a:srgbClr val="10253F"/>
                  </a:solidFill>
                  <a:latin typeface="Montserrat" panose="020B0604020202020204" charset="-52"/>
                </a:rPr>
                <a:t>Расширение образовательных программ, привлечение новых клиентов, увеличение прибыли</a:t>
              </a:r>
            </a:p>
          </p:txBody>
        </p:sp>
      </p:grp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512BBC41-BDAD-48E0-9EB8-66B7DCD7DAF6}"/>
              </a:ext>
            </a:extLst>
          </p:cNvPr>
          <p:cNvSpPr/>
          <p:nvPr/>
        </p:nvSpPr>
        <p:spPr>
          <a:xfrm flipH="1">
            <a:off x="9536645" y="456526"/>
            <a:ext cx="2234444" cy="2745840"/>
          </a:xfrm>
          <a:prstGeom prst="roundRect">
            <a:avLst/>
          </a:prstGeom>
          <a:noFill/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rgbClr val="10253F"/>
                </a:solidFill>
                <a:latin typeface="Montserrat" panose="020B0604020202020204" charset="-52"/>
              </a:rPr>
              <a:t>Привлечение абитуриентов, инвестиций, расширение направлений подготовки, привлечение студентов и преподавателей, инвестиции</a:t>
            </a:r>
          </a:p>
        </p:txBody>
      </p:sp>
      <p:grpSp>
        <p:nvGrpSpPr>
          <p:cNvPr id="63" name="Google Shape;5751;p57">
            <a:extLst>
              <a:ext uri="{FF2B5EF4-FFF2-40B4-BE49-F238E27FC236}">
                <a16:creationId xmlns:a16="http://schemas.microsoft.com/office/drawing/2014/main" id="{5C83CF54-B73D-4DC2-8977-AFEC190D212E}"/>
              </a:ext>
            </a:extLst>
          </p:cNvPr>
          <p:cNvGrpSpPr/>
          <p:nvPr/>
        </p:nvGrpSpPr>
        <p:grpSpPr>
          <a:xfrm>
            <a:off x="5722111" y="3337632"/>
            <a:ext cx="852665" cy="842352"/>
            <a:chOff x="3858100" y="1435075"/>
            <a:chExt cx="487775" cy="481875"/>
          </a:xfrm>
        </p:grpSpPr>
        <p:sp>
          <p:nvSpPr>
            <p:cNvPr id="64" name="Google Shape;5752;p57">
              <a:extLst>
                <a:ext uri="{FF2B5EF4-FFF2-40B4-BE49-F238E27FC236}">
                  <a16:creationId xmlns:a16="http://schemas.microsoft.com/office/drawing/2014/main" id="{80517732-C80E-4CD5-AD8E-10AD13E83F56}"/>
                </a:ext>
              </a:extLst>
            </p:cNvPr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5" name="Google Shape;5753;p57">
              <a:extLst>
                <a:ext uri="{FF2B5EF4-FFF2-40B4-BE49-F238E27FC236}">
                  <a16:creationId xmlns:a16="http://schemas.microsoft.com/office/drawing/2014/main" id="{8B940D54-DCF6-42D6-A39E-D7A0F650BFBB}"/>
                </a:ext>
              </a:extLst>
            </p:cNvPr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6" name="Google Shape;5754;p57">
              <a:extLst>
                <a:ext uri="{FF2B5EF4-FFF2-40B4-BE49-F238E27FC236}">
                  <a16:creationId xmlns:a16="http://schemas.microsoft.com/office/drawing/2014/main" id="{0740AA25-29C6-433C-A534-B636430CFD06}"/>
                </a:ext>
              </a:extLst>
            </p:cNvPr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67" name="Google Shape;5755;p57">
              <a:extLst>
                <a:ext uri="{FF2B5EF4-FFF2-40B4-BE49-F238E27FC236}">
                  <a16:creationId xmlns:a16="http://schemas.microsoft.com/office/drawing/2014/main" id="{383A5E9F-C195-4C29-B9EB-E67EF28093C6}"/>
                </a:ext>
              </a:extLst>
            </p:cNvPr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68" name="Google Shape;5756;p57">
              <a:extLst>
                <a:ext uri="{FF2B5EF4-FFF2-40B4-BE49-F238E27FC236}">
                  <a16:creationId xmlns:a16="http://schemas.microsoft.com/office/drawing/2014/main" id="{76885D0E-5933-4B13-903D-F87B8658CAA5}"/>
                </a:ext>
              </a:extLst>
            </p:cNvPr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7E844EAA-E9D1-4FE4-B991-AA0623A83081}"/>
              </a:ext>
            </a:extLst>
          </p:cNvPr>
          <p:cNvGrpSpPr/>
          <p:nvPr/>
        </p:nvGrpSpPr>
        <p:grpSpPr>
          <a:xfrm flipH="1">
            <a:off x="7979435" y="3874183"/>
            <a:ext cx="3848867" cy="2435243"/>
            <a:chOff x="763108" y="882142"/>
            <a:chExt cx="4338709" cy="2435243"/>
          </a:xfrm>
        </p:grpSpPr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EE36A5D-427D-471E-AB7D-29E3FFE0F9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1926" y="2261683"/>
              <a:ext cx="1819891" cy="405205"/>
            </a:xfrm>
            <a:prstGeom prst="line">
              <a:avLst/>
            </a:prstGeom>
            <a:ln w="19050">
              <a:solidFill>
                <a:srgbClr val="1F4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921D4648-D3D6-4B17-A557-41F294A21DEE}"/>
                </a:ext>
              </a:extLst>
            </p:cNvPr>
            <p:cNvSpPr/>
            <p:nvPr/>
          </p:nvSpPr>
          <p:spPr>
            <a:xfrm>
              <a:off x="763108" y="882142"/>
              <a:ext cx="2518819" cy="2435243"/>
            </a:xfrm>
            <a:prstGeom prst="roundRect">
              <a:avLst/>
            </a:prstGeom>
            <a:noFill/>
            <a:ln>
              <a:solidFill>
                <a:srgbClr val="1F4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ru-RU" sz="1600" dirty="0">
                  <a:solidFill>
                    <a:srgbClr val="10253F"/>
                  </a:solidFill>
                  <a:latin typeface="Montserrat" panose="020B0604020202020204" charset="-52"/>
                </a:rPr>
                <a:t>Привлечение новых учеников, педагогов, увеличение прибыли, сотрудничество со студентами ДВФУ</a:t>
              </a:r>
            </a:p>
          </p:txBody>
        </p:sp>
      </p:grp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4F909EC-31BE-419A-81BB-DF1D3E5F0F84}"/>
              </a:ext>
            </a:extLst>
          </p:cNvPr>
          <p:cNvCxnSpPr>
            <a:cxnSpLocks/>
          </p:cNvCxnSpPr>
          <p:nvPr/>
        </p:nvCxnSpPr>
        <p:spPr>
          <a:xfrm flipH="1">
            <a:off x="2773630" y="5288263"/>
            <a:ext cx="1723160" cy="525941"/>
          </a:xfrm>
          <a:prstGeom prst="line">
            <a:avLst/>
          </a:prstGeom>
          <a:ln w="19050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FE844C0F-1D68-4FB7-A52B-511A835785ED}"/>
              </a:ext>
            </a:extLst>
          </p:cNvPr>
          <p:cNvCxnSpPr>
            <a:cxnSpLocks/>
            <a:endCxn id="61" idx="0"/>
          </p:cNvCxnSpPr>
          <p:nvPr/>
        </p:nvCxnSpPr>
        <p:spPr>
          <a:xfrm flipH="1">
            <a:off x="7854058" y="1199071"/>
            <a:ext cx="1682588" cy="1058887"/>
          </a:xfrm>
          <a:prstGeom prst="line">
            <a:avLst/>
          </a:prstGeom>
          <a:ln w="19050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F7A97E28-385E-4335-BA0C-02542483F552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2484012" y="2565305"/>
            <a:ext cx="638593" cy="532430"/>
          </a:xfrm>
          <a:prstGeom prst="line">
            <a:avLst/>
          </a:prstGeom>
          <a:ln w="19050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438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2">
            <a:extLst>
              <a:ext uri="{FF2B5EF4-FFF2-40B4-BE49-F238E27FC236}">
                <a16:creationId xmlns:a16="http://schemas.microsoft.com/office/drawing/2014/main" id="{8A8EE598-872C-47C8-A187-358060A3508D}"/>
              </a:ext>
            </a:extLst>
          </p:cNvPr>
          <p:cNvSpPr/>
          <p:nvPr/>
        </p:nvSpPr>
        <p:spPr>
          <a:xfrm>
            <a:off x="968776" y="321914"/>
            <a:ext cx="612213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6494"/>
              </a:lnSpc>
              <a:buClrTx/>
              <a:buFontTx/>
              <a:buNone/>
            </a:pPr>
            <a:r>
              <a:rPr lang="ru-RU" sz="28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rimson Pro" pitchFamily="34" charset="-122"/>
                <a:cs typeface="+mn-cs"/>
              </a:rPr>
              <a:t>ПОТЕНЦИАЛЬНЫЕ ИНВЕСТОРЫ</a:t>
            </a:r>
            <a:endParaRPr lang="en-US" sz="2800" kern="1200" dirty="0">
              <a:solidFill>
                <a:schemeClr val="accent1">
                  <a:lumMod val="50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0" name="Google Shape;6431;p59">
            <a:extLst>
              <a:ext uri="{FF2B5EF4-FFF2-40B4-BE49-F238E27FC236}">
                <a16:creationId xmlns:a16="http://schemas.microsoft.com/office/drawing/2014/main" id="{CAB49AA4-F3BF-48DF-9826-C70F6626D09B}"/>
              </a:ext>
            </a:extLst>
          </p:cNvPr>
          <p:cNvSpPr/>
          <p:nvPr/>
        </p:nvSpPr>
        <p:spPr>
          <a:xfrm>
            <a:off x="5647566" y="2988698"/>
            <a:ext cx="1211527" cy="1149409"/>
          </a:xfrm>
          <a:custGeom>
            <a:avLst/>
            <a:gdLst/>
            <a:ahLst/>
            <a:cxnLst/>
            <a:rect l="l" t="t" r="r" b="b"/>
            <a:pathLst>
              <a:path w="12697" h="12666" extrusionOk="0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1D4B5F-DFA6-4926-A979-51458459A632}"/>
              </a:ext>
            </a:extLst>
          </p:cNvPr>
          <p:cNvSpPr/>
          <p:nvPr/>
        </p:nvSpPr>
        <p:spPr>
          <a:xfrm>
            <a:off x="8376073" y="1298628"/>
            <a:ext cx="268418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Промышленные предприятия Приморского края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A4639E4A-4711-4120-8A7B-EFE903748240}"/>
              </a:ext>
            </a:extLst>
          </p:cNvPr>
          <p:cNvSpPr/>
          <p:nvPr/>
        </p:nvSpPr>
        <p:spPr>
          <a:xfrm>
            <a:off x="5414089" y="1545326"/>
            <a:ext cx="268418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4C10BB14-FB32-4BA2-8546-25B4D62C2912}"/>
              </a:ext>
            </a:extLst>
          </p:cNvPr>
          <p:cNvSpPr/>
          <p:nvPr/>
        </p:nvSpPr>
        <p:spPr>
          <a:xfrm>
            <a:off x="1489106" y="2176727"/>
            <a:ext cx="2348881" cy="715089"/>
          </a:xfrm>
          <a:prstGeom prst="roundRect">
            <a:avLst/>
          </a:prstGeom>
          <a:ln w="12700">
            <a:solidFill>
              <a:srgbClr val="1F497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Программы</a:t>
            </a:r>
            <a:br>
              <a:rPr lang="ru-RU" sz="1800" b="1" dirty="0">
                <a:solidFill>
                  <a:srgbClr val="10253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ДПО</a:t>
            </a:r>
            <a:endParaRPr lang="ru-RU" sz="1800" b="1" dirty="0">
              <a:solidFill>
                <a:srgbClr val="10253F"/>
              </a:solidFill>
              <a:latin typeface="Montserrat" panose="020B0604020202020204" charset="-52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F859BF52-E673-4E15-AA07-CB12B7ACC8FD}"/>
              </a:ext>
            </a:extLst>
          </p:cNvPr>
          <p:cNvSpPr/>
          <p:nvPr/>
        </p:nvSpPr>
        <p:spPr>
          <a:xfrm>
            <a:off x="4911239" y="1780763"/>
            <a:ext cx="2684181" cy="715089"/>
          </a:xfrm>
          <a:prstGeom prst="roundRect">
            <a:avLst/>
          </a:prstGeom>
          <a:ln w="9525">
            <a:solidFill>
              <a:srgbClr val="1F497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Правительство </a:t>
            </a:r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Приморского края</a:t>
            </a:r>
            <a:endParaRPr lang="ru-RU" sz="1800" b="1" dirty="0">
              <a:solidFill>
                <a:srgbClr val="10253F"/>
              </a:solidFill>
              <a:latin typeface="Montserrat" panose="020B0604020202020204" charset="-52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FBB9C267-BDCA-4386-909B-0A605A5930F7}"/>
              </a:ext>
            </a:extLst>
          </p:cNvPr>
          <p:cNvSpPr/>
          <p:nvPr/>
        </p:nvSpPr>
        <p:spPr>
          <a:xfrm>
            <a:off x="8533872" y="2342367"/>
            <a:ext cx="2706121" cy="102155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Промышленные предприятия </a:t>
            </a:r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Приморского края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F5C26803-6153-4E8B-8819-8DD224BFB904}"/>
              </a:ext>
            </a:extLst>
          </p:cNvPr>
          <p:cNvSpPr/>
          <p:nvPr/>
        </p:nvSpPr>
        <p:spPr>
          <a:xfrm>
            <a:off x="785811" y="3429000"/>
            <a:ext cx="3030117" cy="1940957"/>
          </a:xfrm>
          <a:prstGeom prst="roundRect">
            <a:avLst/>
          </a:prstGeom>
          <a:ln w="12700">
            <a:solidFill>
              <a:srgbClr val="1F497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Предприятия</a:t>
            </a:r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, заинтересованные в повышении цифровой компетентности сотрудников</a:t>
            </a:r>
            <a:endParaRPr lang="ru-RU" sz="1800" b="1" dirty="0">
              <a:solidFill>
                <a:srgbClr val="10253F"/>
              </a:solidFill>
              <a:latin typeface="Montserrat" panose="020B0604020202020204" charset="-52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605538E5-EA20-4B98-9F5D-8F62A5CE1781}"/>
              </a:ext>
            </a:extLst>
          </p:cNvPr>
          <p:cNvSpPr/>
          <p:nvPr/>
        </p:nvSpPr>
        <p:spPr>
          <a:xfrm>
            <a:off x="4808463" y="4982275"/>
            <a:ext cx="2903233" cy="1328023"/>
          </a:xfrm>
          <a:prstGeom prst="roundRect">
            <a:avLst/>
          </a:prstGeom>
          <a:ln w="12700">
            <a:solidFill>
              <a:srgbClr val="1F497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Минобрнауки, Минэкономразвития, </a:t>
            </a:r>
            <a:r>
              <a:rPr lang="ru-RU" sz="1800" dirty="0" err="1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Минцифра</a:t>
            </a:r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Приморского края</a:t>
            </a:r>
            <a:endParaRPr lang="ru-RU" sz="1800" b="1" dirty="0">
              <a:solidFill>
                <a:srgbClr val="10253F"/>
              </a:solidFill>
              <a:latin typeface="Montserrat" panose="020B0604020202020204" charset="-52"/>
            </a:endParaRP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A67A954D-DC13-4A2E-8D5B-8671D1BB68F8}"/>
              </a:ext>
            </a:extLst>
          </p:cNvPr>
          <p:cNvSpPr/>
          <p:nvPr/>
        </p:nvSpPr>
        <p:spPr>
          <a:xfrm>
            <a:off x="8911087" y="4138107"/>
            <a:ext cx="2149166" cy="1021556"/>
          </a:xfrm>
          <a:prstGeom prst="roundRect">
            <a:avLst/>
          </a:prstGeom>
          <a:ln>
            <a:solidFill>
              <a:srgbClr val="1F497D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Департамент инноваций </a:t>
            </a:r>
          </a:p>
          <a:p>
            <a:pPr algn="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ДВФУ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0725EF5-DBDF-4787-9BCE-044F08286BEF}"/>
              </a:ext>
            </a:extLst>
          </p:cNvPr>
          <p:cNvCxnSpPr>
            <a:cxnSpLocks/>
          </p:cNvCxnSpPr>
          <p:nvPr/>
        </p:nvCxnSpPr>
        <p:spPr>
          <a:xfrm flipH="1" flipV="1">
            <a:off x="6927675" y="3895497"/>
            <a:ext cx="1983412" cy="804466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46A2AD01-86F0-43C5-AC1F-FA47B3A29463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6927675" y="2853145"/>
            <a:ext cx="1606197" cy="538102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CE94652C-020C-48B7-B310-7D6C28CA9683}"/>
              </a:ext>
            </a:extLst>
          </p:cNvPr>
          <p:cNvCxnSpPr>
            <a:cxnSpLocks/>
          </p:cNvCxnSpPr>
          <p:nvPr/>
        </p:nvCxnSpPr>
        <p:spPr>
          <a:xfrm>
            <a:off x="6225563" y="2490150"/>
            <a:ext cx="0" cy="438783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id="{18830885-08CE-4C8B-B085-C60A6C997C99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6233873" y="4218056"/>
            <a:ext cx="26207" cy="764219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0EFE638C-A119-45A9-A647-F84D502A1D7A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3837987" y="2534272"/>
            <a:ext cx="1685465" cy="750062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2025C761-D9D2-4C37-8CA0-93BB22637680}"/>
              </a:ext>
            </a:extLst>
          </p:cNvPr>
          <p:cNvCxnSpPr>
            <a:cxnSpLocks/>
          </p:cNvCxnSpPr>
          <p:nvPr/>
        </p:nvCxnSpPr>
        <p:spPr>
          <a:xfrm flipV="1">
            <a:off x="3811428" y="3927430"/>
            <a:ext cx="1767556" cy="556415"/>
          </a:xfrm>
          <a:prstGeom prst="straightConnector1">
            <a:avLst/>
          </a:prstGeom>
          <a:ln>
            <a:solidFill>
              <a:srgbClr val="1F49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052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11E10E6-3F87-4545-865C-11E56AAE7A9A}"/>
              </a:ext>
            </a:extLst>
          </p:cNvPr>
          <p:cNvSpPr txBox="1"/>
          <p:nvPr/>
        </p:nvSpPr>
        <p:spPr>
          <a:xfrm>
            <a:off x="1421251" y="1073187"/>
            <a:ext cx="160828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Прямые</a:t>
            </a:r>
            <a:endParaRPr lang="ru-RU" sz="25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47C2BC-5B32-49F9-9FE3-DC4BF349C97A}"/>
              </a:ext>
            </a:extLst>
          </p:cNvPr>
          <p:cNvSpPr txBox="1"/>
          <p:nvPr/>
        </p:nvSpPr>
        <p:spPr>
          <a:xfrm>
            <a:off x="5110451" y="1073187"/>
            <a:ext cx="227651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Косвенные</a:t>
            </a:r>
            <a:endParaRPr lang="ru-RU" sz="25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E2555E-A280-430D-AF74-72756243B7B1}"/>
              </a:ext>
            </a:extLst>
          </p:cNvPr>
          <p:cNvSpPr txBox="1"/>
          <p:nvPr/>
        </p:nvSpPr>
        <p:spPr>
          <a:xfrm>
            <a:off x="629025" y="1722892"/>
            <a:ext cx="3104775" cy="45011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  <a:defRPr sz="1900">
                <a:solidFill>
                  <a:schemeClr val="bg2">
                    <a:lumMod val="50000"/>
                  </a:schemeClr>
                </a:solidFill>
                <a:effectLst/>
                <a:latin typeface="Montserrat" panose="020B0604020202020204" charset="-52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>
              <a:lnSpc>
                <a:spcPct val="120000"/>
              </a:lnSpc>
            </a:pPr>
            <a:r>
              <a:rPr lang="ru-RU" sz="1600" dirty="0"/>
              <a:t>Повышение уровня знаний и квалификации</a:t>
            </a:r>
          </a:p>
          <a:p>
            <a:pPr marL="0">
              <a:lnSpc>
                <a:spcPct val="120000"/>
              </a:lnSpc>
            </a:pPr>
            <a:r>
              <a:rPr lang="ru-RU" sz="1600" dirty="0"/>
              <a:t>Развитие предпринимательства</a:t>
            </a:r>
          </a:p>
          <a:p>
            <a:pPr marL="0">
              <a:lnSpc>
                <a:spcPct val="120000"/>
              </a:lnSpc>
            </a:pPr>
            <a:r>
              <a:rPr lang="ru-RU" sz="1600" dirty="0"/>
              <a:t>Инвестиции в образование</a:t>
            </a:r>
          </a:p>
          <a:p>
            <a:pPr marL="0">
              <a:lnSpc>
                <a:spcPct val="120000"/>
              </a:lnSpc>
            </a:pPr>
            <a:r>
              <a:rPr lang="ru-RU" sz="1600" dirty="0"/>
              <a:t>Развитие </a:t>
            </a:r>
            <a:r>
              <a:rPr lang="en-US" sz="1600" dirty="0"/>
              <a:t>IT-</a:t>
            </a:r>
            <a:r>
              <a:rPr lang="ru-RU" sz="1600" dirty="0"/>
              <a:t>сектора</a:t>
            </a:r>
          </a:p>
          <a:p>
            <a:pPr marL="0">
              <a:lnSpc>
                <a:spcPct val="120000"/>
              </a:lnSpc>
            </a:pPr>
            <a:r>
              <a:rPr lang="ru-RU" sz="1600" b="1" dirty="0"/>
              <a:t>Увеличение количества кадров</a:t>
            </a:r>
          </a:p>
          <a:p>
            <a:pPr marL="0">
              <a:lnSpc>
                <a:spcPct val="120000"/>
              </a:lnSpc>
            </a:pPr>
            <a:r>
              <a:rPr lang="ru-RU" sz="1600" b="1" dirty="0"/>
              <a:t>Рост производительности труда в регионе</a:t>
            </a:r>
          </a:p>
          <a:p>
            <a:pPr marL="0">
              <a:lnSpc>
                <a:spcPct val="120000"/>
              </a:lnSpc>
            </a:pPr>
            <a:r>
              <a:rPr lang="ru-RU" sz="1600" b="1" dirty="0"/>
              <a:t>Повышение конкурентоспособности региона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C08B2B-BFF3-779C-D711-A1A643FCC1F4}"/>
              </a:ext>
            </a:extLst>
          </p:cNvPr>
          <p:cNvSpPr txBox="1"/>
          <p:nvPr/>
        </p:nvSpPr>
        <p:spPr>
          <a:xfrm>
            <a:off x="4086916" y="1722892"/>
            <a:ext cx="4467344" cy="42056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effectLst/>
                <a:latin typeface="Montserrat" panose="020B0604020202020204" charset="-52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>
              <a:lnSpc>
                <a:spcPct val="120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Укрепление связей между университетом и местным сообществом</a:t>
            </a:r>
          </a:p>
          <a:p>
            <a:pPr marL="0">
              <a:lnSpc>
                <a:spcPct val="120000"/>
              </a:lnSpc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Появление новых профессий </a:t>
            </a:r>
          </a:p>
          <a:p>
            <a:pPr marL="0">
              <a:lnSpc>
                <a:spcPct val="120000"/>
              </a:lnSpc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Рост числа научных разработок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  <a:p>
            <a:pPr marL="0">
              <a:lnSpc>
                <a:spcPct val="120000"/>
              </a:lnSpc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Развитие инфраструктуры региона</a:t>
            </a:r>
          </a:p>
          <a:p>
            <a:pPr marL="0">
              <a:lnSpc>
                <a:spcPct val="120000"/>
              </a:lnSpc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Удовлетворение потребности рынка в специалистах с цифровыми навыками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  <a:p>
            <a:pPr marL="0">
              <a:lnSpc>
                <a:spcPct val="120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Рост интереса к высоко-технологичным профессиям</a:t>
            </a:r>
          </a:p>
          <a:p>
            <a:pPr marL="0">
              <a:lnSpc>
                <a:spcPct val="120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Долгосрочные инвестиции в развитие региона</a:t>
            </a:r>
          </a:p>
        </p:txBody>
      </p:sp>
      <p:sp>
        <p:nvSpPr>
          <p:cNvPr id="14" name="Google Shape;157;p17">
            <a:extLst>
              <a:ext uri="{FF2B5EF4-FFF2-40B4-BE49-F238E27FC236}">
                <a16:creationId xmlns:a16="http://schemas.microsoft.com/office/drawing/2014/main" id="{F10504B0-3779-4DEC-8EE3-7B33C508D090}"/>
              </a:ext>
            </a:extLst>
          </p:cNvPr>
          <p:cNvSpPr/>
          <p:nvPr/>
        </p:nvSpPr>
        <p:spPr>
          <a:xfrm>
            <a:off x="807766" y="447419"/>
            <a:ext cx="8922830" cy="56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ts val="1400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СОЦИАЛЬНО-ЭКОНОМИЧЕСКИЕ ЭФФЕКТЫ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A91DD-B065-4F1A-82D8-2AB6C37878D0}"/>
              </a:ext>
            </a:extLst>
          </p:cNvPr>
          <p:cNvSpPr txBox="1"/>
          <p:nvPr/>
        </p:nvSpPr>
        <p:spPr>
          <a:xfrm>
            <a:off x="8763650" y="1073187"/>
            <a:ext cx="2408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Негативные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91992B-1EF4-4AFC-B891-BAB01B6D4F2E}"/>
              </a:ext>
            </a:extLst>
          </p:cNvPr>
          <p:cNvSpPr txBox="1"/>
          <p:nvPr/>
        </p:nvSpPr>
        <p:spPr>
          <a:xfrm>
            <a:off x="8554260" y="1722892"/>
            <a:ext cx="303603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  <a:cs typeface="Calibri" panose="020F0502020204030204" pitchFamily="34" charset="0"/>
              </a:rPr>
              <a:t>Социальная изоляция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  <a:cs typeface="Calibri" panose="020F0502020204030204" pitchFamily="34" charset="0"/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  <a:cs typeface="Calibri" panose="020F0502020204030204" pitchFamily="34" charset="0"/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  <a:cs typeface="Calibri" panose="020F0502020204030204" pitchFamily="34" charset="0"/>
              </a:rPr>
              <a:t>Уход от реальности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  <a:cs typeface="Calibri" panose="020F0502020204030204" pitchFamily="34" charset="0"/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  <a:cs typeface="Calibri" panose="020F0502020204030204" pitchFamily="34" charset="0"/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  <a:cs typeface="Calibri" panose="020F0502020204030204" pitchFamily="34" charset="0"/>
              </a:rPr>
              <a:t>Исчезновение оффлайн-профессий</a:t>
            </a: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Montserrat" panose="020B0604020202020204" charset="-52"/>
              <a:cs typeface="Calibri" panose="020F0502020204030204" pitchFamily="34" charset="0"/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20B0604020202020204" charset="-52"/>
                <a:cs typeface="Calibri" panose="020F0502020204030204" pitchFamily="34" charset="0"/>
              </a:rPr>
              <a:t>Чрезмерное вовлечение ИИ в жизнь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3566463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EBD1438-1668-47A5-8E0C-F7EF0DCCD443}"/>
              </a:ext>
            </a:extLst>
          </p:cNvPr>
          <p:cNvSpPr txBox="1"/>
          <p:nvPr/>
        </p:nvSpPr>
        <p:spPr>
          <a:xfrm>
            <a:off x="829912" y="3259120"/>
            <a:ext cx="589931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FFFF"/>
                </a:solidFill>
                <a:latin typeface="Montserrat" panose="020B0604020202020204" charset="-52"/>
              </a:rPr>
              <a:t>Источники финансирования:</a:t>
            </a:r>
          </a:p>
          <a:p>
            <a:pPr algn="just"/>
            <a:endParaRPr lang="ru-RU" sz="1000" b="1" dirty="0">
              <a:solidFill>
                <a:srgbClr val="FFFFFF"/>
              </a:solidFill>
              <a:latin typeface="Montserrat" panose="020B0604020202020204" charset="-52"/>
            </a:endParaRP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1) </a:t>
            </a:r>
            <a:r>
              <a:rPr lang="ru-RU" sz="2000" b="1" dirty="0">
                <a:solidFill>
                  <a:srgbClr val="FFFFFF"/>
                </a:solidFill>
                <a:latin typeface="Montserrat" panose="020B0604020202020204" charset="-52"/>
              </a:rPr>
              <a:t>Тендеры</a:t>
            </a:r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 на образование</a:t>
            </a: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2) Государственные </a:t>
            </a:r>
            <a:r>
              <a:rPr lang="ru-RU" sz="2000" b="1" dirty="0">
                <a:solidFill>
                  <a:srgbClr val="FFFFFF"/>
                </a:solidFill>
                <a:latin typeface="Montserrat" panose="020B0604020202020204" charset="-52"/>
              </a:rPr>
              <a:t>субсидии</a:t>
            </a: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3) Частные гранты</a:t>
            </a: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3) Краудфандинг</a:t>
            </a: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4) </a:t>
            </a:r>
            <a:r>
              <a:rPr lang="ru-RU" sz="2000" b="1" dirty="0">
                <a:solidFill>
                  <a:srgbClr val="FFFFFF"/>
                </a:solidFill>
                <a:latin typeface="Montserrat" panose="020B0604020202020204" charset="-52"/>
              </a:rPr>
              <a:t>Гранты</a:t>
            </a:r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 на поддержку инновационного развития</a:t>
            </a:r>
          </a:p>
          <a:p>
            <a:pPr algn="just"/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5) Партнерство с университетами и IT компаниями региона</a:t>
            </a:r>
          </a:p>
        </p:txBody>
      </p:sp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3B0BF118-8A26-4E10-BC2A-BC20A8BCB010}"/>
              </a:ext>
            </a:extLst>
          </p:cNvPr>
          <p:cNvSpPr txBox="1"/>
          <p:nvPr/>
        </p:nvSpPr>
        <p:spPr>
          <a:xfrm>
            <a:off x="893765" y="521360"/>
            <a:ext cx="969963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Arial"/>
                <a:sym typeface="Montserrat Light"/>
              </a:rPr>
              <a:t>ОЦЕНКА НЕОБХОДИМОГО ФИНАНСИРОВАНИЯ 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Montserrat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E53F13-2EE6-4C55-8AB9-C4D9201BA80F}"/>
              </a:ext>
            </a:extLst>
          </p:cNvPr>
          <p:cNvSpPr txBox="1"/>
          <p:nvPr/>
        </p:nvSpPr>
        <p:spPr>
          <a:xfrm>
            <a:off x="881050" y="1680178"/>
            <a:ext cx="383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Сумма</a:t>
            </a:r>
            <a:r>
              <a:rPr lang="ru-RU" sz="2000" dirty="0">
                <a:solidFill>
                  <a:srgbClr val="FFFFFF"/>
                </a:solidFill>
                <a:latin typeface="Montserrat" panose="020B0604020202020204" charset="-52"/>
              </a:rPr>
              <a:t> запрашиваемого финансирования составляет</a:t>
            </a:r>
          </a:p>
          <a:p>
            <a:pPr algn="just"/>
            <a:r>
              <a:rPr lang="ru-RU" sz="2000" b="1" dirty="0">
                <a:solidFill>
                  <a:srgbClr val="FFFFFF"/>
                </a:solidFill>
                <a:latin typeface="Montserrat" panose="020B0604020202020204" charset="-52"/>
              </a:rPr>
              <a:t>240 000 рублей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51A3FC7-C601-49E7-84C5-090DA52B7559}"/>
              </a:ext>
            </a:extLst>
          </p:cNvPr>
          <p:cNvGrpSpPr/>
          <p:nvPr/>
        </p:nvGrpSpPr>
        <p:grpSpPr>
          <a:xfrm>
            <a:off x="10290899" y="3735482"/>
            <a:ext cx="1642927" cy="1636081"/>
            <a:chOff x="2903232" y="4672468"/>
            <a:chExt cx="1980000" cy="197175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B947F10-838D-49DC-A61A-74250CAA1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03232" y="4672468"/>
              <a:ext cx="1980000" cy="1971750"/>
            </a:xfrm>
            <a:prstGeom prst="ellipse">
              <a:avLst/>
            </a:prstGeom>
          </p:spPr>
        </p:pic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12C4E8CB-04FB-45BB-A4D8-484A5077EEEF}"/>
                </a:ext>
              </a:extLst>
            </p:cNvPr>
            <p:cNvSpPr/>
            <p:nvPr/>
          </p:nvSpPr>
          <p:spPr>
            <a:xfrm>
              <a:off x="3267792" y="5185410"/>
              <a:ext cx="298368" cy="293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188805D0-C1FA-4DA1-A158-98ACBF68312B}"/>
                </a:ext>
              </a:extLst>
            </p:cNvPr>
            <p:cNvSpPr/>
            <p:nvPr/>
          </p:nvSpPr>
          <p:spPr>
            <a:xfrm>
              <a:off x="4239114" y="5179693"/>
              <a:ext cx="354330" cy="335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5B35D7E-F912-4FC0-9AE5-CCADCC654FC2}"/>
                </a:ext>
              </a:extLst>
            </p:cNvPr>
            <p:cNvSpPr/>
            <p:nvPr/>
          </p:nvSpPr>
          <p:spPr>
            <a:xfrm>
              <a:off x="3630930" y="6275070"/>
              <a:ext cx="51435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EA2418E-D5D6-429E-8AE3-B306958530C7}"/>
              </a:ext>
            </a:extLst>
          </p:cNvPr>
          <p:cNvGrpSpPr/>
          <p:nvPr/>
        </p:nvGrpSpPr>
        <p:grpSpPr>
          <a:xfrm>
            <a:off x="6767005" y="3740763"/>
            <a:ext cx="1777180" cy="1758668"/>
            <a:chOff x="5264948" y="4684843"/>
            <a:chExt cx="1980000" cy="195937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D6B2268-818B-41CA-8CC3-02A0020BC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64948" y="4684843"/>
              <a:ext cx="1980000" cy="1959375"/>
            </a:xfrm>
            <a:prstGeom prst="ellipse">
              <a:avLst/>
            </a:prstGeom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810E07AD-3195-48F3-99FE-7186A1D21DF4}"/>
                </a:ext>
              </a:extLst>
            </p:cNvPr>
            <p:cNvSpPr/>
            <p:nvPr/>
          </p:nvSpPr>
          <p:spPr>
            <a:xfrm>
              <a:off x="5589270" y="5185410"/>
              <a:ext cx="354330" cy="335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244FA38-6838-4560-8777-A7668CEC4026}"/>
                </a:ext>
              </a:extLst>
            </p:cNvPr>
            <p:cNvSpPr/>
            <p:nvPr/>
          </p:nvSpPr>
          <p:spPr>
            <a:xfrm>
              <a:off x="6595110" y="5179693"/>
              <a:ext cx="354330" cy="335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F788CE4-46C0-4954-9FCF-E61EDB91F9D6}"/>
                </a:ext>
              </a:extLst>
            </p:cNvPr>
            <p:cNvSpPr/>
            <p:nvPr/>
          </p:nvSpPr>
          <p:spPr>
            <a:xfrm>
              <a:off x="5997773" y="6275070"/>
              <a:ext cx="51435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BCA977E-03BF-4B05-AC9B-015BFBA96C6E}"/>
              </a:ext>
            </a:extLst>
          </p:cNvPr>
          <p:cNvGrpSpPr/>
          <p:nvPr/>
        </p:nvGrpSpPr>
        <p:grpSpPr>
          <a:xfrm>
            <a:off x="8596088" y="4777958"/>
            <a:ext cx="1766075" cy="1758669"/>
            <a:chOff x="7626664" y="4672521"/>
            <a:chExt cx="1980000" cy="197169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EC44E3C-E219-4A70-9216-94953275A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26664" y="4672521"/>
              <a:ext cx="1980000" cy="1971697"/>
            </a:xfrm>
            <a:prstGeom prst="ellipse">
              <a:avLst/>
            </a:prstGeom>
          </p:spPr>
        </p:pic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F575BCF4-CBD9-4941-9922-E78DD55B2A8A}"/>
                </a:ext>
              </a:extLst>
            </p:cNvPr>
            <p:cNvSpPr/>
            <p:nvPr/>
          </p:nvSpPr>
          <p:spPr>
            <a:xfrm>
              <a:off x="7955280" y="5164454"/>
              <a:ext cx="354330" cy="335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D57FEB53-8DEE-46E3-BF2D-0F6FDCC1C0EE}"/>
                </a:ext>
              </a:extLst>
            </p:cNvPr>
            <p:cNvSpPr/>
            <p:nvPr/>
          </p:nvSpPr>
          <p:spPr>
            <a:xfrm>
              <a:off x="8934438" y="5181597"/>
              <a:ext cx="354330" cy="335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A1EFC4BA-1198-48B7-BA51-783576B18CCD}"/>
                </a:ext>
              </a:extLst>
            </p:cNvPr>
            <p:cNvSpPr/>
            <p:nvPr/>
          </p:nvSpPr>
          <p:spPr>
            <a:xfrm>
              <a:off x="8359489" y="6275070"/>
              <a:ext cx="51435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7" name="Таблица 26">
            <a:extLst>
              <a:ext uri="{FF2B5EF4-FFF2-40B4-BE49-F238E27FC236}">
                <a16:creationId xmlns:a16="http://schemas.microsoft.com/office/drawing/2014/main" id="{195C493F-C811-4B8B-97F0-69779FC8D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008361"/>
              </p:ext>
            </p:extLst>
          </p:nvPr>
        </p:nvGraphicFramePr>
        <p:xfrm>
          <a:off x="5403116" y="1511060"/>
          <a:ext cx="5440772" cy="1997385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714270">
                  <a:extLst>
                    <a:ext uri="{9D8B030D-6E8A-4147-A177-3AD203B41FA5}">
                      <a16:colId xmlns:a16="http://schemas.microsoft.com/office/drawing/2014/main" val="4134150452"/>
                    </a:ext>
                  </a:extLst>
                </a:gridCol>
                <a:gridCol w="1726502">
                  <a:extLst>
                    <a:ext uri="{9D8B030D-6E8A-4147-A177-3AD203B41FA5}">
                      <a16:colId xmlns:a16="http://schemas.microsoft.com/office/drawing/2014/main" val="1233693441"/>
                    </a:ext>
                  </a:extLst>
                </a:gridCol>
              </a:tblGrid>
              <a:tr h="4312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Статьи расходов</a:t>
                      </a:r>
                      <a:endParaRPr lang="ru-RU" sz="1600" dirty="0">
                        <a:solidFill>
                          <a:srgbClr val="1F497D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Стоимость (</a:t>
                      </a:r>
                      <a:r>
                        <a:rPr lang="ru-RU" sz="1600" b="1" dirty="0" err="1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ru-RU" sz="1600" b="1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600" b="1" dirty="0">
                        <a:solidFill>
                          <a:srgbClr val="1F497D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332740"/>
                  </a:ext>
                </a:extLst>
              </a:tr>
              <a:tr h="480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90 000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533228"/>
                  </a:ext>
                </a:extLst>
              </a:tr>
              <a:tr h="482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Разработка серии мастер-классов </a:t>
                      </a:r>
                      <a:endParaRPr lang="ru-RU" sz="1600" b="0" dirty="0">
                        <a:solidFill>
                          <a:srgbClr val="FFFF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F497D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721010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FFFF"/>
                          </a:solidFill>
                          <a:latin typeface="+mn-lt"/>
                        </a:rPr>
                        <a:t>Повышение квалификации спикеров </a:t>
                      </a:r>
                      <a:endParaRPr lang="ru-RU" sz="1600" b="0" dirty="0">
                        <a:solidFill>
                          <a:srgbClr val="FFFFFF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50 000</a:t>
                      </a:r>
                      <a:endParaRPr lang="ru-RU" sz="1600" b="1" dirty="0">
                        <a:solidFill>
                          <a:srgbClr val="1F497D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30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12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14;g12ed61292f3_23_17">
            <a:extLst>
              <a:ext uri="{FF2B5EF4-FFF2-40B4-BE49-F238E27FC236}">
                <a16:creationId xmlns:a16="http://schemas.microsoft.com/office/drawing/2014/main" id="{C35E3C2B-FD35-4F0D-8DDD-0E623AC569DC}"/>
              </a:ext>
            </a:extLst>
          </p:cNvPr>
          <p:cNvSpPr/>
          <p:nvPr/>
        </p:nvSpPr>
        <p:spPr>
          <a:xfrm>
            <a:off x="3596863" y="1316257"/>
            <a:ext cx="2668399" cy="82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800" b="1" dirty="0" err="1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Демчук</a:t>
            </a:r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 </a:t>
            </a:r>
          </a:p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Артем</a:t>
            </a:r>
          </a:p>
          <a:p>
            <a:pPr algn="ctr"/>
            <a:r>
              <a:rPr lang="ru-RU" b="1" dirty="0">
                <a:solidFill>
                  <a:srgbClr val="1F497D"/>
                </a:solidFill>
                <a:latin typeface="Montserrat" panose="020B0604020202020204" charset="-52"/>
                <a:sym typeface="Montserrat"/>
              </a:rPr>
              <a:t>Комьюнити менеджер</a:t>
            </a:r>
          </a:p>
          <a:p>
            <a:pPr algn="ctr"/>
            <a:endParaRPr lang="ru-RU" sz="1100" b="0" i="0" u="none" strike="noStrike" cap="none" dirty="0">
              <a:solidFill>
                <a:srgbClr val="000000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215;g12ed61292f3_23_17">
            <a:extLst>
              <a:ext uri="{FF2B5EF4-FFF2-40B4-BE49-F238E27FC236}">
                <a16:creationId xmlns:a16="http://schemas.microsoft.com/office/drawing/2014/main" id="{63910288-FF08-4ADA-8794-C87A1F4C20E1}"/>
              </a:ext>
            </a:extLst>
          </p:cNvPr>
          <p:cNvSpPr/>
          <p:nvPr/>
        </p:nvSpPr>
        <p:spPr>
          <a:xfrm>
            <a:off x="6099502" y="1317752"/>
            <a:ext cx="3133359" cy="824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Малышева </a:t>
            </a:r>
          </a:p>
          <a:p>
            <a:pPr algn="ctr"/>
            <a:r>
              <a:rPr lang="ru-RU" sz="1800" b="1" dirty="0" err="1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Снежанна</a:t>
            </a:r>
            <a:endParaRPr lang="ru-RU" sz="1800" b="1" dirty="0">
              <a:solidFill>
                <a:srgbClr val="10253F"/>
              </a:solidFill>
              <a:latin typeface="Montserrat" panose="020B0604020202020204" charset="-52"/>
              <a:sym typeface="Montserrat"/>
            </a:endParaRPr>
          </a:p>
          <a:p>
            <a:pPr algn="ctr"/>
            <a:r>
              <a:rPr lang="ru-RU" b="1" dirty="0">
                <a:solidFill>
                  <a:srgbClr val="1F497D"/>
                </a:solidFill>
                <a:latin typeface="Montserrat" panose="020B0604020202020204" charset="-52"/>
                <a:sym typeface="Montserrat"/>
              </a:rPr>
              <a:t>Капитан команды</a:t>
            </a:r>
          </a:p>
        </p:txBody>
      </p:sp>
      <p:sp>
        <p:nvSpPr>
          <p:cNvPr id="71" name="Google Shape;220;g12ed61292f3_23_17">
            <a:extLst>
              <a:ext uri="{FF2B5EF4-FFF2-40B4-BE49-F238E27FC236}">
                <a16:creationId xmlns:a16="http://schemas.microsoft.com/office/drawing/2014/main" id="{C726AB50-28A7-407A-AC95-3E169274FE38}"/>
              </a:ext>
            </a:extLst>
          </p:cNvPr>
          <p:cNvSpPr/>
          <p:nvPr/>
        </p:nvSpPr>
        <p:spPr>
          <a:xfrm>
            <a:off x="9092226" y="1310061"/>
            <a:ext cx="2530366" cy="927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Неверов </a:t>
            </a:r>
          </a:p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Артем</a:t>
            </a:r>
          </a:p>
          <a:p>
            <a:pPr algn="ctr"/>
            <a:r>
              <a:rPr lang="ru-RU" b="1" dirty="0">
                <a:solidFill>
                  <a:srgbClr val="1F497D"/>
                </a:solidFill>
                <a:latin typeface="Montserrat" panose="020B0604020202020204" charset="-52"/>
                <a:sym typeface="Montserrat"/>
              </a:rPr>
              <a:t>Креативный менеджер</a:t>
            </a:r>
          </a:p>
          <a:p>
            <a:pPr algn="ctr"/>
            <a:r>
              <a:rPr lang="ru-RU" sz="1800" b="1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 </a:t>
            </a:r>
          </a:p>
        </p:txBody>
      </p:sp>
      <p:sp>
        <p:nvSpPr>
          <p:cNvPr id="73" name="Google Shape;222;g12ed61292f3_23_17">
            <a:extLst>
              <a:ext uri="{FF2B5EF4-FFF2-40B4-BE49-F238E27FC236}">
                <a16:creationId xmlns:a16="http://schemas.microsoft.com/office/drawing/2014/main" id="{0762BEA7-2932-43D2-928C-78C22119015E}"/>
              </a:ext>
            </a:extLst>
          </p:cNvPr>
          <p:cNvSpPr/>
          <p:nvPr/>
        </p:nvSpPr>
        <p:spPr>
          <a:xfrm>
            <a:off x="569408" y="1220339"/>
            <a:ext cx="2821239" cy="83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800" b="1" i="0" u="none" strike="noStrike" cap="none" dirty="0" err="1">
                <a:solidFill>
                  <a:srgbClr val="10253F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  <a:t>Новохатько</a:t>
            </a:r>
            <a:r>
              <a:rPr lang="ru-RU" sz="1800" b="1" i="0" u="none" strike="noStrike" cap="none" dirty="0">
                <a:solidFill>
                  <a:srgbClr val="10253F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  <a:t> Светлана</a:t>
            </a:r>
          </a:p>
          <a:p>
            <a:pPr algn="ctr"/>
            <a:r>
              <a:rPr lang="ru-RU" b="1" dirty="0">
                <a:solidFill>
                  <a:srgbClr val="1F497D"/>
                </a:solidFill>
                <a:latin typeface="Montserrat" panose="020B0604020202020204" charset="-52"/>
                <a:sym typeface="Montserrat"/>
              </a:rPr>
              <a:t>Операционный менеджер</a:t>
            </a:r>
            <a:r>
              <a:rPr lang="ru-RU" sz="1800" b="1" dirty="0">
                <a:solidFill>
                  <a:srgbClr val="1F497D"/>
                </a:solidFill>
                <a:latin typeface="Montserrat" panose="020B0604020202020204" charset="-52"/>
                <a:sym typeface="Montserrat"/>
              </a:rPr>
              <a:t> </a:t>
            </a:r>
            <a:endParaRPr lang="ru-RU" sz="1800" b="1" i="0" u="none" strike="noStrike" cap="none" dirty="0">
              <a:solidFill>
                <a:srgbClr val="10253F"/>
              </a:solidFill>
              <a:latin typeface="Montserrat" panose="020B0604020202020204" charset="-52"/>
              <a:ea typeface="Montserrat"/>
              <a:cs typeface="Montserrat"/>
              <a:sym typeface="Montserrat"/>
            </a:endParaRPr>
          </a:p>
          <a:p>
            <a:pPr algn="ctr"/>
            <a:endParaRPr lang="ru-RU" sz="1800" b="1" i="0" u="none" strike="noStrike" cap="none" dirty="0">
              <a:solidFill>
                <a:srgbClr val="10253F"/>
              </a:solidFill>
              <a:latin typeface="Montserrat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12EEE5D0-A292-49EB-B23A-2CB8384D34AF}"/>
              </a:ext>
            </a:extLst>
          </p:cNvPr>
          <p:cNvSpPr/>
          <p:nvPr/>
        </p:nvSpPr>
        <p:spPr>
          <a:xfrm>
            <a:off x="4354458" y="115401"/>
            <a:ext cx="3880143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6494"/>
              </a:lnSpc>
              <a:buClrTx/>
              <a:buFontTx/>
              <a:buNone/>
            </a:pPr>
            <a:r>
              <a:rPr lang="ru-RU" sz="2800" b="1" kern="1200" dirty="0">
                <a:solidFill>
                  <a:srgbClr val="1F497D"/>
                </a:solidFill>
                <a:latin typeface="+mj-lt"/>
                <a:ea typeface="Crimson Pro" pitchFamily="34" charset="-122"/>
                <a:cs typeface="Crimson Pro" pitchFamily="34" charset="-120"/>
              </a:rPr>
              <a:t>КОМАНДА ПРОЕКТА</a:t>
            </a:r>
            <a:endParaRPr lang="en-US" sz="2800" kern="1200" dirty="0">
              <a:solidFill>
                <a:srgbClr val="1F497D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1BC7D5-2DDF-478C-A399-1785BA975F1A}"/>
              </a:ext>
            </a:extLst>
          </p:cNvPr>
          <p:cNvSpPr txBox="1"/>
          <p:nvPr/>
        </p:nvSpPr>
        <p:spPr>
          <a:xfrm>
            <a:off x="6332729" y="2150188"/>
            <a:ext cx="273643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Обеспечение связи с заказчиком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Координация работы команды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Оформление статей для новостных публикаций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97A850-AA92-4325-B25C-D4D88DC534B8}"/>
              </a:ext>
            </a:extLst>
          </p:cNvPr>
          <p:cNvSpPr txBox="1"/>
          <p:nvPr/>
        </p:nvSpPr>
        <p:spPr>
          <a:xfrm>
            <a:off x="9074271" y="2150188"/>
            <a:ext cx="29839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Разработка и проведение лекции на тему: «Искусственный интеллект. Нейронные сети»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Сбор и оформление обратной связи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BF133-6C9B-4207-B405-81174AF0748F}"/>
              </a:ext>
            </a:extLst>
          </p:cNvPr>
          <p:cNvSpPr txBox="1"/>
          <p:nvPr/>
        </p:nvSpPr>
        <p:spPr>
          <a:xfrm>
            <a:off x="3811945" y="2150188"/>
            <a:ext cx="24533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dirty="0">
                <a:solidFill>
                  <a:srgbClr val="10253F"/>
                </a:solidFill>
                <a:latin typeface="Montserrat" panose="020B0604020202020204" charset="-52"/>
                <a:sym typeface="Montserrat"/>
              </a:rPr>
              <a:t>Мониторинг новых решений в области образования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cs typeface="Arial"/>
                <a:sym typeface="Montserrat"/>
              </a:rPr>
              <a:t>Разработка интерактивной части мастер-классов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A5966C-2936-4769-8197-3A38E6F2F6B7}"/>
              </a:ext>
            </a:extLst>
          </p:cNvPr>
          <p:cNvSpPr txBox="1"/>
          <p:nvPr/>
        </p:nvSpPr>
        <p:spPr>
          <a:xfrm>
            <a:off x="400549" y="2237590"/>
            <a:ext cx="319631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ea typeface="Montserrat"/>
                <a:cs typeface="Montserrat"/>
                <a:sym typeface="Montserrat"/>
              </a:rPr>
              <a:t>Разработка программы мастер-классов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ea typeface="Montserrat"/>
                <a:cs typeface="Montserrat"/>
                <a:sym typeface="Montserrat"/>
              </a:rPr>
              <a:t>Проведение лекции на тему: «Технологическое  предпринимательство в области нейросетей»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Montserrat" panose="020B0604020202020204" charset="-52"/>
                <a:ea typeface="Montserrat"/>
                <a:cs typeface="Montserrat"/>
                <a:sym typeface="Montserrat"/>
              </a:rPr>
              <a:t>Оформление отчетности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20B0604020202020204" charset="-52"/>
              <a:ea typeface="Montserrat"/>
              <a:cs typeface="Montserrat"/>
              <a:sym typeface="Montserrat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56C6CBA-7B5A-45E1-9031-CC18047661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83" t="18301" r="11795" b="51439"/>
          <a:stretch/>
        </p:blipFill>
        <p:spPr>
          <a:xfrm>
            <a:off x="9232861" y="4518642"/>
            <a:ext cx="2249097" cy="2169994"/>
          </a:xfrm>
          <a:prstGeom prst="ellipse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B53BAD-51FA-4514-B85F-44A46FD02E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422" b="34128"/>
          <a:stretch/>
        </p:blipFill>
        <p:spPr>
          <a:xfrm>
            <a:off x="6513000" y="4518642"/>
            <a:ext cx="2262629" cy="2169994"/>
          </a:xfrm>
          <a:prstGeom prst="ellipse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4EAFD1-2CBA-4FED-B295-F540402F14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53" t="15582" r="16480" b="36103"/>
          <a:stretch/>
        </p:blipFill>
        <p:spPr>
          <a:xfrm>
            <a:off x="3801490" y="4518642"/>
            <a:ext cx="2214685" cy="2173697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36CEAB-AE65-4433-8A74-C6B9E9B97C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584" t="17376" r="12730" b="27574"/>
          <a:stretch/>
        </p:blipFill>
        <p:spPr>
          <a:xfrm>
            <a:off x="883299" y="4518642"/>
            <a:ext cx="2233290" cy="21658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765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4;gb6f6fa0e72_1_0">
            <a:extLst>
              <a:ext uri="{FF2B5EF4-FFF2-40B4-BE49-F238E27FC236}">
                <a16:creationId xmlns:a16="http://schemas.microsoft.com/office/drawing/2014/main" id="{B83F6B8D-DF94-8456-E513-FE0EAA4F569C}"/>
              </a:ext>
            </a:extLst>
          </p:cNvPr>
          <p:cNvSpPr/>
          <p:nvPr/>
        </p:nvSpPr>
        <p:spPr>
          <a:xfrm rot="5400000">
            <a:off x="3858125" y="-1475876"/>
            <a:ext cx="4475751" cy="12192001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8796E71-0F38-4B44-9EDB-0BF62DA16FAA}"/>
              </a:ext>
            </a:extLst>
          </p:cNvPr>
          <p:cNvSpPr/>
          <p:nvPr/>
        </p:nvSpPr>
        <p:spPr>
          <a:xfrm>
            <a:off x="1694924" y="1250339"/>
            <a:ext cx="8612512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6494"/>
              </a:lnSpc>
              <a:buClrTx/>
              <a:buFontTx/>
              <a:buNone/>
            </a:pPr>
            <a:r>
              <a:rPr lang="ru-RU" sz="4400" b="1" kern="1200" dirty="0">
                <a:solidFill>
                  <a:srgbClr val="1F497D"/>
                </a:solidFill>
                <a:latin typeface="+mj-lt"/>
                <a:ea typeface="Crimson Pro" pitchFamily="34" charset="-122"/>
                <a:cs typeface="Crimson Pro" pitchFamily="34" charset="-120"/>
              </a:rPr>
              <a:t>СПАСИБО ЗА ВНИМАНИЕ!</a:t>
            </a:r>
            <a:endParaRPr lang="en-US" sz="4400" kern="1200" dirty="0">
              <a:solidFill>
                <a:srgbClr val="1F497D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5D57D2-2187-66BA-9C62-2F8015F82A83}"/>
              </a:ext>
            </a:extLst>
          </p:cNvPr>
          <p:cNvSpPr/>
          <p:nvPr/>
        </p:nvSpPr>
        <p:spPr>
          <a:xfrm>
            <a:off x="550804" y="3319593"/>
            <a:ext cx="5538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Выполнили студенты Департамента инноваций Политехнического института ДВФУ, направления подготовки 27.03.05 «Инноватика»:</a:t>
            </a:r>
          </a:p>
          <a:p>
            <a:endParaRPr lang="ru-RU" b="1" i="1" dirty="0">
              <a:solidFill>
                <a:schemeClr val="bg1"/>
              </a:solidFill>
              <a:latin typeface="+mn-lt"/>
            </a:endParaRPr>
          </a:p>
          <a:p>
            <a:r>
              <a:rPr lang="ru-RU" b="1" dirty="0" err="1">
                <a:solidFill>
                  <a:schemeClr val="bg1"/>
                </a:solidFill>
                <a:latin typeface="+mn-lt"/>
              </a:rPr>
              <a:t>Демчук</a:t>
            </a:r>
            <a:r>
              <a:rPr lang="ru-RU" b="1" dirty="0">
                <a:solidFill>
                  <a:schemeClr val="bg1"/>
                </a:solidFill>
                <a:latin typeface="+mn-lt"/>
              </a:rPr>
              <a:t> Артем</a:t>
            </a:r>
          </a:p>
          <a:p>
            <a:r>
              <a:rPr lang="ru-RU" b="1" dirty="0">
                <a:solidFill>
                  <a:schemeClr val="bg1"/>
                </a:solidFill>
                <a:latin typeface="+mn-lt"/>
              </a:rPr>
              <a:t>Малышева </a:t>
            </a:r>
            <a:r>
              <a:rPr lang="ru-RU" b="1" dirty="0" err="1">
                <a:solidFill>
                  <a:schemeClr val="bg1"/>
                </a:solidFill>
                <a:latin typeface="+mn-lt"/>
              </a:rPr>
              <a:t>Снежанна</a:t>
            </a:r>
            <a:endParaRPr lang="ru-RU" b="1" dirty="0">
              <a:solidFill>
                <a:schemeClr val="bg1"/>
              </a:solidFill>
              <a:latin typeface="+mn-lt"/>
            </a:endParaRPr>
          </a:p>
          <a:p>
            <a:r>
              <a:rPr lang="ru-RU" b="1" dirty="0">
                <a:solidFill>
                  <a:schemeClr val="bg1"/>
                </a:solidFill>
                <a:latin typeface="+mn-lt"/>
              </a:rPr>
              <a:t>Неверов Артем</a:t>
            </a:r>
          </a:p>
          <a:p>
            <a:r>
              <a:rPr lang="ru-RU" b="1" dirty="0" err="1">
                <a:solidFill>
                  <a:schemeClr val="bg1"/>
                </a:solidFill>
                <a:latin typeface="+mn-lt"/>
              </a:rPr>
              <a:t>Новохатько</a:t>
            </a:r>
            <a:r>
              <a:rPr lang="ru-RU" b="1" dirty="0">
                <a:solidFill>
                  <a:schemeClr val="bg1"/>
                </a:solidFill>
                <a:latin typeface="+mn-lt"/>
              </a:rPr>
              <a:t> Светлана </a:t>
            </a:r>
          </a:p>
          <a:p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23A58630-E48B-4D2B-BC5E-97C183D5C39C}"/>
              </a:ext>
            </a:extLst>
          </p:cNvPr>
          <p:cNvSpPr txBox="1"/>
          <p:nvPr/>
        </p:nvSpPr>
        <p:spPr>
          <a:xfrm>
            <a:off x="557528" y="5415705"/>
            <a:ext cx="111279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Наставники: </a:t>
            </a:r>
          </a:p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Репина Ирина Борисовна, доцент Департамента инноваций ПИ ДВФУ</a:t>
            </a:r>
          </a:p>
          <a:p>
            <a:r>
              <a:rPr lang="ru-RU" b="1" i="1" dirty="0">
                <a:solidFill>
                  <a:schemeClr val="bg1"/>
                </a:solidFill>
                <a:latin typeface="+mn-lt"/>
              </a:rPr>
              <a:t>Эйлер Анна Владимировна, старший преподаватель Департамента менеджмента и предпринимательства ШЭМ ДВФУ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6B74AE-654E-A86D-5D3A-6427D9CCB74E}"/>
              </a:ext>
            </a:extLst>
          </p:cNvPr>
          <p:cNvSpPr/>
          <p:nvPr/>
        </p:nvSpPr>
        <p:spPr>
          <a:xfrm>
            <a:off x="6096000" y="3607652"/>
            <a:ext cx="55384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b="1" i="1" dirty="0">
                <a:solidFill>
                  <a:schemeClr val="bg1"/>
                </a:solidFill>
                <a:latin typeface="+mn-lt"/>
              </a:rPr>
              <a:t>Контактная информация:</a:t>
            </a:r>
          </a:p>
          <a:p>
            <a:pPr algn="r"/>
            <a:endParaRPr lang="ru-RU" sz="1600" b="1" dirty="0">
              <a:solidFill>
                <a:schemeClr val="bg1"/>
              </a:solidFill>
              <a:latin typeface="+mn-lt"/>
            </a:endParaRPr>
          </a:p>
          <a:p>
            <a:pPr algn="r"/>
            <a:r>
              <a:rPr lang="ru-RU" sz="1600" b="1" dirty="0">
                <a:solidFill>
                  <a:schemeClr val="bg1"/>
                </a:solidFill>
                <a:latin typeface="+mn-lt"/>
              </a:rPr>
              <a:t>Малышева </a:t>
            </a:r>
            <a:r>
              <a:rPr lang="ru-RU" sz="1600" b="1" dirty="0" err="1">
                <a:solidFill>
                  <a:schemeClr val="bg1"/>
                </a:solidFill>
                <a:latin typeface="+mn-lt"/>
              </a:rPr>
              <a:t>Снежанна</a:t>
            </a:r>
            <a:r>
              <a:rPr lang="ru-RU" sz="1600" b="1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r"/>
            <a:r>
              <a:rPr lang="ru-RU" sz="1600" b="1" dirty="0">
                <a:solidFill>
                  <a:schemeClr val="bg1"/>
                </a:solidFill>
                <a:latin typeface="+mn-lt"/>
              </a:rPr>
              <a:t>Капитан команды</a:t>
            </a:r>
          </a:p>
          <a:p>
            <a:pPr algn="r"/>
            <a:r>
              <a:rPr lang="en-US" sz="1600" b="1" dirty="0">
                <a:solidFill>
                  <a:schemeClr val="bg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malysheva.sv@dvfu.ru</a:t>
            </a:r>
            <a:endParaRPr lang="ru-RU" sz="1600" b="1" dirty="0">
              <a:solidFill>
                <a:schemeClr val="bg1"/>
              </a:solidFill>
              <a:latin typeface="+mn-lt"/>
            </a:endParaRPr>
          </a:p>
          <a:p>
            <a:pPr algn="r"/>
            <a:r>
              <a:rPr lang="ru-RU" sz="1600" b="1" dirty="0">
                <a:solidFill>
                  <a:schemeClr val="bg1"/>
                </a:solidFill>
                <a:latin typeface="+mn-lt"/>
              </a:rPr>
              <a:t>+79246392720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748E9D-FD33-4C31-981E-530F009B5449}"/>
              </a:ext>
            </a:extLst>
          </p:cNvPr>
          <p:cNvSpPr/>
          <p:nvPr/>
        </p:nvSpPr>
        <p:spPr>
          <a:xfrm>
            <a:off x="33380" y="2515592"/>
            <a:ext cx="11935601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+mj-lt"/>
                <a:ea typeface="Roboto" pitchFamily="2" charset="0"/>
                <a:sym typeface="Calibri"/>
              </a:rPr>
              <a:t>ТЕХНОЛОГИЧЕСКОЕПРЕДПРИНИМАТЕЛЬСТВО: </a:t>
            </a:r>
            <a:r>
              <a:rPr lang="ru-RU" sz="2400" b="1" dirty="0">
                <a:solidFill>
                  <a:schemeClr val="bg1"/>
                </a:solidFill>
                <a:latin typeface="+mj-lt"/>
                <a:ea typeface="Roboto" pitchFamily="2" charset="0"/>
                <a:sym typeface="Calibri"/>
              </a:rPr>
              <a:t>НЕЙРОСЕТИ</a:t>
            </a:r>
          </a:p>
        </p:txBody>
      </p:sp>
    </p:spTree>
    <p:extLst>
      <p:ext uri="{BB962C8B-B14F-4D97-AF65-F5344CB8AC3E}">
        <p14:creationId xmlns:p14="http://schemas.microsoft.com/office/powerpoint/2010/main" val="1243798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5263</TotalTime>
  <Words>2520</Words>
  <Application>Microsoft Office PowerPoint</Application>
  <PresentationFormat>Широкоэкранный</PresentationFormat>
  <Paragraphs>378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1 1</dc:creator>
  <cp:lastModifiedBy>Малышева Снежанна Вячеславовна</cp:lastModifiedBy>
  <cp:revision>469</cp:revision>
  <dcterms:modified xsi:type="dcterms:W3CDTF">2025-06-02T09:33:04Z</dcterms:modified>
</cp:coreProperties>
</file>