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3" r:id="rId2"/>
    <p:sldId id="263" r:id="rId3"/>
    <p:sldId id="264" r:id="rId4"/>
    <p:sldId id="267" r:id="rId5"/>
    <p:sldId id="268" r:id="rId6"/>
    <p:sldId id="258" r:id="rId7"/>
    <p:sldId id="269" r:id="rId8"/>
    <p:sldId id="270" r:id="rId9"/>
    <p:sldId id="271" r:id="rId10"/>
    <p:sldId id="272" r:id="rId11"/>
    <p:sldId id="273" r:id="rId12"/>
    <p:sldId id="274" r:id="rId13"/>
    <p:sldId id="279" r:id="rId14"/>
    <p:sldId id="280" r:id="rId15"/>
    <p:sldId id="281" r:id="rId16"/>
    <p:sldId id="275" r:id="rId17"/>
    <p:sldId id="276" r:id="rId18"/>
    <p:sldId id="277" r:id="rId19"/>
    <p:sldId id="278" r:id="rId20"/>
    <p:sldId id="262" r:id="rId21"/>
    <p:sldId id="26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23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D287-11E4-4C71-B12A-6EC087BFA5EC}" type="datetimeFigureOut">
              <a:rPr lang="ru-RU" smtClean="0"/>
              <a:pPr/>
              <a:t>16.07.2023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A2B430-3595-442D-80BA-FFE77F51BDB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D287-11E4-4C71-B12A-6EC087BFA5EC}" type="datetimeFigureOut">
              <a:rPr lang="ru-RU" smtClean="0"/>
              <a:pPr/>
              <a:t>16.07.2023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A2B430-3595-442D-80BA-FFE77F51BDB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D287-11E4-4C71-B12A-6EC087BFA5EC}" type="datetimeFigureOut">
              <a:rPr lang="ru-RU" smtClean="0"/>
              <a:pPr/>
              <a:t>16.07.2023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A2B430-3595-442D-80BA-FFE77F51BDB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D287-11E4-4C71-B12A-6EC087BFA5EC}" type="datetimeFigureOut">
              <a:rPr lang="ru-RU" smtClean="0"/>
              <a:pPr/>
              <a:t>16.07.2023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A2B430-3595-442D-80BA-FFE77F51BDB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D287-11E4-4C71-B12A-6EC087BFA5EC}" type="datetimeFigureOut">
              <a:rPr lang="ru-RU" smtClean="0"/>
              <a:pPr/>
              <a:t>16.07.2023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A2B430-3595-442D-80BA-FFE77F51BDB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D287-11E4-4C71-B12A-6EC087BFA5EC}" type="datetimeFigureOut">
              <a:rPr lang="ru-RU" smtClean="0"/>
              <a:pPr/>
              <a:t>16.07.2023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A2B430-3595-442D-80BA-FFE77F51BDB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D287-11E4-4C71-B12A-6EC087BFA5EC}" type="datetimeFigureOut">
              <a:rPr lang="ru-RU" smtClean="0"/>
              <a:pPr/>
              <a:t>16.07.2023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A2B430-3595-442D-80BA-FFE77F51BDB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D287-11E4-4C71-B12A-6EC087BFA5EC}" type="datetimeFigureOut">
              <a:rPr lang="ru-RU" smtClean="0"/>
              <a:pPr/>
              <a:t>16.07.2023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A2B430-3595-442D-80BA-FFE77F51BDB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D287-11E4-4C71-B12A-6EC087BFA5EC}" type="datetimeFigureOut">
              <a:rPr lang="ru-RU" smtClean="0"/>
              <a:pPr/>
              <a:t>16.07.2023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A2B430-3595-442D-80BA-FFE77F51BDB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D287-11E4-4C71-B12A-6EC087BFA5EC}" type="datetimeFigureOut">
              <a:rPr lang="ru-RU" smtClean="0"/>
              <a:pPr/>
              <a:t>16.07.2023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2B430-3595-442D-80BA-FFE77F51BD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D287-11E4-4C71-B12A-6EC087BFA5EC}" type="datetimeFigureOut">
              <a:rPr lang="ru-RU" smtClean="0"/>
              <a:pPr/>
              <a:t>16.07.2023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2B430-3595-442D-80BA-FFE77F51BD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6C8FD287-11E4-4C71-B12A-6EC087BFA5EC}" type="datetimeFigureOut">
              <a:rPr lang="ru-RU" smtClean="0"/>
              <a:pPr/>
              <a:t>16.07.2023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21A2B430-3595-442D-80BA-FFE77F51BDB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260648"/>
            <a:ext cx="6840760" cy="2664296"/>
          </a:xfrm>
        </p:spPr>
        <p:txBody>
          <a:bodyPr/>
          <a:lstStyle/>
          <a:p>
            <a:r>
              <a:rPr lang="en-US" dirty="0" smtClean="0"/>
              <a:t>3D – </a:t>
            </a:r>
            <a:r>
              <a:rPr lang="ru-RU" dirty="0" smtClean="0"/>
              <a:t>новые инновации в фитнесе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924944"/>
            <a:ext cx="4912166" cy="3192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93111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76872"/>
            <a:ext cx="3466728" cy="3849291"/>
          </a:xfrm>
        </p:spPr>
        <p:txBody>
          <a:bodyPr>
            <a:noAutofit/>
          </a:bodyPr>
          <a:lstStyle/>
          <a:p>
            <a:pPr>
              <a:buAutoNum type="arabicPeriod"/>
            </a:pPr>
            <a:r>
              <a:rPr lang="ru-RU" sz="1800" dirty="0" smtClean="0">
                <a:latin typeface="Century Gothic" pitchFamily="34" charset="0"/>
              </a:rPr>
              <a:t>Тренер по бадминтону</a:t>
            </a:r>
          </a:p>
          <a:p>
            <a:pPr>
              <a:buAutoNum type="arabicPeriod"/>
            </a:pPr>
            <a:r>
              <a:rPr lang="ru-RU" sz="1800" dirty="0" smtClean="0">
                <a:latin typeface="Century Gothic" pitchFamily="34" charset="0"/>
              </a:rPr>
              <a:t>Тренер тренажерного зала</a:t>
            </a:r>
          </a:p>
          <a:p>
            <a:pPr>
              <a:buAutoNum type="arabicPeriod"/>
            </a:pPr>
            <a:r>
              <a:rPr lang="ru-RU" sz="1800" dirty="0" smtClean="0">
                <a:latin typeface="Century Gothic" pitchFamily="34" charset="0"/>
              </a:rPr>
              <a:t>Тренер групповых программ, </a:t>
            </a:r>
            <a:r>
              <a:rPr lang="en-US" sz="1800" dirty="0" smtClean="0">
                <a:latin typeface="Century Gothic" pitchFamily="34" charset="0"/>
              </a:rPr>
              <a:t>PILATES</a:t>
            </a:r>
            <a:r>
              <a:rPr lang="ru-RU" sz="1800" dirty="0" smtClean="0">
                <a:latin typeface="Century Gothic" pitchFamily="34" charset="0"/>
              </a:rPr>
              <a:t>,</a:t>
            </a:r>
            <a:r>
              <a:rPr lang="en-US" sz="1800" dirty="0" smtClean="0">
                <a:latin typeface="Century Gothic" pitchFamily="34" charset="0"/>
              </a:rPr>
              <a:t> FULLBODY</a:t>
            </a:r>
            <a:endParaRPr lang="ru-RU" sz="1800" dirty="0" smtClean="0">
              <a:latin typeface="Century Gothic" pitchFamily="34" charset="0"/>
            </a:endParaRPr>
          </a:p>
          <a:p>
            <a:pPr>
              <a:buAutoNum type="arabicPeriod"/>
            </a:pPr>
            <a:r>
              <a:rPr lang="ru-RU" sz="1800" dirty="0" smtClean="0">
                <a:latin typeface="Century Gothic" pitchFamily="34" charset="0"/>
              </a:rPr>
              <a:t>Дополнительное тренерское образование, дипломы о переквалификации</a:t>
            </a:r>
          </a:p>
          <a:p>
            <a:pPr>
              <a:buAutoNum type="arabicPeriod"/>
            </a:pPr>
            <a:r>
              <a:rPr lang="ru-RU" sz="1800" dirty="0" smtClean="0">
                <a:latin typeface="Century Gothic" pitchFamily="34" charset="0"/>
              </a:rPr>
              <a:t>Специалист по ЛФК и </a:t>
            </a:r>
            <a:r>
              <a:rPr lang="ru-RU" sz="1800" dirty="0" err="1" smtClean="0">
                <a:latin typeface="Century Gothic" pitchFamily="34" charset="0"/>
              </a:rPr>
              <a:t>кинезио-тейпированию</a:t>
            </a:r>
            <a:r>
              <a:rPr lang="ru-RU" sz="1800" dirty="0" smtClean="0">
                <a:latin typeface="Century Gothic" pitchFamily="34" charset="0"/>
              </a:rPr>
              <a:t> </a:t>
            </a:r>
          </a:p>
          <a:p>
            <a:endParaRPr lang="ru-RU"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240" y="332656"/>
            <a:ext cx="7543800" cy="792088"/>
          </a:xfrm>
        </p:spPr>
        <p:txBody>
          <a:bodyPr/>
          <a:lstStyle/>
          <a:p>
            <a:r>
              <a:rPr lang="ru-RU" dirty="0" smtClean="0"/>
              <a:t>Наша команда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23528" y="1196752"/>
            <a:ext cx="40324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Зарема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Хисамиева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– командир проекта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228167"/>
            <a:ext cx="3702953" cy="5091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59375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132856"/>
            <a:ext cx="3456384" cy="3993307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ru-RU" dirty="0" smtClean="0">
                <a:latin typeface="Century Gothic" pitchFamily="34" charset="0"/>
              </a:rPr>
              <a:t>Спортивная карьера футболиста с 7 до 18 лет в команде «Зенит-Ижевск»</a:t>
            </a:r>
          </a:p>
          <a:p>
            <a:pPr>
              <a:buFont typeface="+mj-lt"/>
              <a:buAutoNum type="arabicPeriod"/>
            </a:pPr>
            <a:r>
              <a:rPr lang="ru-RU" dirty="0" smtClean="0">
                <a:latin typeface="Century Gothic" pitchFamily="34" charset="0"/>
              </a:rPr>
              <a:t>Тренерский опыт – </a:t>
            </a:r>
          </a:p>
          <a:p>
            <a:pPr marL="0" indent="0">
              <a:buNone/>
            </a:pPr>
            <a:r>
              <a:rPr lang="ru-RU" dirty="0" smtClean="0">
                <a:latin typeface="Century Gothic" pitchFamily="34" charset="0"/>
              </a:rPr>
              <a:t>     5 лет</a:t>
            </a:r>
          </a:p>
          <a:p>
            <a:pPr>
              <a:buAutoNum type="arabicPeriod" startAt="3"/>
            </a:pPr>
            <a:r>
              <a:rPr lang="ru-RU" dirty="0" smtClean="0">
                <a:latin typeface="Century Gothic" pitchFamily="34" charset="0"/>
              </a:rPr>
              <a:t>Обучение в институте физической культуры и спорта</a:t>
            </a:r>
          </a:p>
          <a:p>
            <a:pPr>
              <a:buAutoNum type="arabicPeriod" startAt="3"/>
            </a:pPr>
            <a:r>
              <a:rPr lang="ru-RU" dirty="0" smtClean="0">
                <a:latin typeface="Century Gothic" pitchFamily="34" charset="0"/>
              </a:rPr>
              <a:t>Специалист по </a:t>
            </a:r>
            <a:r>
              <a:rPr lang="ru-RU" dirty="0" err="1" smtClean="0">
                <a:latin typeface="Century Gothic" pitchFamily="34" charset="0"/>
              </a:rPr>
              <a:t>тейпированию</a:t>
            </a:r>
            <a:r>
              <a:rPr lang="ru-RU" dirty="0" smtClean="0">
                <a:latin typeface="Century Gothic" pitchFamily="34" charset="0"/>
              </a:rPr>
              <a:t> и ЛФК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95312"/>
            <a:ext cx="4536504" cy="1143000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Булат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Ситдиков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– менеджер проекта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4989" y="1772816"/>
            <a:ext cx="5072601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354479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124744"/>
            <a:ext cx="7543800" cy="914400"/>
          </a:xfrm>
        </p:spPr>
        <p:txBody>
          <a:bodyPr/>
          <a:lstStyle/>
          <a:p>
            <a:r>
              <a:rPr lang="ru-RU" dirty="0" smtClean="0"/>
              <a:t>Формирование бизнес-идеи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63688" y="1844824"/>
            <a:ext cx="6096000" cy="3657599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Мозговой штурм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Метод рассуждения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Ментальные карты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Метод Уолта-Диснея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Способ системного моделирования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21552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620688"/>
            <a:ext cx="7543800" cy="914400"/>
          </a:xfrm>
        </p:spPr>
        <p:txBody>
          <a:bodyPr/>
          <a:lstStyle/>
          <a:p>
            <a:r>
              <a:rPr lang="ru-RU" dirty="0" smtClean="0"/>
              <a:t>Продукт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268760"/>
            <a:ext cx="8229600" cy="41373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Онлайн 3</a:t>
            </a:r>
            <a:r>
              <a:rPr lang="en-US" sz="2400" dirty="0" smtClean="0"/>
              <a:t>D</a:t>
            </a:r>
            <a:r>
              <a:rPr lang="ru-RU" sz="2400" dirty="0" smtClean="0"/>
              <a:t> тренировки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Данный продукт представляет собой тренировки в онлайн формате на платформе – </a:t>
            </a:r>
            <a:r>
              <a:rPr lang="en-US" sz="2400" dirty="0" smtClean="0"/>
              <a:t>TELEGRAM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Продукт полезен тем, кто хочет поддерживать себя в форме, лучше чувствовать свое тело, а также изучить новый формат, отличный от </a:t>
            </a:r>
            <a:r>
              <a:rPr lang="en-US" sz="2400" dirty="0" smtClean="0"/>
              <a:t>“</a:t>
            </a:r>
            <a:r>
              <a:rPr lang="ru-RU" sz="2400" dirty="0" smtClean="0"/>
              <a:t>классической качалки</a:t>
            </a:r>
            <a:r>
              <a:rPr lang="en-US" sz="2400" dirty="0" smtClean="0"/>
              <a:t>”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959783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2564904"/>
            <a:ext cx="7185992" cy="3744416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ru-RU" dirty="0" smtClean="0"/>
              <a:t>Продукт находится в онлайн форме</a:t>
            </a:r>
          </a:p>
          <a:p>
            <a:pPr>
              <a:buFont typeface="+mj-lt"/>
              <a:buAutoNum type="arabicPeriod"/>
            </a:pPr>
            <a:r>
              <a:rPr lang="ru-RU" dirty="0" smtClean="0"/>
              <a:t>Сравнительно низкая цена с учетом обратной связи</a:t>
            </a:r>
          </a:p>
          <a:p>
            <a:pPr>
              <a:buFont typeface="+mj-lt"/>
              <a:buAutoNum type="arabicPeriod"/>
            </a:pPr>
            <a:r>
              <a:rPr lang="ru-RU" dirty="0" smtClean="0"/>
              <a:t>Прост в использовании и не отнимает много времени</a:t>
            </a:r>
          </a:p>
          <a:p>
            <a:pPr>
              <a:buFont typeface="+mj-lt"/>
              <a:buAutoNum type="arabicPeriod"/>
            </a:pPr>
            <a:r>
              <a:rPr lang="ru-RU" dirty="0" smtClean="0"/>
              <a:t>Представляет собой физическое воспитание для улучшения качества жизни 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240" y="404664"/>
            <a:ext cx="8115240" cy="1944216"/>
          </a:xfrm>
        </p:spPr>
        <p:txBody>
          <a:bodyPr>
            <a:normAutofit/>
          </a:bodyPr>
          <a:lstStyle/>
          <a:p>
            <a:r>
              <a:rPr lang="ru-RU" dirty="0" err="1" smtClean="0"/>
              <a:t>Конкурентноспособность</a:t>
            </a:r>
            <a:r>
              <a:rPr lang="ru-RU" dirty="0" smtClean="0"/>
              <a:t> продукта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69500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543800" cy="914400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Конкурентноспособность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12776"/>
            <a:ext cx="6096000" cy="36575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Высокая, так как </a:t>
            </a:r>
          </a:p>
          <a:p>
            <a:pPr marL="0" indent="0">
              <a:buNone/>
            </a:pPr>
            <a:r>
              <a:rPr lang="ru-RU" sz="2800" dirty="0" smtClean="0"/>
              <a:t>данное  </a:t>
            </a:r>
          </a:p>
          <a:p>
            <a:pPr marL="0" indent="0">
              <a:buNone/>
            </a:pPr>
            <a:r>
              <a:rPr lang="ru-RU" sz="2800" dirty="0" smtClean="0"/>
              <a:t>направление</a:t>
            </a:r>
          </a:p>
          <a:p>
            <a:pPr marL="0" indent="0">
              <a:buNone/>
            </a:pPr>
            <a:r>
              <a:rPr lang="ru-RU" sz="2800" dirty="0" smtClean="0"/>
              <a:t> фитнеса еще не </a:t>
            </a:r>
          </a:p>
          <a:p>
            <a:pPr marL="0" indent="0">
              <a:buNone/>
            </a:pPr>
            <a:r>
              <a:rPr lang="ru-RU" sz="2800" dirty="0" smtClean="0"/>
              <a:t>так популярно,</a:t>
            </a:r>
          </a:p>
          <a:p>
            <a:pPr marL="0" indent="0">
              <a:buNone/>
            </a:pPr>
            <a:r>
              <a:rPr lang="ru-RU" sz="2800" dirty="0" smtClean="0"/>
              <a:t>как классическое</a:t>
            </a:r>
          </a:p>
          <a:p>
            <a:endParaRPr lang="ru-RU" sz="28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83398636"/>
              </p:ext>
            </p:extLst>
          </p:nvPr>
        </p:nvGraphicFramePr>
        <p:xfrm>
          <a:off x="3825215" y="9333656"/>
          <a:ext cx="5328593" cy="124625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309696"/>
                <a:gridCol w="2103549"/>
                <a:gridCol w="915348"/>
              </a:tblGrid>
              <a:tr h="4154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Название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116" marR="591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Преимущества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116" marR="591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Недостатки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116" marR="59116" marT="0" marB="0"/>
                </a:tc>
              </a:tr>
              <a:tr h="33233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Тренировки 3д от Анны Макеевой (Беларусь, </a:t>
                      </a:r>
                      <a:r>
                        <a:rPr lang="ru-RU" sz="1200" dirty="0" err="1">
                          <a:effectLst/>
                        </a:rPr>
                        <a:t>г.Минск</a:t>
                      </a:r>
                      <a:r>
                        <a:rPr lang="ru-RU" sz="1200" dirty="0">
                          <a:effectLst/>
                        </a:rPr>
                        <a:t>)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116" marR="591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Онлайн формат тренировки “Повторяй за мной”, интересные тренировки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116" marR="591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Высокая цена(от 4800 р.), ограниченный доступ к тренировкам(после окончания курса 1 неделя)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116" marR="59116" marT="0" marB="0"/>
                </a:tc>
              </a:tr>
              <a:tr h="43618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3d. Fitnes Hanna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116" marR="591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Разнообразие тренировок, онлайн формат.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116" marR="591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Высокая цена (8000 р), редкое обновление ассортимента тренировок, </a:t>
                      </a:r>
                      <a:r>
                        <a:rPr lang="ru-RU" sz="1200" dirty="0" err="1">
                          <a:effectLst/>
                        </a:rPr>
                        <a:t>отсуствует</a:t>
                      </a:r>
                      <a:r>
                        <a:rPr lang="ru-RU" sz="1200" dirty="0">
                          <a:effectLst/>
                        </a:rPr>
                        <a:t> формат “Повторяй за мной”, доступ к курсу 1 месяц.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116" marR="59116" marT="0" marB="0"/>
                </a:tc>
              </a:tr>
              <a:tr h="22847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Проект BBC (Анна Булычевская и Анастасия Волонская)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116" marR="591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Авторский тренинг, разнообразие тренировок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116" marR="591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Высокая цена, отсутствие методов отчета и проверки кураторов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116" marR="59116" marT="0" marB="0"/>
                </a:tc>
              </a:tr>
              <a:tr h="20770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Ягодичная биомеханика (Полина Сорокина)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116" marR="591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Разнообразие тренировок, грамотно составленный тренинг, проверка отчетов, наличие кураторов, авторские методики, тренерское образование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116" marR="591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Своеобразная высокая цена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116" marR="59116" marT="0" marB="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54709696"/>
              </p:ext>
            </p:extLst>
          </p:nvPr>
        </p:nvGraphicFramePr>
        <p:xfrm>
          <a:off x="3563888" y="1268760"/>
          <a:ext cx="4998620" cy="509482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354751"/>
                <a:gridCol w="1742839"/>
                <a:gridCol w="1901030"/>
              </a:tblGrid>
              <a:tr h="1967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Название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116" marR="591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Преимущества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116" marR="591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Недостатки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116" marR="59116" marT="0" marB="0"/>
                </a:tc>
              </a:tr>
              <a:tr h="7871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Тренировки 3д от Анны Макеевой (Беларусь, г.Минск)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116" marR="591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Онлайн</a:t>
                      </a:r>
                      <a:r>
                        <a:rPr lang="ru-RU" sz="1200" dirty="0">
                          <a:effectLst/>
                        </a:rPr>
                        <a:t> формат тренировки “Повторяй за мной”, интересные тренировки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116" marR="591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Высокая цена(от 4800 р.), ограниченный доступ к тренировкам(после окончания курса 1 неделя)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116" marR="59116" marT="0" marB="0"/>
                </a:tc>
              </a:tr>
              <a:tr h="11806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3d. </a:t>
                      </a:r>
                      <a:r>
                        <a:rPr lang="ru-RU" sz="1200" dirty="0" err="1">
                          <a:effectLst/>
                        </a:rPr>
                        <a:t>Fitnes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Hanna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116" marR="591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Разнообразие тренировок, онлайн формат.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116" marR="591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Высокая цена (8000 </a:t>
                      </a:r>
                      <a:r>
                        <a:rPr lang="ru-RU" sz="1200" dirty="0" err="1">
                          <a:effectLst/>
                        </a:rPr>
                        <a:t>р</a:t>
                      </a:r>
                      <a:r>
                        <a:rPr lang="ru-RU" sz="1200" dirty="0">
                          <a:effectLst/>
                        </a:rPr>
                        <a:t>), редкое обновление ассортимента тренировок, </a:t>
                      </a:r>
                      <a:r>
                        <a:rPr lang="ru-RU" sz="1200" dirty="0" err="1">
                          <a:effectLst/>
                        </a:rPr>
                        <a:t>отсуствует</a:t>
                      </a:r>
                      <a:r>
                        <a:rPr lang="ru-RU" sz="1200" dirty="0">
                          <a:effectLst/>
                        </a:rPr>
                        <a:t> формат “Повторяй за мной”, доступ к курсу 1 месяц.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116" marR="59116" marT="0" marB="0"/>
                </a:tc>
              </a:tr>
              <a:tr h="9839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Проект BBC (Анна </a:t>
                      </a:r>
                      <a:r>
                        <a:rPr lang="ru-RU" sz="1200" dirty="0" err="1">
                          <a:effectLst/>
                        </a:rPr>
                        <a:t>Булычевская</a:t>
                      </a:r>
                      <a:r>
                        <a:rPr lang="ru-RU" sz="1200" dirty="0">
                          <a:effectLst/>
                        </a:rPr>
                        <a:t> и Анастасия </a:t>
                      </a:r>
                      <a:r>
                        <a:rPr lang="ru-RU" sz="1200" dirty="0" err="1">
                          <a:effectLst/>
                        </a:rPr>
                        <a:t>Волонская</a:t>
                      </a:r>
                      <a:r>
                        <a:rPr lang="ru-RU" sz="1200" dirty="0">
                          <a:effectLst/>
                        </a:rPr>
                        <a:t>)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116" marR="591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Авторский тренинг, разнообразие тренировок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116" marR="591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Высокая цена, отсутствие методов отчета и проверки кураторов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116" marR="59116" marT="0" marB="0"/>
                </a:tc>
              </a:tr>
              <a:tr h="13774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Ягодичная биомеханика (Полина Сорокина)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116" marR="591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Разнообразие тренировок, грамотно составленный тренинг, проверка отчетов, наличие кураторов, авторские методики, тренерское образование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116" marR="591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Своеобразная высокая цена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116" marR="5911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853040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5674642"/>
          </a:xfrm>
        </p:spPr>
        <p:txBody>
          <a:bodyPr>
            <a:normAutofit/>
          </a:bodyPr>
          <a:lstStyle/>
          <a:p>
            <a:r>
              <a:rPr lang="ru-RU" dirty="0" smtClean="0"/>
              <a:t>Необходимость лицензирования, степень готовности к выпуску и полезность для потребителя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97882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7543800" cy="914400"/>
          </a:xfrm>
        </p:spPr>
        <p:txBody>
          <a:bodyPr/>
          <a:lstStyle/>
          <a:p>
            <a:r>
              <a:rPr lang="ru-RU" dirty="0" smtClean="0"/>
              <a:t>5 сил Портера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115616" y="1052736"/>
          <a:ext cx="7178468" cy="4655439"/>
        </p:xfrm>
        <a:graphic>
          <a:graphicData uri="http://schemas.openxmlformats.org/drawingml/2006/table">
            <a:tbl>
              <a:tblPr/>
              <a:tblGrid>
                <a:gridCol w="1469877"/>
                <a:gridCol w="1204957"/>
                <a:gridCol w="1392964"/>
                <a:gridCol w="1555335"/>
                <a:gridCol w="1555335"/>
              </a:tblGrid>
              <a:tr h="651848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Сила(оценка)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Оценка наличия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Оценка негативного влияния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Воз-</a:t>
                      </a:r>
                      <a:r>
                        <a:rPr lang="ru-RU" sz="1600" dirty="0" err="1" smtClean="0"/>
                        <a:t>ть</a:t>
                      </a:r>
                      <a:r>
                        <a:rPr lang="ru-RU" sz="1600" dirty="0" smtClean="0"/>
                        <a:t> парирования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Итоговый рейтинг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4809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Имеющиеся конкуренты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7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7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8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6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7403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Угроза появления</a:t>
                      </a:r>
                      <a:r>
                        <a:rPr lang="ru-RU" sz="1600" baseline="0" dirty="0" smtClean="0"/>
                        <a:t> новых игроков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6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7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6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7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8144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Угроза появления товаров-заменителей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8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7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7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8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407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Власть потребителей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4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6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6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4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328230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543800" cy="914400"/>
          </a:xfrm>
        </p:spPr>
        <p:txBody>
          <a:bodyPr/>
          <a:lstStyle/>
          <a:p>
            <a:r>
              <a:rPr lang="ru-RU" dirty="0" smtClean="0"/>
              <a:t>Польза продукта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Наш продукт направлен на физическое воспитание – благодаря этому </a:t>
            </a:r>
          </a:p>
          <a:p>
            <a:pPr marL="0" indent="0">
              <a:buNone/>
            </a:pPr>
            <a:r>
              <a:rPr lang="ru-RU" sz="2000" dirty="0"/>
              <a:t>м</a:t>
            </a:r>
            <a:r>
              <a:rPr lang="ru-RU" sz="2000" dirty="0" smtClean="0"/>
              <a:t>ы можем помочь людям в решении проблем физического характера: боли в суставах, ограничения их подвижности, проблем связанных с малоподвижным </a:t>
            </a:r>
            <a:r>
              <a:rPr lang="ru-RU" sz="2000" dirty="0"/>
              <a:t>о</a:t>
            </a:r>
            <a:r>
              <a:rPr lang="ru-RU" sz="2000" dirty="0" smtClean="0"/>
              <a:t>бразом жизни. </a:t>
            </a:r>
          </a:p>
          <a:p>
            <a:pPr marL="0" indent="0">
              <a:buNone/>
            </a:pPr>
            <a:r>
              <a:rPr lang="ru-RU" sz="2000" dirty="0" smtClean="0"/>
              <a:t> 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202954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/>
          <a:lstStyle/>
          <a:p>
            <a:r>
              <a:rPr lang="ru-RU" dirty="0" smtClean="0"/>
              <a:t>Расчет точки безубыточности</a:t>
            </a:r>
          </a:p>
          <a:p>
            <a:endParaRPr lang="ru-RU" dirty="0" smtClean="0"/>
          </a:p>
          <a:p>
            <a:r>
              <a:rPr lang="ru-RU" dirty="0" smtClean="0"/>
              <a:t>Постоянные затраты – 9000</a:t>
            </a:r>
          </a:p>
          <a:p>
            <a:r>
              <a:rPr lang="ru-RU" dirty="0" smtClean="0"/>
              <a:t>Переменные затраты- 200 </a:t>
            </a:r>
          </a:p>
          <a:p>
            <a:r>
              <a:rPr lang="ru-RU" dirty="0" smtClean="0"/>
              <a:t>Количество – 50</a:t>
            </a:r>
          </a:p>
          <a:p>
            <a:r>
              <a:rPr lang="ru-RU" dirty="0" smtClean="0"/>
              <a:t>Цена за </a:t>
            </a:r>
            <a:r>
              <a:rPr lang="ru-RU" dirty="0" err="1" smtClean="0"/>
              <a:t>ед</a:t>
            </a:r>
            <a:r>
              <a:rPr lang="ru-RU" dirty="0" smtClean="0"/>
              <a:t> – 3990</a:t>
            </a:r>
          </a:p>
          <a:p>
            <a:r>
              <a:rPr lang="ru-RU" dirty="0" smtClean="0"/>
              <a:t>Итог: 2.37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5651143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7543800" cy="914400"/>
          </a:xfrm>
        </p:spPr>
        <p:txBody>
          <a:bodyPr/>
          <a:lstStyle/>
          <a:p>
            <a:r>
              <a:rPr lang="en-US" dirty="0" smtClean="0"/>
              <a:t>SWOT </a:t>
            </a:r>
            <a:r>
              <a:rPr lang="ru-RU" dirty="0" smtClean="0"/>
              <a:t>- анализ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32776859"/>
              </p:ext>
            </p:extLst>
          </p:nvPr>
        </p:nvGraphicFramePr>
        <p:xfrm>
          <a:off x="1547664" y="1700807"/>
          <a:ext cx="7056784" cy="5040561"/>
        </p:xfrm>
        <a:graphic>
          <a:graphicData uri="http://schemas.openxmlformats.org/drawingml/2006/table">
            <a:tbl>
              <a:tblPr/>
              <a:tblGrid>
                <a:gridCol w="3380451"/>
                <a:gridCol w="3676333"/>
              </a:tblGrid>
              <a:tr h="2422868">
                <a:tc>
                  <a:txBody>
                    <a:bodyPr/>
                    <a:lstStyle/>
                    <a:p>
                      <a:r>
                        <a:rPr lang="ru-RU" b="1" dirty="0" smtClean="0"/>
                        <a:t>Сильные</a:t>
                      </a:r>
                      <a:r>
                        <a:rPr lang="ru-RU" b="1" baseline="0" dirty="0" smtClean="0"/>
                        <a:t> стороны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b="1" baseline="0" dirty="0" smtClean="0"/>
                        <a:t>Доступная цена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b="1" baseline="0" dirty="0" smtClean="0"/>
                        <a:t>Простота в использовании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b="1" baseline="0" dirty="0" smtClean="0"/>
                        <a:t>Уникальность</a:t>
                      </a:r>
                      <a:endParaRPr lang="ru-RU" b="1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Слабые стороны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b="1" dirty="0" smtClean="0"/>
                        <a:t>Отсутствие</a:t>
                      </a:r>
                      <a:r>
                        <a:rPr lang="ru-RU" b="1" baseline="0" dirty="0" smtClean="0"/>
                        <a:t> живого контакта с клиентом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693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Возможности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b="1" dirty="0" smtClean="0"/>
                        <a:t>Возможность набора клиентов вне</a:t>
                      </a:r>
                      <a:r>
                        <a:rPr lang="ru-RU" b="1" baseline="0" dirty="0" smtClean="0"/>
                        <a:t> зависимости от территориального расположения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Угрозы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b="1" dirty="0" smtClean="0"/>
                        <a:t>Много конкурентов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b="1" dirty="0" smtClean="0"/>
                        <a:t>Недоверие</a:t>
                      </a:r>
                      <a:r>
                        <a:rPr lang="ru-RU" b="1" baseline="0" dirty="0" smtClean="0"/>
                        <a:t> продукту из-за его новизны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1501826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543800" cy="914400"/>
          </a:xfrm>
        </p:spPr>
        <p:txBody>
          <a:bodyPr/>
          <a:lstStyle/>
          <a:p>
            <a:r>
              <a:rPr lang="en-US" dirty="0" smtClean="0"/>
              <a:t>PEST </a:t>
            </a:r>
            <a:r>
              <a:rPr lang="ru-RU" dirty="0" smtClean="0"/>
              <a:t>- анализ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31839920"/>
              </p:ext>
            </p:extLst>
          </p:nvPr>
        </p:nvGraphicFramePr>
        <p:xfrm>
          <a:off x="1115616" y="1340768"/>
          <a:ext cx="7494662" cy="4905286"/>
        </p:xfrm>
        <a:graphic>
          <a:graphicData uri="http://schemas.openxmlformats.org/drawingml/2006/table">
            <a:tbl>
              <a:tblPr/>
              <a:tblGrid>
                <a:gridCol w="3747331"/>
                <a:gridCol w="3747331"/>
              </a:tblGrid>
              <a:tr h="2375731">
                <a:tc>
                  <a:txBody>
                    <a:bodyPr/>
                    <a:lstStyle/>
                    <a:p>
                      <a:r>
                        <a:rPr lang="ru-RU" b="1" dirty="0" smtClean="0"/>
                        <a:t>Экономические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1" dirty="0" err="1" smtClean="0"/>
                        <a:t>З.п</a:t>
                      </a:r>
                      <a:r>
                        <a:rPr lang="ru-RU" sz="1400" b="1" dirty="0" smtClean="0"/>
                        <a:t>.</a:t>
                      </a:r>
                      <a:r>
                        <a:rPr lang="ru-RU" sz="1400" b="1" baseline="0" dirty="0" smtClean="0"/>
                        <a:t> боль-</a:t>
                      </a:r>
                      <a:r>
                        <a:rPr lang="ru-RU" sz="1400" b="1" baseline="0" dirty="0" err="1" smtClean="0"/>
                        <a:t>ва</a:t>
                      </a:r>
                      <a:r>
                        <a:rPr lang="ru-RU" sz="1400" b="1" baseline="0" dirty="0" smtClean="0"/>
                        <a:t> населения на среднем уровне </a:t>
                      </a:r>
                      <a:endParaRPr lang="ru-RU" sz="1400" b="1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Политические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1" dirty="0" smtClean="0"/>
                        <a:t>Внесение Госдумой</a:t>
                      </a:r>
                      <a:r>
                        <a:rPr lang="ru-RU" sz="1400" b="1" baseline="0" dirty="0" smtClean="0"/>
                        <a:t> законопроекта, который ограничивает свободную продажу онлайн-курсов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1" baseline="0" dirty="0" smtClean="0"/>
                        <a:t>Блок иностранных </a:t>
                      </a:r>
                      <a:r>
                        <a:rPr lang="ru-RU" sz="1400" b="1" baseline="0" dirty="0" err="1" smtClean="0"/>
                        <a:t>соц.сетей</a:t>
                      </a:r>
                      <a:endParaRPr lang="ru-RU" sz="1400" b="1" baseline="0" dirty="0" smtClean="0"/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1" baseline="0" dirty="0" smtClean="0"/>
                        <a:t>Санкции в сторону РФ 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9555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Культурные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1" dirty="0" smtClean="0"/>
                        <a:t>Тренд на здоровый образ жизни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1" dirty="0" smtClean="0"/>
                        <a:t>Дневная загруженность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Технологические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1" dirty="0" smtClean="0"/>
                        <a:t>Развитие</a:t>
                      </a:r>
                      <a:r>
                        <a:rPr lang="ru-RU" sz="1400" b="1" baseline="0" dirty="0" smtClean="0"/>
                        <a:t> информационных технологий и соц. сетей 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0242468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496944" cy="764704"/>
          </a:xfrm>
        </p:spPr>
        <p:txBody>
          <a:bodyPr/>
          <a:lstStyle/>
          <a:p>
            <a:r>
              <a:rPr lang="ru-RU" dirty="0" smtClean="0"/>
              <a:t>Анализ целевой аудитории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784666496"/>
              </p:ext>
            </p:extLst>
          </p:nvPr>
        </p:nvGraphicFramePr>
        <p:xfrm>
          <a:off x="899592" y="980728"/>
          <a:ext cx="7704856" cy="570238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300452"/>
                <a:gridCol w="1496719"/>
                <a:gridCol w="1236955"/>
                <a:gridCol w="1319629"/>
                <a:gridCol w="1351101"/>
              </a:tblGrid>
              <a:tr h="5335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Тип ЦА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42" marR="460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Пол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42" marR="460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Возраст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42" marR="460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Фин. состояние / доход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42" marR="460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Желание и потребности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42" marR="46042" marT="0" marB="0"/>
                </a:tc>
              </a:tr>
              <a:tr h="8892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1.Люди поддерживающие здоровый образ жизни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42" marR="460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Женский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42" marR="460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16-30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42" marR="460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20-30 </a:t>
                      </a:r>
                      <a:r>
                        <a:rPr lang="ru-RU" sz="1100" dirty="0" err="1">
                          <a:effectLst/>
                        </a:rPr>
                        <a:t>тыс</a:t>
                      </a:r>
                      <a:r>
                        <a:rPr lang="ru-RU" sz="1100" dirty="0">
                          <a:effectLst/>
                        </a:rPr>
                        <a:t> и &gt;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42" marR="460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Обретение красивой фигуры, поддержание ЗОЖ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42" marR="46042" marT="0" marB="0"/>
                </a:tc>
              </a:tr>
              <a:tr h="12450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2. Люди поддерживающие здоровый образ жизни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42" marR="460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Женский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42" marR="460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30-60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42" marR="46042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30 </a:t>
                      </a:r>
                      <a:r>
                        <a:rPr lang="ru-RU" sz="1100" dirty="0" err="1" smtClean="0">
                          <a:effectLst/>
                        </a:rPr>
                        <a:t>тыс</a:t>
                      </a:r>
                      <a:r>
                        <a:rPr lang="ru-RU" sz="1100" dirty="0" smtClean="0">
                          <a:effectLst/>
                        </a:rPr>
                        <a:t> и &gt;</a:t>
                      </a:r>
                      <a:endParaRPr lang="ru-RU" sz="11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42" marR="460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Поддержание фигуры, обретение здоровья, избавление (предотварщение) боли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42" marR="46042" marT="0" marB="0"/>
                </a:tc>
              </a:tr>
              <a:tr h="12450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3. Люди </a:t>
                      </a:r>
                      <a:r>
                        <a:rPr lang="ru-RU" sz="1100" dirty="0" smtClean="0">
                          <a:effectLst/>
                        </a:rPr>
                        <a:t>имеющие </a:t>
                      </a:r>
                      <a:r>
                        <a:rPr lang="ru-RU" sz="1100" dirty="0">
                          <a:effectLst/>
                        </a:rPr>
                        <a:t>денежные средства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42" marR="460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Не важен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42" marR="460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30+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42" marR="460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100</a:t>
                      </a:r>
                      <a:r>
                        <a:rPr lang="ru-RU" sz="1100" baseline="0" dirty="0" smtClean="0">
                          <a:effectLst/>
                        </a:rPr>
                        <a:t> </a:t>
                      </a:r>
                      <a:r>
                        <a:rPr lang="ru-RU" sz="1100" baseline="0" dirty="0" err="1" smtClean="0">
                          <a:effectLst/>
                        </a:rPr>
                        <a:t>тыс</a:t>
                      </a:r>
                      <a:r>
                        <a:rPr lang="ru-RU" sz="1100" dirty="0" smtClean="0">
                          <a:effectLst/>
                        </a:rPr>
                        <a:t> </a:t>
                      </a:r>
                      <a:r>
                        <a:rPr lang="ru-RU" sz="1100" dirty="0">
                          <a:effectLst/>
                        </a:rPr>
                        <a:t>+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42" marR="460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Мода на ЗОЖ, желание заниматься персональным, желание поддерживать форму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42" marR="46042" marT="0" marB="0"/>
                </a:tc>
              </a:tr>
              <a:tr h="17787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4. Люди, имеющие ограничения по здоровью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42" marR="460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Не важен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42" marR="460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25+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42" marR="46042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20 </a:t>
                      </a:r>
                      <a:r>
                        <a:rPr lang="ru-RU" sz="1100" dirty="0" err="1" smtClean="0">
                          <a:effectLst/>
                        </a:rPr>
                        <a:t>тыс</a:t>
                      </a:r>
                      <a:r>
                        <a:rPr lang="ru-RU" sz="1100" dirty="0" smtClean="0">
                          <a:effectLst/>
                        </a:rPr>
                        <a:t> и &gt;</a:t>
                      </a:r>
                      <a:endParaRPr lang="ru-RU" sz="11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42" marR="460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Избежание (предотвращение) хронических болей связанных с мышечным скелетом и костных образованиях, занятия для себя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42" marR="4604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011919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908720"/>
            <a:ext cx="7543800" cy="914400"/>
          </a:xfrm>
        </p:spPr>
        <p:txBody>
          <a:bodyPr/>
          <a:lstStyle/>
          <a:p>
            <a:r>
              <a:rPr lang="ru-RU" dirty="0" smtClean="0"/>
              <a:t>Рекламные мероприятия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2348880"/>
            <a:ext cx="6096000" cy="36575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Распространение рекламы в соц. сетях о проведении пробных групповых занятий</a:t>
            </a:r>
          </a:p>
          <a:p>
            <a:pPr marL="0" indent="0">
              <a:buNone/>
            </a:pPr>
            <a:r>
              <a:rPr lang="ru-RU" sz="2400" dirty="0" smtClean="0"/>
              <a:t>Передача функций на аутсорсинг для проведения маркетинга </a:t>
            </a:r>
            <a:r>
              <a:rPr lang="ru-RU" sz="2400" dirty="0" err="1" smtClean="0"/>
              <a:t>оффлайн</a:t>
            </a:r>
            <a:r>
              <a:rPr lang="ru-RU" sz="2400" dirty="0" smtClean="0"/>
              <a:t>.</a:t>
            </a:r>
          </a:p>
          <a:p>
            <a:pPr marL="0" indent="0">
              <a:buNone/>
            </a:pPr>
            <a:r>
              <a:rPr lang="ru-RU" sz="2400" dirty="0" smtClean="0"/>
              <a:t>Менеджер - </a:t>
            </a:r>
            <a:r>
              <a:rPr lang="ru-RU" sz="2400" dirty="0" err="1" smtClean="0"/>
              <a:t>Ситдиков</a:t>
            </a:r>
            <a:r>
              <a:rPr lang="ru-RU" sz="2400" dirty="0" smtClean="0"/>
              <a:t> Булат занимается наймом сотрудника на аутсорсинг и контролем его работы и совместно осуществляют рекламу в </a:t>
            </a:r>
            <a:r>
              <a:rPr lang="ru-RU" sz="2400" dirty="0" err="1" smtClean="0"/>
              <a:t>соц.сетях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4279622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543800" cy="914400"/>
          </a:xfrm>
        </p:spPr>
        <p:txBody>
          <a:bodyPr/>
          <a:lstStyle/>
          <a:p>
            <a:r>
              <a:rPr lang="ru-RU" dirty="0" smtClean="0"/>
              <a:t>Стартовый этап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1772816"/>
            <a:ext cx="6096000" cy="36575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800" dirty="0" smtClean="0"/>
              <a:t>Для </a:t>
            </a:r>
            <a:r>
              <a:rPr lang="ru-RU" sz="1800" dirty="0" err="1" smtClean="0"/>
              <a:t>стартапа</a:t>
            </a:r>
            <a:r>
              <a:rPr lang="ru-RU" sz="1800" dirty="0" smtClean="0"/>
              <a:t> в нашем проекте не требуются большие финансы, </a:t>
            </a:r>
            <a:r>
              <a:rPr lang="ru-RU" sz="1800" dirty="0" err="1" smtClean="0"/>
              <a:t>всвязи</a:t>
            </a:r>
            <a:r>
              <a:rPr lang="ru-RU" sz="1800" dirty="0" smtClean="0"/>
              <a:t> с этим мы используем для запуска собственные средства.</a:t>
            </a:r>
          </a:p>
          <a:p>
            <a:pPr marL="0" indent="0">
              <a:buNone/>
            </a:pPr>
            <a:r>
              <a:rPr lang="ru-RU" sz="1800" dirty="0" smtClean="0"/>
              <a:t>В наши первые затраты входит:</a:t>
            </a:r>
          </a:p>
          <a:p>
            <a:pPr marL="0" indent="0">
              <a:buNone/>
            </a:pPr>
            <a:r>
              <a:rPr lang="ru-RU" sz="1800" dirty="0" smtClean="0"/>
              <a:t>1 – </a:t>
            </a:r>
            <a:r>
              <a:rPr lang="ru-RU" sz="1800" dirty="0" err="1" smtClean="0"/>
              <a:t>найм</a:t>
            </a:r>
            <a:r>
              <a:rPr lang="ru-RU" sz="1800" dirty="0" smtClean="0"/>
              <a:t> </a:t>
            </a:r>
            <a:r>
              <a:rPr lang="ru-RU" sz="1800" dirty="0" err="1" smtClean="0"/>
              <a:t>видеооператора</a:t>
            </a:r>
            <a:r>
              <a:rPr lang="ru-RU" sz="1800" dirty="0" smtClean="0"/>
              <a:t>. (5000 </a:t>
            </a:r>
            <a:r>
              <a:rPr lang="ru-RU" sz="1800" dirty="0" err="1" smtClean="0"/>
              <a:t>руб</a:t>
            </a:r>
            <a:r>
              <a:rPr lang="ru-RU" sz="1800" dirty="0" smtClean="0"/>
              <a:t>) </a:t>
            </a:r>
          </a:p>
          <a:p>
            <a:pPr marL="0" indent="0">
              <a:buNone/>
            </a:pPr>
            <a:r>
              <a:rPr lang="ru-RU" sz="1800" dirty="0" smtClean="0"/>
              <a:t>2 – </a:t>
            </a:r>
            <a:r>
              <a:rPr lang="ru-RU" sz="1800" dirty="0" err="1" smtClean="0"/>
              <a:t>найм</a:t>
            </a:r>
            <a:r>
              <a:rPr lang="ru-RU" sz="1800" dirty="0" smtClean="0"/>
              <a:t> кураторов(3500 </a:t>
            </a:r>
            <a:r>
              <a:rPr lang="ru-RU" sz="1800" dirty="0" err="1" smtClean="0"/>
              <a:t>руб</a:t>
            </a:r>
            <a:r>
              <a:rPr lang="ru-RU" sz="1800" dirty="0" smtClean="0"/>
              <a:t> на 1 куратора)</a:t>
            </a:r>
          </a:p>
          <a:p>
            <a:pPr marL="0" indent="0">
              <a:buNone/>
            </a:pPr>
            <a:r>
              <a:rPr lang="ru-RU" sz="1800" dirty="0" smtClean="0"/>
              <a:t>3 – плата за аутсорсинг в </a:t>
            </a:r>
            <a:r>
              <a:rPr lang="ru-RU" sz="1800" dirty="0" err="1" smtClean="0"/>
              <a:t>маркетиноговых</a:t>
            </a:r>
            <a:r>
              <a:rPr lang="ru-RU" sz="1800" dirty="0" smtClean="0"/>
              <a:t> целях (25000 </a:t>
            </a:r>
            <a:r>
              <a:rPr lang="ru-RU" sz="1800" dirty="0" err="1" smtClean="0"/>
              <a:t>руб</a:t>
            </a:r>
            <a:r>
              <a:rPr lang="ru-RU" sz="1800" dirty="0" smtClean="0"/>
              <a:t>)</a:t>
            </a:r>
          </a:p>
          <a:p>
            <a:pPr marL="0" indent="0">
              <a:buNone/>
            </a:pPr>
            <a:r>
              <a:rPr lang="ru-RU" sz="1800" dirty="0" smtClean="0"/>
              <a:t>4 - инвентарь для проведения записи онлайн курса (7500)</a:t>
            </a:r>
          </a:p>
          <a:p>
            <a:pPr marL="0" indent="0">
              <a:buNone/>
            </a:pPr>
            <a:r>
              <a:rPr lang="ru-RU" sz="1800" dirty="0" smtClean="0"/>
              <a:t>Таким образом, на </a:t>
            </a:r>
            <a:r>
              <a:rPr lang="ru-RU" sz="1800" dirty="0" err="1" smtClean="0"/>
              <a:t>стартапе</a:t>
            </a:r>
            <a:r>
              <a:rPr lang="ru-RU" sz="1800" dirty="0" smtClean="0"/>
              <a:t> потребуется около 50000 </a:t>
            </a:r>
            <a:r>
              <a:rPr lang="ru-RU" sz="1800" dirty="0" err="1" smtClean="0"/>
              <a:t>руб</a:t>
            </a:r>
            <a:endParaRPr lang="ru-RU" sz="1800" dirty="0" smtClean="0"/>
          </a:p>
        </p:txBody>
      </p:sp>
    </p:spTree>
    <p:extLst>
      <p:ext uri="{BB962C8B-B14F-4D97-AF65-F5344CB8AC3E}">
        <p14:creationId xmlns="" xmlns:p14="http://schemas.microsoft.com/office/powerpoint/2010/main" val="30882570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764704"/>
            <a:ext cx="7543800" cy="9144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Способ ведения бухгалтерского учета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Самостоятельно вести налоговый учет </a:t>
            </a:r>
            <a:r>
              <a:rPr lang="ru-RU" dirty="0" err="1" smtClean="0"/>
              <a:t>самозанятого</a:t>
            </a:r>
            <a:r>
              <a:rPr lang="ru-RU" dirty="0" smtClean="0"/>
              <a:t> на федеральной платформе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919139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543800" cy="914400"/>
          </a:xfrm>
        </p:spPr>
        <p:txBody>
          <a:bodyPr/>
          <a:lstStyle/>
          <a:p>
            <a:r>
              <a:rPr lang="ru-RU" dirty="0" smtClean="0"/>
              <a:t>Доходы и расхода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908548499"/>
              </p:ext>
            </p:extLst>
          </p:nvPr>
        </p:nvGraphicFramePr>
        <p:xfrm>
          <a:off x="395536" y="1484784"/>
          <a:ext cx="8206437" cy="4820116"/>
        </p:xfrm>
        <a:graphic>
          <a:graphicData uri="http://schemas.openxmlformats.org/drawingml/2006/table">
            <a:tbl>
              <a:tblPr/>
              <a:tblGrid>
                <a:gridCol w="1416560"/>
                <a:gridCol w="2263293"/>
                <a:gridCol w="4526584"/>
              </a:tblGrid>
              <a:tr h="1242215"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Доходы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ru-RU" sz="1600" dirty="0" smtClean="0"/>
                        <a:t>Продажа онлайн-курсов</a:t>
                      </a:r>
                    </a:p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600" dirty="0" smtClean="0"/>
                        <a:t>План на 2 года:</a:t>
                      </a:r>
                      <a:endParaRPr lang="ru-RU" sz="1600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600" dirty="0" smtClean="0"/>
                        <a:t>Расходы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ru-RU" sz="1600" dirty="0" smtClean="0"/>
                        <a:t>Плата кураторам :</a:t>
                      </a:r>
                      <a:r>
                        <a:rPr lang="ru-RU" sz="1600" baseline="0" dirty="0" smtClean="0"/>
                        <a:t> 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600" baseline="0" dirty="0" smtClean="0"/>
                        <a:t>1 -2 месяца – 1 куратор = 7000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600" baseline="0" dirty="0" smtClean="0"/>
                        <a:t>3-6 месяцев – 3 куратора  = 42000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600" baseline="0" dirty="0" smtClean="0"/>
                        <a:t> 6-12 месяцев – 7 кураторов = 210000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600" baseline="0" dirty="0" smtClean="0"/>
                        <a:t>12-24 месяца- 8 кураторов = 576000</a:t>
                      </a:r>
                      <a:endParaRPr lang="ru-RU" sz="1600" dirty="0" smtClean="0"/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600" dirty="0" smtClean="0"/>
                        <a:t>2.     Налог</a:t>
                      </a:r>
                      <a:r>
                        <a:rPr lang="ru-RU" sz="1600" baseline="0" dirty="0" smtClean="0"/>
                        <a:t> на доходы кураторов (13% от з</a:t>
                      </a:r>
                      <a:r>
                        <a:rPr lang="en-US" sz="1600" baseline="0" dirty="0" smtClean="0"/>
                        <a:t>/</a:t>
                      </a:r>
                      <a:r>
                        <a:rPr lang="ru-RU" sz="1600" baseline="0" dirty="0" smtClean="0"/>
                        <a:t>п)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600" baseline="0" dirty="0" smtClean="0"/>
                        <a:t>1-2 месяца = 455 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600" baseline="0" dirty="0" smtClean="0"/>
                        <a:t>3-6 месяцев = 5460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600" baseline="0" dirty="0" smtClean="0"/>
                        <a:t>6-12 месяцев = 27300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600" baseline="0" dirty="0" smtClean="0"/>
                        <a:t>12-24 месяца = 74880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600" baseline="0" dirty="0" smtClean="0"/>
                        <a:t>3.       Налог на доход </a:t>
                      </a:r>
                      <a:r>
                        <a:rPr lang="ru-RU" sz="1600" baseline="0" dirty="0" err="1" smtClean="0"/>
                        <a:t>самозанятого</a:t>
                      </a:r>
                      <a:r>
                        <a:rPr lang="ru-RU" sz="1600" baseline="0" dirty="0" smtClean="0"/>
                        <a:t> (4%) = 280543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600" dirty="0" smtClean="0"/>
                        <a:t>Итого за 2 года: 1223638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ru-RU" sz="16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3025"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600" dirty="0" smtClean="0"/>
                        <a:t>1-2</a:t>
                      </a:r>
                      <a:r>
                        <a:rPr lang="ru-RU" sz="1600" baseline="0" dirty="0" smtClean="0"/>
                        <a:t> месяца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600" dirty="0" smtClean="0"/>
                        <a:t>20 продаж –70980 </a:t>
                      </a:r>
                      <a:r>
                        <a:rPr lang="ru-RU" sz="1600" dirty="0" err="1" smtClean="0"/>
                        <a:t>руб</a:t>
                      </a:r>
                      <a:r>
                        <a:rPr lang="ru-RU" sz="1600" dirty="0" smtClean="0"/>
                        <a:t>  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5785"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600" dirty="0" smtClean="0"/>
                        <a:t>3-6 месяцев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600" dirty="0" smtClean="0"/>
                        <a:t>140 продаж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 - 558600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61843"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600" dirty="0" smtClean="0"/>
                        <a:t>6-12 месяцев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600" dirty="0" smtClean="0"/>
                        <a:t>600 продаж – 2394000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3624"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600" dirty="0" smtClean="0"/>
                        <a:t>12-24 месяцев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600" dirty="0" smtClean="0"/>
                        <a:t>1000 продаж - 3990000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3624"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600" dirty="0" smtClean="0"/>
                        <a:t>Итого: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600" dirty="0" smtClean="0"/>
                        <a:t>7013580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baseline="0" dirty="0" err="1" smtClean="0"/>
                        <a:t>руб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1951798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7543800" cy="914400"/>
          </a:xfrm>
        </p:spPr>
        <p:txBody>
          <a:bodyPr/>
          <a:lstStyle/>
          <a:p>
            <a:r>
              <a:rPr lang="ru-RU" dirty="0" smtClean="0"/>
              <a:t>Оборотный капитал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Оборотный капитал покажет наше </a:t>
            </a:r>
            <a:r>
              <a:rPr lang="ru-RU" sz="2000" dirty="0" err="1" smtClean="0"/>
              <a:t>наше</a:t>
            </a:r>
            <a:r>
              <a:rPr lang="ru-RU" sz="2000" dirty="0" smtClean="0"/>
              <a:t> финансовое развитие. Это поможет держать работу проекта в правильном русле.</a:t>
            </a:r>
          </a:p>
          <a:p>
            <a:pPr marL="0" indent="0">
              <a:buNone/>
            </a:pPr>
            <a:r>
              <a:rPr lang="ru-RU" sz="2000" dirty="0" smtClean="0"/>
              <a:t>Срок окупаемости составит 2 месяца.</a:t>
            </a:r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27885677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685801"/>
            <a:ext cx="7185992" cy="5551511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Наш продукт направлен на физическое воспитание – и благодаря этому </a:t>
            </a:r>
          </a:p>
          <a:p>
            <a:pPr marL="0" indent="0">
              <a:buNone/>
            </a:pPr>
            <a:r>
              <a:rPr lang="ru-RU" dirty="0" smtClean="0"/>
              <a:t>мы можем помочь людям в решении проблем физического характера:</a:t>
            </a:r>
          </a:p>
          <a:p>
            <a:pPr marL="0" indent="0">
              <a:buNone/>
            </a:pPr>
            <a:r>
              <a:rPr lang="ru-RU" dirty="0" smtClean="0"/>
              <a:t>боли в суставах, проблемы с ОДА, проблем связанных с малоподвижным образом жизни и так далее. </a:t>
            </a:r>
          </a:p>
          <a:p>
            <a:pPr marL="0" indent="0">
              <a:buNone/>
            </a:pPr>
            <a:r>
              <a:rPr lang="ru-RU" dirty="0" smtClean="0"/>
              <a:t> 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836712"/>
            <a:ext cx="7543800" cy="504056"/>
          </a:xfrm>
        </p:spPr>
        <p:txBody>
          <a:bodyPr/>
          <a:lstStyle/>
          <a:p>
            <a:r>
              <a:rPr lang="ru-RU" dirty="0" smtClean="0"/>
              <a:t>Польза продукта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75878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77240" y="980728"/>
            <a:ext cx="7543800" cy="3096344"/>
          </a:xfrm>
        </p:spPr>
        <p:txBody>
          <a:bodyPr/>
          <a:lstStyle/>
          <a:p>
            <a:r>
              <a:rPr lang="ru-RU" dirty="0" smtClean="0"/>
              <a:t>СПАСИБО ЗА ВНИМАНИЕ!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457185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293</TotalTime>
  <Words>1037</Words>
  <Application>Microsoft Office PowerPoint</Application>
  <PresentationFormat>Экран (4:3)</PresentationFormat>
  <Paragraphs>205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Базовая</vt:lpstr>
      <vt:lpstr>3D – новые инновации в фитнесе</vt:lpstr>
      <vt:lpstr>Наша команда</vt:lpstr>
      <vt:lpstr>Булат Ситдиков – менеджер проекта</vt:lpstr>
      <vt:lpstr>Формирование бизнес-идеи</vt:lpstr>
      <vt:lpstr>Продукт</vt:lpstr>
      <vt:lpstr>Конкурентноспособность продукта</vt:lpstr>
      <vt:lpstr>Конкурентноспособность</vt:lpstr>
      <vt:lpstr>Необходимость лицензирования, степень готовности к выпуску и полезность для потребителя</vt:lpstr>
      <vt:lpstr>5 сил Портера</vt:lpstr>
      <vt:lpstr>Польза продукта</vt:lpstr>
      <vt:lpstr>Слайд 11</vt:lpstr>
      <vt:lpstr>SWOT - анализ</vt:lpstr>
      <vt:lpstr>PEST - анализ</vt:lpstr>
      <vt:lpstr>Анализ целевой аудитории</vt:lpstr>
      <vt:lpstr>Рекламные мероприятия</vt:lpstr>
      <vt:lpstr>Стартовый этап</vt:lpstr>
      <vt:lpstr>Способ ведения бухгалтерского учета</vt:lpstr>
      <vt:lpstr>Доходы и расхода</vt:lpstr>
      <vt:lpstr>Оборотный капитал</vt:lpstr>
      <vt:lpstr>Польза продукта</vt:lpstr>
      <vt:lpstr>СПАСИБО ЗА ВНИМАНИЕ! </vt:lpstr>
    </vt:vector>
  </TitlesOfParts>
  <Company>45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– новые инновации в фитнесе</dc:title>
  <dc:creator>WorldSkills</dc:creator>
  <cp:lastModifiedBy>Acer Swift</cp:lastModifiedBy>
  <cp:revision>9</cp:revision>
  <dcterms:created xsi:type="dcterms:W3CDTF">2023-05-31T08:09:46Z</dcterms:created>
  <dcterms:modified xsi:type="dcterms:W3CDTF">2023-07-16T18:29:21Z</dcterms:modified>
</cp:coreProperties>
</file>