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5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EC43F8-D887-4CAF-91F7-AF4D89D46093}">
  <a:tblStyle styleId="{AAEC43F8-D887-4CAF-91F7-AF4D89D4609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53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8743df572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g18743df572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8f5e1db82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g18f5e1db82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96f034dc6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g196f034dc6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a6a7c26981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g1a6a7c26981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market.cnews.ru/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h.careers/" TargetMode="External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youget.pro/" TargetMode="External"/><Relationship Id="rId4" Type="http://schemas.openxmlformats.org/officeDocument/2006/relationships/hyperlink" Target="mailto:bortnovskiy@gmail.com" TargetMode="External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ru-RU"/>
              <a:t>YouGet.Pro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/>
              <a:t>платформа подбора</a:t>
            </a:r>
            <a:r>
              <a:rPr lang="ru-RU"/>
              <a:t> ИТ-команд и </a:t>
            </a:r>
            <a:r>
              <a:rPr lang="ru-RU"/>
              <a:t>ИТ-продуктов  для бизнеса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/>
              <a:t>Бортновский Дмитрий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/>
              <a:t>+7 (905) 532-0393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/>
              <a:t>28.11.2022</a:t>
            </a:r>
            <a:endParaRPr/>
          </a:p>
        </p:txBody>
      </p:sp>
      <p:pic>
        <p:nvPicPr>
          <p:cNvPr descr="Изображение выглядит как текст&#10;&#10;Автоматически созданное описание" id="90" name="Google Shape;9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133" y="255931"/>
            <a:ext cx="4793215" cy="1732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1613" y="790532"/>
            <a:ext cx="1326751" cy="124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78278" y="959860"/>
            <a:ext cx="1733011" cy="97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02771" y="789610"/>
            <a:ext cx="2182822" cy="1127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48719" y="6368011"/>
            <a:ext cx="2328333" cy="41716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>
            <p:ph idx="1" type="subTitle"/>
          </p:nvPr>
        </p:nvSpPr>
        <p:spPr>
          <a:xfrm>
            <a:off x="1710975" y="5674891"/>
            <a:ext cx="91440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1" lang="ru-RU">
                <a:solidFill>
                  <a:srgbClr val="FF0000"/>
                </a:solidFill>
                <a:highlight>
                  <a:schemeClr val="lt1"/>
                </a:highlight>
              </a:rPr>
              <a:t>Драфт презентации</a:t>
            </a:r>
            <a:endParaRPr i="1">
              <a:solidFill>
                <a:srgbClr val="FF0000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Команда проекта</a:t>
            </a:r>
            <a:endParaRPr/>
          </a:p>
        </p:txBody>
      </p:sp>
      <p:sp>
        <p:nvSpPr>
          <p:cNvPr id="101" name="Google Shape;10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75443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ru-RU" sz="2500"/>
              <a:t>Бортновский Дмитрий Константинович</a:t>
            </a:r>
            <a:endParaRPr sz="25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СЕО, </a:t>
            </a:r>
            <a:r>
              <a:rPr lang="ru-RU" sz="1900"/>
              <a:t>15+ лет в ИТ, </a:t>
            </a:r>
            <a:r>
              <a:rPr lang="ru-RU" sz="1900"/>
              <a:t>MBA 2019 МГУ “Инновации и развитие бизнеса”</a:t>
            </a:r>
            <a:endParaRPr sz="19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/>
              <a:t>+7-905-532-0393</a:t>
            </a:r>
            <a:endParaRPr sz="19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t/>
            </a:r>
            <a:endParaRPr sz="1900"/>
          </a:p>
          <a:p>
            <a:pPr indent="-37544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Абдрахманов Ринат (СТО)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544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Натахин Денис (CLO)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544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Аутсорс (маркетинг, дизайн, разработка)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544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Филимонов Илья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544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Директор по маркетингу и продажам (вакансия)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02" name="Google Shape;102;p14"/>
          <p:cNvSpPr txBox="1"/>
          <p:nvPr/>
        </p:nvSpPr>
        <p:spPr>
          <a:xfrm>
            <a:off x="838200" y="1459889"/>
            <a:ext cx="105156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1" i="1" sz="1000" u="none" cap="none" strike="noStrike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1" sz="1000" u="none" cap="none" strike="noStrike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1" sz="1000" u="none" cap="none" strike="noStrike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1" sz="1000" u="none" cap="none" strike="noStrike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04" name="Google Shape;10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Чью проблему решает проект?</a:t>
            </a:r>
            <a:endParaRPr/>
          </a:p>
        </p:txBody>
      </p:sp>
      <p:sp>
        <p:nvSpPr>
          <p:cNvPr id="110" name="Google Shape;110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YouGet.Pro - платформа для бизнеса, которому нужна помощь в выборе ИТ-продукта, ИТ-технологии и ИТ-команды (исполнителя). Сокращает издержки на поиск продукта, исполнителя, выполнение и администрирование проекта. Дополнительно для заказчика и исполнителя предоставляет инструменты финансирования (факторинг) и страхования сделки. 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YouGet.Pro организовывает сетевое взаимодействие участников: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⁃ заказчики (компании)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⁃ проектные/продуктовые менеджеры и консультанты (помогают с формулировкой бизнес-задачи заказчику)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⁃ исполнители - фриланс-команды и компании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⁃ вендоры - поставщики продуктов путать с одиноким фрилансом без команды)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⁃ менеджеры по продажам (лидогенераторы)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⁃ hr-менеджеры (комплектаторы команд)</a:t>
            </a:r>
            <a:endParaRPr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-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⁃ Специалисты, эксперты (члены команд)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838200" y="1459866"/>
            <a:ext cx="105156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13" name="Google Shape;11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Какую проблему решает проект?</a:t>
            </a:r>
            <a:endParaRPr/>
          </a:p>
        </p:txBody>
      </p:sp>
      <p:sp>
        <p:nvSpPr>
          <p:cNvPr id="119" name="Google Shape;119;p16"/>
          <p:cNvSpPr txBox="1"/>
          <p:nvPr>
            <p:ph idx="1" type="body"/>
          </p:nvPr>
        </p:nvSpPr>
        <p:spPr>
          <a:xfrm>
            <a:off x="838200" y="16189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Проблемы заказчиков (компаний) 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Избыточные издержки на поиск новых подрядчиков, продуктов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Избыточные издержки на сравнение предложений подрядчиков, сравнение продуктов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Избыточные издержки на администрирование (документооборот, счета, сверки работ, оплата)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Низкое качество исполнителей, нет гарантии результата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Недостаточное финансирование проектов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Нет полной утилизации ит-специалистов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Проблемы исполнителей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Дефицит постоянных заказов, мало заказов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Дефицит ликвидности, отсрочки платежей по текущим заказам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Нет доступа к релевантным проектам, 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Низкий средний чек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Проблемы HR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Избыточные затраты на мониторинг профилей кандидатов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eriod"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Сложность в формировании новых технологических направлений</a:t>
            </a:r>
            <a:endParaRPr sz="3300"/>
          </a:p>
        </p:txBody>
      </p:sp>
      <p:sp>
        <p:nvSpPr>
          <p:cNvPr id="120" name="Google Shape;1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Предлагаемое решение</a:t>
            </a:r>
            <a:endParaRPr/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838200" y="1825625"/>
            <a:ext cx="113538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Создание единого информационного пространства, платформы YouGet.Pro, обеспечивающую  сетевую координацию участников.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Снижающую трансакционные издержки на поиск и взаимодействие, предоставляет финансирование и страхование, повышает эффективность участников.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Поддерживающего процесс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Регистрации, заявка-коммуникации-сравнение и выбор предложений, заключения сделки, администрирования сделки, СЭД, факторинга, страхования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А также предоставляющего механики: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Поиска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Рекомендательных сервисов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на базе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Базы знаний продуктов и технологий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Базы компаний и исполнителей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Машинного обучения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838200" y="1459873"/>
            <a:ext cx="10515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Бизнес-модель (как и на чем проект зарабатывает)</a:t>
            </a:r>
            <a:endParaRPr/>
          </a:p>
        </p:txBody>
      </p:sp>
      <p:sp>
        <p:nvSpPr>
          <p:cNvPr id="136" name="Google Shape;13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Комиссия с выполненных проектов на платформе (% с  исполнителей)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Комиссия с купленных продуктов (% с вендоров)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Комиссия с аутстафа персонала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Услуги по поиску и трудоустройству персонала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Услуги консалтинга для заказчика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Подписка на платформу от заказчиков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500">
                <a:latin typeface="Times New Roman"/>
                <a:ea typeface="Times New Roman"/>
                <a:cs typeface="Times New Roman"/>
                <a:sym typeface="Times New Roman"/>
              </a:rPr>
              <a:t>Подключение к платформе исполнителей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838200" y="1459866"/>
            <a:ext cx="10515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39" name="Google Shape;13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Объем рынка и его тренды (растет, падает)</a:t>
            </a:r>
            <a:endParaRPr/>
          </a:p>
        </p:txBody>
      </p:sp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838200" y="1825625"/>
            <a:ext cx="10515600" cy="45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200">
                <a:solidFill>
                  <a:srgbClr val="2C8CD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TECHNET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Стартовый рынок - рынок ит-услуг и продуктов РФ: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TAM - 880 млрд руб,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SAM - 88 млрд,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SOM - 1-2 млрд руб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Также модель возможно масштабировать по географии (за пределы РФ) и отраслям (digital отрасль, проектирование и др)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 txBox="1"/>
          <p:nvPr/>
        </p:nvSpPr>
        <p:spPr>
          <a:xfrm>
            <a:off x="838200" y="1459872"/>
            <a:ext cx="1051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48" name="Google Shape;1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Конкуренты и ваши конкурентные преимущества</a:t>
            </a:r>
            <a:endParaRPr/>
          </a:p>
        </p:txBody>
      </p:sp>
      <p:sp>
        <p:nvSpPr>
          <p:cNvPr id="154" name="Google Shape;154;p2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Прямые конкуренты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Skipp.pro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AutoNum type="arabicPeriod"/>
            </a:pPr>
            <a:r>
              <a:rPr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https://market.cnews.ru/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https://picktech.ru/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Косвенные конкуренты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ИТ-интеграторы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ИТ-вендоры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ИТ-компании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Торговые площадки (закупки)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Агентства по подбору персонала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Фриланс биржи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 YouGet.Pro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Максимально широкий охват технологий и продуктов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Исполнители - фриланс-команды и компании (покрытие низкого-среднего-высокого ценового сегмента)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Финансовые сервисы - факторинг и страхование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56" name="Google Shape;15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Ваши технологии и «секретный соус»</a:t>
            </a:r>
            <a:endParaRPr/>
          </a:p>
        </p:txBody>
      </p:sp>
      <p:sp>
        <p:nvSpPr>
          <p:cNvPr id="162" name="Google Shape;162;p21"/>
          <p:cNvSpPr txBox="1"/>
          <p:nvPr>
            <p:ph idx="1" type="body"/>
          </p:nvPr>
        </p:nvSpPr>
        <p:spPr>
          <a:xfrm>
            <a:off x="838200" y="1825625"/>
            <a:ext cx="105156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8400">
                <a:solidFill>
                  <a:srgbClr val="2C8CD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ИСКУССТВЕННЫЙ ИНТЕЛЛЕКТ</a:t>
            </a:r>
            <a:endParaRPr b="1" sz="8400">
              <a:solidFill>
                <a:srgbClr val="2C8CD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8400">
                <a:solidFill>
                  <a:srgbClr val="2C8CD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ТЕХНОЛОГИИ МАШИННОГО ОБУЧЕНИЯ И КОГНИТИВНЫЕ ТЕХНОЛОГИИ</a:t>
            </a:r>
            <a:endParaRPr b="1" sz="8400">
              <a:solidFill>
                <a:srgbClr val="2C8CD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8400">
                <a:solidFill>
                  <a:srgbClr val="2C8CD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ТЕХНОЛОГИИ ХРАНЕНИЯ И АНАЛИЗА БОЛЬШИХ ДАННЫХ</a:t>
            </a:r>
            <a:endParaRPr b="1" sz="8400">
              <a:solidFill>
                <a:srgbClr val="2C8CD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8400">
                <a:latin typeface="Times New Roman"/>
                <a:ea typeface="Times New Roman"/>
                <a:cs typeface="Times New Roman"/>
                <a:sym typeface="Times New Roman"/>
              </a:rPr>
              <a:t>Применяемые технологии:</a:t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8400">
                <a:latin typeface="Times New Roman"/>
                <a:ea typeface="Times New Roman"/>
                <a:cs typeface="Times New Roman"/>
                <a:sym typeface="Times New Roman"/>
              </a:rPr>
              <a:t>Базы знаний продуктов и технологий</a:t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8400">
                <a:latin typeface="Times New Roman"/>
                <a:ea typeface="Times New Roman"/>
                <a:cs typeface="Times New Roman"/>
                <a:sym typeface="Times New Roman"/>
              </a:rPr>
              <a:t>Базы компаний, команд и исполнителей</a:t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8400">
                <a:latin typeface="Times New Roman"/>
                <a:ea typeface="Times New Roman"/>
                <a:cs typeface="Times New Roman"/>
                <a:sym typeface="Times New Roman"/>
              </a:rPr>
              <a:t>Поиск</a:t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8400">
                <a:latin typeface="Times New Roman"/>
                <a:ea typeface="Times New Roman"/>
                <a:cs typeface="Times New Roman"/>
                <a:sym typeface="Times New Roman"/>
              </a:rPr>
              <a:t>Машинное обучение</a:t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8400">
                <a:latin typeface="Times New Roman"/>
                <a:ea typeface="Times New Roman"/>
                <a:cs typeface="Times New Roman"/>
                <a:sym typeface="Times New Roman"/>
              </a:rPr>
              <a:t>Рекомендательные сервисы</a:t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lang="ru-RU" sz="8400">
                <a:latin typeface="Times New Roman"/>
                <a:ea typeface="Times New Roman"/>
                <a:cs typeface="Times New Roman"/>
                <a:sym typeface="Times New Roman"/>
              </a:rPr>
              <a:t>Бизнес-логика (Регистрация, заявка-коммуникации-сравнение и выбор предложений, заключение сделки, администрирование сделки, СЭД, факторинг, страхование)</a:t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512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•"/>
            </a:pPr>
            <a:r>
              <a:rPr i="1" lang="ru-RU" sz="8600">
                <a:latin typeface="Times New Roman"/>
                <a:ea typeface="Times New Roman"/>
                <a:cs typeface="Times New Roman"/>
                <a:sym typeface="Times New Roman"/>
              </a:rPr>
              <a:t>Можете описать отдельно технологии для MVP и core-product или версии 1,2, если используемые технологии будут меняться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512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i="1" lang="ru-RU" sz="8600"/>
              <a:t>Отметьте также используемые сквозные технологии из списка НТИ и добавьте обоснование соответствия идеи выбранным технологиям</a:t>
            </a:r>
            <a:endParaRPr i="1" sz="8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600"/>
          </a:p>
        </p:txBody>
      </p:sp>
      <p:sp>
        <p:nvSpPr>
          <p:cNvPr id="163" name="Google Shape;163;p21"/>
          <p:cNvSpPr txBox="1"/>
          <p:nvPr/>
        </p:nvSpPr>
        <p:spPr>
          <a:xfrm>
            <a:off x="942925" y="1270624"/>
            <a:ext cx="10515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65" name="Google Shape;16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"/>
          <p:cNvSpPr txBox="1"/>
          <p:nvPr>
            <p:ph type="title"/>
          </p:nvPr>
        </p:nvSpPr>
        <p:spPr>
          <a:xfrm>
            <a:off x="838200" y="365125"/>
            <a:ext cx="9079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Что уже было сделано по проекту (на 26.10.22)</a:t>
            </a:r>
            <a:endParaRPr/>
          </a:p>
        </p:txBody>
      </p:sp>
      <p:sp>
        <p:nvSpPr>
          <p:cNvPr id="171" name="Google Shape;171;p2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Исследованы tech стартапы США и Европы, получившие первые раунды инвестиции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Исследованы глобальные тренды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Сформированы гипотез проблем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Проведены проблемные интервью стейкхолдеров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Начато формирование базы команд и подрядчиков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Начат пресейл заказчикам (тестирование комиссии за проекты)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Начат пресейл подрядчикам на заключение агентских договоров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Поставлены задачи юристам на разработку договорной базы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Font typeface="Times New Roman"/>
              <a:buChar char="•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Поставлены задачи на разработку landing-page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72" name="Google Shape;172;p22"/>
          <p:cNvSpPr txBox="1"/>
          <p:nvPr/>
        </p:nvSpPr>
        <p:spPr>
          <a:xfrm>
            <a:off x="838200" y="1459866"/>
            <a:ext cx="1051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74" name="Google Shape;17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Технологические риски и как с ними работаете</a:t>
            </a:r>
            <a:endParaRPr/>
          </a:p>
        </p:txBody>
      </p:sp>
      <p:sp>
        <p:nvSpPr>
          <p:cNvPr id="180" name="Google Shape;180;p23"/>
          <p:cNvSpPr txBox="1"/>
          <p:nvPr>
            <p:ph idx="1" type="body"/>
          </p:nvPr>
        </p:nvSpPr>
        <p:spPr>
          <a:xfrm>
            <a:off x="838200" y="1825625"/>
            <a:ext cx="105156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Расчет рисков исходя из наиболее валидного (для данного проекта) анализа, например, как PEST, SWOT и.т.п </a:t>
            </a:r>
            <a:endParaRPr/>
          </a:p>
        </p:txBody>
      </p:sp>
      <p:sp>
        <p:nvSpPr>
          <p:cNvPr id="181" name="Google Shape;181;p23"/>
          <p:cNvSpPr txBox="1"/>
          <p:nvPr/>
        </p:nvSpPr>
        <p:spPr>
          <a:xfrm>
            <a:off x="838200" y="1459873"/>
            <a:ext cx="105156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1" lang="ru-RU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изменилось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83" name="Google Shape;18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3"/>
          <p:cNvSpPr txBox="1"/>
          <p:nvPr/>
        </p:nvSpPr>
        <p:spPr>
          <a:xfrm>
            <a:off x="968625" y="3035175"/>
            <a:ext cx="68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Разрушение инфраструктуры РФ (ЦОДЫ, Сети передачи данных)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968625" y="4396975"/>
            <a:ext cx="68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Санкции и ограничения на ИТ-команды и ИТ-продукты из РФ в США и Европе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1327675" y="3515975"/>
            <a:ext cx="68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отказоустойчивой (распределенной инфраструктуры)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1635050" y="4921150"/>
            <a:ext cx="68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Ориентация на рынки РФ, СНГ, Азии, 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Африки,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Востока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3"/>
          <p:cNvSpPr txBox="1"/>
          <p:nvPr/>
        </p:nvSpPr>
        <p:spPr>
          <a:xfrm>
            <a:off x="1069375" y="5642525"/>
            <a:ext cx="68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Курс доллара - снижение конкурентоспособности за счет сильного рубля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Основные финансовые показатели</a:t>
            </a:r>
            <a:endParaRPr/>
          </a:p>
        </p:txBody>
      </p:sp>
      <p:sp>
        <p:nvSpPr>
          <p:cNvPr id="194" name="Google Shape;194;p24"/>
          <p:cNvSpPr txBox="1"/>
          <p:nvPr>
            <p:ph idx="1" type="body"/>
          </p:nvPr>
        </p:nvSpPr>
        <p:spPr>
          <a:xfrm>
            <a:off x="1025175" y="1939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Укажите основные ваши финансовые показатели на сейчас (если они есть) и планируемые к 15 декабря, через год или другой выбранный период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Выйти на 1+ сделку по брокерской модели к 15 декабря.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Рассчитать юнит-экономику и фин-модель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Сформировать продуктовый и финансовый план 2023-2025.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95" name="Google Shape;195;p24"/>
          <p:cNvSpPr txBox="1"/>
          <p:nvPr/>
        </p:nvSpPr>
        <p:spPr>
          <a:xfrm>
            <a:off x="918875" y="1406178"/>
            <a:ext cx="10515600" cy="4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197" name="Google Shape;19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4"/>
          <p:cNvSpPr txBox="1"/>
          <p:nvPr/>
        </p:nvSpPr>
        <p:spPr>
          <a:xfrm>
            <a:off x="1140425" y="4025719"/>
            <a:ext cx="10515600" cy="18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Структура финансирования</a:t>
            </a:r>
            <a:endParaRPr/>
          </a:p>
        </p:txBody>
      </p:sp>
      <p:graphicFrame>
        <p:nvGraphicFramePr>
          <p:cNvPr id="204" name="Google Shape;204;p25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{AAEC43F8-D887-4CAF-91F7-AF4D89D46093}</a:tableStyleId>
              </a:tblPr>
              <a:tblGrid>
                <a:gridCol w="2547800"/>
                <a:gridCol w="2223400"/>
                <a:gridCol w="2872200"/>
                <a:gridCol w="28722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Название этапа календарного плана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Длительность этапа (месяцы)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Стоимость, руб.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Источник финансирования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Анализ рынка, упаковка и поиск маркет-фита по брокериджу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1 000 000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Собственные средства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Прототипирование платформы и проблем-солюшн фита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3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1 000 000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Собственные средства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MVP платформы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u="none" cap="none" strike="noStrike"/>
                        <a:t>3-6 мес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4 000 000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ИТ-грант или частные инвестиции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/>
                        <a:t>Итого: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9-12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6 000 000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5" name="Google Shape;205;p25"/>
          <p:cNvSpPr txBox="1"/>
          <p:nvPr/>
        </p:nvSpPr>
        <p:spPr>
          <a:xfrm>
            <a:off x="838200" y="1459871"/>
            <a:ext cx="10515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07" name="Google Shape;20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Цели на акселератор – до 15 декабря</a:t>
            </a:r>
            <a:endParaRPr/>
          </a:p>
        </p:txBody>
      </p:sp>
      <p:sp>
        <p:nvSpPr>
          <p:cNvPr id="213" name="Google Shape;213;p26"/>
          <p:cNvSpPr txBox="1"/>
          <p:nvPr>
            <p:ph idx="1" type="body"/>
          </p:nvPr>
        </p:nvSpPr>
        <p:spPr>
          <a:xfrm>
            <a:off x="838200" y="145986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Ниже приведены примеры. Сформулируйте цели по SMART. Для следующей встречи с трекером отметьте – </a:t>
            </a:r>
            <a:r>
              <a:rPr b="1" i="1" lang="ru-RU" sz="1000">
                <a:solidFill>
                  <a:srgbClr val="FF0000"/>
                </a:solidFill>
              </a:rPr>
              <a:t>Изменилось</a:t>
            </a:r>
            <a:r>
              <a:rPr b="1" i="1" lang="ru-RU" sz="1000">
                <a:solidFill>
                  <a:srgbClr val="2F5496"/>
                </a:solidFill>
              </a:rPr>
              <a:t>/</a:t>
            </a:r>
            <a:r>
              <a:rPr b="1" i="1" lang="ru-RU" sz="1000">
                <a:solidFill>
                  <a:srgbClr val="548135"/>
                </a:solidFill>
              </a:rPr>
              <a:t>Не изменилось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i="1" sz="1000"/>
          </a:p>
        </p:txBody>
      </p:sp>
      <p:sp>
        <p:nvSpPr>
          <p:cNvPr id="214" name="Google Shape;214;p26"/>
          <p:cNvSpPr txBox="1"/>
          <p:nvPr/>
        </p:nvSpPr>
        <p:spPr>
          <a:xfrm>
            <a:off x="671439" y="2004226"/>
            <a:ext cx="324971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Упаковать и запустить продукт - подбор команд под бизнес-задачи 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Посчитать фин-модель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Исследовать проблем-солюшн фит для платформы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этого необходимо: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26"/>
          <p:cNvSpPr txBox="1"/>
          <p:nvPr/>
        </p:nvSpPr>
        <p:spPr>
          <a:xfrm>
            <a:off x="4471144" y="1998869"/>
            <a:ext cx="324971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Продажи и клиенты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Привлечь 10+ команд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Привлечь 5+ подрядчиков 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Закрыть 1 или более сделку по модели брокериджа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397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этого необходимо: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Запустить Landing page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Подготовить креативы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Запустить тест онлайн-офлайн каналов привлечения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Открыть ЮЛ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Договорную конструкцию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26"/>
          <p:cNvSpPr txBox="1"/>
          <p:nvPr/>
        </p:nvSpPr>
        <p:spPr>
          <a:xfrm>
            <a:off x="8270850" y="2004226"/>
            <a:ext cx="324971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Стратегия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Привлечь 4 млн руб грантовых средств или частные инвестиции на верифицированную идею платформы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этого необходимо: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t/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18" name="Google Shape;21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Дневник проекта – 26.10.2022 (старт)</a:t>
            </a:r>
            <a:endParaRPr/>
          </a:p>
        </p:txBody>
      </p:sp>
      <p:sp>
        <p:nvSpPr>
          <p:cNvPr id="224" name="Google Shape;224;p27"/>
          <p:cNvSpPr txBox="1"/>
          <p:nvPr>
            <p:ph idx="1" type="body"/>
          </p:nvPr>
        </p:nvSpPr>
        <p:spPr>
          <a:xfrm>
            <a:off x="838200" y="145986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На первую встречу с трекерами верхнюю часть можно не заполнять. Для каждой встречи с трекером слайд копируется и заполняется заново</a:t>
            </a:r>
            <a:endParaRPr/>
          </a:p>
        </p:txBody>
      </p:sp>
      <p:sp>
        <p:nvSpPr>
          <p:cNvPr id="225" name="Google Shape;225;p27"/>
          <p:cNvSpPr txBox="1"/>
          <p:nvPr/>
        </p:nvSpPr>
        <p:spPr>
          <a:xfrm>
            <a:off x="838225" y="1864475"/>
            <a:ext cx="9996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Планы на следующую неделю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0" i="0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Упаковать посадочную страницу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Проанализировать статистику запросов в поисковых системах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0" i="0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Запустить продвижение, исходя из статистики запросов и компетенций ит-команд|продуктов на платформе (40 человек)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0" i="0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 оффлайн канала (конференция), тест онлайн каналов (директ, доски, smm, тг каналы, сообщества)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0" i="0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Придумать название сервиса (5 букв)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27" name="Google Shape;22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Дневник проекта – 02.11.2022 (встреча 2)</a:t>
            </a:r>
            <a:endParaRPr/>
          </a:p>
        </p:txBody>
      </p:sp>
      <p:sp>
        <p:nvSpPr>
          <p:cNvPr id="233" name="Google Shape;233;p28"/>
          <p:cNvSpPr txBox="1"/>
          <p:nvPr>
            <p:ph idx="1" type="body"/>
          </p:nvPr>
        </p:nvSpPr>
        <p:spPr>
          <a:xfrm>
            <a:off x="838200" y="145986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Для каждой встречи с трекером слайд копируется и заполняется заново. Не удаляйте слайды с результатами предыдущих встреч</a:t>
            </a:r>
            <a:endParaRPr/>
          </a:p>
        </p:txBody>
      </p:sp>
      <p:sp>
        <p:nvSpPr>
          <p:cNvPr id="234" name="Google Shape;234;p28"/>
          <p:cNvSpPr txBox="1"/>
          <p:nvPr/>
        </p:nvSpPr>
        <p:spPr>
          <a:xfrm>
            <a:off x="671500" y="1793045"/>
            <a:ext cx="32496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запланировано на прошедшую неделю?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Упаковать посадочную страницу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Проанализировать статистику запросов в поисковых системах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Запустить продвижение, исходя из статистики запросов и компетенций ит-команд|продуктов на платформе (40 человек)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 оффлайн канала (конференция), тест онлайн каналов (директ, доски, smm, тг каналы, сообщества)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Придумать название сервиса (5 букв)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>
            <a:off x="4471194" y="1787682"/>
            <a:ext cx="3249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сделано?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1.Посадочная страница (60-70% готовности MVP)</a:t>
            </a:r>
            <a:br>
              <a:rPr lang="ru-RU" sz="1000"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2. Первичный анализ по теме 1С в вордстате, анализ объявления на авито, сообщества в тг</a:t>
            </a:r>
            <a:br>
              <a:rPr lang="ru-RU" sz="1000">
                <a:latin typeface="Calibri"/>
                <a:ea typeface="Calibri"/>
                <a:cs typeface="Calibri"/>
                <a:sym typeface="Calibri"/>
              </a:rPr>
            </a:br>
            <a:r>
              <a:rPr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 оффлайн канала, конференция 1C ERP (10+ визиток клиентам - ноль встреч запланировано. 2 встречи с партнерами-исполнителями запланировано: 1 -15 человек по 1 ,2-продуктовая команда шины данных)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Проведен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 2 раунда переговоров с компанией IT-megastar, на агентскую схему по темам аутстаф, и заказная разработка. План - заключить контракт через 1-2 раунда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Договоренность с 2 исполнителями (PM и аналитик)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Разработка агентского договора и договора с исполнителем (50% готовности)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Сформирована направления продуктов (8 направлений). Обсуждение и подготовка продукта для группы стартап-акселлератор (консультация по выбору технического решения, и помощи в выборе исполнителя)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Сформирован шорт лист названий: Найди.ПРО, You get pro, get pro, зарегистрированы домены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8"/>
          <p:cNvSpPr txBox="1"/>
          <p:nvPr/>
        </p:nvSpPr>
        <p:spPr>
          <a:xfrm>
            <a:off x="8270900" y="1793046"/>
            <a:ext cx="3249600" cy="2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Выводы/инсайты недели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Сменить фокус с исследования рынка на первые сделки. Сделать это основным KPI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Зачем? Понять юнит-экономику и узкие места процесса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Первым этапом - рассылка в ближнем окружении (бывшие работодатели, коллеги, сообщества, лиды)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Гипотеза 1 продуктовой линейки: 1. ИТ-проекты 2. Аутстаф и подбор персонала 3. Подбор ИТ-продуктов</a:t>
            </a:r>
            <a:br>
              <a:rPr lang="ru-RU" sz="1000"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Гипотеза 2 (1): Схема сделки: 1. Поиск клиента - 2. продажа консалтинга (консультация по задаче, формулирование задачи, подбор команды и или продукта). Получение оплаты 3.Курирование команды исполнителя, получение оплаты (комиссии с проекта). </a:t>
            </a:r>
            <a:br>
              <a:rPr lang="ru-RU" sz="1000"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Гипотеза 3 - продажа подписки на доступ к плтформе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>
            <a:off x="671550" y="4421649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Планы на следующую неделю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ближнего круга потенциальных клиентов по всему перечню продуктов (8 направлений)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с клиентами (1+ встреча)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Подготовить посадочную страницу (лендинг MVP, формы сбора данных, 152 фз, чат хостинг, почта) для теста каналов привлечения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Выбрать 2-3 продукта и 3 канала платной рекламы, подготовить рекламные сообщения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с 2 партнерами о сотрудничестве и размере комиссии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Обсудить специалистов (10 человек) по направлению WMS, TMS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4531900" y="5180650"/>
            <a:ext cx="3249600" cy="28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Узкое» место - что тормозит?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AutoNum type="arabicPeriod"/>
            </a:pPr>
            <a:r>
              <a:rPr lang="ru-RU" sz="1000"/>
              <a:t>Текущий подрядчик по лэндингу - срыв сроков</a:t>
            </a:r>
            <a:endParaRPr sz="1000"/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ru-RU" sz="1000"/>
              <a:t>Нет маркетолога по выбору и настройке рекламной кампании (найти маркетолога!)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8270846" y="4657899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Запрос к трекеру/экспертам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Комментарии по лендингу и неймингу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Ответ- youget.pro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описать в предложении схему монетизации (бесплатно или подписка)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Комментарии по фокусу на сделках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 - Да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Коммен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тарии по продукту для сообщества акселлератора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 - нет. Возможно, для тех,  кто уже получил грант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Комментарий по продуктовой линейке и продвижению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 - выбрать 2-3 направления из 8.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41" name="Google Shape;2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Дневник проекта – 09.11.2022 (встреча 3)</a:t>
            </a:r>
            <a:endParaRPr/>
          </a:p>
        </p:txBody>
      </p:sp>
      <p:sp>
        <p:nvSpPr>
          <p:cNvPr id="247" name="Google Shape;247;p29"/>
          <p:cNvSpPr txBox="1"/>
          <p:nvPr>
            <p:ph idx="1" type="body"/>
          </p:nvPr>
        </p:nvSpPr>
        <p:spPr>
          <a:xfrm>
            <a:off x="838200" y="145986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Для каждой встречи с трекером слайд копируется и заполняется заново. Не удаляйте слайды с результатами предыдущих встреч</a:t>
            </a:r>
            <a:endParaRPr/>
          </a:p>
        </p:txBody>
      </p:sp>
      <p:sp>
        <p:nvSpPr>
          <p:cNvPr id="248" name="Google Shape;248;p29"/>
          <p:cNvSpPr txBox="1"/>
          <p:nvPr/>
        </p:nvSpPr>
        <p:spPr>
          <a:xfrm>
            <a:off x="671500" y="1793045"/>
            <a:ext cx="32496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запланировано на прошедшую неделю?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ближнего круга потенциальных клиентов по всему перечню продуктов (8 направлений)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с клиентами (1+ встреча)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Подготовить посадочную страницу (лендинг MVP, формы сбора данных, 152 фз, чат хостинг, почта) для теста каналов привлечения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Выбрать 2-3 продукта и 3 канала платной рекламы, подготовить рекламные сообщения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с 2 партнерами о сотрудничестве и размере комиссии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Обсудить специалистов (10 человек) по направлению WMS, TMS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9"/>
          <p:cNvSpPr txBox="1"/>
          <p:nvPr/>
        </p:nvSpPr>
        <p:spPr>
          <a:xfrm>
            <a:off x="4471194" y="1787682"/>
            <a:ext cx="3249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сделано?</a:t>
            </a:r>
            <a:b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Посадочная страница (лендинг MVP, формы сбора данных, 152 фз, чат хостинг, почта) для теста каналов привлечения</a:t>
            </a:r>
            <a:br>
              <a:rPr lang="ru-RU" sz="1000"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Прогрев (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личная </a:t>
            </a:r>
            <a:r>
              <a:rPr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расс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ылка в ближний круг потенциальных клиентов) -whatsapp и tg. Охват - 40 контактов. +В общие чаты - 200 контактов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1 запрос на тему 1С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Тестирование канала HH -2 собеседования в формате PM (на задачи - БТ, Концепция, подбор подрядчика, курирование проекта)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Обсуждение специалистов (10 человек) по направлению WMS, TMS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Собран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ы первичные вопросы по работе сервиса (после рассылки)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7.. Поставлена задача на доработку, развитие лендинга (Раздел -1.Как это работает и 2.Проблема-решение. + механики ловца лидов)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Проведены переговоры с командой-исполнителей 1С (с конференции 1С ERP). Договоренность о сотрудничестве. И следующих раундах.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Разработка агентского договора и договора с исполнителем, соглашение о конфиденциальности (70% готовности)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9"/>
          <p:cNvSpPr txBox="1"/>
          <p:nvPr/>
        </p:nvSpPr>
        <p:spPr>
          <a:xfrm>
            <a:off x="8270900" y="1793046"/>
            <a:ext cx="3249600" cy="2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Выводы/инсайты недели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Проработать шаблоны/ сценарии продаж, емко объясняющие суть и ценность подхода для заказчиков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Подготовить отраслевые презентации по сегменты клиентов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9"/>
          <p:cNvSpPr txBox="1"/>
          <p:nvPr/>
        </p:nvSpPr>
        <p:spPr>
          <a:xfrm>
            <a:off x="671550" y="4421649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Планы на следующую неделю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Фокус на текущем УТП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ближнего круга потенциальных клиентов (когорта 2)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теплыми клиентами (2 запроса)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с 2 партнерами о сотрудничестве и размере комиссии, выслать агентские договоры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шаблонов презентаций по проектам (кейсы)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9"/>
          <p:cNvSpPr txBox="1"/>
          <p:nvPr/>
        </p:nvSpPr>
        <p:spPr>
          <a:xfrm>
            <a:off x="4359800" y="5335525"/>
            <a:ext cx="3249600" cy="28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Узкое» место - что тормозит?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0"/>
              <a:buAutoNum type="arabicPeriod"/>
            </a:pPr>
            <a:r>
              <a:rPr lang="ru-RU" sz="1000"/>
              <a:t>Нет маркетолога по выбору и настройке рекламной кампании (найти маркетолога!)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9"/>
          <p:cNvSpPr txBox="1"/>
          <p:nvPr/>
        </p:nvSpPr>
        <p:spPr>
          <a:xfrm>
            <a:off x="8270846" y="4244874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Запрос к трекеру/экспертам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Лэндинг, что добавить?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Ответ: Скорректировать заголовок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Запуск теста платных онлайн каналов?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Ответ: Если остались бесплатные, формировать их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Запуск новой когорты ближнего круга потенциальных клиентов?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Презентация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да, на основе кейсов команд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Идеи: развитие HH канала, сегментировать исполнителей (кому нужны не нужны заказы). Фокус на текущем контексте - поиск команд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55" name="Google Shape;25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Дневник проекта – 16.11.2022 (встреча 4)</a:t>
            </a:r>
            <a:endParaRPr/>
          </a:p>
        </p:txBody>
      </p:sp>
      <p:sp>
        <p:nvSpPr>
          <p:cNvPr id="261" name="Google Shape;261;p30"/>
          <p:cNvSpPr txBox="1"/>
          <p:nvPr>
            <p:ph idx="1" type="body"/>
          </p:nvPr>
        </p:nvSpPr>
        <p:spPr>
          <a:xfrm>
            <a:off x="838200" y="145986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Для каждой встречи с трекером слайд копируется и заполняется заново. Не удаляйте слайды с результатами предыдущих встреч</a:t>
            </a:r>
            <a:endParaRPr/>
          </a:p>
        </p:txBody>
      </p:sp>
      <p:sp>
        <p:nvSpPr>
          <p:cNvPr id="262" name="Google Shape;262;p30"/>
          <p:cNvSpPr txBox="1"/>
          <p:nvPr/>
        </p:nvSpPr>
        <p:spPr>
          <a:xfrm>
            <a:off x="671500" y="1793045"/>
            <a:ext cx="32496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запланировано на прошедшую неделю?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Фокус на текущем УТП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ближнего круга потенциальных клиентов (когорта 2)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теплыми клиентами (2 запроса)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переговоры с 2 партнерами о сотрудничестве и размере комиссии, выслать агентские договоры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шаблонов презентаций по проектам (кейсы)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0"/>
          <p:cNvSpPr txBox="1"/>
          <p:nvPr/>
        </p:nvSpPr>
        <p:spPr>
          <a:xfrm>
            <a:off x="4471194" y="1787682"/>
            <a:ext cx="3249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сделано?</a:t>
            </a:r>
            <a:b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</a:t>
            </a: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одукт</a:t>
            </a:r>
            <a:endParaRPr b="1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Изменены заголовки лендинга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Доработка лендинга (Разделы:.Как это работает,  и проблема-решение, вопрос-ответ) -50% готовности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3. Разработан агентский договор с исполнителем без платформы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4. Шаблон ответа на сравнение предложений команд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5.Шаблон запроса исполнителю на его продукты, услуги, цены, сегмент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Маркетинг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когорты 2 ближнего окружения - охват 50 человек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канала HH (300 откликов)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Куплен билет на офлайн мероприятие с бизнес-спиддейтингом на 23-24 ноября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000">
                <a:latin typeface="Calibri"/>
                <a:ea typeface="Calibri"/>
                <a:cs typeface="Calibri"/>
                <a:sym typeface="Calibri"/>
              </a:rPr>
              <a:t>Продажи (исполнители)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-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Проведен переговор о формате сотрудничества и размере комисии с компанией франчайзи  1С согласование продуктов, услуг цен + договора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-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Встреча со второй компанией - 18 ноября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Продажи (заказчики)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Канал рассылки - 4 лида. 2 отработано: 1 запрос на маркетплейс - пауза на неделю, 1 запрос на доработки AMOCRM. Предложен формат сбора предложений за деньги - отказ) 2 лида - 1С и Битрикс 24 в ожидании. Сделки - 0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Канал HH - 6 собеседований + план до конца недели еще 4 встречи. В основном требуется в PM/Product в штат. Потенциально 1 на проектную работу. Сделки - 0.  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0"/>
          <p:cNvSpPr txBox="1"/>
          <p:nvPr/>
        </p:nvSpPr>
        <p:spPr>
          <a:xfrm>
            <a:off x="8270900" y="1793046"/>
            <a:ext cx="3249600" cy="2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Выводы/инсайты недели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1. Исполнители - компании с ходу не готовы на 30% комиссии, тк маржинальность по услугам у них 35%. Требуется дифференциация ставки от услуги, продукта, ср чека и маржинальности.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2. Возможная модель - команду платформы/брокера для снижения операционных издержек формировать из внешних консультантов  (аналог модели </a:t>
            </a:r>
            <a:r>
              <a:rPr lang="ru-RU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https://h.careers/</a:t>
            </a: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).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3. Идея 3 - для поднятия чека комиссии давать доп сервисы для исполнителей - упаковка их компании, реклама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Найден проект похожей тематики - PickTech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Заказчики из когорты 2 выстраивают маркетплейсы в смежных отраслях - проектные институты. Подумать над унификацией - платформа для создания платформ.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0"/>
          <p:cNvSpPr txBox="1"/>
          <p:nvPr/>
        </p:nvSpPr>
        <p:spPr>
          <a:xfrm>
            <a:off x="671550" y="4421649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Планы на следующую неделю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когорты №3  с 20-21 ноября  (охват - более тысячи)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Продолжение теста 3 моделей монетизации: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Подбор и сравнение предложений команд за деньги 2. Консалтинг (постановка задачи и управление проектом) 3. Решение бизнес-задачи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Отработать существующие лиды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 оффлайн канала  -23-24 ноября бизнес-мероприятие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документации для гранта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0"/>
          <p:cNvSpPr txBox="1"/>
          <p:nvPr/>
        </p:nvSpPr>
        <p:spPr>
          <a:xfrm>
            <a:off x="4378825" y="6138875"/>
            <a:ext cx="3249600" cy="28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Узкое место - что тормозит?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0"/>
          <p:cNvSpPr txBox="1"/>
          <p:nvPr/>
        </p:nvSpPr>
        <p:spPr>
          <a:xfrm>
            <a:off x="8270846" y="4549674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Запрос к трекеру/экспертам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Траектория по проекту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Грант и подготовка документации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69" name="Google Shape;26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Дневник проекта – 23.11.2022 (встреча 5)</a:t>
            </a:r>
            <a:endParaRPr/>
          </a:p>
        </p:txBody>
      </p:sp>
      <p:sp>
        <p:nvSpPr>
          <p:cNvPr id="275" name="Google Shape;275;p31"/>
          <p:cNvSpPr txBox="1"/>
          <p:nvPr>
            <p:ph idx="1" type="body"/>
          </p:nvPr>
        </p:nvSpPr>
        <p:spPr>
          <a:xfrm>
            <a:off x="838200" y="145986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Для каждой встречи с трекером слайд копируется и заполняется заново. Не удаляйте слайды с результатами предыдущих встреч</a:t>
            </a:r>
            <a:endParaRPr/>
          </a:p>
        </p:txBody>
      </p:sp>
      <p:sp>
        <p:nvSpPr>
          <p:cNvPr id="276" name="Google Shape;276;p31"/>
          <p:cNvSpPr txBox="1"/>
          <p:nvPr/>
        </p:nvSpPr>
        <p:spPr>
          <a:xfrm>
            <a:off x="671500" y="1793045"/>
            <a:ext cx="32496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запланировано на прошедшую неделю?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когорты №3  с 20-21 ноября  (охват - более тысячи)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Продолжение теста 3 моделей монетизации: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Подбор и сравнение предложений команд за деньги 2. Консалтинг (постановка задачи и управление проектом) 3. Решение бизнес-задачи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Отработать существующие лиды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 оффлайн канала  - 23-24 ноября бизнес-мероприятие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документации для гранта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1"/>
          <p:cNvSpPr txBox="1"/>
          <p:nvPr/>
        </p:nvSpPr>
        <p:spPr>
          <a:xfrm>
            <a:off x="4471194" y="1787682"/>
            <a:ext cx="3249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сделано?</a:t>
            </a:r>
            <a:b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</a:t>
            </a: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одукт</a:t>
            </a:r>
            <a:endParaRPr b="1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Лендинг - раздел Как это работает + чат + политика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ендинг (проблема-решение, вопрос-ответ) -50% готовности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rPr b="1" lang="ru-RU" sz="1000"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Начаты переговоры с СТО о присоединении к команде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Маркетинг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в 3 сообщества в ТГ  - </a:t>
            </a: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охват 1000+ человек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Участие в офлайн-конференции с бизнес-спиддейтингом (в процессе)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rPr b="1" lang="ru-RU" sz="1000">
                <a:latin typeface="Calibri"/>
                <a:ea typeface="Calibri"/>
                <a:cs typeface="Calibri"/>
                <a:sym typeface="Calibri"/>
              </a:rPr>
              <a:t>Продажи (исполнители)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-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Встреча со второй компанией - 18 ноября (не состоялась)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-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Встреча с новым партнером - компания ит-рекрутмент и разработчик, аутстаффер - 25 человек. Есть реферальная программа 10% от проекта, готовы обсуждать процент выше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0000"/>
              <a:buFont typeface="Arial"/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Продажи (заказчики)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Канал рассылки - 4 лида. 2 отработано: 1 запрос на маркетплейс - встреча, консультация, кп на консалтинг, кп на юриста. 2. Запрос на сайт по проекту рыба - консультация, кп на консалтинг. 3.4 - 2 лида - 1С и Битрикс 24 в ожидании. </a:t>
            </a: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ИТОГО: 4 лида, КП - 2, 2- пауза, сделки -0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Канал HH - 6 встреч. 2 варианта в формате PM/Product на проект или advisor, остальные - в штат. </a:t>
            </a: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ИТОГО: В работе потенциально 3 на проектную работу. Сделки - 0.   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 готово:</a:t>
            </a:r>
            <a:b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33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документации для гранта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1"/>
          <p:cNvSpPr txBox="1"/>
          <p:nvPr/>
        </p:nvSpPr>
        <p:spPr>
          <a:xfrm>
            <a:off x="8270900" y="1793046"/>
            <a:ext cx="3249600" cy="2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Выводы/инсайты недели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Подтвержден интерес к факторингу исполнителя, где острочка более 40 дней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Исследовать боли трансграничных договоров и платежей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Сформулировать географически рынки платформы (после верификации модели)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1"/>
          <p:cNvSpPr txBox="1"/>
          <p:nvPr/>
        </p:nvSpPr>
        <p:spPr>
          <a:xfrm>
            <a:off x="671550" y="4421649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Планы на следующую неделю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Отработать существующие лиды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Отработать новые лиды(если будут новые из  оффлайн канала   -23-24 ноября бизнес-мероприятие)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презентация,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документации для гранта, формулировку научной новизны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1"/>
          <p:cNvSpPr txBox="1"/>
          <p:nvPr/>
        </p:nvSpPr>
        <p:spPr>
          <a:xfrm>
            <a:off x="4378825" y="6138875"/>
            <a:ext cx="3249600" cy="28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Узкое место - что тормозит?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1"/>
          <p:cNvSpPr txBox="1"/>
          <p:nvPr/>
        </p:nvSpPr>
        <p:spPr>
          <a:xfrm>
            <a:off x="8270846" y="4549674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Запрос к трекеру/экспертам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83" name="Google Shape;28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Дневник проекта – 30.11.2022 (встреча 6)</a:t>
            </a:r>
            <a:endParaRPr/>
          </a:p>
        </p:txBody>
      </p:sp>
      <p:sp>
        <p:nvSpPr>
          <p:cNvPr id="289" name="Google Shape;289;p32"/>
          <p:cNvSpPr txBox="1"/>
          <p:nvPr>
            <p:ph idx="1" type="body"/>
          </p:nvPr>
        </p:nvSpPr>
        <p:spPr>
          <a:xfrm>
            <a:off x="838200" y="145986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Для каждой встречи с трекером слайд копируется и заполняется заново. Не удаляйте слайды с результатами предыдущих встреч</a:t>
            </a:r>
            <a:endParaRPr/>
          </a:p>
        </p:txBody>
      </p:sp>
      <p:sp>
        <p:nvSpPr>
          <p:cNvPr id="290" name="Google Shape;290;p32"/>
          <p:cNvSpPr txBox="1"/>
          <p:nvPr/>
        </p:nvSpPr>
        <p:spPr>
          <a:xfrm>
            <a:off x="671500" y="1793045"/>
            <a:ext cx="32496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запланировано на прошедшую неделю?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когорты №3  с 20-21 ноября  (охват - более тысячи)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Продолжение теста 3 моделей монетизации: </a:t>
            </a:r>
            <a:b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Подбор и сравнение предложений команд за деньги 2. Консалтинг (постановка задачи и управление проектом) 3. Решение бизнес-задачи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Отработать существующие лиды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 оффлайн канала  - 23-24 ноября бизнес-мероприятие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документации для гранта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Отработать существующие лиды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Отработать новые лиды(если будут новые из  оффлайн канала   -23-24 ноября бизнес-мероприятие)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презентация,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781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документации для гранта, формулировку научной новизны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2"/>
          <p:cNvSpPr txBox="1"/>
          <p:nvPr/>
        </p:nvSpPr>
        <p:spPr>
          <a:xfrm>
            <a:off x="4471194" y="1787682"/>
            <a:ext cx="3249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было сделано?</a:t>
            </a:r>
            <a:b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</a:t>
            </a: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одукт</a:t>
            </a:r>
            <a:endParaRPr b="1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1.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000"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Начаты переговоры с СТО о присоединении к команде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Маркетинг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Прогрев в 3 сообщества в ТГ  - охват 1000+ человек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Участие в офлайн-конференции с бизнес-спиддейтингом (в процессе)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000">
                <a:latin typeface="Calibri"/>
                <a:ea typeface="Calibri"/>
                <a:cs typeface="Calibri"/>
                <a:sym typeface="Calibri"/>
              </a:rPr>
              <a:t>Продажи (исполнители)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-"/>
            </a:pP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2 новых партнера (1. ит-разработчик 4 человека, 2. ит-маркетинг-интегратор)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Продажи (заказчики)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Канал рассылки - 4 лида. 2 отработано: 1 запрос на маркетплейс - встреча, консультация, кп на консалтинг, кп на юриста. 2. Запрос на сайт по проекту рыба - консультация, кп на консалтинг. 3.4 - 2 лида - 1С и Битрикс 24 в ожидании. </a:t>
            </a: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ИТОГО: 4 лида, КП - 2, 2- пауза, сделки -0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Канал HH - 6 встреч. 2 варианта в формате PM/Product на проект или advisor, остальные - в штат. </a:t>
            </a: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ИТОГО: В работе потенциально 3 на проектную работу. Сделки - 0.   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 готово:</a:t>
            </a:r>
            <a:br>
              <a:rPr b="1"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Начать подготовку документации для гранта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2"/>
          <p:cNvSpPr txBox="1"/>
          <p:nvPr/>
        </p:nvSpPr>
        <p:spPr>
          <a:xfrm>
            <a:off x="8270900" y="1793046"/>
            <a:ext cx="3249600" cy="2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Выводы/инсайты недели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2"/>
          <p:cNvSpPr txBox="1"/>
          <p:nvPr/>
        </p:nvSpPr>
        <p:spPr>
          <a:xfrm>
            <a:off x="671550" y="4421649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Планы на следующую неделю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Подготовка презентации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Питч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Обновить информацию по проекту - презентация, бизнес-модель и фин-модель, риски и др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lang="ru-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Подготовка документации для гранта, формулировку научной новизны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2"/>
          <p:cNvSpPr txBox="1"/>
          <p:nvPr/>
        </p:nvSpPr>
        <p:spPr>
          <a:xfrm>
            <a:off x="4378825" y="6138875"/>
            <a:ext cx="3249600" cy="28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Узкое место - что тормозит?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2"/>
          <p:cNvSpPr txBox="1"/>
          <p:nvPr/>
        </p:nvSpPr>
        <p:spPr>
          <a:xfrm>
            <a:off x="8270846" y="4549674"/>
            <a:ext cx="3249600" cy="3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Запрос к трекеру/экспертам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297" name="Google Shape;29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Результаты за акселератор </a:t>
            </a:r>
            <a:endParaRPr/>
          </a:p>
        </p:txBody>
      </p:sp>
      <p:sp>
        <p:nvSpPr>
          <p:cNvPr id="303" name="Google Shape;303;p33"/>
          <p:cNvSpPr txBox="1"/>
          <p:nvPr>
            <p:ph idx="1" type="body"/>
          </p:nvPr>
        </p:nvSpPr>
        <p:spPr>
          <a:xfrm>
            <a:off x="838200" y="145986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i="1" lang="ru-RU" sz="1000"/>
              <a:t>Ниже приведены примеры.  </a:t>
            </a:r>
            <a:r>
              <a:rPr b="1" i="1" lang="ru-RU" sz="1000">
                <a:solidFill>
                  <a:srgbClr val="FF0000"/>
                </a:solidFill>
              </a:rPr>
              <a:t>План</a:t>
            </a:r>
            <a:r>
              <a:rPr b="1" i="1" lang="ru-RU" sz="1000">
                <a:solidFill>
                  <a:srgbClr val="2F5496"/>
                </a:solidFill>
              </a:rPr>
              <a:t>/</a:t>
            </a:r>
            <a:r>
              <a:rPr b="1" i="1" lang="ru-RU" sz="1000">
                <a:solidFill>
                  <a:srgbClr val="548135"/>
                </a:solidFill>
              </a:rPr>
              <a:t>Факт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i="1" sz="1000"/>
          </a:p>
        </p:txBody>
      </p:sp>
      <p:sp>
        <p:nvSpPr>
          <p:cNvPr id="304" name="Google Shape;304;p33"/>
          <p:cNvSpPr txBox="1"/>
          <p:nvPr/>
        </p:nvSpPr>
        <p:spPr>
          <a:xfrm>
            <a:off x="671439" y="2004226"/>
            <a:ext cx="324971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b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План: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Запустили новую версию продукта для увеличения LTV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Увеличили NPS до 70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Довели до TRL3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Факт: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Запустили новую версию продукта для увеличения LTV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Увеличили NPS до 70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Довели до TRL3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3"/>
          <p:cNvSpPr txBox="1"/>
          <p:nvPr/>
        </p:nvSpPr>
        <p:spPr>
          <a:xfrm>
            <a:off x="4471144" y="1998869"/>
            <a:ext cx="324971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Продажи и клиенты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План: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Привлекли X1 новых посетителей (охват)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Сделали X2 продаж (продажи)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Увеличили на X3 средний чек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Вышли на Y рынок и сделали там X4 продаж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Факт: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Привлекли X1 новых посетителей (охват)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Сделали X2 продаж (продажи)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Увеличили на X3 средний чек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Вышли на Y рынок и сделали там X4 продаж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397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3"/>
          <p:cNvSpPr txBox="1"/>
          <p:nvPr/>
        </p:nvSpPr>
        <p:spPr>
          <a:xfrm>
            <a:off x="8270850" y="2004226"/>
            <a:ext cx="324971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Стратегия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План: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Привлекли Z грантовых средств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Вышли на безубыточность к 15 ноября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Факт:</a:t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Привлекли Z грантовых средств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i="0" lang="ru-RU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Вышли на безубыточность к 15 ноября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308" name="Google Shape;30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Организационная информация о проекте</a:t>
            </a:r>
            <a:endParaRPr/>
          </a:p>
        </p:txBody>
      </p:sp>
      <p:sp>
        <p:nvSpPr>
          <p:cNvPr id="314" name="Google Shape;314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Юридическое лицо (при наличии):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Нет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Выигранные гранты (при наличии): Нет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онтактные данные проекта и капитана: </a:t>
            </a:r>
            <a:b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http://youget.pro/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bortnovskiy@gmail.com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, +7-905-532-0393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Рынки НТИ: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TechNet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Предполагаемая структура уставного капитала компании (в рамках стартап-проекта)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15" name="Google Shape;315;p34"/>
          <p:cNvGraphicFramePr/>
          <p:nvPr/>
        </p:nvGraphicFramePr>
        <p:xfrm>
          <a:off x="1141687" y="51551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{AAEC43F8-D887-4CAF-91F7-AF4D89D46093}</a:tableStyleId>
              </a:tblPr>
              <a:tblGrid>
                <a:gridCol w="3183250"/>
                <a:gridCol w="3853825"/>
                <a:gridCol w="2824325"/>
              </a:tblGrid>
              <a:tr h="15240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Участники 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 anchor="ctr"/>
                </a:tc>
                <a:tc gridSpan="2">
                  <a:txBody>
                    <a:bodyPr/>
                    <a:lstStyle/>
                    <a:p>
                      <a:pPr indent="22860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 anchor="ctr"/>
                </a:tc>
                <a:tc hMerge="1"/>
              </a:tr>
              <a:tr h="1524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Размер доли (руб.)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%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 anchor="ctr"/>
                </a:tc>
              </a:tr>
              <a:tr h="312450">
                <a:tc>
                  <a:txBody>
                    <a:bodyPr/>
                    <a:lstStyle/>
                    <a:p>
                      <a:pPr indent="-298450" lvl="0" marL="4572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AutoNum type="arabicPeriod"/>
                      </a:pPr>
                      <a:r>
                        <a:rPr lang="ru-RU" sz="1000"/>
                        <a:t>Бортновский Дмитрий Константинович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 10 000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</a:t>
                      </a:r>
                      <a:r>
                        <a:rPr lang="ru-RU" sz="1000" u="none" cap="none" strike="noStrike"/>
                        <a:t>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/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Размер Уставного капитала (УК)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 10</a:t>
                      </a:r>
                      <a:r>
                        <a:rPr lang="ru-RU" sz="1000"/>
                        <a:t> 000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50175" marL="50175" anchor="ctr"/>
                </a:tc>
              </a:tr>
            </a:tbl>
          </a:graphicData>
        </a:graphic>
      </p:graphicFrame>
      <p:sp>
        <p:nvSpPr>
          <p:cNvPr id="316" name="Google Shape;316;p34"/>
          <p:cNvSpPr txBox="1"/>
          <p:nvPr/>
        </p:nvSpPr>
        <p:spPr>
          <a:xfrm>
            <a:off x="759075" y="653844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1" lang="ru-RU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следующей встречи с трекером отметьте – </a:t>
            </a:r>
            <a:r>
              <a:rPr b="1" i="1" lang="ru-RU" sz="1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Изменилось</a:t>
            </a:r>
            <a:r>
              <a:rPr b="1" i="1" lang="ru-RU" sz="10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1" lang="ru-RU" sz="10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Не изменилось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текст&#10;&#10;Автоматически созданное описание" id="318" name="Google Shape;318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17652" y="6329072"/>
            <a:ext cx="1085412" cy="392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