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270" r:id="rId14"/>
    <p:sldId id="271" r:id="rId15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90">
          <p15:clr>
            <a:srgbClr val="A4A3A4"/>
          </p15:clr>
        </p15:guide>
        <p15:guide id="2" pos="352">
          <p15:clr>
            <a:srgbClr val="A4A3A4"/>
          </p15:clr>
        </p15:guide>
        <p15:guide id="3" orient="horz" pos="143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F17"/>
    <a:srgbClr val="9F00FF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987CA4-2625-481E-B043-295C775EA75E}" v="37" dt="2023-12-04T19:51:22.7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C3C2611-4C71-4FC5-86AE-919BDF0F9419}" styleName="">
    <a:wholeTbl>
      <a:tcTxStyle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Style>
        <a:tcBdr/>
        <a:fill>
          <a:solidFill>
            <a:srgbClr val="FFFFFF"/>
          </a:solidFill>
        </a:fill>
      </a:tcStyle>
    </a:band2H>
    <a:firstCol>
      <a:tcTxStyle b="on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59" autoAdjust="0"/>
    <p:restoredTop sz="85000" autoAdjust="0"/>
  </p:normalViewPr>
  <p:slideViewPr>
    <p:cSldViewPr snapToGrid="0" snapToObjects="1" showGuides="1">
      <p:cViewPr>
        <p:scale>
          <a:sx n="75" d="100"/>
          <a:sy n="75" d="100"/>
        </p:scale>
        <p:origin x="894" y="102"/>
      </p:cViewPr>
      <p:guideLst>
        <p:guide orient="horz" pos="2190"/>
        <p:guide pos="352"/>
        <p:guide orient="horz" pos="143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6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48807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 panose="020F0502020204030204"/>
      </a:defRPr>
    </a:lvl1pPr>
    <a:lvl2pPr indent="228600" latinLnBrk="0">
      <a:defRPr sz="1200">
        <a:latin typeface="+mj-lt"/>
        <a:ea typeface="+mj-ea"/>
        <a:cs typeface="+mj-cs"/>
        <a:sym typeface="Calibri" panose="020F0502020204030204"/>
      </a:defRPr>
    </a:lvl2pPr>
    <a:lvl3pPr indent="457200" latinLnBrk="0">
      <a:defRPr sz="1200">
        <a:latin typeface="+mj-lt"/>
        <a:ea typeface="+mj-ea"/>
        <a:cs typeface="+mj-cs"/>
        <a:sym typeface="Calibri" panose="020F0502020204030204"/>
      </a:defRPr>
    </a:lvl3pPr>
    <a:lvl4pPr indent="685800" latinLnBrk="0">
      <a:defRPr sz="1200">
        <a:latin typeface="+mj-lt"/>
        <a:ea typeface="+mj-ea"/>
        <a:cs typeface="+mj-cs"/>
        <a:sym typeface="Calibri" panose="020F0502020204030204"/>
      </a:defRPr>
    </a:lvl4pPr>
    <a:lvl5pPr indent="914400" latinLnBrk="0">
      <a:defRPr sz="1200">
        <a:latin typeface="+mj-lt"/>
        <a:ea typeface="+mj-ea"/>
        <a:cs typeface="+mj-cs"/>
        <a:sym typeface="Calibri" panose="020F0502020204030204"/>
      </a:defRPr>
    </a:lvl5pPr>
    <a:lvl6pPr indent="1143000" latinLnBrk="0">
      <a:defRPr sz="1200">
        <a:latin typeface="+mj-lt"/>
        <a:ea typeface="+mj-ea"/>
        <a:cs typeface="+mj-cs"/>
        <a:sym typeface="Calibri" panose="020F0502020204030204"/>
      </a:defRPr>
    </a:lvl6pPr>
    <a:lvl7pPr indent="1371600" latinLnBrk="0">
      <a:defRPr sz="1200">
        <a:latin typeface="+mj-lt"/>
        <a:ea typeface="+mj-ea"/>
        <a:cs typeface="+mj-cs"/>
        <a:sym typeface="Calibri" panose="020F0502020204030204"/>
      </a:defRPr>
    </a:lvl7pPr>
    <a:lvl8pPr indent="1600200" latinLnBrk="0">
      <a:defRPr sz="1200">
        <a:latin typeface="+mj-lt"/>
        <a:ea typeface="+mj-ea"/>
        <a:cs typeface="+mj-cs"/>
        <a:sym typeface="Calibri" panose="020F0502020204030204"/>
      </a:defRPr>
    </a:lvl8pPr>
    <a:lvl9pPr indent="1828800" latinLnBrk="0">
      <a:defRPr sz="1200">
        <a:latin typeface="+mj-lt"/>
        <a:ea typeface="+mj-ea"/>
        <a:cs typeface="+mj-cs"/>
        <a:sym typeface="Calibri" panose="020F050202020403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9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1048590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9" name="Текст заголовка"/>
          <p:cNvSpPr txBox="1">
            <a:spLocks noGrp="1"/>
          </p:cNvSpPr>
          <p:nvPr>
            <p:ph type="title" hasCustomPrompt="1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048580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04858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9" name="Текст заголовка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1048750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04875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Текст заголовка"/>
          <p:cNvSpPr txBox="1"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048763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04876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5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048766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048767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 panose="020B0604020202020204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 panose="020B0604020202020204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 panose="020B0604020202020204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1048768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  <a:endParaRPr/>
          </a:p>
        </p:txBody>
      </p:sp>
      <p:grpSp>
        <p:nvGrpSpPr>
          <p:cNvPr id="75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4876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  <a:endParaRPr/>
            </a:p>
          </p:txBody>
        </p:sp>
        <p:sp>
          <p:nvSpPr>
            <p:cNvPr id="104877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20971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76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04877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  <a:endParaRPr/>
            </a:p>
          </p:txBody>
        </p:sp>
        <p:sp>
          <p:nvSpPr>
            <p:cNvPr id="1048772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048773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048774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04877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  <a:endParaRPr/>
          </a:p>
        </p:txBody>
      </p:sp>
      <p:sp>
        <p:nvSpPr>
          <p:cNvPr id="1048777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2097162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778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1048779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1048780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1048781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1048782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1048783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1048784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1048785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1048786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  <a:endParaRPr/>
          </a:p>
        </p:txBody>
      </p:sp>
      <p:pic>
        <p:nvPicPr>
          <p:cNvPr id="2097163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79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048787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  <a:endParaRPr/>
            </a:p>
          </p:txBody>
        </p:sp>
        <p:sp>
          <p:nvSpPr>
            <p:cNvPr id="1048788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80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04878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04879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048791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048792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 panose="020F0502020204030204"/>
              </a:defRPr>
            </a:pPr>
            <a:endParaRPr/>
          </a:p>
        </p:txBody>
      </p:sp>
      <p:sp>
        <p:nvSpPr>
          <p:cNvPr id="1048793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 panose="020F0502020204030204"/>
              </a:defRPr>
            </a:pPr>
            <a:endParaRPr/>
          </a:p>
        </p:txBody>
      </p:sp>
      <p:sp>
        <p:nvSpPr>
          <p:cNvPr id="1048794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 panose="020F0502020204030204"/>
              </a:defRPr>
            </a:pPr>
            <a:endParaRPr/>
          </a:p>
        </p:txBody>
      </p:sp>
      <p:sp>
        <p:nvSpPr>
          <p:cNvPr id="104879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7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104874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  <a:endParaRPr/>
          </a:p>
        </p:txBody>
      </p:sp>
      <p:sp>
        <p:nvSpPr>
          <p:cNvPr id="1048798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2097164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aphicFrame>
        <p:nvGraphicFramePr>
          <p:cNvPr id="4194304" name="Таблица 3"/>
          <p:cNvGraphicFramePr>
            <a:graphicFrameLocks/>
          </p:cNvGraphicFramePr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83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4879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  <a:endParaRPr/>
            </a:p>
          </p:txBody>
        </p:sp>
        <p:sp>
          <p:nvSpPr>
            <p:cNvPr id="104880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8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04880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  <a:endParaRPr/>
            </a:p>
          </p:txBody>
        </p:sp>
        <p:sp>
          <p:nvSpPr>
            <p:cNvPr id="104880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85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048803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048804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04880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8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097159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752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048753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  <a:endParaRPr/>
          </a:p>
        </p:txBody>
      </p:sp>
      <p:pic>
        <p:nvPicPr>
          <p:cNvPr id="2097160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7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48754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  <a:endParaRPr/>
            </a:p>
          </p:txBody>
        </p:sp>
        <p:sp>
          <p:nvSpPr>
            <p:cNvPr id="1048755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71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04875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  <a:endParaRPr/>
            </a:p>
          </p:txBody>
        </p:sp>
        <p:sp>
          <p:nvSpPr>
            <p:cNvPr id="1048757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72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048758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048759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048760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04876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1048577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048578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latin typeface="+mj-lt"/>
          <a:ea typeface="+mj-ea"/>
          <a:cs typeface="+mj-cs"/>
          <a:sym typeface="Calibri" panose="020F0502020204030204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latin typeface="+mj-lt"/>
          <a:ea typeface="+mj-ea"/>
          <a:cs typeface="+mj-cs"/>
          <a:sym typeface="Calibri" panose="020F0502020204030204"/>
        </a:defRPr>
      </a:lvl2pPr>
      <a:lvl3pPr marL="1234440" marR="0" indent="-32004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latin typeface="+mj-lt"/>
          <a:ea typeface="+mj-ea"/>
          <a:cs typeface="+mj-cs"/>
          <a:sym typeface="Calibri" panose="020F0502020204030204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latin typeface="+mj-lt"/>
          <a:ea typeface="+mj-ea"/>
          <a:cs typeface="+mj-cs"/>
          <a:sym typeface="Calibri" panose="020F0502020204030204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latin typeface="+mj-lt"/>
          <a:ea typeface="+mj-ea"/>
          <a:cs typeface="+mj-cs"/>
          <a:sym typeface="Calibri" panose="020F0502020204030204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latin typeface="+mj-lt"/>
          <a:ea typeface="+mj-ea"/>
          <a:cs typeface="+mj-cs"/>
          <a:sym typeface="Calibri" panose="020F0502020204030204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latin typeface="+mj-lt"/>
          <a:ea typeface="+mj-ea"/>
          <a:cs typeface="+mj-cs"/>
          <a:sym typeface="Calibri" panose="020F0502020204030204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latin typeface="+mj-lt"/>
          <a:ea typeface="+mj-ea"/>
          <a:cs typeface="+mj-cs"/>
          <a:sym typeface="Calibri" panose="020F0502020204030204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latin typeface="+mj-lt"/>
          <a:ea typeface="+mj-ea"/>
          <a:cs typeface="+mj-cs"/>
          <a:sym typeface="Calibri" panose="020F0502020204030204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2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  <a:endParaRPr dirty="0"/>
          </a:p>
        </p:txBody>
      </p:sp>
      <p:sp>
        <p:nvSpPr>
          <p:cNvPr id="1048583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  <a:endParaRPr/>
          </a:p>
        </p:txBody>
      </p:sp>
      <p:sp>
        <p:nvSpPr>
          <p:cNvPr id="1048584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048585" name="Текст 2"/>
          <p:cNvSpPr txBox="1"/>
          <p:nvPr/>
        </p:nvSpPr>
        <p:spPr>
          <a:xfrm>
            <a:off x="591820" y="2900680"/>
            <a:ext cx="5511800" cy="34143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/>
          <a:p>
            <a:pPr defTabSz="877570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altLang="ru-RU" sz="2000" dirty="0">
                <a:latin typeface="Calibri" panose="020F0502020204030204" charset="0"/>
                <a:cs typeface="Calibri" panose="020F0502020204030204" charset="0"/>
              </a:rPr>
              <a:t>Команда</a:t>
            </a:r>
            <a:r>
              <a:rPr lang="en-US" altLang="ru-RU" sz="2000" dirty="0">
                <a:latin typeface="Calibri" panose="020F0502020204030204" charset="0"/>
                <a:cs typeface="Calibri" panose="020F0502020204030204" charset="0"/>
              </a:rPr>
              <a:t>: Nekk-IT group</a:t>
            </a:r>
          </a:p>
          <a:p>
            <a:pPr defTabSz="877570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>
                <a:latin typeface="Calibri" panose="020F0502020204030204" charset="0"/>
                <a:cs typeface="Calibri" panose="020F0502020204030204" charset="0"/>
              </a:rPr>
              <a:t>Куратор проекта</a:t>
            </a:r>
            <a:r>
              <a:rPr lang="en-US" altLang="ru-RU" sz="200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ru-RU" altLang="en-US" sz="2000" dirty="0">
                <a:latin typeface="Calibri" panose="020F0502020204030204" charset="0"/>
                <a:cs typeface="Calibri" panose="020F0502020204030204" charset="0"/>
              </a:rPr>
              <a:t>- Шашло</a:t>
            </a:r>
            <a:r>
              <a:rPr lang="en-US" altLang="ru-RU" sz="200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ru-RU" altLang="ru-RU" sz="2000" dirty="0">
                <a:latin typeface="Calibri" panose="020F0502020204030204" charset="0"/>
                <a:cs typeface="Calibri" panose="020F0502020204030204" charset="0"/>
              </a:rPr>
              <a:t>Нина Владимировна</a:t>
            </a:r>
            <a:r>
              <a:rPr lang="ru-RU" altLang="en-US" sz="2000" dirty="0">
                <a:latin typeface="Calibri" panose="020F0502020204030204" charset="0"/>
                <a:cs typeface="Calibri" panose="020F0502020204030204" charset="0"/>
              </a:rPr>
              <a:t> </a:t>
            </a:r>
            <a:endParaRPr lang="ru-RU" sz="2000" dirty="0">
              <a:latin typeface="Calibri" panose="020F0502020204030204" charset="0"/>
              <a:cs typeface="Calibri" panose="020F0502020204030204" charset="0"/>
            </a:endParaRPr>
          </a:p>
          <a:p>
            <a:pPr defTabSz="877570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>
                <a:latin typeface="Calibri" panose="020F0502020204030204" charset="0"/>
                <a:cs typeface="Calibri" panose="020F0502020204030204" charset="0"/>
              </a:rPr>
              <a:t>Акселерационная программа</a:t>
            </a:r>
            <a:r>
              <a:rPr lang="en-US" altLang="ru-RU" sz="2000" dirty="0">
                <a:latin typeface="Calibri" panose="020F0502020204030204" charset="0"/>
                <a:cs typeface="Calibri" panose="020F0502020204030204" charset="0"/>
              </a:rPr>
              <a:t> - Архипелаг</a:t>
            </a:r>
            <a:endParaRPr lang="ru-RU" sz="2000" dirty="0">
              <a:latin typeface="Calibri" panose="020F0502020204030204" charset="0"/>
              <a:cs typeface="Calibri" panose="020F0502020204030204" charset="0"/>
            </a:endParaRPr>
          </a:p>
          <a:p>
            <a:pPr defTabSz="877570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>
                <a:latin typeface="Calibri"/>
                <a:cs typeface="Calibri"/>
              </a:rPr>
              <a:t>Донской Государственный Технический Университет</a:t>
            </a:r>
          </a:p>
        </p:txBody>
      </p:sp>
      <p:sp>
        <p:nvSpPr>
          <p:cNvPr id="1048586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  <a:endParaRPr/>
          </a:p>
        </p:txBody>
      </p:sp>
      <p:sp>
        <p:nvSpPr>
          <p:cNvPr id="1048587" name="Квадрат"/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2097153" name="Рисунок 2" descr="Изображение выглядит как небо, человек, оранжевый, проигрыватель  Автоматически созданное описание"/>
          <p:cNvPicPr>
            <a:picLocks noChangeAspect="1"/>
          </p:cNvPicPr>
          <p:nvPr/>
        </p:nvPicPr>
        <p:blipFill rotWithShape="1">
          <a:blip r:embed="rId3" cstate="print"/>
          <a:srcRect l="1404" t="160" b="6860"/>
          <a:stretch>
            <a:fillRect/>
          </a:stretch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097154" name="Рисунок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sp>
        <p:nvSpPr>
          <p:cNvPr id="1048588" name="Текстовое поле 3"/>
          <p:cNvSpPr txBox="1"/>
          <p:nvPr/>
        </p:nvSpPr>
        <p:spPr>
          <a:xfrm>
            <a:off x="0" y="363220"/>
            <a:ext cx="6103620" cy="135064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rot="0" vertOverflow="overflow" horzOverflow="overflow" vert="horz" wrap="square" lIns="45718" tIns="45718" rIns="45718" bIns="45718" numCol="1" spcCol="38100" rtlCol="0" anchor="t" forceAA="0">
            <a:noAutofit/>
          </a:bodyPr>
          <a:lstStyle/>
          <a:p>
            <a:pPr algn="ctr" defTabSz="877570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4000" dirty="0">
                <a:latin typeface="Calibri" panose="020F0502020204030204" charset="0"/>
                <a:cs typeface="Calibri" panose="020F0502020204030204" charset="0"/>
                <a:sym typeface="+mn-ea"/>
              </a:rPr>
              <a:t>Бренд платформа для бизнеса</a:t>
            </a:r>
            <a:r>
              <a:rPr lang="en-US" sz="4000" dirty="0">
                <a:latin typeface="Calibri" panose="020F0502020204030204" charset="0"/>
                <a:cs typeface="Calibri" panose="020F0502020204030204" charset="0"/>
                <a:sym typeface="+mn-ea"/>
              </a:rPr>
              <a:t> </a:t>
            </a:r>
            <a:endParaRPr kumimoji="0" lang="en-US" altLang="en-US" sz="4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charset="0"/>
              <a:ea typeface="+mn-ea"/>
              <a:cs typeface="Calibri" panose="020F0502020204030204" charset="0"/>
              <a:sym typeface="+mn-ea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Группа 5"/>
          <p:cNvGrpSpPr/>
          <p:nvPr/>
        </p:nvGrpSpPr>
        <p:grpSpPr>
          <a:xfrm>
            <a:off x="0" y="561972"/>
            <a:ext cx="2624903" cy="358135"/>
            <a:chOff x="0" y="561972"/>
            <a:chExt cx="2624903" cy="358135"/>
          </a:xfrm>
        </p:grpSpPr>
        <p:sp>
          <p:nvSpPr>
            <p:cNvPr id="1048591" name="Прямоугольник 6"/>
            <p:cNvSpPr/>
            <p:nvPr/>
          </p:nvSpPr>
          <p:spPr>
            <a:xfrm>
              <a:off x="0" y="561972"/>
              <a:ext cx="1294463" cy="358135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592" name="Прямоугольник 7"/>
            <p:cNvSpPr/>
            <p:nvPr/>
          </p:nvSpPr>
          <p:spPr>
            <a:xfrm>
              <a:off x="336583" y="561972"/>
              <a:ext cx="1294463" cy="358135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593" name="Прямоугольник 8"/>
            <p:cNvSpPr/>
            <p:nvPr/>
          </p:nvSpPr>
          <p:spPr>
            <a:xfrm>
              <a:off x="673166" y="561972"/>
              <a:ext cx="1294463" cy="358135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594" name="Прямоугольник 9"/>
            <p:cNvSpPr/>
            <p:nvPr/>
          </p:nvSpPr>
          <p:spPr>
            <a:xfrm>
              <a:off x="993857" y="561972"/>
              <a:ext cx="1294463" cy="358135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595" name="Прямоугольник 10"/>
            <p:cNvSpPr/>
            <p:nvPr/>
          </p:nvSpPr>
          <p:spPr>
            <a:xfrm>
              <a:off x="1330440" y="561972"/>
              <a:ext cx="1294463" cy="358135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048596" name="Текст 2"/>
          <p:cNvSpPr txBox="1"/>
          <p:nvPr/>
        </p:nvSpPr>
        <p:spPr>
          <a:xfrm>
            <a:off x="559690" y="1956663"/>
            <a:ext cx="6518934" cy="64389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>
                <a:latin typeface="Calibri" panose="020F0502020204030204" charset="0"/>
                <a:cs typeface="Calibri" panose="020F0502020204030204" charset="0"/>
              </a:rPr>
              <a:t>Тематика стартап проекта</a:t>
            </a:r>
          </a:p>
        </p:txBody>
      </p:sp>
      <p:sp>
        <p:nvSpPr>
          <p:cNvPr id="1048597" name="Текст 2"/>
          <p:cNvSpPr txBox="1"/>
          <p:nvPr/>
        </p:nvSpPr>
        <p:spPr>
          <a:xfrm>
            <a:off x="608965" y="2649855"/>
            <a:ext cx="6060440" cy="313372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no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b="1" dirty="0">
                <a:latin typeface="Calibri" panose="020F0502020204030204" charset="0"/>
                <a:cs typeface="Calibri" panose="020F0502020204030204" charset="0"/>
                <a:sym typeface="Gilroy-Light"/>
              </a:rPr>
              <a:t>Бренд платформа для бизнеса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800" dirty="0">
                <a:latin typeface="Calibri" panose="020F0502020204030204" charset="0"/>
                <a:cs typeface="Calibri" panose="020F0502020204030204" charset="0"/>
                <a:sym typeface="Gilroy-Light"/>
              </a:rPr>
              <a:t>Тема стартап-проекта</a:t>
            </a:r>
            <a:r>
              <a:rPr lang="en-US" sz="1800" dirty="0">
                <a:latin typeface="Calibri" panose="020F0502020204030204" charset="0"/>
                <a:cs typeface="Calibri" panose="020F0502020204030204" charset="0"/>
                <a:sym typeface="Gilroy-Light"/>
              </a:rPr>
              <a:t>:</a:t>
            </a:r>
            <a:endParaRPr lang="ru-RU" dirty="0">
              <a:latin typeface="Calibri" panose="020F0502020204030204" charset="0"/>
              <a:cs typeface="Calibri" panose="020F0502020204030204" charset="0"/>
              <a:sym typeface="Gilroy-Light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latin typeface="Calibri" panose="020F0502020204030204" charset="0"/>
                <a:cs typeface="Calibri" panose="020F0502020204030204" charset="0"/>
                <a:sym typeface="Gilroy-Light"/>
              </a:rPr>
              <a:t>IT, Медиа и соцсети</a:t>
            </a:r>
            <a:endParaRPr lang="ru-RU" dirty="0">
              <a:latin typeface="Calibri" panose="020F0502020204030204" charset="0"/>
              <a:cs typeface="Calibri" panose="020F0502020204030204" charset="0"/>
              <a:sym typeface="Gilroy-Light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800" dirty="0">
                <a:latin typeface="Calibri" panose="020F0502020204030204" charset="0"/>
                <a:cs typeface="Calibri" panose="020F0502020204030204" charset="0"/>
                <a:sym typeface="Gilroy-Light"/>
              </a:rPr>
              <a:t>Технологическое направление в соответствии с перечнем критических технологий РФ -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altLang="en-US" sz="1800" dirty="0">
                <a:latin typeface="Calibri" panose="020F0502020204030204" charset="0"/>
                <a:cs typeface="Calibri" panose="020F0502020204030204" charset="0"/>
                <a:sym typeface="Gilroy-Light"/>
              </a:rPr>
              <a:t>технологии и программное обеспечение распределенных и высокопроизводительных вычислительных систем.  </a:t>
            </a:r>
            <a:endParaRPr lang="ru-RU" sz="1800" dirty="0">
              <a:latin typeface="Calibri" panose="020F0502020204030204" charset="0"/>
              <a:cs typeface="Calibri" panose="020F0502020204030204" charset="0"/>
              <a:sym typeface="Gilroy-Light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800" dirty="0">
                <a:latin typeface="Calibri" panose="020F0502020204030204" charset="0"/>
                <a:cs typeface="Calibri" panose="020F0502020204030204" charset="0"/>
                <a:sym typeface="Gilroy-Light"/>
              </a:rPr>
              <a:t>Рынок НТИ </a:t>
            </a:r>
            <a:r>
              <a:rPr lang="en-US" altLang="ru-RU" sz="1800" dirty="0">
                <a:latin typeface="Calibri" panose="020F0502020204030204" charset="0"/>
                <a:cs typeface="Calibri" panose="020F0502020204030204" charset="0"/>
                <a:sym typeface="Gilroy-Light"/>
              </a:rPr>
              <a:t>- Technet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800" dirty="0">
                <a:latin typeface="Calibri" panose="020F0502020204030204" charset="0"/>
                <a:cs typeface="Calibri" panose="020F0502020204030204" charset="0"/>
                <a:sym typeface="Gilroy-Light"/>
              </a:rPr>
              <a:t>Сквозные технологии</a:t>
            </a:r>
            <a:r>
              <a:rPr lang="en-US" sz="1800" dirty="0">
                <a:latin typeface="Calibri" panose="020F0502020204030204" charset="0"/>
                <a:cs typeface="Calibri" panose="020F0502020204030204" charset="0"/>
                <a:sym typeface="Gilroy-Light"/>
              </a:rPr>
              <a:t>: </a:t>
            </a:r>
            <a:endParaRPr lang="ru-RU" sz="1800" dirty="0">
              <a:latin typeface="Calibri" panose="020F0502020204030204" charset="0"/>
              <a:cs typeface="Calibri" panose="020F0502020204030204" charset="0"/>
              <a:sym typeface="Gilroy-Light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800" dirty="0">
                <a:latin typeface="Calibri" panose="020F0502020204030204" charset="0"/>
                <a:cs typeface="Calibri" panose="020F0502020204030204" charset="0"/>
                <a:sym typeface="Gilroy-Light"/>
              </a:rPr>
              <a:t>Технологии хранения и анализа больших данных  </a:t>
            </a:r>
          </a:p>
        </p:txBody>
      </p:sp>
      <p:grpSp>
        <p:nvGrpSpPr>
          <p:cNvPr id="32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048598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  <a:endParaRPr/>
            </a:p>
          </p:txBody>
        </p:sp>
        <p:sp>
          <p:nvSpPr>
            <p:cNvPr id="1048599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1048600" name="Текст 2"/>
          <p:cNvSpPr txBox="1"/>
          <p:nvPr/>
        </p:nvSpPr>
        <p:spPr>
          <a:xfrm>
            <a:off x="420955" y="310818"/>
            <a:ext cx="6518934" cy="33591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Тематика стартап проекта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Группа 5"/>
          <p:cNvGrpSpPr/>
          <p:nvPr/>
        </p:nvGrpSpPr>
        <p:grpSpPr>
          <a:xfrm>
            <a:off x="0" y="561972"/>
            <a:ext cx="2624903" cy="358135"/>
            <a:chOff x="0" y="561972"/>
            <a:chExt cx="2624903" cy="358135"/>
          </a:xfrm>
        </p:grpSpPr>
        <p:sp>
          <p:nvSpPr>
            <p:cNvPr id="1048601" name="Прямоугольник 6"/>
            <p:cNvSpPr/>
            <p:nvPr/>
          </p:nvSpPr>
          <p:spPr>
            <a:xfrm>
              <a:off x="0" y="561972"/>
              <a:ext cx="1294463" cy="358135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02" name="Прямоугольник 7"/>
            <p:cNvSpPr/>
            <p:nvPr/>
          </p:nvSpPr>
          <p:spPr>
            <a:xfrm>
              <a:off x="336583" y="561972"/>
              <a:ext cx="1294463" cy="358135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03" name="Прямоугольник 8"/>
            <p:cNvSpPr/>
            <p:nvPr/>
          </p:nvSpPr>
          <p:spPr>
            <a:xfrm>
              <a:off x="673166" y="561972"/>
              <a:ext cx="1294463" cy="358135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04" name="Прямоугольник 9"/>
            <p:cNvSpPr/>
            <p:nvPr/>
          </p:nvSpPr>
          <p:spPr>
            <a:xfrm>
              <a:off x="993857" y="561972"/>
              <a:ext cx="1294463" cy="358135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05" name="Прямоугольник 10"/>
            <p:cNvSpPr/>
            <p:nvPr/>
          </p:nvSpPr>
          <p:spPr>
            <a:xfrm>
              <a:off x="1330440" y="561972"/>
              <a:ext cx="1294463" cy="358135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048606" name="Текст 2"/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>
                <a:latin typeface="Calibri" panose="020F0502020204030204" charset="0"/>
                <a:cs typeface="Calibri" panose="020F0502020204030204" charset="0"/>
              </a:rPr>
              <a:t>Состав команды и роли</a:t>
            </a:r>
          </a:p>
        </p:txBody>
      </p:sp>
      <p:grpSp>
        <p:nvGrpSpPr>
          <p:cNvPr id="35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048607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  <a:endParaRPr/>
            </a:p>
          </p:txBody>
        </p:sp>
        <p:sp>
          <p:nvSpPr>
            <p:cNvPr id="1048608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/>
                <a:t>3</a:t>
              </a:r>
            </a:p>
          </p:txBody>
        </p:sp>
      </p:grpSp>
      <p:sp>
        <p:nvSpPr>
          <p:cNvPr id="1048609" name="Текст 2"/>
          <p:cNvSpPr txBox="1"/>
          <p:nvPr/>
        </p:nvSpPr>
        <p:spPr>
          <a:xfrm>
            <a:off x="420955" y="310818"/>
            <a:ext cx="6518934" cy="33591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Состав команды и роли</a:t>
            </a:r>
          </a:p>
        </p:txBody>
      </p:sp>
      <p:sp>
        <p:nvSpPr>
          <p:cNvPr id="1048610" name="Текстовое поле 4"/>
          <p:cNvSpPr txBox="1"/>
          <p:nvPr/>
        </p:nvSpPr>
        <p:spPr>
          <a:xfrm>
            <a:off x="559435" y="2601595"/>
            <a:ext cx="4730115" cy="1691636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rot="0" vertOverflow="overflow" horzOverflow="overflow" vert="horz" wrap="square" lIns="45718" tIns="45718" rIns="45718" bIns="45718" numCol="1" spcCol="38100" rtlCol="0" anchor="t" forceAA="0">
            <a:spAutoFit/>
          </a:bodyPr>
          <a:lstStyle/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ru-RU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rPr>
              <a:t>Канатаев Тимофей Владимирович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ru-RU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rPr>
              <a:t>Токарев Виктор Сергеевич</a:t>
            </a:r>
            <a:r>
              <a:rPr kumimoji="0" lang="en-US" alt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rPr>
              <a:t> 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ru-RU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rPr>
              <a:t>Мельников Илья Дмитриевич</a:t>
            </a:r>
            <a:endParaRPr kumimoji="0" lang="en-US" alt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latin typeface="+mn-lt"/>
              <a:ea typeface="+mn-ea"/>
              <a:cs typeface="+mn-cs"/>
              <a:sym typeface="Helvetica"/>
            </a:endParaRP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ru-RU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rPr>
              <a:t>Лукьяненко Никита Александрович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ru-RU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rPr>
              <a:t>Седашова Кира Викторовна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ru-RU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rPr>
              <a:t>Гуковский Денис Олегович</a:t>
            </a:r>
          </a:p>
        </p:txBody>
      </p:sp>
      <p:sp>
        <p:nvSpPr>
          <p:cNvPr id="1048611" name="Текстовое поле 11"/>
          <p:cNvSpPr txBox="1"/>
          <p:nvPr/>
        </p:nvSpPr>
        <p:spPr>
          <a:xfrm>
            <a:off x="5289550" y="2601595"/>
            <a:ext cx="5156823" cy="1691636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rot="0" vertOverflow="overflow" horzOverflow="overflow" vert="horz" wrap="square" lIns="45718" tIns="45718" rIns="45718" bIns="45718" numCol="1" spcCol="38100" rtlCol="0" anchor="t" forceAA="0">
            <a:spAutoFit/>
          </a:bodyPr>
          <a:lstStyle/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─"/>
            </a:pPr>
            <a:r>
              <a:rPr lang="ru-RU" altLang="en-US">
                <a:sym typeface="Helvetica"/>
              </a:rPr>
              <a:t>Лидер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─"/>
            </a:pPr>
            <a:r>
              <a:rPr lang="ru-RU" altLang="en-US">
                <a:sym typeface="Helvetica"/>
              </a:rPr>
              <a:t>Fullstuck разработчик</a:t>
            </a:r>
            <a:endParaRPr kumimoji="0" lang="ru-RU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latin typeface="+mn-lt"/>
              <a:ea typeface="+mn-ea"/>
              <a:cs typeface="+mn-cs"/>
              <a:sym typeface="Helvetica"/>
            </a:endParaRP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─"/>
            </a:pPr>
            <a:r>
              <a:rPr lang="ru-RU" altLang="en-US">
                <a:sym typeface="Helvetica"/>
              </a:rPr>
              <a:t>Backend разработчик</a:t>
            </a:r>
            <a:endParaRPr kumimoji="0" lang="ru-RU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latin typeface="+mn-lt"/>
              <a:ea typeface="+mn-ea"/>
              <a:cs typeface="+mn-cs"/>
              <a:sym typeface="Helvetica"/>
            </a:endParaRP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─"/>
            </a:pPr>
            <a:r>
              <a:rPr lang="ru-RU" altLang="en-US">
                <a:sym typeface="Helvetica"/>
              </a:rPr>
              <a:t>Главный дизайнер</a:t>
            </a:r>
            <a:endParaRPr kumimoji="0" lang="ru-RU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latin typeface="+mn-lt"/>
              <a:ea typeface="+mn-ea"/>
              <a:cs typeface="+mn-cs"/>
              <a:sym typeface="Helvetica"/>
            </a:endParaRP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─"/>
            </a:pPr>
            <a:r>
              <a:rPr lang="ru-RU" altLang="en-US">
                <a:sym typeface="Helvetica"/>
              </a:rPr>
              <a:t>Дизайнер</a:t>
            </a:r>
            <a:endParaRPr kumimoji="0" lang="ru-RU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latin typeface="+mn-lt"/>
              <a:ea typeface="+mn-ea"/>
              <a:cs typeface="+mn-cs"/>
              <a:sym typeface="Helvetica"/>
            </a:endParaRP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─"/>
            </a:pPr>
            <a:r>
              <a:rPr lang="ru-RU" altLang="en-US">
                <a:sym typeface="Helvetica"/>
              </a:rPr>
              <a:t>Frontend разработчик</a:t>
            </a:r>
            <a:endParaRPr kumimoji="0" lang="ru-RU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latin typeface="+mn-lt"/>
              <a:ea typeface="+mn-ea"/>
              <a:cs typeface="+mn-cs"/>
              <a:sym typeface="Helvetica"/>
            </a:endParaRP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Группа 5"/>
          <p:cNvGrpSpPr/>
          <p:nvPr/>
        </p:nvGrpSpPr>
        <p:grpSpPr>
          <a:xfrm>
            <a:off x="0" y="561972"/>
            <a:ext cx="2624903" cy="358135"/>
            <a:chOff x="0" y="561972"/>
            <a:chExt cx="2624903" cy="358135"/>
          </a:xfrm>
        </p:grpSpPr>
        <p:sp>
          <p:nvSpPr>
            <p:cNvPr id="1048612" name="Прямоугольник 6"/>
            <p:cNvSpPr/>
            <p:nvPr/>
          </p:nvSpPr>
          <p:spPr>
            <a:xfrm>
              <a:off x="0" y="561972"/>
              <a:ext cx="1294463" cy="358135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13" name="Прямоугольник 7"/>
            <p:cNvSpPr/>
            <p:nvPr/>
          </p:nvSpPr>
          <p:spPr>
            <a:xfrm>
              <a:off x="336583" y="561972"/>
              <a:ext cx="1294463" cy="358135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14" name="Прямоугольник 8"/>
            <p:cNvSpPr/>
            <p:nvPr/>
          </p:nvSpPr>
          <p:spPr>
            <a:xfrm>
              <a:off x="673166" y="561972"/>
              <a:ext cx="1294463" cy="358135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15" name="Прямоугольник 9"/>
            <p:cNvSpPr/>
            <p:nvPr/>
          </p:nvSpPr>
          <p:spPr>
            <a:xfrm>
              <a:off x="993857" y="561972"/>
              <a:ext cx="1294463" cy="358135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16" name="Прямоугольник 10"/>
            <p:cNvSpPr/>
            <p:nvPr/>
          </p:nvSpPr>
          <p:spPr>
            <a:xfrm>
              <a:off x="1330440" y="561972"/>
              <a:ext cx="1294463" cy="358135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097155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6499" y="-2"/>
            <a:ext cx="4880971" cy="6858004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17" name="Текст 2"/>
          <p:cNvSpPr txBox="1"/>
          <p:nvPr/>
        </p:nvSpPr>
        <p:spPr>
          <a:xfrm>
            <a:off x="420955" y="301928"/>
            <a:ext cx="6518934" cy="33591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проблемы потребителей</a:t>
            </a:r>
          </a:p>
        </p:txBody>
      </p:sp>
      <p:sp>
        <p:nvSpPr>
          <p:cNvPr id="1048618" name="Текст 2"/>
          <p:cNvSpPr txBox="1"/>
          <p:nvPr/>
        </p:nvSpPr>
        <p:spPr>
          <a:xfrm>
            <a:off x="608965" y="2096770"/>
            <a:ext cx="6163945" cy="471106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no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800" b="1" dirty="0">
                <a:latin typeface="Calibri" panose="020F0502020204030204" charset="0"/>
                <a:cs typeface="Calibri" panose="020F0502020204030204" charset="0"/>
                <a:sym typeface="Gilroy-Light"/>
              </a:rPr>
              <a:t>Описание проблемы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400" dirty="0">
                <a:latin typeface="Calibri" panose="020F0502020204030204" charset="0"/>
                <a:cs typeface="Calibri" panose="020F0502020204030204" charset="0"/>
                <a:sym typeface="Gilroy-Light"/>
              </a:rPr>
              <a:t>У большинства организаций отсутствует сайт в сети интернет. Из-за отсутствия сайта многие потенциальные клиенты не могут найти или получить, услугу или продукт, которые предоставляет организация.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400" dirty="0">
                <a:latin typeface="Calibri" panose="020F0502020204030204" charset="0"/>
                <a:cs typeface="Calibri" panose="020F0502020204030204" charset="0"/>
                <a:sym typeface="Gilroy-Light"/>
              </a:rPr>
              <a:t>Мы помогаем им решить эту проблему путем разработки подходящего сайта под их нужды/запросы.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b="1" dirty="0">
                <a:latin typeface="Calibri" panose="020F0502020204030204" charset="0"/>
                <a:cs typeface="Calibri" panose="020F0502020204030204" charset="0"/>
                <a:sym typeface="Gilroy-Light"/>
              </a:rPr>
              <a:t>Какая часть проблемы решается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400" dirty="0">
                <a:latin typeface="Calibri" panose="020F0502020204030204" charset="0"/>
                <a:cs typeface="Calibri" panose="020F0502020204030204" charset="0"/>
                <a:sym typeface="Gilroy-Light"/>
              </a:rPr>
              <a:t>Может быть решена информационно-цифровая часть проблемы организации, благодаря нашей деятельности.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050" dirty="0">
                <a:latin typeface="Calibri" panose="020F0502020204030204" charset="0"/>
                <a:cs typeface="Calibri" panose="020F0502020204030204" charset="0"/>
                <a:sym typeface="Gilroy-Light"/>
              </a:rPr>
              <a:t> </a:t>
            </a:r>
            <a:r>
              <a:rPr lang="ru-RU" sz="1600" b="1" dirty="0">
                <a:latin typeface="Calibri" panose="020F0502020204030204" charset="0"/>
                <a:cs typeface="Calibri" panose="020F0502020204030204" charset="0"/>
                <a:sym typeface="Gilroy-Light"/>
              </a:rPr>
              <a:t>«Держатель» проблемы, его мотивации и возможности решения проблемы с использованием продукции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400" dirty="0">
                <a:latin typeface="Calibri" panose="020F0502020204030204" charset="0"/>
                <a:cs typeface="Calibri" panose="020F0502020204030204" charset="0"/>
                <a:sym typeface="Gilroy-Light"/>
              </a:rPr>
              <a:t>С помощью нашего проекта будут решены проблемы устаревания дизайна, отсутствие адаптивности, плохой оптимизации сайтов </a:t>
            </a:r>
            <a:endParaRPr lang="ru-RU" sz="1600" b="1" dirty="0">
              <a:latin typeface="Calibri" panose="020F0502020204030204" charset="0"/>
              <a:cs typeface="Calibri" panose="020F0502020204030204" charset="0"/>
              <a:sym typeface="Gilroy-Light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b="1" dirty="0">
                <a:latin typeface="Calibri" panose="020F0502020204030204" charset="0"/>
                <a:cs typeface="Calibri" panose="020F0502020204030204" charset="0"/>
                <a:sym typeface="Gilroy-Light"/>
              </a:rPr>
              <a:t>Каким способом будет решена проблема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sz="1400" dirty="0">
                <a:latin typeface="Calibri" panose="020F0502020204030204" charset="0"/>
                <a:cs typeface="Calibri" panose="020F0502020204030204" charset="0"/>
              </a:rPr>
              <a:t>Проблема будет решена путем разработки нового современного сайта и его дальнейшем размещением в сети интернет.</a:t>
            </a:r>
          </a:p>
        </p:txBody>
      </p:sp>
      <p:sp>
        <p:nvSpPr>
          <p:cNvPr id="1048619" name="Текст 2"/>
          <p:cNvSpPr txBox="1"/>
          <p:nvPr/>
        </p:nvSpPr>
        <p:spPr>
          <a:xfrm>
            <a:off x="559435" y="673103"/>
            <a:ext cx="6767195" cy="153923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200" dirty="0">
                <a:latin typeface="Calibri" panose="020F0502020204030204" charset="0"/>
                <a:cs typeface="Calibri" panose="020F0502020204030204" charset="0"/>
              </a:rPr>
              <a:t>Существующие проблемы потребителей, которые будут решены</a:t>
            </a:r>
          </a:p>
        </p:txBody>
      </p:sp>
      <p:grpSp>
        <p:nvGrpSpPr>
          <p:cNvPr id="38" name="Прямоугольник 16"/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048620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  <a:endParaRPr/>
            </a:p>
          </p:txBody>
        </p:sp>
        <p:sp>
          <p:nvSpPr>
            <p:cNvPr id="1048621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/>
                <a:t>4</a:t>
              </a:r>
            </a:p>
          </p:txBody>
        </p:sp>
      </p:grp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Группа 5"/>
          <p:cNvGrpSpPr/>
          <p:nvPr/>
        </p:nvGrpSpPr>
        <p:grpSpPr>
          <a:xfrm>
            <a:off x="0" y="561972"/>
            <a:ext cx="2624903" cy="358135"/>
            <a:chOff x="0" y="561972"/>
            <a:chExt cx="2624903" cy="358135"/>
          </a:xfrm>
        </p:grpSpPr>
        <p:sp>
          <p:nvSpPr>
            <p:cNvPr id="1048622" name="Прямоугольник 6"/>
            <p:cNvSpPr/>
            <p:nvPr/>
          </p:nvSpPr>
          <p:spPr>
            <a:xfrm>
              <a:off x="0" y="561972"/>
              <a:ext cx="1294463" cy="358135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23" name="Прямоугольник 7"/>
            <p:cNvSpPr/>
            <p:nvPr/>
          </p:nvSpPr>
          <p:spPr>
            <a:xfrm>
              <a:off x="336583" y="561972"/>
              <a:ext cx="1294463" cy="358135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24" name="Прямоугольник 8"/>
            <p:cNvSpPr/>
            <p:nvPr/>
          </p:nvSpPr>
          <p:spPr>
            <a:xfrm>
              <a:off x="673166" y="561972"/>
              <a:ext cx="1294463" cy="358135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25" name="Прямоугольник 9"/>
            <p:cNvSpPr/>
            <p:nvPr/>
          </p:nvSpPr>
          <p:spPr>
            <a:xfrm>
              <a:off x="993857" y="561972"/>
              <a:ext cx="1294463" cy="358135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26" name="Прямоугольник 10"/>
            <p:cNvSpPr/>
            <p:nvPr/>
          </p:nvSpPr>
          <p:spPr>
            <a:xfrm>
              <a:off x="1330440" y="561972"/>
              <a:ext cx="1294463" cy="358135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048627" name="Прямоугольник 1"/>
          <p:cNvSpPr/>
          <p:nvPr/>
        </p:nvSpPr>
        <p:spPr>
          <a:xfrm>
            <a:off x="6096000" y="0"/>
            <a:ext cx="6096000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  <a:endParaRPr/>
          </a:p>
        </p:txBody>
      </p:sp>
      <p:sp>
        <p:nvSpPr>
          <p:cNvPr id="1048628" name="Текст 2"/>
          <p:cNvSpPr txBox="1"/>
          <p:nvPr/>
        </p:nvSpPr>
        <p:spPr>
          <a:xfrm>
            <a:off x="6615058" y="-964241"/>
            <a:ext cx="759795" cy="364743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1048629" name="Текст 2"/>
          <p:cNvSpPr txBox="1"/>
          <p:nvPr/>
        </p:nvSpPr>
        <p:spPr>
          <a:xfrm>
            <a:off x="6506864" y="1973416"/>
            <a:ext cx="759795" cy="364743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1048630" name="Текст 2"/>
          <p:cNvSpPr txBox="1"/>
          <p:nvPr/>
        </p:nvSpPr>
        <p:spPr>
          <a:xfrm>
            <a:off x="9684871" y="434177"/>
            <a:ext cx="759794" cy="364743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1048631" name="Текст 2"/>
          <p:cNvSpPr txBox="1"/>
          <p:nvPr/>
        </p:nvSpPr>
        <p:spPr>
          <a:xfrm>
            <a:off x="10197670" y="2896845"/>
            <a:ext cx="759794" cy="364743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1048632" name="Текст 2"/>
          <p:cNvSpPr txBox="1"/>
          <p:nvPr/>
        </p:nvSpPr>
        <p:spPr>
          <a:xfrm>
            <a:off x="6572539" y="4562803"/>
            <a:ext cx="1565011" cy="33591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>
                <a:latin typeface="Calibri" panose="020F0502020204030204" charset="0"/>
                <a:cs typeface="Calibri" panose="020F0502020204030204" charset="0"/>
              </a:rPr>
              <a:t>Верстка  сайта</a:t>
            </a:r>
          </a:p>
        </p:txBody>
      </p:sp>
      <p:sp>
        <p:nvSpPr>
          <p:cNvPr id="1048633" name="Текст 2"/>
          <p:cNvSpPr txBox="1"/>
          <p:nvPr/>
        </p:nvSpPr>
        <p:spPr>
          <a:xfrm>
            <a:off x="6706975" y="1560522"/>
            <a:ext cx="1565011" cy="5822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>
                <a:latin typeface="Calibri" panose="020F0502020204030204" charset="0"/>
                <a:cs typeface="Calibri" panose="020F0502020204030204" charset="0"/>
              </a:rPr>
              <a:t>С</a:t>
            </a:r>
            <a:r>
              <a:rPr>
                <a:latin typeface="Calibri" panose="020F0502020204030204" charset="0"/>
                <a:cs typeface="Calibri" panose="020F0502020204030204" charset="0"/>
              </a:rPr>
              <a:t>вязь с заказчиком</a:t>
            </a:r>
          </a:p>
        </p:txBody>
      </p:sp>
      <p:sp>
        <p:nvSpPr>
          <p:cNvPr id="1048634" name="Текст 2"/>
          <p:cNvSpPr txBox="1"/>
          <p:nvPr/>
        </p:nvSpPr>
        <p:spPr>
          <a:xfrm>
            <a:off x="9718283" y="2977844"/>
            <a:ext cx="1565011" cy="82867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>
                <a:latin typeface="Calibri" panose="020F0502020204030204" charset="0"/>
                <a:cs typeface="Calibri" panose="020F0502020204030204" charset="0"/>
              </a:rPr>
              <a:t>Р</a:t>
            </a:r>
            <a:r>
              <a:rPr>
                <a:latin typeface="Calibri" panose="020F0502020204030204" charset="0"/>
                <a:cs typeface="Calibri" panose="020F0502020204030204" charset="0"/>
              </a:rPr>
              <a:t>азработка макета и дизайна</a:t>
            </a:r>
          </a:p>
        </p:txBody>
      </p:sp>
      <p:sp>
        <p:nvSpPr>
          <p:cNvPr id="1048635" name="Текст 2"/>
          <p:cNvSpPr txBox="1"/>
          <p:nvPr/>
        </p:nvSpPr>
        <p:spPr>
          <a:xfrm>
            <a:off x="10266423" y="5572197"/>
            <a:ext cx="1565011" cy="33591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 err="1">
                <a:latin typeface="Calibri" panose="020F0502020204030204" charset="0"/>
                <a:cs typeface="Calibri" panose="020F0502020204030204" charset="0"/>
              </a:rPr>
              <a:t>Готовый сайт</a:t>
            </a:r>
            <a:endParaRPr lang="ru-RU" dirty="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048636" name="Соединительная линия уступом 2"/>
          <p:cNvSpPr/>
          <p:nvPr/>
        </p:nvSpPr>
        <p:spPr>
          <a:xfrm>
            <a:off x="7477146" y="1011301"/>
            <a:ext cx="2162014" cy="1323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 panose="020F0502020204030204"/>
              </a:defRPr>
            </a:pPr>
            <a:endParaRPr/>
          </a:p>
        </p:txBody>
      </p:sp>
      <p:sp>
        <p:nvSpPr>
          <p:cNvPr id="1048637" name="Соединительная линия уступом 26"/>
          <p:cNvSpPr/>
          <p:nvPr/>
        </p:nvSpPr>
        <p:spPr>
          <a:xfrm flipH="1">
            <a:off x="7663413" y="2702913"/>
            <a:ext cx="1828805" cy="1066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 panose="020F0502020204030204"/>
              </a:defRPr>
            </a:pPr>
            <a:endParaRPr/>
          </a:p>
        </p:txBody>
      </p:sp>
      <p:sp>
        <p:nvSpPr>
          <p:cNvPr id="1048638" name="Соединительная линия уступом 29"/>
          <p:cNvSpPr/>
          <p:nvPr/>
        </p:nvSpPr>
        <p:spPr>
          <a:xfrm>
            <a:off x="7663413" y="4171270"/>
            <a:ext cx="2319868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 panose="020F0502020204030204"/>
              </a:defRPr>
            </a:pPr>
            <a:endParaRPr/>
          </a:p>
        </p:txBody>
      </p:sp>
      <p:sp>
        <p:nvSpPr>
          <p:cNvPr id="1048639" name="Текст 2"/>
          <p:cNvSpPr txBox="1"/>
          <p:nvPr/>
        </p:nvSpPr>
        <p:spPr>
          <a:xfrm>
            <a:off x="420955" y="309501"/>
            <a:ext cx="6518934" cy="3385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Название раздела</a:t>
            </a:r>
          </a:p>
        </p:txBody>
      </p:sp>
      <p:grpSp>
        <p:nvGrpSpPr>
          <p:cNvPr id="41" name="Прямоугольник 16"/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048640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  <a:endParaRPr/>
            </a:p>
          </p:txBody>
        </p:sp>
        <p:sp>
          <p:nvSpPr>
            <p:cNvPr id="1048641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/>
                <a:t>5</a:t>
              </a:r>
            </a:p>
          </p:txBody>
        </p:sp>
      </p:grpSp>
      <p:sp>
        <p:nvSpPr>
          <p:cNvPr id="1048642" name="Текст 2"/>
          <p:cNvSpPr txBox="1"/>
          <p:nvPr/>
        </p:nvSpPr>
        <p:spPr>
          <a:xfrm>
            <a:off x="403697" y="1760969"/>
            <a:ext cx="4989789" cy="1631212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b="1" dirty="0">
                <a:latin typeface="Calibri" panose="020F0502020204030204" charset="0"/>
                <a:cs typeface="Calibri" panose="020F0502020204030204" charset="0"/>
              </a:rPr>
              <a:t>1 Шаг. Связь с заказчиком: </a:t>
            </a:r>
            <a:r>
              <a:rPr lang="ru-RU" sz="2000" dirty="0">
                <a:latin typeface="Calibri" panose="020F0502020204030204" charset="0"/>
                <a:cs typeface="Calibri" panose="020F0502020204030204" charset="0"/>
              </a:rPr>
              <a:t>определяем цели и задачи проекта, собираем требований заказчика к функционалу и дизайну сайта, обсуждаем сроки реализации проекта</a:t>
            </a:r>
          </a:p>
        </p:txBody>
      </p:sp>
      <p:sp>
        <p:nvSpPr>
          <p:cNvPr id="1048643" name="Текст 2"/>
          <p:cNvSpPr txBox="1"/>
          <p:nvPr/>
        </p:nvSpPr>
        <p:spPr>
          <a:xfrm>
            <a:off x="449408" y="680421"/>
            <a:ext cx="5387063" cy="1158237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>
                <a:latin typeface="Calibri" panose="020F0502020204030204" charset="0"/>
                <a:cs typeface="Calibri" panose="020F0502020204030204" charset="0"/>
              </a:rPr>
              <a:t>Дорожная карта проекта</a:t>
            </a:r>
          </a:p>
        </p:txBody>
      </p:sp>
      <p:sp>
        <p:nvSpPr>
          <p:cNvPr id="1048644" name="Текст 2"/>
          <p:cNvSpPr txBox="1"/>
          <p:nvPr/>
        </p:nvSpPr>
        <p:spPr>
          <a:xfrm>
            <a:off x="420955" y="3675911"/>
            <a:ext cx="4989789" cy="2834636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b="1" dirty="0">
                <a:latin typeface="Calibri" panose="020F0502020204030204" charset="0"/>
                <a:cs typeface="Calibri" panose="020F0502020204030204" charset="0"/>
              </a:rPr>
              <a:t>2 Шаг. Разработка макета и дизайн: </a:t>
            </a:r>
            <a:r>
              <a:rPr lang="ru-RU" sz="2000" dirty="0">
                <a:latin typeface="Calibri" panose="020F0502020204030204" charset="0"/>
                <a:cs typeface="Calibri" panose="020F0502020204030204" charset="0"/>
              </a:rPr>
              <a:t>создаем структуру сайта и его функционал,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>
                <a:latin typeface="Calibri" panose="020F0502020204030204" charset="0"/>
                <a:cs typeface="Calibri" panose="020F0502020204030204" charset="0"/>
              </a:rPr>
              <a:t>разрабатываем визуальный концепт сайта, подбираем цветовую гамму и шрифты, создаем макеты главной страницы и внутренних страниц, обсуждаем макет с заказчиком и вносим необходимые изменения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Группа 5"/>
          <p:cNvGrpSpPr/>
          <p:nvPr/>
        </p:nvGrpSpPr>
        <p:grpSpPr>
          <a:xfrm>
            <a:off x="0" y="561972"/>
            <a:ext cx="2624903" cy="358135"/>
            <a:chOff x="0" y="561972"/>
            <a:chExt cx="2624903" cy="358135"/>
          </a:xfrm>
        </p:grpSpPr>
        <p:sp>
          <p:nvSpPr>
            <p:cNvPr id="1048645" name="Прямоугольник 6"/>
            <p:cNvSpPr/>
            <p:nvPr/>
          </p:nvSpPr>
          <p:spPr>
            <a:xfrm>
              <a:off x="0" y="561972"/>
              <a:ext cx="1294463" cy="358135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46" name="Прямоугольник 7"/>
            <p:cNvSpPr/>
            <p:nvPr/>
          </p:nvSpPr>
          <p:spPr>
            <a:xfrm>
              <a:off x="336583" y="561972"/>
              <a:ext cx="1294463" cy="358135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47" name="Прямоугольник 8"/>
            <p:cNvSpPr/>
            <p:nvPr/>
          </p:nvSpPr>
          <p:spPr>
            <a:xfrm>
              <a:off x="673166" y="561972"/>
              <a:ext cx="1294463" cy="358135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48" name="Прямоугольник 9"/>
            <p:cNvSpPr/>
            <p:nvPr/>
          </p:nvSpPr>
          <p:spPr>
            <a:xfrm>
              <a:off x="993857" y="561972"/>
              <a:ext cx="1294463" cy="358135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49" name="Прямоугольник 10"/>
            <p:cNvSpPr/>
            <p:nvPr/>
          </p:nvSpPr>
          <p:spPr>
            <a:xfrm>
              <a:off x="1330440" y="561972"/>
              <a:ext cx="1294463" cy="358135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048650" name="Прямоугольник 1"/>
          <p:cNvSpPr/>
          <p:nvPr/>
        </p:nvSpPr>
        <p:spPr>
          <a:xfrm>
            <a:off x="6096000" y="0"/>
            <a:ext cx="6096000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  <a:endParaRPr/>
          </a:p>
        </p:txBody>
      </p:sp>
      <p:sp>
        <p:nvSpPr>
          <p:cNvPr id="1048651" name="Текст 2"/>
          <p:cNvSpPr txBox="1"/>
          <p:nvPr/>
        </p:nvSpPr>
        <p:spPr>
          <a:xfrm>
            <a:off x="6615058" y="-964241"/>
            <a:ext cx="759795" cy="364743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1048652" name="Текст 2"/>
          <p:cNvSpPr txBox="1"/>
          <p:nvPr/>
        </p:nvSpPr>
        <p:spPr>
          <a:xfrm>
            <a:off x="6506864" y="1973416"/>
            <a:ext cx="759795" cy="364743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1048653" name="Текст 2"/>
          <p:cNvSpPr txBox="1"/>
          <p:nvPr/>
        </p:nvSpPr>
        <p:spPr>
          <a:xfrm>
            <a:off x="9684871" y="434177"/>
            <a:ext cx="759794" cy="364743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1048654" name="Текст 2"/>
          <p:cNvSpPr txBox="1"/>
          <p:nvPr/>
        </p:nvSpPr>
        <p:spPr>
          <a:xfrm>
            <a:off x="10197670" y="2896845"/>
            <a:ext cx="759794" cy="364743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1048655" name="Текст 2"/>
          <p:cNvSpPr txBox="1"/>
          <p:nvPr/>
        </p:nvSpPr>
        <p:spPr>
          <a:xfrm>
            <a:off x="6572539" y="4562803"/>
            <a:ext cx="1565011" cy="33591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>
                <a:latin typeface="Calibri" panose="020F0502020204030204" charset="0"/>
                <a:cs typeface="Calibri" panose="020F0502020204030204" charset="0"/>
              </a:rPr>
              <a:t>Верстка  сайта</a:t>
            </a:r>
          </a:p>
        </p:txBody>
      </p:sp>
      <p:sp>
        <p:nvSpPr>
          <p:cNvPr id="1048656" name="Текст 2"/>
          <p:cNvSpPr txBox="1"/>
          <p:nvPr/>
        </p:nvSpPr>
        <p:spPr>
          <a:xfrm>
            <a:off x="6706975" y="1560522"/>
            <a:ext cx="1565011" cy="5822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>
                <a:latin typeface="Calibri" panose="020F0502020204030204" charset="0"/>
                <a:cs typeface="Calibri" panose="020F0502020204030204" charset="0"/>
              </a:rPr>
              <a:t>С</a:t>
            </a:r>
            <a:r>
              <a:rPr>
                <a:latin typeface="Calibri" panose="020F0502020204030204" charset="0"/>
                <a:cs typeface="Calibri" panose="020F0502020204030204" charset="0"/>
              </a:rPr>
              <a:t>вязь с заказчиком</a:t>
            </a:r>
          </a:p>
        </p:txBody>
      </p:sp>
      <p:sp>
        <p:nvSpPr>
          <p:cNvPr id="1048657" name="Текст 2"/>
          <p:cNvSpPr txBox="1"/>
          <p:nvPr/>
        </p:nvSpPr>
        <p:spPr>
          <a:xfrm>
            <a:off x="9718283" y="2977844"/>
            <a:ext cx="1565011" cy="82867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>
                <a:latin typeface="Calibri" panose="020F0502020204030204" charset="0"/>
                <a:cs typeface="Calibri" panose="020F0502020204030204" charset="0"/>
              </a:rPr>
              <a:t>Р</a:t>
            </a:r>
            <a:r>
              <a:rPr>
                <a:latin typeface="Calibri" panose="020F0502020204030204" charset="0"/>
                <a:cs typeface="Calibri" panose="020F0502020204030204" charset="0"/>
              </a:rPr>
              <a:t>азработка макета и дизайна</a:t>
            </a:r>
          </a:p>
        </p:txBody>
      </p:sp>
      <p:sp>
        <p:nvSpPr>
          <p:cNvPr id="1048658" name="Текст 2"/>
          <p:cNvSpPr txBox="1"/>
          <p:nvPr/>
        </p:nvSpPr>
        <p:spPr>
          <a:xfrm>
            <a:off x="10266423" y="5572197"/>
            <a:ext cx="1565011" cy="33591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 err="1">
                <a:latin typeface="Calibri" panose="020F0502020204030204" charset="0"/>
                <a:cs typeface="Calibri" panose="020F0502020204030204" charset="0"/>
              </a:rPr>
              <a:t>Готовый сайт</a:t>
            </a:r>
            <a:endParaRPr lang="ru-RU" dirty="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048659" name="Соединительная линия уступом 2"/>
          <p:cNvSpPr/>
          <p:nvPr/>
        </p:nvSpPr>
        <p:spPr>
          <a:xfrm>
            <a:off x="7477146" y="1011301"/>
            <a:ext cx="2162014" cy="1323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 panose="020F0502020204030204"/>
              </a:defRPr>
            </a:pPr>
            <a:endParaRPr/>
          </a:p>
        </p:txBody>
      </p:sp>
      <p:sp>
        <p:nvSpPr>
          <p:cNvPr id="1048660" name="Соединительная линия уступом 26"/>
          <p:cNvSpPr/>
          <p:nvPr/>
        </p:nvSpPr>
        <p:spPr>
          <a:xfrm flipH="1">
            <a:off x="7663413" y="2702913"/>
            <a:ext cx="1828805" cy="1066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 panose="020F0502020204030204"/>
              </a:defRPr>
            </a:pPr>
            <a:endParaRPr/>
          </a:p>
        </p:txBody>
      </p:sp>
      <p:sp>
        <p:nvSpPr>
          <p:cNvPr id="1048661" name="Соединительная линия уступом 29"/>
          <p:cNvSpPr/>
          <p:nvPr/>
        </p:nvSpPr>
        <p:spPr>
          <a:xfrm>
            <a:off x="7663413" y="4171270"/>
            <a:ext cx="2319868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 panose="020F0502020204030204"/>
              </a:defRPr>
            </a:pPr>
            <a:endParaRPr/>
          </a:p>
        </p:txBody>
      </p:sp>
      <p:sp>
        <p:nvSpPr>
          <p:cNvPr id="1048662" name="Текст 2"/>
          <p:cNvSpPr txBox="1"/>
          <p:nvPr/>
        </p:nvSpPr>
        <p:spPr>
          <a:xfrm>
            <a:off x="420955" y="309501"/>
            <a:ext cx="6518934" cy="3385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Название раздела</a:t>
            </a:r>
          </a:p>
        </p:txBody>
      </p:sp>
      <p:grpSp>
        <p:nvGrpSpPr>
          <p:cNvPr id="44" name="Прямоугольник 16"/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048663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  <a:endParaRPr/>
            </a:p>
          </p:txBody>
        </p:sp>
        <p:sp>
          <p:nvSpPr>
            <p:cNvPr id="1048664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  <p:sp>
        <p:nvSpPr>
          <p:cNvPr id="1048665" name="Текст 2"/>
          <p:cNvSpPr txBox="1"/>
          <p:nvPr/>
        </p:nvSpPr>
        <p:spPr>
          <a:xfrm>
            <a:off x="403697" y="1760969"/>
            <a:ext cx="4989789" cy="1920236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b="1" dirty="0">
                <a:latin typeface="Calibri" panose="020F0502020204030204" charset="0"/>
                <a:cs typeface="Calibri" panose="020F0502020204030204" charset="0"/>
              </a:rPr>
              <a:t>3 Шаг. Верстка сайта: </a:t>
            </a:r>
            <a:r>
              <a:rPr lang="ru-RU" sz="2000" dirty="0">
                <a:latin typeface="Calibri" panose="020F0502020204030204" charset="0"/>
                <a:cs typeface="Calibri" panose="020F0502020204030204" charset="0"/>
              </a:rPr>
              <a:t>кодируем макеты с использованием HTML, CSS и JavaScript, </a:t>
            </a:r>
            <a:r>
              <a:rPr lang="ru-RU" sz="2000" dirty="0">
                <a:latin typeface="Calibri" panose="020F0502020204030204" charset="0"/>
                <a:cs typeface="Calibri" panose="020F0502020204030204" charset="0"/>
                <a:sym typeface="Gilroy-Light"/>
              </a:rPr>
              <a:t>Python Django </a:t>
            </a:r>
            <a:r>
              <a:rPr lang="ru-RU" sz="2000" dirty="0">
                <a:latin typeface="Calibri" panose="020F0502020204030204" charset="0"/>
                <a:cs typeface="Calibri" panose="020F0502020204030204" charset="0"/>
              </a:rPr>
              <a:t>разрабатываем анимации и интерактивные элементы, тестируем верстку</a:t>
            </a:r>
          </a:p>
        </p:txBody>
      </p:sp>
      <p:sp>
        <p:nvSpPr>
          <p:cNvPr id="1048666" name="Текст 2"/>
          <p:cNvSpPr txBox="1"/>
          <p:nvPr/>
        </p:nvSpPr>
        <p:spPr>
          <a:xfrm>
            <a:off x="449408" y="680421"/>
            <a:ext cx="5387063" cy="1158237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>
                <a:latin typeface="Calibri" panose="020F0502020204030204" charset="0"/>
                <a:cs typeface="Calibri" panose="020F0502020204030204" charset="0"/>
              </a:rPr>
              <a:t>Дорожная карта проекта</a:t>
            </a:r>
          </a:p>
        </p:txBody>
      </p:sp>
      <p:sp>
        <p:nvSpPr>
          <p:cNvPr id="1048667" name="Текст 2"/>
          <p:cNvSpPr txBox="1"/>
          <p:nvPr/>
        </p:nvSpPr>
        <p:spPr>
          <a:xfrm>
            <a:off x="397623" y="3666713"/>
            <a:ext cx="4989789" cy="2225036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b="1" dirty="0">
                <a:latin typeface="Calibri" panose="020F0502020204030204" charset="0"/>
                <a:cs typeface="Calibri" panose="020F0502020204030204" charset="0"/>
              </a:rPr>
              <a:t>4 Шаг. Разработка макета и дизайн: </a:t>
            </a:r>
            <a:r>
              <a:rPr lang="ru-RU" sz="2000" dirty="0">
                <a:latin typeface="Calibri" panose="020F0502020204030204" charset="0"/>
                <a:cs typeface="Calibri" panose="020F0502020204030204" charset="0"/>
              </a:rPr>
              <a:t>загружаем сайт на хостинг, настраиваем SEO-оптимизации для улучшения позиций в поисковых системах, тестируем сайт на работоспособность и отладка ошибок, передаем готовый сайт заказчику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Группа 5"/>
          <p:cNvGrpSpPr/>
          <p:nvPr/>
        </p:nvGrpSpPr>
        <p:grpSpPr>
          <a:xfrm>
            <a:off x="0" y="561972"/>
            <a:ext cx="2624903" cy="358135"/>
            <a:chOff x="0" y="561972"/>
            <a:chExt cx="2624903" cy="358135"/>
          </a:xfrm>
        </p:grpSpPr>
        <p:sp>
          <p:nvSpPr>
            <p:cNvPr id="1048668" name="Прямоугольник 6"/>
            <p:cNvSpPr/>
            <p:nvPr/>
          </p:nvSpPr>
          <p:spPr>
            <a:xfrm>
              <a:off x="0" y="561972"/>
              <a:ext cx="1294463" cy="358135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69" name="Прямоугольник 7"/>
            <p:cNvSpPr/>
            <p:nvPr/>
          </p:nvSpPr>
          <p:spPr>
            <a:xfrm>
              <a:off x="336583" y="561972"/>
              <a:ext cx="1294463" cy="358135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70" name="Прямоугольник 8"/>
            <p:cNvSpPr/>
            <p:nvPr/>
          </p:nvSpPr>
          <p:spPr>
            <a:xfrm>
              <a:off x="673166" y="561972"/>
              <a:ext cx="1294463" cy="358135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71" name="Прямоугольник 9"/>
            <p:cNvSpPr/>
            <p:nvPr/>
          </p:nvSpPr>
          <p:spPr>
            <a:xfrm>
              <a:off x="993857" y="561972"/>
              <a:ext cx="1294463" cy="358135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72" name="Прямоугольник 10"/>
            <p:cNvSpPr/>
            <p:nvPr/>
          </p:nvSpPr>
          <p:spPr>
            <a:xfrm>
              <a:off x="1330440" y="561972"/>
              <a:ext cx="1294463" cy="358135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47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048673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  <a:endParaRPr/>
            </a:p>
          </p:txBody>
        </p:sp>
        <p:sp>
          <p:nvSpPr>
            <p:cNvPr id="1048674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7</a:t>
              </a:r>
            </a:p>
          </p:txBody>
        </p:sp>
      </p:grpSp>
      <p:sp>
        <p:nvSpPr>
          <p:cNvPr id="1048675" name="Текст 2"/>
          <p:cNvSpPr txBox="1"/>
          <p:nvPr/>
        </p:nvSpPr>
        <p:spPr>
          <a:xfrm>
            <a:off x="420955" y="310818"/>
            <a:ext cx="6518934" cy="33591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Что предлагает команда</a:t>
            </a:r>
          </a:p>
        </p:txBody>
      </p:sp>
      <p:sp>
        <p:nvSpPr>
          <p:cNvPr id="1048676" name="Текст 2"/>
          <p:cNvSpPr txBox="1"/>
          <p:nvPr/>
        </p:nvSpPr>
        <p:spPr>
          <a:xfrm>
            <a:off x="6535112" y="1624764"/>
            <a:ext cx="5175537" cy="523493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800" b="1" dirty="0">
                <a:latin typeface="Calibri" panose="020F0502020204030204" charset="0"/>
                <a:cs typeface="Calibri" panose="020F0502020204030204" charset="0"/>
                <a:sym typeface="Gilroy-Regular"/>
              </a:rPr>
              <a:t>На основе какого научно-технического решения и результата будет создан продукт</a:t>
            </a:r>
          </a:p>
          <a:p>
            <a:pPr marL="285750" indent="-285750">
              <a:buSzPct val="100000"/>
              <a:buFont typeface="Arial" panose="020B0604020202020204" pitchFamily="34" charset="0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dirty="0">
                <a:latin typeface="Calibri" panose="020F0502020204030204" charset="0"/>
                <a:cs typeface="Calibri" panose="020F0502020204030204" charset="0"/>
                <a:sym typeface="Gilroy-Regular"/>
              </a:rPr>
              <a:t>Для дизайна и макета: Figma, Photoshop, Illustrator,</a:t>
            </a:r>
          </a:p>
          <a:p>
            <a:pPr marL="285750" indent="-285750">
              <a:buSzPct val="100000"/>
              <a:buFont typeface="Arial" panose="020B0604020202020204" pitchFamily="34" charset="0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dirty="0">
                <a:latin typeface="Calibri" panose="020F0502020204030204" charset="0"/>
                <a:cs typeface="Calibri" panose="020F0502020204030204" charset="0"/>
                <a:sym typeface="Gilroy-Regular"/>
              </a:rPr>
              <a:t>Для верстки: HTML/CSS, JavaScript (+ Bootstrap 5)</a:t>
            </a:r>
          </a:p>
          <a:p>
            <a:pPr marL="285750" indent="-285750">
              <a:buSzPct val="100000"/>
              <a:buFont typeface="Arial" panose="020B0604020202020204" pitchFamily="34" charset="0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dirty="0">
                <a:latin typeface="Calibri" panose="020F0502020204030204" charset="0"/>
                <a:cs typeface="Calibri" panose="020F0502020204030204" charset="0"/>
                <a:sym typeface="Gilroy-Regular"/>
              </a:rPr>
              <a:t>Для back-end’a: Python Django</a:t>
            </a:r>
          </a:p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800" b="1" dirty="0">
                <a:latin typeface="Calibri" panose="020F0502020204030204" charset="0"/>
                <a:cs typeface="Calibri" panose="020F0502020204030204" charset="0"/>
                <a:sym typeface="Gilroy-Regular"/>
              </a:rPr>
              <a:t>Бизнес-модель</a:t>
            </a:r>
          </a:p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dirty="0">
                <a:latin typeface="Calibri" panose="020F0502020204030204" charset="0"/>
                <a:cs typeface="Calibri" panose="020F0502020204030204" charset="0"/>
                <a:sym typeface="Gilroy-Regular"/>
              </a:rPr>
              <a:t>Мы будем предоставлять такие услуги, как:</a:t>
            </a:r>
          </a:p>
          <a:p>
            <a:pPr marL="285750" indent="-285750">
              <a:buSzPct val="100000"/>
              <a:buFont typeface="Arial" panose="020B0604020202020204" pitchFamily="34" charset="0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dirty="0">
                <a:latin typeface="Calibri" panose="020F0502020204030204" charset="0"/>
                <a:cs typeface="Calibri" panose="020F0502020204030204" charset="0"/>
                <a:sym typeface="Gilroy-Regular"/>
              </a:rPr>
              <a:t>Услуги разработки и дизайна: Предоставление услуг по   разработке и дизайну веб-сайтов. Это включает в себя создание уникального дизайна, разработку функциональности, оптимизацию для поисковых систем (SEO) и адаптивность под различные устройства.</a:t>
            </a:r>
          </a:p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dirty="0">
                <a:latin typeface="Calibri" panose="020F0502020204030204" charset="0"/>
                <a:cs typeface="Calibri" panose="020F0502020204030204" charset="0"/>
                <a:sym typeface="Gilroy-Regular"/>
              </a:rPr>
              <a:t>Мы будем предлагать наши услуги через:</a:t>
            </a:r>
          </a:p>
          <a:p>
            <a:pPr marL="285750" indent="-285750">
              <a:buSzPct val="100000"/>
              <a:buFont typeface="Arial" panose="020B0604020202020204" pitchFamily="34" charset="0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dirty="0">
                <a:latin typeface="Calibri" panose="020F0502020204030204" charset="0"/>
                <a:cs typeface="Calibri" panose="020F0502020204030204" charset="0"/>
                <a:sym typeface="Gilroy-Regular"/>
              </a:rPr>
              <a:t>Создание объявления в соцсетях</a:t>
            </a:r>
          </a:p>
          <a:p>
            <a:pPr marL="285750" indent="-285750">
              <a:buSzPct val="100000"/>
              <a:buFont typeface="Arial" panose="020B0604020202020204" pitchFamily="34" charset="0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dirty="0">
                <a:latin typeface="Calibri" panose="020F0502020204030204" charset="0"/>
                <a:cs typeface="Calibri" panose="020F0502020204030204" charset="0"/>
                <a:sym typeface="Gilroy-Regular"/>
              </a:rPr>
              <a:t> Размещение объявлений на соответствующих сайтах и приложениях</a:t>
            </a:r>
          </a:p>
          <a:p>
            <a:pPr marL="285750" indent="-285750">
              <a:buSzPct val="100000"/>
              <a:buFont typeface="Arial" panose="020B0604020202020204" pitchFamily="34" charset="0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dirty="0">
                <a:latin typeface="Calibri" panose="020F0502020204030204" charset="0"/>
                <a:cs typeface="Calibri" panose="020F0502020204030204" charset="0"/>
                <a:sym typeface="Gilroy-Regular"/>
              </a:rPr>
              <a:t>Покупка рекламы (Яндкес.Дзен, Блогеры, группы в Соцсетях) </a:t>
            </a:r>
          </a:p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ru-RU" dirty="0">
              <a:latin typeface="Calibri" panose="020F0502020204030204" charset="0"/>
              <a:cs typeface="Calibri" panose="020F0502020204030204" charset="0"/>
              <a:sym typeface="Gilroy-Regular"/>
            </a:endParaRPr>
          </a:p>
        </p:txBody>
      </p:sp>
      <p:sp>
        <p:nvSpPr>
          <p:cNvPr id="1048677" name="Текст 2"/>
          <p:cNvSpPr txBox="1"/>
          <p:nvPr/>
        </p:nvSpPr>
        <p:spPr>
          <a:xfrm>
            <a:off x="673100" y="1624965"/>
            <a:ext cx="5551805" cy="523303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no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b="1" dirty="0">
                <a:latin typeface="Calibri" panose="020F0502020204030204" charset="0"/>
                <a:cs typeface="Calibri" panose="020F0502020204030204" charset="0"/>
                <a:sym typeface="Gilroy-Light"/>
              </a:rPr>
              <a:t>Какая услуга будет продаваться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400" dirty="0">
                <a:latin typeface="Calibri" panose="020F0502020204030204" charset="0"/>
                <a:cs typeface="Calibri" panose="020F0502020204030204" charset="0"/>
                <a:sym typeface="Gilroy-Light"/>
              </a:rPr>
              <a:t>Будет продаваться услуга по разработке индивидуального продающего сайта, с помощью которого потенциальные потребители узнают больше о самой компании и о потребительский предложениях компании.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b="1" dirty="0">
                <a:latin typeface="Calibri" panose="020F0502020204030204" charset="0"/>
                <a:cs typeface="Calibri" panose="020F0502020204030204" charset="0"/>
                <a:sym typeface="Gilroy-Light"/>
              </a:rPr>
              <a:t>Потенциальные потребительские сегменты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400" dirty="0">
                <a:latin typeface="Calibri" panose="020F0502020204030204" charset="0"/>
                <a:cs typeface="Calibri" panose="020F0502020204030204" charset="0"/>
                <a:sym typeface="Gilroy-Light"/>
              </a:rPr>
              <a:t>1)Бизнесы и предприниматели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400" dirty="0">
                <a:latin typeface="Calibri" panose="020F0502020204030204" charset="0"/>
                <a:cs typeface="Calibri" panose="020F0502020204030204" charset="0"/>
                <a:sym typeface="Gilroy-Light"/>
              </a:rPr>
              <a:t>2) Организации и некоммерческие организации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400" dirty="0">
                <a:latin typeface="Calibri" panose="020F0502020204030204" charset="0"/>
                <a:cs typeface="Calibri" panose="020F0502020204030204" charset="0"/>
                <a:sym typeface="Gilroy-Light"/>
              </a:rPr>
              <a:t>3) Интернет-магазины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400" dirty="0">
                <a:latin typeface="Calibri" panose="020F0502020204030204" charset="0"/>
                <a:cs typeface="Calibri" panose="020F0502020204030204" charset="0"/>
                <a:sym typeface="Gilroy-Light"/>
              </a:rPr>
              <a:t>4) Государственные учреждения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b="1" dirty="0">
                <a:latin typeface="Calibri" panose="020F0502020204030204" charset="0"/>
                <a:cs typeface="Calibri" panose="020F0502020204030204" charset="0"/>
                <a:sym typeface="Gilroy-Light"/>
              </a:rPr>
              <a:t>Научно-техническое решение и/или результаты, необходимые для создания продукции</a:t>
            </a:r>
            <a:br>
              <a:rPr lang="ru-RU" sz="1100" dirty="0">
                <a:latin typeface="Calibri" panose="020F0502020204030204" charset="0"/>
                <a:cs typeface="Calibri" panose="020F0502020204030204" charset="0"/>
                <a:sym typeface="Gilroy-Light"/>
              </a:rPr>
            </a:br>
            <a:r>
              <a:rPr lang="ru-RU" sz="1400" b="1" dirty="0">
                <a:latin typeface="Calibri" panose="020F0502020204030204" charset="0"/>
                <a:cs typeface="Calibri" panose="020F0502020204030204" charset="0"/>
                <a:sym typeface="Gilroy-Light"/>
              </a:rPr>
              <a:t>Для дизайна:</a:t>
            </a:r>
            <a:endParaRPr lang="ru-RU" sz="1400" dirty="0">
              <a:latin typeface="Calibri" panose="020F0502020204030204" charset="0"/>
              <a:cs typeface="Calibri" panose="020F0502020204030204" charset="0"/>
              <a:sym typeface="Gilroy-Light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400" dirty="0">
                <a:latin typeface="Calibri" panose="020F0502020204030204" charset="0"/>
                <a:cs typeface="Calibri" panose="020F0502020204030204" charset="0"/>
                <a:sym typeface="Gilroy-Light"/>
              </a:rPr>
              <a:t>1) При помощи программного средства Figma - создается макет сайта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400" dirty="0">
                <a:latin typeface="Calibri" panose="020F0502020204030204" charset="0"/>
                <a:cs typeface="Calibri" panose="020F0502020204030204" charset="0"/>
                <a:sym typeface="Gilroy-Light"/>
              </a:rPr>
              <a:t>2) Photoshop и Illustrator - создаются оригинальные графические изображения.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400" b="1" dirty="0">
                <a:latin typeface="Calibri" panose="020F0502020204030204" charset="0"/>
                <a:cs typeface="Calibri" panose="020F0502020204030204" charset="0"/>
                <a:sym typeface="Gilroy-Light"/>
              </a:rPr>
              <a:t>Для Front-end: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400" dirty="0">
                <a:latin typeface="Calibri" panose="020F0502020204030204" charset="0"/>
                <a:cs typeface="Calibri" panose="020F0502020204030204" charset="0"/>
                <a:sym typeface="Gilroy-Light"/>
              </a:rPr>
              <a:t>1) HTML/CSS (+ Bootstrap 5) - используются для создания веб интерфейсов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400" dirty="0">
                <a:latin typeface="Calibri" panose="020F0502020204030204" charset="0"/>
                <a:cs typeface="Calibri" panose="020F0502020204030204" charset="0"/>
                <a:sym typeface="Gilroy-Light"/>
              </a:rPr>
              <a:t>2) JavaScript - используется для создания дополнительных элементов, анимации.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400" b="1" dirty="0">
                <a:latin typeface="Calibri" panose="020F0502020204030204" charset="0"/>
                <a:cs typeface="Calibri" panose="020F0502020204030204" charset="0"/>
                <a:sym typeface="Gilroy-Light"/>
              </a:rPr>
              <a:t>Для Back-end: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400" dirty="0">
                <a:latin typeface="Calibri" panose="020F0502020204030204" charset="0"/>
                <a:cs typeface="Calibri" panose="020F0502020204030204" charset="0"/>
                <a:sym typeface="Gilroy-Light"/>
              </a:rPr>
              <a:t>1) Python Django - используется для написания серверной части сайта.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100" dirty="0">
              <a:latin typeface="Calibri" panose="020F0502020204030204" charset="0"/>
              <a:cs typeface="Calibri" panose="020F0502020204030204" charset="0"/>
              <a:sym typeface="Gilroy-Light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048678" name="Текст 2"/>
          <p:cNvSpPr txBox="1"/>
          <p:nvPr/>
        </p:nvSpPr>
        <p:spPr>
          <a:xfrm>
            <a:off x="559435" y="981075"/>
            <a:ext cx="5975350" cy="64389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>
                <a:latin typeface="Calibri" panose="020F0502020204030204" charset="0"/>
                <a:cs typeface="Calibri" panose="020F0502020204030204" charset="0"/>
              </a:rPr>
              <a:t>Что предлагает команда</a:t>
            </a:r>
            <a:endParaRPr sz="3600" dirty="0">
              <a:latin typeface="Calibri" panose="020F0502020204030204" charset="0"/>
              <a:cs typeface="Calibri" panose="020F0502020204030204" charset="0"/>
            </a:endParaRP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Группа 5"/>
          <p:cNvGrpSpPr/>
          <p:nvPr/>
        </p:nvGrpSpPr>
        <p:grpSpPr>
          <a:xfrm>
            <a:off x="0" y="561972"/>
            <a:ext cx="2624903" cy="358135"/>
            <a:chOff x="0" y="561972"/>
            <a:chExt cx="2624903" cy="358135"/>
          </a:xfrm>
        </p:grpSpPr>
        <p:sp>
          <p:nvSpPr>
            <p:cNvPr id="1048679" name="Прямоугольник 6"/>
            <p:cNvSpPr/>
            <p:nvPr/>
          </p:nvSpPr>
          <p:spPr>
            <a:xfrm>
              <a:off x="0" y="561972"/>
              <a:ext cx="1294463" cy="358135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80" name="Прямоугольник 7"/>
            <p:cNvSpPr/>
            <p:nvPr/>
          </p:nvSpPr>
          <p:spPr>
            <a:xfrm>
              <a:off x="336583" y="561972"/>
              <a:ext cx="1294463" cy="358135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81" name="Прямоугольник 8"/>
            <p:cNvSpPr/>
            <p:nvPr/>
          </p:nvSpPr>
          <p:spPr>
            <a:xfrm>
              <a:off x="673166" y="561972"/>
              <a:ext cx="1294463" cy="358135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82" name="Прямоугольник 9"/>
            <p:cNvSpPr/>
            <p:nvPr/>
          </p:nvSpPr>
          <p:spPr>
            <a:xfrm>
              <a:off x="993857" y="561972"/>
              <a:ext cx="1294463" cy="358135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83" name="Прямоугольник 10"/>
            <p:cNvSpPr/>
            <p:nvPr/>
          </p:nvSpPr>
          <p:spPr>
            <a:xfrm>
              <a:off x="1330440" y="561972"/>
              <a:ext cx="1294463" cy="358135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048684" name="Текст 2"/>
          <p:cNvSpPr txBox="1"/>
          <p:nvPr/>
        </p:nvSpPr>
        <p:spPr>
          <a:xfrm>
            <a:off x="673355" y="971460"/>
            <a:ext cx="6518934" cy="70548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4000" dirty="0">
                <a:latin typeface="Calibri" panose="020F0502020204030204" charset="0"/>
                <a:cs typeface="Calibri" panose="020F0502020204030204" charset="0"/>
              </a:rPr>
              <a:t>Конкуренты</a:t>
            </a:r>
          </a:p>
        </p:txBody>
      </p:sp>
      <p:grpSp>
        <p:nvGrpSpPr>
          <p:cNvPr id="50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048685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  <a:endParaRPr/>
            </a:p>
          </p:txBody>
        </p:sp>
        <p:sp>
          <p:nvSpPr>
            <p:cNvPr id="1048686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/>
                <a:t>8</a:t>
              </a:r>
            </a:p>
          </p:txBody>
        </p:sp>
      </p:grpSp>
      <p:sp>
        <p:nvSpPr>
          <p:cNvPr id="1048687" name="Текст 2"/>
          <p:cNvSpPr txBox="1"/>
          <p:nvPr/>
        </p:nvSpPr>
        <p:spPr>
          <a:xfrm>
            <a:off x="420955" y="310818"/>
            <a:ext cx="6518934" cy="33591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Конкуренты</a:t>
            </a:r>
          </a:p>
        </p:txBody>
      </p:sp>
      <p:sp>
        <p:nvSpPr>
          <p:cNvPr id="1048688" name="Текстовое поле 99"/>
          <p:cNvSpPr txBox="1"/>
          <p:nvPr/>
        </p:nvSpPr>
        <p:spPr>
          <a:xfrm>
            <a:off x="673100" y="2276792"/>
            <a:ext cx="5080000" cy="3139321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Calibri"/>
                <a:ea typeface="SimSun"/>
              </a:rPr>
              <a:t>1.</a:t>
            </a:r>
            <a:r>
              <a:rPr lang="en-US" b="1" dirty="0">
                <a:solidFill>
                  <a:schemeClr val="tx1"/>
                </a:solidFill>
                <a:latin typeface="Calibri"/>
                <a:ea typeface="SimSun"/>
              </a:rPr>
              <a:t> "</a:t>
            </a:r>
            <a:r>
              <a:rPr lang="en-US" b="1" dirty="0" err="1">
                <a:solidFill>
                  <a:schemeClr val="tx1"/>
                </a:solidFill>
                <a:latin typeface="Calibri"/>
                <a:ea typeface="SimSun"/>
              </a:rPr>
              <a:t>Студия</a:t>
            </a:r>
            <a:r>
              <a:rPr lang="en-US" b="1" dirty="0">
                <a:solidFill>
                  <a:schemeClr val="tx1"/>
                </a:solidFill>
                <a:latin typeface="Calibri"/>
                <a:ea typeface="SimSun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Calibri"/>
                <a:ea typeface="SimSun"/>
              </a:rPr>
              <a:t>Олега</a:t>
            </a:r>
            <a:r>
              <a:rPr lang="en-US" b="1" dirty="0">
                <a:solidFill>
                  <a:schemeClr val="tx1"/>
                </a:solidFill>
                <a:latin typeface="Calibri"/>
                <a:ea typeface="SimSun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Calibri"/>
                <a:ea typeface="SimSun"/>
              </a:rPr>
              <a:t>Чулакова</a:t>
            </a:r>
            <a:r>
              <a:rPr lang="en-US" b="1" dirty="0">
                <a:solidFill>
                  <a:schemeClr val="tx1"/>
                </a:solidFill>
                <a:latin typeface="Calibri"/>
                <a:ea typeface="SimSun"/>
              </a:rPr>
              <a:t>"</a:t>
            </a:r>
            <a:r>
              <a:rPr lang="en-US" dirty="0">
                <a:solidFill>
                  <a:schemeClr val="tx1"/>
                </a:solidFill>
                <a:latin typeface="Calibri"/>
                <a:ea typeface="SimSun"/>
              </a:rPr>
              <a:t> - </a:t>
            </a:r>
            <a:r>
              <a:rPr lang="en-US" dirty="0" err="1">
                <a:solidFill>
                  <a:schemeClr val="tx1"/>
                </a:solidFill>
                <a:latin typeface="Calibri"/>
                <a:ea typeface="SimSun"/>
              </a:rPr>
              <a:t>Команда</a:t>
            </a:r>
            <a:r>
              <a:rPr lang="en-US" dirty="0">
                <a:solidFill>
                  <a:schemeClr val="tx1"/>
                </a:solidFill>
                <a:latin typeface="Calibri"/>
                <a:ea typeface="SimSun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libri"/>
                <a:ea typeface="SimSun"/>
              </a:rPr>
              <a:t>профессиональных</a:t>
            </a:r>
            <a:r>
              <a:rPr lang="en-US" dirty="0">
                <a:solidFill>
                  <a:schemeClr val="tx1"/>
                </a:solidFill>
                <a:latin typeface="Calibri"/>
                <a:ea typeface="SimSun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libri"/>
                <a:ea typeface="SimSun"/>
              </a:rPr>
              <a:t>веб-разработчиков</a:t>
            </a:r>
            <a:r>
              <a:rPr lang="en-US" dirty="0">
                <a:solidFill>
                  <a:schemeClr val="tx1"/>
                </a:solidFill>
                <a:latin typeface="Calibri"/>
                <a:ea typeface="SimSun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Calibri"/>
                <a:ea typeface="SimSun"/>
              </a:rPr>
              <a:t>специализирующихся</a:t>
            </a:r>
            <a:r>
              <a:rPr lang="en-US" dirty="0">
                <a:solidFill>
                  <a:schemeClr val="tx1"/>
                </a:solidFill>
                <a:latin typeface="Calibri"/>
                <a:ea typeface="SimSun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libri"/>
                <a:ea typeface="SimSun"/>
              </a:rPr>
              <a:t>на</a:t>
            </a:r>
            <a:r>
              <a:rPr lang="en-US" dirty="0">
                <a:solidFill>
                  <a:schemeClr val="tx1"/>
                </a:solidFill>
                <a:latin typeface="Calibri"/>
                <a:ea typeface="SimSun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libri"/>
                <a:ea typeface="SimSun"/>
              </a:rPr>
              <a:t>создании</a:t>
            </a:r>
            <a:r>
              <a:rPr lang="en-US" dirty="0">
                <a:solidFill>
                  <a:schemeClr val="tx1"/>
                </a:solidFill>
                <a:latin typeface="Calibri"/>
                <a:ea typeface="SimSun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libri"/>
                <a:ea typeface="SimSun"/>
              </a:rPr>
              <a:t>высококачественных</a:t>
            </a:r>
            <a:r>
              <a:rPr lang="en-US" dirty="0">
                <a:solidFill>
                  <a:schemeClr val="tx1"/>
                </a:solidFill>
                <a:latin typeface="Calibri"/>
                <a:ea typeface="SimSun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libri"/>
                <a:ea typeface="SimSun"/>
              </a:rPr>
              <a:t>веб-сайтов</a:t>
            </a:r>
            <a:r>
              <a:rPr lang="en-US" dirty="0">
                <a:solidFill>
                  <a:schemeClr val="tx1"/>
                </a:solidFill>
                <a:latin typeface="Calibri"/>
                <a:ea typeface="SimSun"/>
              </a:rPr>
              <a:t> и </a:t>
            </a:r>
            <a:r>
              <a:rPr lang="en-US" dirty="0" err="1">
                <a:solidFill>
                  <a:schemeClr val="tx1"/>
                </a:solidFill>
                <a:latin typeface="Calibri"/>
                <a:ea typeface="SimSun"/>
              </a:rPr>
              <a:t>приложений</a:t>
            </a:r>
            <a:r>
              <a:rPr lang="en-US" dirty="0">
                <a:solidFill>
                  <a:schemeClr val="tx1"/>
                </a:solidFill>
                <a:latin typeface="Calibri"/>
                <a:ea typeface="SimSun"/>
              </a:rPr>
              <a:t>.</a:t>
            </a:r>
          </a:p>
          <a:p>
            <a:r>
              <a:rPr lang="en-US" dirty="0">
                <a:solidFill>
                  <a:schemeClr val="tx1"/>
                </a:solidFill>
                <a:latin typeface="Calibri"/>
                <a:ea typeface="SimSun"/>
              </a:rPr>
              <a:t>2. </a:t>
            </a:r>
            <a:r>
              <a:rPr lang="en-US" b="1" dirty="0">
                <a:solidFill>
                  <a:schemeClr val="tx1"/>
                </a:solidFill>
                <a:latin typeface="Calibri"/>
                <a:ea typeface="SimSun"/>
              </a:rPr>
              <a:t>"IT-Delta" </a:t>
            </a:r>
            <a:r>
              <a:rPr lang="en-US" dirty="0">
                <a:solidFill>
                  <a:schemeClr val="tx1"/>
                </a:solidFill>
                <a:latin typeface="Calibri"/>
                <a:ea typeface="SimSun"/>
              </a:rPr>
              <a:t>- </a:t>
            </a:r>
            <a:r>
              <a:rPr lang="en-US" dirty="0" err="1">
                <a:solidFill>
                  <a:schemeClr val="tx1"/>
                </a:solidFill>
                <a:latin typeface="Calibri"/>
                <a:ea typeface="SimSun"/>
              </a:rPr>
              <a:t>Команда</a:t>
            </a:r>
            <a:r>
              <a:rPr lang="en-US" dirty="0">
                <a:solidFill>
                  <a:schemeClr val="tx1"/>
                </a:solidFill>
                <a:latin typeface="Calibri"/>
                <a:ea typeface="SimSun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libri"/>
                <a:ea typeface="SimSun"/>
              </a:rPr>
              <a:t>специалистов</a:t>
            </a:r>
            <a:r>
              <a:rPr lang="en-US" dirty="0">
                <a:solidFill>
                  <a:schemeClr val="tx1"/>
                </a:solidFill>
                <a:latin typeface="Calibri"/>
                <a:ea typeface="SimSun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libri"/>
                <a:ea typeface="SimSun"/>
              </a:rPr>
              <a:t>по</a:t>
            </a:r>
            <a:r>
              <a:rPr lang="en-US" dirty="0">
                <a:solidFill>
                  <a:schemeClr val="tx1"/>
                </a:solidFill>
                <a:latin typeface="Calibri"/>
                <a:ea typeface="SimSun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libri"/>
                <a:ea typeface="SimSun"/>
              </a:rPr>
              <a:t>созданию</a:t>
            </a:r>
            <a:r>
              <a:rPr lang="en-US" dirty="0">
                <a:solidFill>
                  <a:schemeClr val="tx1"/>
                </a:solidFill>
                <a:latin typeface="Calibri"/>
                <a:ea typeface="SimSun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libri"/>
                <a:ea typeface="SimSun"/>
              </a:rPr>
              <a:t>уникальных</a:t>
            </a:r>
            <a:r>
              <a:rPr lang="en-US" dirty="0">
                <a:solidFill>
                  <a:schemeClr val="tx1"/>
                </a:solidFill>
                <a:latin typeface="Calibri"/>
                <a:ea typeface="SimSun"/>
              </a:rPr>
              <a:t> и </a:t>
            </a:r>
            <a:r>
              <a:rPr lang="en-US" dirty="0" err="1">
                <a:solidFill>
                  <a:schemeClr val="tx1"/>
                </a:solidFill>
                <a:latin typeface="Calibri"/>
                <a:ea typeface="SimSun"/>
              </a:rPr>
              <a:t>креативных</a:t>
            </a:r>
            <a:r>
              <a:rPr lang="en-US" dirty="0">
                <a:solidFill>
                  <a:schemeClr val="tx1"/>
                </a:solidFill>
                <a:latin typeface="Calibri"/>
                <a:ea typeface="SimSun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libri"/>
                <a:ea typeface="SimSun"/>
              </a:rPr>
              <a:t>веб-сайтов</a:t>
            </a:r>
            <a:r>
              <a:rPr lang="en-US" dirty="0">
                <a:solidFill>
                  <a:schemeClr val="tx1"/>
                </a:solidFill>
                <a:latin typeface="Calibri"/>
                <a:ea typeface="SimSun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libri"/>
                <a:ea typeface="SimSun"/>
              </a:rPr>
              <a:t>для</a:t>
            </a:r>
            <a:r>
              <a:rPr lang="en-US" dirty="0">
                <a:solidFill>
                  <a:schemeClr val="tx1"/>
                </a:solidFill>
                <a:latin typeface="Calibri"/>
                <a:ea typeface="SimSun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libri"/>
                <a:ea typeface="SimSun"/>
              </a:rPr>
              <a:t>различных</a:t>
            </a:r>
            <a:r>
              <a:rPr lang="en-US" dirty="0">
                <a:solidFill>
                  <a:schemeClr val="tx1"/>
                </a:solidFill>
                <a:latin typeface="Calibri"/>
                <a:ea typeface="SimSun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libri"/>
                <a:ea typeface="SimSun"/>
              </a:rPr>
              <a:t>бизнесов</a:t>
            </a:r>
            <a:r>
              <a:rPr lang="en-US" dirty="0">
                <a:solidFill>
                  <a:schemeClr val="tx1"/>
                </a:solidFill>
                <a:latin typeface="Calibri"/>
                <a:ea typeface="SimSun"/>
              </a:rPr>
              <a:t> и </a:t>
            </a:r>
            <a:r>
              <a:rPr lang="en-US" dirty="0" err="1">
                <a:solidFill>
                  <a:schemeClr val="tx1"/>
                </a:solidFill>
                <a:latin typeface="Calibri"/>
                <a:ea typeface="SimSun"/>
              </a:rPr>
              <a:t>организаций</a:t>
            </a:r>
            <a:r>
              <a:rPr lang="en-US" dirty="0">
                <a:solidFill>
                  <a:schemeClr val="tx1"/>
                </a:solidFill>
                <a:latin typeface="Calibri"/>
                <a:ea typeface="SimSun"/>
              </a:rPr>
              <a:t>.</a:t>
            </a:r>
          </a:p>
          <a:p>
            <a:r>
              <a:rPr lang="en-US" dirty="0">
                <a:solidFill>
                  <a:schemeClr val="tx1"/>
                </a:solidFill>
                <a:latin typeface="Calibri"/>
                <a:ea typeface="SimSun"/>
              </a:rPr>
              <a:t>3. </a:t>
            </a:r>
            <a:r>
              <a:rPr lang="en-US" b="1" dirty="0">
                <a:solidFill>
                  <a:schemeClr val="tx1"/>
                </a:solidFill>
                <a:latin typeface="Calibri"/>
                <a:ea typeface="SimSun"/>
              </a:rPr>
              <a:t>"</a:t>
            </a:r>
            <a:r>
              <a:rPr lang="en-US" b="1" dirty="0" err="1">
                <a:solidFill>
                  <a:schemeClr val="tx1"/>
                </a:solidFill>
                <a:latin typeface="Calibri"/>
                <a:ea typeface="SimSun"/>
              </a:rPr>
              <a:t>Первый</a:t>
            </a:r>
            <a:r>
              <a:rPr lang="en-US" b="1" dirty="0">
                <a:solidFill>
                  <a:schemeClr val="tx1"/>
                </a:solidFill>
                <a:latin typeface="Calibri"/>
                <a:ea typeface="SimSun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Calibri"/>
                <a:ea typeface="SimSun"/>
              </a:rPr>
              <a:t>бит</a:t>
            </a:r>
            <a:r>
              <a:rPr lang="en-US" b="1" dirty="0">
                <a:solidFill>
                  <a:schemeClr val="tx1"/>
                </a:solidFill>
                <a:latin typeface="Calibri"/>
                <a:ea typeface="SimSun"/>
              </a:rPr>
              <a:t>"</a:t>
            </a:r>
            <a:r>
              <a:rPr lang="en-US" dirty="0">
                <a:solidFill>
                  <a:schemeClr val="tx1"/>
                </a:solidFill>
                <a:latin typeface="Calibri"/>
                <a:ea typeface="SimSun"/>
              </a:rPr>
              <a:t> - </a:t>
            </a:r>
            <a:r>
              <a:rPr lang="en-US" dirty="0" err="1">
                <a:solidFill>
                  <a:schemeClr val="tx1"/>
                </a:solidFill>
                <a:latin typeface="Calibri"/>
                <a:ea typeface="SimSun"/>
              </a:rPr>
              <a:t>Компания</a:t>
            </a:r>
            <a:r>
              <a:rPr lang="en-US" dirty="0">
                <a:solidFill>
                  <a:schemeClr val="tx1"/>
                </a:solidFill>
                <a:latin typeface="Calibri"/>
                <a:ea typeface="SimSun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Calibri"/>
                <a:ea typeface="SimSun"/>
              </a:rPr>
              <a:t>предлагающая</a:t>
            </a:r>
            <a:r>
              <a:rPr lang="en-US" dirty="0">
                <a:solidFill>
                  <a:schemeClr val="tx1"/>
                </a:solidFill>
                <a:latin typeface="Calibri"/>
                <a:ea typeface="SimSun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libri"/>
                <a:ea typeface="SimSun"/>
              </a:rPr>
              <a:t>цифровые</a:t>
            </a:r>
            <a:r>
              <a:rPr lang="en-US" dirty="0">
                <a:solidFill>
                  <a:schemeClr val="tx1"/>
                </a:solidFill>
                <a:latin typeface="Calibri"/>
                <a:ea typeface="SimSun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libri"/>
                <a:ea typeface="SimSun"/>
              </a:rPr>
              <a:t>решения</a:t>
            </a:r>
            <a:r>
              <a:rPr lang="en-US" dirty="0">
                <a:solidFill>
                  <a:schemeClr val="tx1"/>
                </a:solidFill>
                <a:latin typeface="Calibri"/>
                <a:ea typeface="SimSun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libri"/>
                <a:ea typeface="SimSun"/>
              </a:rPr>
              <a:t>для</a:t>
            </a:r>
            <a:r>
              <a:rPr lang="en-US" dirty="0">
                <a:solidFill>
                  <a:schemeClr val="tx1"/>
                </a:solidFill>
                <a:latin typeface="Calibri"/>
                <a:ea typeface="SimSun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libri"/>
                <a:ea typeface="SimSun"/>
              </a:rPr>
              <a:t>веб-разработки</a:t>
            </a:r>
            <a:r>
              <a:rPr lang="en-US" dirty="0">
                <a:solidFill>
                  <a:schemeClr val="tx1"/>
                </a:solidFill>
                <a:latin typeface="Calibri"/>
                <a:ea typeface="SimSun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Calibri"/>
                <a:ea typeface="SimSun"/>
              </a:rPr>
              <a:t>включая</a:t>
            </a:r>
            <a:r>
              <a:rPr lang="en-US" dirty="0">
                <a:solidFill>
                  <a:schemeClr val="tx1"/>
                </a:solidFill>
                <a:latin typeface="Calibri"/>
                <a:ea typeface="SimSun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libri"/>
                <a:ea typeface="SimSun"/>
              </a:rPr>
              <a:t>дизайн</a:t>
            </a:r>
            <a:r>
              <a:rPr lang="en-US" dirty="0">
                <a:solidFill>
                  <a:schemeClr val="tx1"/>
                </a:solidFill>
                <a:latin typeface="Calibri"/>
                <a:ea typeface="SimSun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Calibri"/>
                <a:ea typeface="SimSun"/>
              </a:rPr>
              <a:t>разработку</a:t>
            </a:r>
            <a:r>
              <a:rPr lang="en-US" dirty="0">
                <a:solidFill>
                  <a:schemeClr val="tx1"/>
                </a:solidFill>
                <a:latin typeface="Calibri"/>
                <a:ea typeface="SimSun"/>
              </a:rPr>
              <a:t> и </a:t>
            </a:r>
            <a:r>
              <a:rPr lang="en-US" dirty="0" err="1">
                <a:solidFill>
                  <a:schemeClr val="tx1"/>
                </a:solidFill>
                <a:latin typeface="Calibri"/>
                <a:ea typeface="SimSun"/>
              </a:rPr>
              <a:t>оптимизацию</a:t>
            </a:r>
            <a:r>
              <a:rPr lang="en-US" dirty="0">
                <a:solidFill>
                  <a:schemeClr val="tx1"/>
                </a:solidFill>
                <a:latin typeface="Calibri"/>
                <a:ea typeface="SimSun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libri"/>
                <a:ea typeface="SimSun"/>
              </a:rPr>
              <a:t>веб-сайтов</a:t>
            </a:r>
            <a:r>
              <a:rPr lang="en-US" dirty="0">
                <a:solidFill>
                  <a:schemeClr val="tx1"/>
                </a:solidFill>
                <a:latin typeface="Calibri"/>
                <a:ea typeface="SimSun"/>
              </a:rPr>
              <a:t>.</a:t>
            </a:r>
          </a:p>
          <a:p>
            <a:endParaRPr lang="en-US" altLang="en-US">
              <a:solidFill>
                <a:schemeClr val="tx1"/>
              </a:solidFill>
              <a:latin typeface="Calibri" panose="020F0502020204030204" charset="0"/>
              <a:ea typeface="SimSun" panose="02010600030101010101" pitchFamily="2" charset="-122"/>
            </a:endParaRPr>
          </a:p>
        </p:txBody>
      </p:sp>
      <p:sp>
        <p:nvSpPr>
          <p:cNvPr id="1048689" name="Текстовое поле 1"/>
          <p:cNvSpPr txBox="1"/>
          <p:nvPr/>
        </p:nvSpPr>
        <p:spPr>
          <a:xfrm>
            <a:off x="5900420" y="2276475"/>
            <a:ext cx="6096000" cy="1958337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rot="0" vertOverflow="overflow" horzOverflow="overflow" vert="horz" wrap="square" lIns="45718" tIns="45718" rIns="45718" bIns="45718" numCol="1" spcCol="38100" rtlCol="0" anchor="t" forceAA="0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>
                <a:solidFill>
                  <a:schemeClr val="tx1"/>
                </a:solidFill>
                <a:latin typeface="Calibri" panose="020F0502020204030204" charset="0"/>
                <a:ea typeface="SimSun" panose="02010600030101010101" pitchFamily="2" charset="-122"/>
                <a:sym typeface="+mn-ea"/>
              </a:rPr>
              <a:t>4. </a:t>
            </a:r>
            <a:r>
              <a:rPr lang="en-US" b="1">
                <a:solidFill>
                  <a:schemeClr val="tx1"/>
                </a:solidFill>
                <a:latin typeface="Calibri" panose="020F0502020204030204" charset="0"/>
                <a:ea typeface="SimSun" panose="02010600030101010101" pitchFamily="2" charset="-122"/>
                <a:sym typeface="+mn-ea"/>
              </a:rPr>
              <a:t>"Rocket business"</a:t>
            </a:r>
            <a:r>
              <a:rPr lang="en-US">
                <a:solidFill>
                  <a:schemeClr val="tx1"/>
                </a:solidFill>
                <a:latin typeface="Calibri" panose="020F0502020204030204" charset="0"/>
                <a:ea typeface="SimSun" panose="02010600030101010101" pitchFamily="2" charset="-122"/>
                <a:sym typeface="+mn-ea"/>
              </a:rPr>
              <a:t> - Команда экспертов по программированию, специализирующихся на разработке веб-приложений и сайтов с использованием передовых технологий.</a:t>
            </a:r>
            <a:endParaRPr lang="en-US">
              <a:solidFill>
                <a:schemeClr val="tx1"/>
              </a:solidFill>
              <a:latin typeface="Calibri" panose="020F0502020204030204" charset="0"/>
              <a:ea typeface="SimSun" panose="02010600030101010101" pitchFamily="2" charset="-122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>
                <a:solidFill>
                  <a:schemeClr val="tx1"/>
                </a:solidFill>
                <a:latin typeface="Calibri" panose="020F0502020204030204" charset="0"/>
                <a:ea typeface="SimSun" panose="02010600030101010101" pitchFamily="2" charset="-122"/>
                <a:sym typeface="+mn-ea"/>
              </a:rPr>
              <a:t>5. </a:t>
            </a:r>
            <a:r>
              <a:rPr lang="en-US" b="1">
                <a:solidFill>
                  <a:schemeClr val="tx1"/>
                </a:solidFill>
                <a:latin typeface="Calibri" panose="020F0502020204030204" charset="0"/>
                <a:ea typeface="SimSun" panose="02010600030101010101" pitchFamily="2" charset="-122"/>
                <a:sym typeface="+mn-ea"/>
              </a:rPr>
              <a:t>"IT-DON" </a:t>
            </a:r>
            <a:r>
              <a:rPr lang="en-US">
                <a:solidFill>
                  <a:schemeClr val="tx1"/>
                </a:solidFill>
                <a:latin typeface="Calibri" panose="020F0502020204030204" charset="0"/>
                <a:ea typeface="SimSun" panose="02010600030101010101" pitchFamily="2" charset="-122"/>
                <a:sym typeface="+mn-ea"/>
              </a:rPr>
              <a:t>- Группа талантливых веб-разработчиков, обладающих глубокими знаниями и опытом в создании инновационных веб-проектов.</a:t>
            </a:r>
            <a:endParaRPr kumimoji="0" lang="en-US" altLang="en-US" sz="1800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charset="0"/>
              <a:ea typeface="SimSun" panose="02010600030101010101" pitchFamily="2" charset="-122"/>
              <a:cs typeface="+mn-cs"/>
              <a:sym typeface="+mn-ea"/>
            </a:endParaRP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Группа 5"/>
          <p:cNvGrpSpPr/>
          <p:nvPr/>
        </p:nvGrpSpPr>
        <p:grpSpPr>
          <a:xfrm>
            <a:off x="0" y="561972"/>
            <a:ext cx="3060700" cy="358135"/>
            <a:chOff x="0" y="561972"/>
            <a:chExt cx="2624903" cy="358135"/>
          </a:xfrm>
        </p:grpSpPr>
        <p:sp>
          <p:nvSpPr>
            <p:cNvPr id="1048690" name="Прямоугольник 6"/>
            <p:cNvSpPr/>
            <p:nvPr/>
          </p:nvSpPr>
          <p:spPr>
            <a:xfrm>
              <a:off x="0" y="561972"/>
              <a:ext cx="1294463" cy="358135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91" name="Прямоугольник 7"/>
            <p:cNvSpPr/>
            <p:nvPr/>
          </p:nvSpPr>
          <p:spPr>
            <a:xfrm>
              <a:off x="336583" y="561972"/>
              <a:ext cx="1294463" cy="358135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92" name="Прямоугольник 8"/>
            <p:cNvSpPr/>
            <p:nvPr/>
          </p:nvSpPr>
          <p:spPr>
            <a:xfrm>
              <a:off x="673166" y="561972"/>
              <a:ext cx="1294463" cy="358135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93" name="Прямоугольник 9"/>
            <p:cNvSpPr/>
            <p:nvPr/>
          </p:nvSpPr>
          <p:spPr>
            <a:xfrm>
              <a:off x="993857" y="561972"/>
              <a:ext cx="1294463" cy="358135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94" name="Прямоугольник 10"/>
            <p:cNvSpPr/>
            <p:nvPr/>
          </p:nvSpPr>
          <p:spPr>
            <a:xfrm>
              <a:off x="1330440" y="561972"/>
              <a:ext cx="1294463" cy="358135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048695" name="Текст 2"/>
          <p:cNvSpPr txBox="1"/>
          <p:nvPr/>
        </p:nvSpPr>
        <p:spPr>
          <a:xfrm>
            <a:off x="559690" y="1062583"/>
            <a:ext cx="6518934" cy="64389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>
                <a:latin typeface="Calibri" panose="020F0502020204030204" charset="0"/>
                <a:cs typeface="Calibri" panose="020F0502020204030204" charset="0"/>
              </a:rPr>
              <a:t>Ценностное предложение</a:t>
            </a:r>
            <a:endParaRPr sz="3600" dirty="0">
              <a:latin typeface="Calibri" panose="020F0502020204030204" charset="0"/>
              <a:cs typeface="Calibri" panose="020F0502020204030204" charset="0"/>
            </a:endParaRPr>
          </a:p>
        </p:txBody>
      </p:sp>
      <p:grpSp>
        <p:nvGrpSpPr>
          <p:cNvPr id="53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04869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  <a:endParaRPr/>
            </a:p>
          </p:txBody>
        </p:sp>
        <p:sp>
          <p:nvSpPr>
            <p:cNvPr id="104869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/>
                <a:t>9</a:t>
              </a:r>
            </a:p>
          </p:txBody>
        </p:sp>
      </p:grpSp>
      <p:sp>
        <p:nvSpPr>
          <p:cNvPr id="1048698" name="Текст 2"/>
          <p:cNvSpPr txBox="1"/>
          <p:nvPr/>
        </p:nvSpPr>
        <p:spPr>
          <a:xfrm>
            <a:off x="420955" y="310818"/>
            <a:ext cx="6518934" cy="33591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Ценностное предложение</a:t>
            </a:r>
          </a:p>
        </p:txBody>
      </p:sp>
      <p:sp>
        <p:nvSpPr>
          <p:cNvPr id="1048699" name="Текстовое поле 1"/>
          <p:cNvSpPr txBox="1"/>
          <p:nvPr/>
        </p:nvSpPr>
        <p:spPr>
          <a:xfrm>
            <a:off x="559435" y="1816735"/>
            <a:ext cx="6096000" cy="2936237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rot="0" vertOverflow="overflow" horzOverflow="overflow" vert="horz" wrap="square" lIns="45718" tIns="45718" rIns="45718" bIns="45718" numCol="1" spcCol="38100" rtlCol="0" anchor="t" forceAA="0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altLang="en-US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rPr>
              <a:t>Во-первых, мы предлагаем индивидуальный и персонализированный подход к каждому проекту. Мы тщательно изучаем потребности и цели наших клиентов, чтобы создать сайт, который полностью соответствует их ожиданиям.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altLang="en-US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altLang="en-US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rPr>
              <a:t>Во-вторых, мы гарантируем соблюдение сроков. Мы понимаем, что время - это ценный ресурс для наших клиентов, поэтому мы прилагаем все усилия, чтобы завершить проект в срок и соответствующим образом.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altLang="en-US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altLang="en-US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rPr>
              <a:t>Наконец, мы предлагаем конкурентоспособные цены и гибкие условия сотрудничества. Мы стремимся создать долгосрочные отношения с нашими клиентами, и поэтому мы делаем все возможное, чтобы удовлетворить их потребности и ожидания.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Группа 5"/>
          <p:cNvGrpSpPr/>
          <p:nvPr/>
        </p:nvGrpSpPr>
        <p:grpSpPr>
          <a:xfrm>
            <a:off x="0" y="561972"/>
            <a:ext cx="3949699" cy="358135"/>
            <a:chOff x="0" y="561972"/>
            <a:chExt cx="2624903" cy="358135"/>
          </a:xfrm>
        </p:grpSpPr>
        <p:sp>
          <p:nvSpPr>
            <p:cNvPr id="1048700" name="Прямоугольник 6"/>
            <p:cNvSpPr/>
            <p:nvPr/>
          </p:nvSpPr>
          <p:spPr>
            <a:xfrm>
              <a:off x="0" y="561972"/>
              <a:ext cx="1294463" cy="358135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701" name="Прямоугольник 7"/>
            <p:cNvSpPr/>
            <p:nvPr/>
          </p:nvSpPr>
          <p:spPr>
            <a:xfrm>
              <a:off x="336583" y="561972"/>
              <a:ext cx="1294463" cy="358135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702" name="Прямоугольник 8"/>
            <p:cNvSpPr/>
            <p:nvPr/>
          </p:nvSpPr>
          <p:spPr>
            <a:xfrm>
              <a:off x="673166" y="561972"/>
              <a:ext cx="1294463" cy="358135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703" name="Прямоугольник 9"/>
            <p:cNvSpPr/>
            <p:nvPr/>
          </p:nvSpPr>
          <p:spPr>
            <a:xfrm>
              <a:off x="993857" y="561972"/>
              <a:ext cx="1294463" cy="358135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704" name="Прямоугольник 10"/>
            <p:cNvSpPr/>
            <p:nvPr/>
          </p:nvSpPr>
          <p:spPr>
            <a:xfrm>
              <a:off x="1330440" y="561972"/>
              <a:ext cx="1294463" cy="358135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048705" name="Текст 2"/>
          <p:cNvSpPr txBox="1"/>
          <p:nvPr/>
        </p:nvSpPr>
        <p:spPr>
          <a:xfrm>
            <a:off x="336583" y="1421847"/>
            <a:ext cx="6518934" cy="64632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>
                <a:latin typeface="Calibri" panose="020F0502020204030204" charset="0"/>
                <a:cs typeface="Calibri" panose="020F0502020204030204" charset="0"/>
              </a:rPr>
              <a:t>Итог</a:t>
            </a:r>
            <a:r>
              <a:rPr lang="en-US" sz="3600" dirty="0">
                <a:latin typeface="Calibri" panose="020F0502020204030204" charset="0"/>
                <a:cs typeface="Calibri" panose="020F0502020204030204" charset="0"/>
              </a:rPr>
              <a:t>  </a:t>
            </a:r>
            <a:endParaRPr sz="3600" dirty="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048706" name="Текст 2"/>
          <p:cNvSpPr txBox="1"/>
          <p:nvPr/>
        </p:nvSpPr>
        <p:spPr>
          <a:xfrm>
            <a:off x="336583" y="2222042"/>
            <a:ext cx="11411778" cy="349503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t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b="1" dirty="0">
                <a:latin typeface="Calibri" panose="020F0502020204030204" charset="0"/>
                <a:cs typeface="Calibri" panose="020F0502020204030204" charset="0"/>
                <a:sym typeface="Gilroy-Light"/>
              </a:rPr>
              <a:t>Основные технические параметры, включая обоснование соответствия идеи/задела тематическому направлению (лоту)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400" dirty="0">
                <a:latin typeface="Calibri" panose="020F0502020204030204" charset="0"/>
                <a:cs typeface="Calibri" panose="020F0502020204030204" charset="0"/>
                <a:sym typeface="Gilroy-Light"/>
              </a:rPr>
              <a:t>1)Оптимизация - сайт будет оптимизирован под различные браузеры.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400" dirty="0">
                <a:latin typeface="Calibri" panose="020F0502020204030204" charset="0"/>
                <a:cs typeface="Calibri" panose="020F0502020204030204" charset="0"/>
                <a:sym typeface="Gilroy-Light"/>
              </a:rPr>
              <a:t>2)Адаптивность - сайт будет адоптирован под любые устройства.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400" dirty="0">
                <a:latin typeface="Calibri" panose="020F0502020204030204" charset="0"/>
                <a:cs typeface="Calibri" panose="020F0502020204030204" charset="0"/>
                <a:sym typeface="Gilroy-Light"/>
              </a:rPr>
              <a:t>3)Качество - на сайте все анимации, формы и </a:t>
            </a:r>
            <a:r>
              <a:rPr lang="ru-RU" sz="1400" dirty="0" err="1">
                <a:latin typeface="Calibri" panose="020F0502020204030204" charset="0"/>
                <a:cs typeface="Calibri" panose="020F0502020204030204" charset="0"/>
                <a:sym typeface="Gilroy-Light"/>
              </a:rPr>
              <a:t>тд</a:t>
            </a:r>
            <a:r>
              <a:rPr lang="ru-RU" sz="1400" dirty="0">
                <a:latin typeface="Calibri" panose="020F0502020204030204" charset="0"/>
                <a:cs typeface="Calibri" panose="020F0502020204030204" charset="0"/>
                <a:sym typeface="Gilroy-Light"/>
              </a:rPr>
              <a:t>. будут выполнены качественно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400" dirty="0">
                <a:latin typeface="Calibri" panose="020F0502020204030204" charset="0"/>
                <a:cs typeface="Calibri" panose="020F0502020204030204" charset="0"/>
                <a:sym typeface="Gilroy-Light"/>
              </a:rPr>
              <a:t>4)Доступность - наши услуги будут доступны не только большим, но и малым и средним организациям.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400" dirty="0">
                <a:latin typeface="Calibri" panose="020F0502020204030204" charset="0"/>
                <a:cs typeface="Calibri" panose="020F0502020204030204" charset="0"/>
                <a:sym typeface="Gilroy-Light"/>
              </a:rPr>
              <a:t>5)Производительность - сайт не нагружает систему и работает стабильно на всех устройствах.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400" dirty="0">
              <a:latin typeface="Calibri" panose="020F0502020204030204" charset="0"/>
              <a:cs typeface="Calibri" panose="020F0502020204030204" charset="0"/>
              <a:sym typeface="Gilroy-Light"/>
            </a:endParaRPr>
          </a:p>
          <a:p>
            <a:r>
              <a:rPr lang="ru-RU" sz="1600" b="1" dirty="0">
                <a:latin typeface="Calibri" panose="020F0502020204030204" charset="0"/>
                <a:cs typeface="Calibri" panose="020F0502020204030204" charset="0"/>
                <a:sym typeface="Gilroy-Light"/>
              </a:rPr>
              <a:t>Организационные, производственные и финансовые параметры бизнеса</a:t>
            </a:r>
            <a:endParaRPr lang="ru-RU" sz="1600" dirty="0">
              <a:latin typeface="Calibri" panose="020F0502020204030204" charset="0"/>
              <a:cs typeface="Calibri" panose="020F0502020204030204" charset="0"/>
              <a:sym typeface="Gilroy-Light"/>
            </a:endParaRPr>
          </a:p>
          <a:p>
            <a:r>
              <a:rPr lang="ru-RU" sz="1400" dirty="0"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Команда поделена на части:</a:t>
            </a:r>
            <a:br>
              <a:rPr lang="ru-RU" sz="1400" dirty="0"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</a:br>
            <a:r>
              <a:rPr lang="ru-RU" sz="1400" dirty="0"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1) Дизайнеры - они создают макеты сайта, подбирают дизайн и все вытекающее из этого.</a:t>
            </a:r>
          </a:p>
          <a:p>
            <a:r>
              <a:rPr lang="ru-RU" sz="1400" dirty="0">
                <a:effectLst/>
                <a:latin typeface="Calibri"/>
                <a:ea typeface="Times New Roman" panose="02020603050405020304" pitchFamily="18" charset="0"/>
                <a:cs typeface="Calibri"/>
              </a:rPr>
              <a:t>2) Front-</a:t>
            </a:r>
            <a:r>
              <a:rPr lang="ru-RU" sz="1400" dirty="0" err="1">
                <a:effectLst/>
                <a:latin typeface="Calibri"/>
                <a:ea typeface="Times New Roman" panose="02020603050405020304" pitchFamily="18" charset="0"/>
                <a:cs typeface="Calibri"/>
              </a:rPr>
              <a:t>end</a:t>
            </a:r>
            <a:r>
              <a:rPr lang="ru-RU" sz="1400" dirty="0">
                <a:effectLst/>
                <a:latin typeface="Calibri"/>
                <a:ea typeface="Times New Roman" panose="02020603050405020304" pitchFamily="18" charset="0"/>
                <a:cs typeface="Calibri"/>
              </a:rPr>
              <a:t> разработчики - верстают внешнюю оболочку сайта - ту часть, что видит пользователь. Работают по макету, созданному дизайнерами. </a:t>
            </a:r>
            <a:r>
              <a:rPr lang="ru-RU" sz="1400" dirty="0">
                <a:latin typeface="Calibri"/>
                <a:ea typeface="Times New Roman" panose="02020603050405020304" pitchFamily="18" charset="0"/>
                <a:cs typeface="Calibri"/>
              </a:rPr>
              <a:t>Тесно сотрудничают</a:t>
            </a:r>
            <a:r>
              <a:rPr lang="ru-RU" sz="1400" dirty="0">
                <a:effectLst/>
                <a:latin typeface="Calibri"/>
                <a:ea typeface="Times New Roman" panose="02020603050405020304" pitchFamily="18" charset="0"/>
                <a:cs typeface="Calibri"/>
              </a:rPr>
              <a:t> с Back-</a:t>
            </a:r>
            <a:r>
              <a:rPr lang="ru-RU" sz="1400" dirty="0" err="1">
                <a:effectLst/>
                <a:latin typeface="Calibri"/>
                <a:ea typeface="Times New Roman" panose="02020603050405020304" pitchFamily="18" charset="0"/>
                <a:cs typeface="Calibri"/>
              </a:rPr>
              <a:t>end</a:t>
            </a:r>
            <a:r>
              <a:rPr lang="ru-RU" sz="1400" dirty="0">
                <a:effectLst/>
                <a:latin typeface="Calibri"/>
                <a:ea typeface="Times New Roman" panose="02020603050405020304" pitchFamily="18" charset="0"/>
                <a:cs typeface="Calibri"/>
              </a:rPr>
              <a:t> разработчиками.</a:t>
            </a:r>
            <a:r>
              <a:rPr lang="ru-RU" sz="1400" dirty="0">
                <a:latin typeface="Calibri"/>
                <a:ea typeface="Times New Roman" panose="02020603050405020304" pitchFamily="18" charset="0"/>
                <a:cs typeface="Calibri"/>
              </a:rPr>
              <a:t> </a:t>
            </a:r>
            <a:endParaRPr lang="ru-RU" sz="1400" dirty="0"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r>
              <a:rPr lang="ru-RU" sz="1400" dirty="0"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3) Back-</a:t>
            </a:r>
            <a:r>
              <a:rPr lang="ru-RU" sz="1400" dirty="0" err="1"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end</a:t>
            </a:r>
            <a:r>
              <a:rPr lang="ru-RU" sz="1400" dirty="0"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разработчики - работают над адаптивностью, оптимизацией, производительностью сайта</a:t>
            </a:r>
            <a:endParaRPr lang="en-US" sz="1400" dirty="0"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endParaRPr lang="en-US" sz="1200" b="1" dirty="0">
              <a:latin typeface="Calibri" panose="020F0502020204030204" charset="0"/>
              <a:cs typeface="Calibri" panose="020F0502020204030204" charset="0"/>
              <a:sym typeface="Gilroy-Light"/>
            </a:endParaRPr>
          </a:p>
          <a:p>
            <a:endParaRPr lang="ru-RU" dirty="0">
              <a:latin typeface="Calibri" panose="020F0502020204030204" charset="0"/>
              <a:cs typeface="Calibri" panose="020F0502020204030204" charset="0"/>
            </a:endParaRPr>
          </a:p>
        </p:txBody>
      </p:sp>
      <p:grpSp>
        <p:nvGrpSpPr>
          <p:cNvPr id="56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048707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  <a:endParaRPr/>
            </a:p>
          </p:txBody>
        </p:sp>
        <p:sp>
          <p:nvSpPr>
            <p:cNvPr id="1048708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/>
                <a:t>1</a:t>
              </a:r>
              <a:r>
                <a:rPr lang="en-US" altLang="ru-RU"/>
                <a:t>0</a:t>
              </a:r>
            </a:p>
          </p:txBody>
        </p:sp>
      </p:grpSp>
      <p:sp>
        <p:nvSpPr>
          <p:cNvPr id="1048709" name="Текст 2"/>
          <p:cNvSpPr txBox="1"/>
          <p:nvPr/>
        </p:nvSpPr>
        <p:spPr>
          <a:xfrm>
            <a:off x="420955" y="300611"/>
            <a:ext cx="6518934" cy="3385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ХАРАКТЕРИСТИКА БУДУЩЕГО ПРОЕКТА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Группа 5"/>
          <p:cNvGrpSpPr/>
          <p:nvPr/>
        </p:nvGrpSpPr>
        <p:grpSpPr>
          <a:xfrm>
            <a:off x="0" y="561972"/>
            <a:ext cx="3898900" cy="358135"/>
            <a:chOff x="0" y="561972"/>
            <a:chExt cx="2624903" cy="358135"/>
          </a:xfrm>
        </p:grpSpPr>
        <p:sp>
          <p:nvSpPr>
            <p:cNvPr id="1048710" name="Прямоугольник 6"/>
            <p:cNvSpPr/>
            <p:nvPr/>
          </p:nvSpPr>
          <p:spPr>
            <a:xfrm>
              <a:off x="0" y="561972"/>
              <a:ext cx="1294463" cy="358135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711" name="Прямоугольник 7"/>
            <p:cNvSpPr/>
            <p:nvPr/>
          </p:nvSpPr>
          <p:spPr>
            <a:xfrm>
              <a:off x="336583" y="561972"/>
              <a:ext cx="1294463" cy="358135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712" name="Прямоугольник 8"/>
            <p:cNvSpPr/>
            <p:nvPr/>
          </p:nvSpPr>
          <p:spPr>
            <a:xfrm>
              <a:off x="673166" y="561972"/>
              <a:ext cx="1294463" cy="358135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713" name="Прямоугольник 9"/>
            <p:cNvSpPr/>
            <p:nvPr/>
          </p:nvSpPr>
          <p:spPr>
            <a:xfrm>
              <a:off x="993857" y="561972"/>
              <a:ext cx="1294463" cy="358135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714" name="Прямоугольник 10"/>
            <p:cNvSpPr/>
            <p:nvPr/>
          </p:nvSpPr>
          <p:spPr>
            <a:xfrm>
              <a:off x="1330440" y="561972"/>
              <a:ext cx="1294463" cy="358135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048715" name="Текст 2"/>
          <p:cNvSpPr txBox="1"/>
          <p:nvPr/>
        </p:nvSpPr>
        <p:spPr>
          <a:xfrm>
            <a:off x="340289" y="1420987"/>
            <a:ext cx="6518934" cy="64632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>
                <a:latin typeface="Calibri" panose="020F0502020204030204" charset="0"/>
                <a:cs typeface="Calibri" panose="020F0502020204030204" charset="0"/>
              </a:rPr>
              <a:t>Итог (результат проекта)</a:t>
            </a:r>
          </a:p>
        </p:txBody>
      </p:sp>
      <p:sp>
        <p:nvSpPr>
          <p:cNvPr id="1048716" name="Текст 2"/>
          <p:cNvSpPr txBox="1"/>
          <p:nvPr/>
        </p:nvSpPr>
        <p:spPr>
          <a:xfrm>
            <a:off x="420955" y="1970237"/>
            <a:ext cx="11179589" cy="269493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endParaRPr lang="en-US" sz="1200" b="1" dirty="0">
              <a:latin typeface="Calibri" panose="020F0502020204030204" charset="0"/>
              <a:cs typeface="Calibri" panose="020F0502020204030204" charset="0"/>
              <a:sym typeface="Gilroy-Light"/>
            </a:endParaRPr>
          </a:p>
          <a:p>
            <a:r>
              <a:rPr lang="ru-RU" sz="1200" b="1" dirty="0">
                <a:latin typeface="Calibri" panose="020F0502020204030204" charset="0"/>
                <a:cs typeface="Calibri" panose="020F0502020204030204" charset="0"/>
                <a:sym typeface="Gilroy-Light"/>
              </a:rPr>
              <a:t>«</a:t>
            </a:r>
            <a:r>
              <a:rPr lang="ru-RU" sz="1600" b="1" dirty="0">
                <a:latin typeface="Calibri" panose="020F0502020204030204" charset="0"/>
                <a:cs typeface="Calibri" panose="020F0502020204030204" charset="0"/>
                <a:sym typeface="Gilroy-Light"/>
              </a:rPr>
              <a:t>Задел». Уровень готовности продукта TRL </a:t>
            </a:r>
            <a:endParaRPr lang="en-US" sz="1600" b="1" dirty="0">
              <a:latin typeface="Calibri" panose="020F0502020204030204" charset="0"/>
              <a:cs typeface="Calibri" panose="020F0502020204030204" charset="0"/>
              <a:sym typeface="Gilroy-Light"/>
            </a:endParaRPr>
          </a:p>
          <a:p>
            <a:r>
              <a:rPr lang="ru-RU" sz="1400" dirty="0"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По завершению акселерационной программы сайт находится в полностью готовом, для загрузки на хостинг, состоянии</a:t>
            </a:r>
            <a:endParaRPr lang="en-US" dirty="0"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endParaRPr lang="en-US" sz="1600" b="1" dirty="0">
              <a:latin typeface="Calibri" panose="020F0502020204030204" charset="0"/>
              <a:cs typeface="Calibri" panose="020F0502020204030204" charset="0"/>
              <a:sym typeface="Gilroy-Light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b="1" dirty="0">
                <a:latin typeface="Calibri" panose="020F0502020204030204" charset="0"/>
                <a:cs typeface="Calibri" panose="020F0502020204030204" charset="0"/>
                <a:sym typeface="Gilroy-Light"/>
              </a:rPr>
              <a:t>Каналы продвижения будущего продукта</a:t>
            </a:r>
            <a:r>
              <a:rPr lang="ru-RU" sz="1600" dirty="0">
                <a:latin typeface="Calibri" panose="020F0502020204030204" charset="0"/>
                <a:cs typeface="Calibri" panose="020F0502020204030204" charset="0"/>
                <a:sym typeface="Gilroy-Light"/>
              </a:rPr>
              <a:t> </a:t>
            </a:r>
          </a:p>
          <a:p>
            <a:r>
              <a:rPr lang="ru-RU" sz="1400" dirty="0"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Мы будем продвигать наши услуги через:</a:t>
            </a:r>
            <a:br>
              <a:rPr lang="ru-RU" sz="1400" dirty="0"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</a:br>
            <a:r>
              <a:rPr lang="ru-RU" sz="1400" dirty="0"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1) Создание объявления в соцсетях</a:t>
            </a:r>
          </a:p>
          <a:p>
            <a:r>
              <a:rPr lang="ru-RU" sz="1400" dirty="0"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2) Размещение объявлений на соответствующих сайтах и приложениях</a:t>
            </a:r>
          </a:p>
          <a:p>
            <a:r>
              <a:rPr lang="ru-RU" sz="1400" dirty="0"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3) Покупка рекламы (</a:t>
            </a:r>
            <a:r>
              <a:rPr lang="ru-RU" sz="1400" dirty="0" err="1"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Яндкес.Дзен</a:t>
            </a:r>
            <a:r>
              <a:rPr lang="ru-RU" sz="1400" dirty="0"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, Блогеры, группы в Соцсетях)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en-US" sz="1600" b="1" dirty="0">
              <a:latin typeface="Calibri" panose="020F0502020204030204" charset="0"/>
              <a:cs typeface="Calibri" panose="020F0502020204030204" charset="0"/>
              <a:sym typeface="Gilroy-Light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b="1" dirty="0">
                <a:latin typeface="Calibri" panose="020F0502020204030204" charset="0"/>
                <a:cs typeface="Calibri" panose="020F0502020204030204" charset="0"/>
                <a:sym typeface="Gilroy-Light"/>
              </a:rPr>
              <a:t>Каналы сбыта будущего продукта </a:t>
            </a:r>
            <a:endParaRPr lang="en-US" sz="1600" b="1" dirty="0">
              <a:latin typeface="Calibri" panose="020F0502020204030204" charset="0"/>
              <a:cs typeface="Calibri" panose="020F0502020204030204" charset="0"/>
              <a:sym typeface="Gilroy-Light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400" dirty="0"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Наш канал сбыта представляет собой прямое взаимодействие с заказчиком, без участия посредников и сторонних каналов сбыта.</a:t>
            </a:r>
            <a:endParaRPr lang="ru-RU" dirty="0">
              <a:latin typeface="Calibri" panose="020F0502020204030204" charset="0"/>
              <a:cs typeface="Calibri" panose="020F0502020204030204" charset="0"/>
            </a:endParaRPr>
          </a:p>
        </p:txBody>
      </p:sp>
      <p:grpSp>
        <p:nvGrpSpPr>
          <p:cNvPr id="59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048717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  <a:endParaRPr/>
            </a:p>
          </p:txBody>
        </p:sp>
        <p:sp>
          <p:nvSpPr>
            <p:cNvPr id="1048718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/>
                <a:t>1</a:t>
              </a:r>
              <a:r>
                <a:rPr lang="en-US" altLang="ru-RU"/>
                <a:t>1</a:t>
              </a:r>
            </a:p>
          </p:txBody>
        </p:sp>
      </p:grpSp>
      <p:sp>
        <p:nvSpPr>
          <p:cNvPr id="1048719" name="Текст 2"/>
          <p:cNvSpPr txBox="1"/>
          <p:nvPr/>
        </p:nvSpPr>
        <p:spPr>
          <a:xfrm>
            <a:off x="420955" y="310818"/>
            <a:ext cx="6518934" cy="33591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ХАРАКТЕРИСТИКА БУДУЩЕГО ПРОЕКТА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Текст 2"/>
          <p:cNvSpPr txBox="1"/>
          <p:nvPr/>
        </p:nvSpPr>
        <p:spPr>
          <a:xfrm>
            <a:off x="399826" y="797699"/>
            <a:ext cx="11392348" cy="169163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>
                <a:latin typeface="Calibri" panose="020F0502020204030204" charset="0"/>
                <a:cs typeface="Calibri" panose="020F0502020204030204" charset="0"/>
                <a:sym typeface="+mn-ea"/>
              </a:rPr>
              <a:t>Финансовый план реализации проекта и планированеи доходов и расходов на реализацию проекта </a:t>
            </a:r>
            <a:endParaRPr lang="ru-RU" sz="3600" dirty="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048721" name="Текст 2"/>
          <p:cNvSpPr txBox="1"/>
          <p:nvPr/>
        </p:nvSpPr>
        <p:spPr>
          <a:xfrm>
            <a:off x="399826" y="2520678"/>
            <a:ext cx="11477760" cy="298703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dirty="0">
                <a:latin typeface="Calibri" panose="020F0502020204030204" charset="0"/>
                <a:cs typeface="Calibri" panose="020F0502020204030204" charset="0"/>
                <a:sym typeface="Gilroy-Light"/>
              </a:rPr>
              <a:t>Доходы: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latin typeface="Calibri" panose="020F0502020204030204" charset="0"/>
                <a:cs typeface="Calibri" panose="020F0502020204030204" charset="0"/>
                <a:sym typeface="Gilroy-Light"/>
              </a:rPr>
              <a:t>1. Прибыль от выполненных проектов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latin typeface="Calibri" panose="020F0502020204030204" charset="0"/>
                <a:cs typeface="Calibri" panose="020F0502020204030204" charset="0"/>
                <a:sym typeface="Gilroy-Light"/>
              </a:rPr>
              <a:t>2. Дополнительные услуги (поддержка сайтов, SEO оптимизация, маркетинговые услуги и т.д.)</a:t>
            </a:r>
            <a:endParaRPr lang="ru-RU" b="1" dirty="0">
              <a:latin typeface="Calibri" panose="020F0502020204030204" charset="0"/>
              <a:cs typeface="Calibri" panose="020F0502020204030204" charset="0"/>
              <a:sym typeface="Gilroy-Light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dirty="0">
                <a:latin typeface="Calibri" panose="020F0502020204030204" charset="0"/>
                <a:cs typeface="Calibri" panose="020F0502020204030204" charset="0"/>
                <a:sym typeface="Gilroy-Light"/>
              </a:rPr>
              <a:t>Расходы: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latin typeface="Calibri" panose="020F0502020204030204" charset="0"/>
                <a:cs typeface="Calibri" panose="020F0502020204030204" charset="0"/>
                <a:sym typeface="Gilroy-Light"/>
              </a:rPr>
              <a:t>1. Зарплата сотрудникам и найм персонала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latin typeface="Calibri" panose="020F0502020204030204" charset="0"/>
                <a:cs typeface="Calibri" panose="020F0502020204030204" charset="0"/>
                <a:sym typeface="Gilroy-Light"/>
              </a:rPr>
              <a:t>2. Маркетинг и реклама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latin typeface="Calibri" panose="020F0502020204030204" charset="0"/>
                <a:cs typeface="Calibri" panose="020F0502020204030204" charset="0"/>
                <a:sym typeface="Gilroy-Light"/>
              </a:rPr>
              <a:t>3. Аренда офиса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600" dirty="0">
              <a:latin typeface="Calibri" panose="020F0502020204030204" charset="0"/>
              <a:cs typeface="Calibri" panose="020F0502020204030204" charset="0"/>
              <a:sym typeface="Gilroy-Light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latin typeface="Calibri" panose="020F0502020204030204" charset="0"/>
                <a:cs typeface="Calibri" panose="020F0502020204030204" charset="0"/>
                <a:sym typeface="Gilroy-Light"/>
              </a:rPr>
              <a:t>Для успешного старта и стабильной работы команды по разработке сайтов необходимо иметь достаточный запас средств для покрытия всех затрат на первые несколько месяцев работы. Важно также учесть возможные колебания доходов и расходов при старте бизнеса и иметь стратегию по управлению финансами в случае неожиданных обстоятельств.</a:t>
            </a:r>
          </a:p>
        </p:txBody>
      </p:sp>
      <p:grpSp>
        <p:nvGrpSpPr>
          <p:cNvPr id="61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048722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  <a:endParaRPr/>
            </a:p>
          </p:txBody>
        </p:sp>
        <p:sp>
          <p:nvSpPr>
            <p:cNvPr id="1048723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</a:t>
              </a:r>
              <a:r>
                <a:rPr lang="en-US" altLang="ru-RU" dirty="0"/>
                <a:t>2</a:t>
              </a:r>
            </a:p>
          </p:txBody>
        </p:sp>
      </p:grpSp>
      <p:grpSp>
        <p:nvGrpSpPr>
          <p:cNvPr id="62" name="Группа 5"/>
          <p:cNvGrpSpPr/>
          <p:nvPr/>
        </p:nvGrpSpPr>
        <p:grpSpPr>
          <a:xfrm>
            <a:off x="0" y="563214"/>
            <a:ext cx="2663503" cy="358137"/>
            <a:chOff x="0" y="566446"/>
            <a:chExt cx="2624903" cy="349187"/>
          </a:xfrm>
        </p:grpSpPr>
        <p:sp>
          <p:nvSpPr>
            <p:cNvPr id="1048724" name="Прямоугольник 6"/>
            <p:cNvSpPr/>
            <p:nvPr/>
          </p:nvSpPr>
          <p:spPr>
            <a:xfrm>
              <a:off x="0" y="566447"/>
              <a:ext cx="1294463" cy="349185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725" name="Прямоугольник 7"/>
            <p:cNvSpPr/>
            <p:nvPr/>
          </p:nvSpPr>
          <p:spPr>
            <a:xfrm>
              <a:off x="336583" y="566447"/>
              <a:ext cx="1294463" cy="349185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726" name="Прямоугольник 8"/>
            <p:cNvSpPr/>
            <p:nvPr/>
          </p:nvSpPr>
          <p:spPr>
            <a:xfrm>
              <a:off x="673166" y="566447"/>
              <a:ext cx="1294463" cy="349185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727" name="Прямоугольник 9"/>
            <p:cNvSpPr/>
            <p:nvPr/>
          </p:nvSpPr>
          <p:spPr>
            <a:xfrm>
              <a:off x="993857" y="566446"/>
              <a:ext cx="1294463" cy="34918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728" name="Прямоугольник 10"/>
            <p:cNvSpPr/>
            <p:nvPr/>
          </p:nvSpPr>
          <p:spPr>
            <a:xfrm>
              <a:off x="1330440" y="566446"/>
              <a:ext cx="1294463" cy="34918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048729" name="TextBox 3"/>
          <p:cNvSpPr txBox="1"/>
          <p:nvPr/>
        </p:nvSpPr>
        <p:spPr>
          <a:xfrm>
            <a:off x="399826" y="330422"/>
            <a:ext cx="4286474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wrap="square">
            <a:spAutoFit/>
          </a:bodyPr>
          <a:lstStyle/>
          <a:p>
            <a:pPr algn="l"/>
            <a:r>
              <a:rPr lang="ru-RU" sz="1400" cap="all" dirty="0">
                <a:solidFill>
                  <a:schemeClr val="tx1"/>
                </a:solidFill>
              </a:rPr>
              <a:t>РАЗВИТИЕ ПРОЕКТА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Группа 5"/>
          <p:cNvGrpSpPr/>
          <p:nvPr/>
        </p:nvGrpSpPr>
        <p:grpSpPr>
          <a:xfrm>
            <a:off x="0" y="561972"/>
            <a:ext cx="2624903" cy="358135"/>
            <a:chOff x="0" y="561972"/>
            <a:chExt cx="2624903" cy="358135"/>
          </a:xfrm>
        </p:grpSpPr>
        <p:sp>
          <p:nvSpPr>
            <p:cNvPr id="1048730" name="Прямоугольник 6"/>
            <p:cNvSpPr/>
            <p:nvPr/>
          </p:nvSpPr>
          <p:spPr>
            <a:xfrm>
              <a:off x="0" y="561972"/>
              <a:ext cx="1294463" cy="358135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731" name="Прямоугольник 7"/>
            <p:cNvSpPr/>
            <p:nvPr/>
          </p:nvSpPr>
          <p:spPr>
            <a:xfrm>
              <a:off x="336583" y="561972"/>
              <a:ext cx="1294463" cy="358135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732" name="Прямоугольник 8"/>
            <p:cNvSpPr/>
            <p:nvPr/>
          </p:nvSpPr>
          <p:spPr>
            <a:xfrm>
              <a:off x="673166" y="561972"/>
              <a:ext cx="1294463" cy="358135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733" name="Прямоугольник 9"/>
            <p:cNvSpPr/>
            <p:nvPr/>
          </p:nvSpPr>
          <p:spPr>
            <a:xfrm>
              <a:off x="993857" y="561972"/>
              <a:ext cx="1294463" cy="358135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734" name="Прямоугольник 10"/>
            <p:cNvSpPr/>
            <p:nvPr/>
          </p:nvSpPr>
          <p:spPr>
            <a:xfrm>
              <a:off x="1330440" y="561972"/>
              <a:ext cx="1294463" cy="358135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048735" name="Текст 2"/>
          <p:cNvSpPr txBox="1"/>
          <p:nvPr/>
        </p:nvSpPr>
        <p:spPr>
          <a:xfrm>
            <a:off x="559689" y="1956662"/>
            <a:ext cx="11242199" cy="64389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>
                <a:latin typeface="Calibri" panose="020F0502020204030204" charset="0"/>
                <a:cs typeface="Calibri" panose="020F0502020204030204" charset="0"/>
              </a:rPr>
              <a:t>Будущее видение проекта</a:t>
            </a:r>
          </a:p>
        </p:txBody>
      </p:sp>
      <p:sp>
        <p:nvSpPr>
          <p:cNvPr id="1048736" name="Текст 2"/>
          <p:cNvSpPr txBox="1"/>
          <p:nvPr/>
        </p:nvSpPr>
        <p:spPr>
          <a:xfrm>
            <a:off x="609152" y="3188386"/>
            <a:ext cx="10655748" cy="132080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latin typeface="Calibri" panose="020F0502020204030204" charset="0"/>
                <a:cs typeface="Calibri" panose="020F0502020204030204" charset="0"/>
                <a:sym typeface="Gilroy-Light"/>
              </a:rPr>
              <a:t>После завершения первого заказа у нас появится 1 отзыв и рекомендация. Мы находим следующие заказы и постепенно наращиваем обороты, набираемся опыта, заказываем рекламу и пиар. Постепенно будет наращиваться клиентская база. За нескольких лет работы команда будет расширяться, будут наниматься новые специалисты, будем претендовать на большую часть рынка. В дальнейшем можно будет выходить на глобальный рынок и работать с иностранными компаниями.</a:t>
            </a:r>
          </a:p>
        </p:txBody>
      </p:sp>
      <p:grpSp>
        <p:nvGrpSpPr>
          <p:cNvPr id="65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048737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  <a:endParaRPr/>
            </a:p>
          </p:txBody>
        </p:sp>
        <p:sp>
          <p:nvSpPr>
            <p:cNvPr id="1048738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en-US" altLang="ru-RU"/>
                <a:t>13</a:t>
              </a:r>
            </a:p>
          </p:txBody>
        </p:sp>
      </p:grpSp>
      <p:sp>
        <p:nvSpPr>
          <p:cNvPr id="1048739" name="Текст 2"/>
          <p:cNvSpPr txBox="1"/>
          <p:nvPr/>
        </p:nvSpPr>
        <p:spPr>
          <a:xfrm>
            <a:off x="6812099" y="3188386"/>
            <a:ext cx="4989790" cy="3385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.</a:t>
            </a:r>
            <a:endParaRPr dirty="0"/>
          </a:p>
        </p:txBody>
      </p:sp>
      <p:sp>
        <p:nvSpPr>
          <p:cNvPr id="1048740" name="Текст 2"/>
          <p:cNvSpPr txBox="1"/>
          <p:nvPr/>
        </p:nvSpPr>
        <p:spPr>
          <a:xfrm>
            <a:off x="420955" y="310818"/>
            <a:ext cx="6518934" cy="33591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РАЗВИТИЕ ПРОЕКТА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1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  <a:endParaRPr/>
          </a:p>
        </p:txBody>
      </p:sp>
      <p:sp>
        <p:nvSpPr>
          <p:cNvPr id="1048742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  <a:endParaRPr/>
          </a:p>
        </p:txBody>
      </p:sp>
      <p:sp>
        <p:nvSpPr>
          <p:cNvPr id="1048743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048744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  <a:endParaRPr/>
          </a:p>
        </p:txBody>
      </p:sp>
      <p:pic>
        <p:nvPicPr>
          <p:cNvPr id="2097156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097157" name="image2.png" descr="image2.png"/>
          <p:cNvPicPr>
            <a:picLocks noChangeAspect="1"/>
          </p:cNvPicPr>
          <p:nvPr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745" name="Текст 2"/>
          <p:cNvSpPr txBox="1"/>
          <p:nvPr/>
        </p:nvSpPr>
        <p:spPr>
          <a:xfrm>
            <a:off x="532130" y="3085465"/>
            <a:ext cx="4831080" cy="21780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/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dirty="0">
                <a:latin typeface="Calibri" panose="020F0502020204030204" charset="0"/>
                <a:cs typeface="Calibri" panose="020F0502020204030204" charset="0"/>
              </a:rPr>
              <a:t>КОНТАКТЫ</a:t>
            </a:r>
            <a:endParaRPr dirty="0">
              <a:latin typeface="Calibri" panose="020F0502020204030204" charset="0"/>
              <a:ea typeface="Gilroy-ExtraBold"/>
              <a:cs typeface="Calibri" panose="020F0502020204030204" charset="0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sz="1800" dirty="0">
                <a:latin typeface="Calibri" panose="020F0502020204030204" charset="0"/>
                <a:cs typeface="Calibri" panose="020F0502020204030204" charset="0"/>
              </a:rPr>
              <a:t>+7 918 038 9273 </a:t>
            </a: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sz="1800" dirty="0">
                <a:latin typeface="Calibri" panose="020F0502020204030204" charset="0"/>
                <a:cs typeface="Calibri" panose="020F0502020204030204" charset="0"/>
              </a:rPr>
              <a:t>kanataevtima1313@gmail.com</a:t>
            </a:r>
          </a:p>
        </p:txBody>
      </p:sp>
      <p:sp>
        <p:nvSpPr>
          <p:cNvPr id="1048746" name="Текстовое поле 1"/>
          <p:cNvSpPr txBox="1"/>
          <p:nvPr/>
        </p:nvSpPr>
        <p:spPr>
          <a:xfrm>
            <a:off x="532130" y="1570990"/>
            <a:ext cx="4295775" cy="2199636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rot="0" vertOverflow="overflow" horzOverflow="overflow" vert="horz" wrap="square" lIns="45718" tIns="45718" rIns="45718" bIns="45718" numCol="1" spcCol="38100" rtlCol="0" anchor="t" forceAA="0">
            <a:sp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>
                <a:latin typeface="Calibri" panose="020F0502020204030204" charset="0"/>
                <a:cs typeface="Calibri" panose="020F0502020204030204" charset="0"/>
                <a:sym typeface="+mn-ea"/>
              </a:rPr>
              <a:t>СПАСИБО</a:t>
            </a:r>
            <a:r>
              <a:rPr dirty="0">
                <a:latin typeface="Calibri" panose="020F0502020204030204" charset="0"/>
                <a:cs typeface="Calibri" panose="020F0502020204030204" charset="0"/>
                <a:sym typeface="+mn-ea"/>
              </a:rPr>
              <a:t>!</a:t>
            </a:r>
            <a:endParaRPr kumimoji="0" lang="ru-RU" alt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charset="0"/>
              <a:ea typeface="+mn-ea"/>
              <a:cs typeface="Calibri" panose="020F0502020204030204" charset="0"/>
              <a:sym typeface="+mn-ea"/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Широкоэкранный</PresentationFormat>
  <Slides>14</Slides>
  <Notes>1</Notes>
  <HiddenSlides>0</HiddenSlide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Никита Лукьянен�</cp:lastModifiedBy>
  <cp:revision>14</cp:revision>
  <dcterms:created xsi:type="dcterms:W3CDTF">2023-11-29T23:57:00Z</dcterms:created>
  <dcterms:modified xsi:type="dcterms:W3CDTF">2023-12-04T19:53:10Z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fe045a5da9e84c77804dab6205bb339a</vt:lpwstr>
  </property>
  <property fmtid="{D5CDD505-2E9C-101B-9397-08002B2CF9AE}" pid="3" name="KSOProductBuildVer">
    <vt:lpwstr>1049-12.2.0.13306</vt:lpwstr>
  </property>
</Properties>
</file>