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303" r:id="rId3"/>
    <p:sldId id="294" r:id="rId4"/>
    <p:sldId id="295" r:id="rId5"/>
    <p:sldId id="321" r:id="rId6"/>
    <p:sldId id="320" r:id="rId7"/>
    <p:sldId id="297" r:id="rId8"/>
    <p:sldId id="314" r:id="rId9"/>
    <p:sldId id="300" r:id="rId10"/>
    <p:sldId id="301" r:id="rId11"/>
    <p:sldId id="302" r:id="rId12"/>
    <p:sldId id="322" r:id="rId13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F6"/>
    <a:srgbClr val="006DF2"/>
    <a:srgbClr val="9F70AD"/>
    <a:srgbClr val="164194"/>
    <a:srgbClr val="6D7886"/>
    <a:srgbClr val="9460A4"/>
    <a:srgbClr val="858889"/>
    <a:srgbClr val="51C6EC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64" autoAdjust="0"/>
    <p:restoredTop sz="94016" autoAdjust="0"/>
  </p:normalViewPr>
  <p:slideViewPr>
    <p:cSldViewPr snapToGrid="0" snapToObjects="1">
      <p:cViewPr>
        <p:scale>
          <a:sx n="70" d="100"/>
          <a:sy n="70" d="100"/>
        </p:scale>
        <p:origin x="48" y="1008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461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30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g"/><Relationship Id="rId5" Type="http://schemas.openxmlformats.org/officeDocument/2006/relationships/image" Target="../media/image31.jpeg"/><Relationship Id="rId4" Type="http://schemas.openxmlformats.org/officeDocument/2006/relationships/image" Target="../media/image3.png"/><Relationship Id="rId9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439024"/>
            <a:ext cx="10290003" cy="2276995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ИННОВАЦИОННАЯ ЗВУКОИЗОЛЯЦИЯ </a:t>
            </a:r>
            <a:endParaRPr lang="ru-RU" dirty="0">
              <a:latin typeface="Fedra Sans Pro" panose="020B0504040000020004" pitchFamily="34" charset="0"/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>
          <a:xfrm>
            <a:off x="1046781" y="5055079"/>
            <a:ext cx="9126141" cy="655255"/>
          </a:xfrm>
        </p:spPr>
        <p:txBody>
          <a:bodyPr>
            <a:normAutofit/>
          </a:bodyPr>
          <a:lstStyle/>
          <a:p>
            <a:r>
              <a:rPr lang="ru-RU" dirty="0"/>
              <a:t>Докладчики</a:t>
            </a:r>
          </a:p>
          <a:p>
            <a:r>
              <a:rPr lang="ru-RU" dirty="0" err="1"/>
              <a:t>Маликина</a:t>
            </a:r>
            <a:r>
              <a:rPr lang="ru-RU" dirty="0"/>
              <a:t> Кристина</a:t>
            </a:r>
            <a:r>
              <a:rPr lang="en-US" dirty="0"/>
              <a:t>, </a:t>
            </a:r>
            <a:r>
              <a:rPr lang="ru-RU" dirty="0"/>
              <a:t>Шевелев Андрей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02989" y="3791411"/>
            <a:ext cx="6295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Моделирование каркасной системы звукоизоляции</a:t>
            </a:r>
          </a:p>
        </p:txBody>
      </p:sp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Инновационная звукоизоляция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4270" y="1938598"/>
            <a:ext cx="6736217" cy="52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1700"/>
              </a:lnSpc>
            </a:pPr>
            <a:r>
              <a:rPr lang="ru-RU" sz="1400" dirty="0">
                <a:latin typeface="Fedra Sans Alt Pro Light" panose="020B0304040000020004" pitchFamily="34" charset="0"/>
              </a:rPr>
              <a:t>Обеспечение благоприятной акустической среды в жилых помещениях путём применения инновационной звукоизоляции</a:t>
            </a:r>
            <a:endParaRPr lang="ru-RU" sz="1400" b="1" dirty="0">
              <a:latin typeface="Fedra Sans Alt Pro Light" panose="020B03040400000200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18444" y="3572492"/>
            <a:ext cx="6736218" cy="1490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7644" lvl="1" indent="-171450">
              <a:lnSpc>
                <a:spcPts val="1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Fedra Sans Alt Pro Light" panose="020B0304040000020004" pitchFamily="34" charset="0"/>
              </a:rPr>
              <a:t>Внедрение инновационных материалов в строительную практику</a:t>
            </a:r>
          </a:p>
          <a:p>
            <a:pPr marL="627644" lvl="1" indent="-171450">
              <a:lnSpc>
                <a:spcPts val="1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Fedra Sans Alt Pro Light" panose="020B0304040000020004" pitchFamily="34" charset="0"/>
              </a:rPr>
              <a:t>Оптимизация затрат на звукоизоляцию</a:t>
            </a:r>
          </a:p>
          <a:p>
            <a:pPr marL="627644" lvl="1" indent="-171450">
              <a:lnSpc>
                <a:spcPts val="1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Fedra Sans Alt Pro Light" panose="020B0304040000020004" pitchFamily="34" charset="0"/>
              </a:rPr>
              <a:t>Автоматизация моделирования с использованием </a:t>
            </a:r>
            <a:r>
              <a:rPr lang="en-US" sz="1400" dirty="0">
                <a:latin typeface="Fedra Sans Alt Pro Light" panose="020B0304040000020004" pitchFamily="34" charset="0"/>
              </a:rPr>
              <a:t>BIM-</a:t>
            </a:r>
            <a:r>
              <a:rPr lang="ru-RU" sz="1400" dirty="0">
                <a:latin typeface="Fedra Sans Alt Pro Light" panose="020B0304040000020004" pitchFamily="34" charset="0"/>
              </a:rPr>
              <a:t>технологий</a:t>
            </a:r>
          </a:p>
          <a:p>
            <a:pPr marL="627644" lvl="1" indent="-171450">
              <a:lnSpc>
                <a:spcPts val="1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1400" dirty="0">
              <a:latin typeface="Fedra Sans Alt Pro Light" panose="020B0304040000020004" pitchFamily="34" charset="0"/>
            </a:endParaRPr>
          </a:p>
          <a:p>
            <a:pPr marL="627644" lvl="1" indent="-171450">
              <a:lnSpc>
                <a:spcPts val="1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1400" dirty="0">
              <a:latin typeface="Fedra Sans Alt Pro Light" panose="020B03040400000200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4270" y="3150426"/>
            <a:ext cx="67362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latin typeface="Fedra Sans Alt Pro Bold" panose="020B0804040000020004" pitchFamily="34" charset="0"/>
              </a:rPr>
              <a:t>ОСНОВНЫЕ ЗАДАЧИ: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84270" y="1530946"/>
            <a:ext cx="8354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>
                <a:latin typeface="Fedra Sans Alt Pro Bold" panose="020B0804040000020004" pitchFamily="34" charset="0"/>
              </a:rPr>
              <a:t>ЦЕЛЬ: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99879">
            <a:off x="1393212" y="1894628"/>
            <a:ext cx="2159515" cy="21595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73234" y="319563"/>
            <a:ext cx="6083300" cy="79957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kern="0" dirty="0">
                <a:solidFill>
                  <a:schemeClr val="accent1"/>
                </a:solidFill>
                <a:ea typeface="Montserrat"/>
                <a:cs typeface="Montserrat"/>
                <a:sym typeface="Montserrat"/>
              </a:rPr>
              <a:t>Что делает проект?</a:t>
            </a:r>
            <a:br>
              <a:rPr lang="ru-RU" sz="2800" kern="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Суть проекта, стадия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86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Инновационная звукоизоляция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кейсах (примерах)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6264" y="792609"/>
            <a:ext cx="6083300" cy="230319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b="1" dirty="0"/>
              <a:t>Применение устаревших звукоизоляционных материалов ведет к:</a:t>
            </a:r>
            <a:endParaRPr lang="ru-RU" dirty="0"/>
          </a:p>
          <a:p>
            <a:br>
              <a:rPr lang="ru-RU" dirty="0"/>
            </a:br>
            <a:r>
              <a:rPr lang="ru-RU" dirty="0"/>
              <a:t>1. Уменьшению полезной площади квартиры;</a:t>
            </a:r>
          </a:p>
          <a:p>
            <a:r>
              <a:rPr lang="ru-RU" dirty="0"/>
              <a:t>2. Увеличению нагрузки на фундаменты.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cdn.discordapp.com/attachments/1160970568942768133/1166259527906234428/primery-vozdushnyh-shumov-ot-sosedej-za-stenoj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391" l="14569" r="86421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54" t="-795" r="13324" b="795"/>
          <a:stretch/>
        </p:blipFill>
        <p:spPr bwMode="auto">
          <a:xfrm>
            <a:off x="7406892" y="533817"/>
            <a:ext cx="4113595" cy="277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96094" y="3538257"/>
            <a:ext cx="4968791" cy="2303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При отсутствии автоматизации в</a:t>
            </a:r>
            <a:r>
              <a:rPr lang="en-US" b="1" dirty="0"/>
              <a:t> BIM</a:t>
            </a:r>
            <a:r>
              <a:rPr lang="ru-RU" b="1" dirty="0"/>
              <a:t>-проектировании возникают:</a:t>
            </a:r>
          </a:p>
          <a:p>
            <a:endParaRPr lang="ru-RU" dirty="0"/>
          </a:p>
          <a:p>
            <a:r>
              <a:rPr lang="ru-RU" dirty="0"/>
              <a:t>1. Ошибки моделирования каркасной системы звукоизоляции</a:t>
            </a:r>
          </a:p>
          <a:p>
            <a:r>
              <a:rPr lang="ru-RU" dirty="0"/>
              <a:t>2. Ошибки заполнения её параметров</a:t>
            </a:r>
          </a:p>
          <a:p>
            <a:r>
              <a:rPr lang="ru-RU" dirty="0"/>
              <a:t>3. Нерациональное использование ресурсов строительной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Инновационная звукоизоляция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кейсах (примерах)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853132" y="1558182"/>
            <a:ext cx="5773446" cy="64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1. </a:t>
            </a:r>
            <a:r>
              <a:rPr lang="ru-RU" dirty="0"/>
              <a:t>На основании аналитических расчетов трех видов перегородок использовать </a:t>
            </a:r>
            <a:r>
              <a:rPr lang="en-US" dirty="0"/>
              <a:t>Techno </a:t>
            </a:r>
            <a:r>
              <a:rPr lang="en-US" dirty="0" err="1"/>
              <a:t>Sonus</a:t>
            </a:r>
            <a:r>
              <a:rPr lang="ru-RU" dirty="0"/>
              <a:t>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3132" y="4463070"/>
            <a:ext cx="10818168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2. Моделировать каркасную систему звукоизоляции в программе информационного моделирования </a:t>
            </a:r>
            <a:r>
              <a:rPr lang="en-US" dirty="0"/>
              <a:t>Autodesk Revit 2024.1</a:t>
            </a:r>
            <a:r>
              <a:rPr lang="ru-RU" dirty="0"/>
              <a:t> с шаблоном </a:t>
            </a:r>
            <a:r>
              <a:rPr lang="en-US" dirty="0"/>
              <a:t>ADSK</a:t>
            </a:r>
            <a:r>
              <a:rPr lang="ru-RU" dirty="0"/>
              <a:t>-шаблон АР </a:t>
            </a:r>
            <a:r>
              <a:rPr lang="en-US" dirty="0"/>
              <a:t>v2.1.1.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3131" y="5387821"/>
            <a:ext cx="10667357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3. Осуществлять автоматизацию </a:t>
            </a:r>
            <a:r>
              <a:rPr lang="en-US" dirty="0"/>
              <a:t>BIM-</a:t>
            </a:r>
            <a:r>
              <a:rPr lang="ru-RU" dirty="0"/>
              <a:t>проектирования на языке программирования </a:t>
            </a:r>
            <a:r>
              <a:rPr lang="en-US" dirty="0"/>
              <a:t>C#</a:t>
            </a:r>
            <a:r>
              <a:rPr lang="ru-RU" dirty="0"/>
              <a:t> в среде разработки </a:t>
            </a:r>
            <a:r>
              <a:rPr lang="en-US" dirty="0"/>
              <a:t>Microsoft Visual Studio 2022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D722C3-7DAA-AC3F-9DED-EEA10AE563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20128" y="4995165"/>
            <a:ext cx="380949" cy="3809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1E6AA6-4812-7BBF-FE42-BEA057851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6642" y="5061121"/>
            <a:ext cx="1933219" cy="32300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27B6576-D1C6-AA47-4C77-4A7074FB5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2773" y="5718118"/>
            <a:ext cx="433459" cy="43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B80AC81D-7B7D-8ACD-8447-DAF367EBB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370" y="5741201"/>
            <a:ext cx="2381491" cy="35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Прямая со стрелкой 20"/>
          <p:cNvCxnSpPr/>
          <p:nvPr/>
        </p:nvCxnSpPr>
        <p:spPr>
          <a:xfrm flipH="1">
            <a:off x="2215115" y="2782208"/>
            <a:ext cx="60036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3885171" y="2788407"/>
            <a:ext cx="60036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1779" y="2483575"/>
            <a:ext cx="745684" cy="63524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761921" y="3263651"/>
            <a:ext cx="11614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dirty="0"/>
              <a:t>Блок </a:t>
            </a:r>
          </a:p>
          <a:p>
            <a:pPr algn="ctr"/>
            <a:r>
              <a:rPr lang="ru-RU" sz="1200" dirty="0"/>
              <a:t>газобетонный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0600" y="2484009"/>
            <a:ext cx="762348" cy="65960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6471" y="2484009"/>
            <a:ext cx="632373" cy="634809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781562" y="3278226"/>
            <a:ext cx="1666118" cy="1107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Блок газобетонный</a:t>
            </a:r>
            <a:r>
              <a:rPr lang="en-US" sz="1200" dirty="0"/>
              <a:t> + </a:t>
            </a:r>
            <a:r>
              <a:rPr lang="ru-RU" sz="1200" dirty="0"/>
              <a:t>С-1М50-2 СТРОНГАКУСТИК (</a:t>
            </a:r>
            <a:r>
              <a:rPr lang="en-US" sz="1200" dirty="0"/>
              <a:t>Saint-Gobain</a:t>
            </a:r>
            <a:r>
              <a:rPr lang="ru-RU" sz="1200" dirty="0"/>
              <a:t>); </a:t>
            </a:r>
          </a:p>
          <a:p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037450" y="3264433"/>
            <a:ext cx="2048647" cy="1107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Блок газобетонный</a:t>
            </a:r>
            <a:r>
              <a:rPr lang="en-US" sz="1200" dirty="0"/>
              <a:t> + </a:t>
            </a:r>
            <a:r>
              <a:rPr lang="ru-RU" sz="1200" dirty="0"/>
              <a:t>Система звукоизоляции «Базовая 1» (</a:t>
            </a:r>
            <a:r>
              <a:rPr lang="en-US" sz="1200" dirty="0"/>
              <a:t>Techno </a:t>
            </a:r>
            <a:r>
              <a:rPr lang="en-US" sz="1200" dirty="0" err="1"/>
              <a:t>Sonus</a:t>
            </a:r>
            <a:r>
              <a:rPr lang="en-US" sz="1200" dirty="0"/>
              <a:t>)</a:t>
            </a:r>
            <a:endParaRPr lang="ru-RU" sz="1200" dirty="0"/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069799" y="1137688"/>
            <a:ext cx="1937838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Мы предлагаем: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7675867" y="749937"/>
            <a:ext cx="3330640" cy="3631952"/>
            <a:chOff x="7296150" y="613374"/>
            <a:chExt cx="3330640" cy="3631952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 rotWithShape="1">
            <a:blip r:embed="rId10"/>
            <a:srcRect l="8939" t="15882" r="23054" b="12331"/>
            <a:stretch/>
          </p:blipFill>
          <p:spPr>
            <a:xfrm>
              <a:off x="7296150" y="613374"/>
              <a:ext cx="3330639" cy="3104148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 rotWithShape="1">
            <a:blip r:embed="rId10"/>
            <a:srcRect l="5206" t="88905" r="25673" b="5260"/>
            <a:stretch/>
          </p:blipFill>
          <p:spPr>
            <a:xfrm>
              <a:off x="7296150" y="3994150"/>
              <a:ext cx="3330640" cy="251176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 rotWithShape="1">
            <a:blip r:embed="rId10"/>
            <a:srcRect l="5535" t="92939" r="25673"/>
            <a:stretch/>
          </p:blipFill>
          <p:spPr>
            <a:xfrm>
              <a:off x="7296150" y="3695700"/>
              <a:ext cx="3330639" cy="305351"/>
            </a:xfrm>
            <a:prstGeom prst="rect">
              <a:avLst/>
            </a:prstGeom>
          </p:spPr>
        </p:pic>
      </p:grpSp>
      <p:sp>
        <p:nvSpPr>
          <p:cNvPr id="31" name="TextBox 30"/>
          <p:cNvSpPr txBox="1"/>
          <p:nvPr/>
        </p:nvSpPr>
        <p:spPr>
          <a:xfrm>
            <a:off x="7101682" y="243563"/>
            <a:ext cx="4303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Звукоизоляция перегородки </a:t>
            </a:r>
            <a:r>
              <a:rPr lang="ru-RU" sz="1400" dirty="0" err="1"/>
              <a:t>Гипрок</a:t>
            </a:r>
            <a:endParaRPr lang="ru-RU" sz="1400" dirty="0"/>
          </a:p>
          <a:p>
            <a:pPr algn="ctr"/>
            <a:r>
              <a:rPr lang="ru-RU" sz="1400" dirty="0"/>
              <a:t> С-1М50-2Стронг Акустик</a:t>
            </a:r>
          </a:p>
        </p:txBody>
      </p:sp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Инновационная звукоизоляция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кейсах (примерах)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864674" y="370564"/>
            <a:ext cx="9380883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Моделирование каркасной системы звукоизоляции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33B506-EA39-BEC6-21FE-8E127AA71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2831" y="1362982"/>
            <a:ext cx="3439716" cy="13107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A6DC6D-305C-1DFF-43B0-2E1E8CD9DC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287"/>
          <a:stretch/>
        </p:blipFill>
        <p:spPr>
          <a:xfrm>
            <a:off x="372720" y="1375322"/>
            <a:ext cx="3982456" cy="135155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DD7F882-0185-E3A2-4F01-922DB0A8BA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816"/>
          <a:stretch/>
        </p:blipFill>
        <p:spPr>
          <a:xfrm>
            <a:off x="4637771" y="1362982"/>
            <a:ext cx="3228905" cy="13159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A01031-A98F-A6A4-AA5F-2BE5C119DD3A}"/>
              </a:ext>
            </a:extLst>
          </p:cNvPr>
          <p:cNvSpPr txBox="1"/>
          <p:nvPr/>
        </p:nvSpPr>
        <p:spPr>
          <a:xfrm>
            <a:off x="4637771" y="1006631"/>
            <a:ext cx="3133935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Звукоизоляция потолка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8BF8AA-06A9-AED9-5398-233DA44653ED}"/>
              </a:ext>
            </a:extLst>
          </p:cNvPr>
          <p:cNvSpPr txBox="1"/>
          <p:nvPr/>
        </p:nvSpPr>
        <p:spPr>
          <a:xfrm>
            <a:off x="774246" y="1010216"/>
            <a:ext cx="3183639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Звукоизоляция пола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BDFDCA-5E17-4171-0259-345610B473D5}"/>
              </a:ext>
            </a:extLst>
          </p:cNvPr>
          <p:cNvSpPr txBox="1"/>
          <p:nvPr/>
        </p:nvSpPr>
        <p:spPr>
          <a:xfrm>
            <a:off x="8368972" y="1010216"/>
            <a:ext cx="3024970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Звукоизоляция стен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FDE693-6887-6916-6637-7A1A4FC3E236}"/>
              </a:ext>
            </a:extLst>
          </p:cNvPr>
          <p:cNvSpPr txBox="1"/>
          <p:nvPr/>
        </p:nvSpPr>
        <p:spPr>
          <a:xfrm>
            <a:off x="2630912" y="2763186"/>
            <a:ext cx="1284260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Разрез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4598BD-CAA6-6712-E602-4923211237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603" y="3091981"/>
            <a:ext cx="5150878" cy="30836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30985E1-3C9C-3AFB-B5DB-C2A008C2F1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4566" y="3128347"/>
            <a:ext cx="4889376" cy="30940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BC7DEC-8BA1-603B-2962-6ECE059BBF05}"/>
              </a:ext>
            </a:extLst>
          </p:cNvPr>
          <p:cNvSpPr txBox="1"/>
          <p:nvPr/>
        </p:nvSpPr>
        <p:spPr>
          <a:xfrm>
            <a:off x="7701740" y="2758151"/>
            <a:ext cx="2738121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Трёхмерное сечение</a:t>
            </a:r>
          </a:p>
        </p:txBody>
      </p:sp>
    </p:spTree>
    <p:extLst>
      <p:ext uri="{BB962C8B-B14F-4D97-AF65-F5344CB8AC3E}">
        <p14:creationId xmlns:p14="http://schemas.microsoft.com/office/powerpoint/2010/main" val="1089009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Инновационная звукоизоляция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кейсах (примерах)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88C8035-668F-E44B-0D4B-19DE6F7ADD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241"/>
          <a:stretch/>
        </p:blipFill>
        <p:spPr>
          <a:xfrm>
            <a:off x="595249" y="2772774"/>
            <a:ext cx="4774807" cy="31829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8BC543-4F22-EFF1-65B9-BA993943AFEC}"/>
              </a:ext>
            </a:extLst>
          </p:cNvPr>
          <p:cNvSpPr txBox="1"/>
          <p:nvPr/>
        </p:nvSpPr>
        <p:spPr>
          <a:xfrm>
            <a:off x="1270310" y="2239970"/>
            <a:ext cx="3424683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Диалоговое окно </a:t>
            </a:r>
            <a:r>
              <a:rPr lang="en-US" dirty="0"/>
              <a:t>Revit API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B366AD-83D8-CCCF-3107-DB6AB98B3EC9}"/>
              </a:ext>
            </a:extLst>
          </p:cNvPr>
          <p:cNvSpPr txBox="1"/>
          <p:nvPr/>
        </p:nvSpPr>
        <p:spPr>
          <a:xfrm>
            <a:off x="6739994" y="2572399"/>
            <a:ext cx="4674264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Диалоговое окно </a:t>
            </a:r>
            <a:r>
              <a:rPr lang="en-US" dirty="0"/>
              <a:t>Windows Forms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783A36-6BE7-7D9B-6DF9-205B397C3601}"/>
              </a:ext>
            </a:extLst>
          </p:cNvPr>
          <p:cNvSpPr txBox="1"/>
          <p:nvPr/>
        </p:nvSpPr>
        <p:spPr>
          <a:xfrm>
            <a:off x="3781887" y="597048"/>
            <a:ext cx="6657974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Взаимодействие</a:t>
            </a:r>
            <a:r>
              <a:rPr lang="en-US" b="1" dirty="0"/>
              <a:t>,</a:t>
            </a:r>
            <a:r>
              <a:rPr lang="ru-RU" b="1" dirty="0"/>
              <a:t> автоматизация Пользовательский интерфейс – диалоговые окна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3BADBA-3546-53EE-CAB2-655866C33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4905" y="3087102"/>
            <a:ext cx="6198616" cy="255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00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Инновационная звукоизоляция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763036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34878" y="1055003"/>
            <a:ext cx="3601453" cy="1750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Целевая аудитория:</a:t>
            </a:r>
          </a:p>
          <a:p>
            <a:pPr marL="285750" indent="-285750">
              <a:buClr>
                <a:srgbClr val="006DF2"/>
              </a:buClr>
              <a:buFont typeface="Arial" panose="020B0604020202020204" pitchFamily="34" charset="0"/>
              <a:buChar char="•"/>
            </a:pPr>
            <a:r>
              <a:rPr lang="ru-RU" dirty="0"/>
              <a:t>Строительные компании</a:t>
            </a:r>
            <a:r>
              <a:rPr lang="en-US" dirty="0"/>
              <a:t>,</a:t>
            </a:r>
            <a:endParaRPr lang="ru-RU" dirty="0"/>
          </a:p>
          <a:p>
            <a:pPr marL="285750" indent="-285750">
              <a:buClr>
                <a:srgbClr val="006DF2"/>
              </a:buClr>
              <a:buFont typeface="Arial" panose="020B0604020202020204" pitchFamily="34" charset="0"/>
              <a:buChar char="•"/>
            </a:pPr>
            <a:r>
              <a:rPr lang="ru-RU" dirty="0"/>
              <a:t>Проектировщики</a:t>
            </a:r>
            <a:r>
              <a:rPr lang="en-US" dirty="0"/>
              <a:t>,</a:t>
            </a:r>
            <a:endParaRPr lang="ru-RU" dirty="0"/>
          </a:p>
          <a:p>
            <a:pPr marL="285750" indent="-285750">
              <a:buClr>
                <a:srgbClr val="006DF2"/>
              </a:buClr>
              <a:buFont typeface="Arial" panose="020B0604020202020204" pitchFamily="34" charset="0"/>
              <a:buChar char="•"/>
            </a:pPr>
            <a:r>
              <a:rPr lang="ru-RU" dirty="0"/>
              <a:t>Архитекторы,</a:t>
            </a:r>
          </a:p>
          <a:p>
            <a:pPr marL="285750" indent="-285750">
              <a:buClr>
                <a:srgbClr val="006DF2"/>
              </a:buClr>
              <a:buFont typeface="Arial" panose="020B0604020202020204" pitchFamily="34" charset="0"/>
              <a:buChar char="•"/>
            </a:pPr>
            <a:r>
              <a:rPr lang="ru-RU" dirty="0"/>
              <a:t>Дизайнеры, </a:t>
            </a:r>
          </a:p>
          <a:p>
            <a:pPr marL="285750" indent="-285750">
              <a:buClr>
                <a:srgbClr val="006DF2"/>
              </a:buClr>
              <a:buFont typeface="Arial" panose="020B0604020202020204" pitchFamily="34" charset="0"/>
              <a:buChar char="•"/>
            </a:pPr>
            <a:r>
              <a:rPr lang="en-US" dirty="0"/>
              <a:t>BIM</a:t>
            </a:r>
            <a:r>
              <a:rPr lang="ru-RU" dirty="0"/>
              <a:t>-специалисты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878" y="2810107"/>
            <a:ext cx="6810727" cy="1628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dirty="0"/>
              <a:t>Тенденции использования программы </a:t>
            </a:r>
            <a:r>
              <a:rPr lang="en-US" dirty="0"/>
              <a:t>Autodesk Revit</a:t>
            </a:r>
            <a:r>
              <a:rPr lang="ru-RU" dirty="0"/>
              <a:t>:</a:t>
            </a:r>
          </a:p>
          <a:p>
            <a:pPr>
              <a:spcBef>
                <a:spcPts val="600"/>
              </a:spcBef>
            </a:pPr>
            <a:r>
              <a:rPr lang="ru-RU" dirty="0"/>
              <a:t>По всему миру около 90% проектов</a:t>
            </a:r>
            <a:r>
              <a:rPr lang="en-US" dirty="0"/>
              <a:t>,</a:t>
            </a:r>
            <a:r>
              <a:rPr lang="ru-RU" dirty="0"/>
              <a:t> разрабатываемых с технологиями информационного моделирования</a:t>
            </a:r>
            <a:r>
              <a:rPr lang="en-US" dirty="0"/>
              <a:t>,</a:t>
            </a:r>
            <a:r>
              <a:rPr lang="ru-RU" dirty="0"/>
              <a:t> разрабатывается с применением </a:t>
            </a:r>
            <a:r>
              <a:rPr lang="en-US" dirty="0"/>
              <a:t>Revit.</a:t>
            </a:r>
          </a:p>
          <a:p>
            <a:pPr>
              <a:spcBef>
                <a:spcPts val="600"/>
              </a:spcBef>
            </a:pPr>
            <a:r>
              <a:rPr lang="ru-RU" dirty="0"/>
              <a:t>В России принято называть цифру 70%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605" y="816353"/>
            <a:ext cx="4520636" cy="33551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41160" y="448004"/>
            <a:ext cx="3673698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Тенденции строительного рынка</a:t>
            </a:r>
          </a:p>
        </p:txBody>
      </p:sp>
      <p:pic>
        <p:nvPicPr>
          <p:cNvPr id="5" name="Picture 2" descr="https://vk.com/doc177286111_665862935?hash=HoKh1To3YroW0S8mbusAtsbXEQKbwzeF9azFzs9ZPng&amp;dl=d3ZNLnzdfUpbGGgeZoP7uwNOKse4omXkvztXrfsqvbT&amp;wnd=1">
            <a:extLst>
              <a:ext uri="{FF2B5EF4-FFF2-40B4-BE49-F238E27FC236}">
                <a16:creationId xmlns:a16="http://schemas.microsoft.com/office/drawing/2014/main" id="{989EE94B-5CF2-EDFA-7CA1-22017DB2E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4" y="4464402"/>
            <a:ext cx="5627651" cy="170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vk.com/doc177286111_665862936?hash=9Zk9uLYzJajXdZONNJBaBSmDKfrS4HBMdqdfsOoYYz8&amp;dl=sx7jacaJfGzZi5GdnMiF8YA9fKznulfIhjAkI7zVaF0&amp;wnd=1">
            <a:extLst>
              <a:ext uri="{FF2B5EF4-FFF2-40B4-BE49-F238E27FC236}">
                <a16:creationId xmlns:a16="http://schemas.microsoft.com/office/drawing/2014/main" id="{CA0A01D1-B380-54E2-41F1-1DCD06C2E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8" y="4460170"/>
            <a:ext cx="4742887" cy="170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Инновационная звукоизоляция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Ваши преимущества</a:t>
            </a:r>
            <a:b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8939C3-0A16-C663-CE63-2218BF172340}"/>
              </a:ext>
            </a:extLst>
          </p:cNvPr>
          <p:cNvSpPr txBox="1"/>
          <p:nvPr/>
        </p:nvSpPr>
        <p:spPr>
          <a:xfrm>
            <a:off x="934400" y="925460"/>
            <a:ext cx="3580439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Плагины </a:t>
            </a:r>
            <a:r>
              <a:rPr lang="en-US" dirty="0" err="1"/>
              <a:t>ModPlus</a:t>
            </a:r>
            <a:r>
              <a:rPr lang="en-US" dirty="0"/>
              <a:t> </a:t>
            </a:r>
            <a:r>
              <a:rPr lang="ru-RU" dirty="0"/>
              <a:t>для </a:t>
            </a:r>
            <a:r>
              <a:rPr lang="en-US" dirty="0"/>
              <a:t>Revit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536DD68-7533-A264-1DA7-A9E53262F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167" y="1270581"/>
            <a:ext cx="3646112" cy="12626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76D855-6023-B951-0981-9219BB439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094" y="3715792"/>
            <a:ext cx="2280949" cy="24794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B0BA8C-22ED-60A9-BA93-D01279108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2646" y="3717202"/>
            <a:ext cx="2293360" cy="247876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25903C7-6AD6-1F0D-3FF1-011E9D2188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052" y="3716497"/>
            <a:ext cx="2299084" cy="247876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8B4C7F3-264F-9F43-6658-6A93E5C3EB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2553" y="3717202"/>
            <a:ext cx="2280948" cy="24787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FAEB602-54D6-258D-BFF6-B6466047E100}"/>
              </a:ext>
            </a:extLst>
          </p:cNvPr>
          <p:cNvSpPr txBox="1"/>
          <p:nvPr/>
        </p:nvSpPr>
        <p:spPr>
          <a:xfrm>
            <a:off x="4503536" y="3295428"/>
            <a:ext cx="2639930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Варианты подписки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9043BE0-C3D7-C5FB-6C65-23FCD55B4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5818" y="986153"/>
            <a:ext cx="6205527" cy="23092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555873A-157E-11C0-E36C-74916DBDA9E1}"/>
              </a:ext>
            </a:extLst>
          </p:cNvPr>
          <p:cNvSpPr txBox="1"/>
          <p:nvPr/>
        </p:nvSpPr>
        <p:spPr>
          <a:xfrm>
            <a:off x="994167" y="2533193"/>
            <a:ext cx="3843336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32 – бесплатные</a:t>
            </a:r>
            <a:r>
              <a:rPr lang="en-US" dirty="0"/>
              <a:t>;</a:t>
            </a:r>
          </a:p>
          <a:p>
            <a:r>
              <a:rPr lang="ru-RU" dirty="0"/>
              <a:t>28 – платные или по подписке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381135-4CF8-92FE-4E02-7CEA04439405}"/>
              </a:ext>
            </a:extLst>
          </p:cNvPr>
          <p:cNvSpPr txBox="1"/>
          <p:nvPr/>
        </p:nvSpPr>
        <p:spPr>
          <a:xfrm>
            <a:off x="8728025" y="613129"/>
            <a:ext cx="2639930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Примеры плагинов</a:t>
            </a:r>
          </a:p>
        </p:txBody>
      </p:sp>
    </p:spTree>
    <p:extLst>
      <p:ext uri="{BB962C8B-B14F-4D97-AF65-F5344CB8AC3E}">
        <p14:creationId xmlns:p14="http://schemas.microsoft.com/office/powerpoint/2010/main" val="1242641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Инновационная звукоизоляция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 сейчас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прогноз на ближайшее время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084B59-9E93-41AA-8BBD-D34422758DDB}"/>
              </a:ext>
            </a:extLst>
          </p:cNvPr>
          <p:cNvSpPr/>
          <p:nvPr/>
        </p:nvSpPr>
        <p:spPr>
          <a:xfrm>
            <a:off x="496094" y="1319140"/>
            <a:ext cx="10228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настоящий момент мы имеем готовый работающий продукт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919A211-12A4-4E77-8F65-29655B0D69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800381"/>
              </p:ext>
            </p:extLst>
          </p:nvPr>
        </p:nvGraphicFramePr>
        <p:xfrm>
          <a:off x="2870705" y="2014738"/>
          <a:ext cx="627517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1475">
                  <a:extLst>
                    <a:ext uri="{9D8B030D-6E8A-4147-A177-3AD203B41FA5}">
                      <a16:colId xmlns:a16="http://schemas.microsoft.com/office/drawing/2014/main" val="1119226829"/>
                    </a:ext>
                  </a:extLst>
                </a:gridCol>
                <a:gridCol w="2543695">
                  <a:extLst>
                    <a:ext uri="{9D8B030D-6E8A-4147-A177-3AD203B41FA5}">
                      <a16:colId xmlns:a16="http://schemas.microsoft.com/office/drawing/2014/main" val="3078172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Услуга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Стоимость,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2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Стоимость подписки за месяц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бесплатно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81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Стоимость подписки за 3 месяца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34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Стоимость подписки за 6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Стоимость подписки за 1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85420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4930EE0-D360-4ADE-A71F-7CDBF8661828}"/>
              </a:ext>
            </a:extLst>
          </p:cNvPr>
          <p:cNvSpPr txBox="1"/>
          <p:nvPr/>
        </p:nvSpPr>
        <p:spPr>
          <a:xfrm>
            <a:off x="496094" y="4097524"/>
            <a:ext cx="67886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Основные затраты на осуществление проекта: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Реклама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Создание и поддержание сайта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Создание сервера</a:t>
            </a:r>
          </a:p>
        </p:txBody>
      </p:sp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Инновационная звукоизоляция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Конкретные действия на ближайшие месяцы/годы</a:t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112135" y="1841606"/>
            <a:ext cx="11792310" cy="86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3631721" y="1526874"/>
            <a:ext cx="0" cy="13987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8261230" y="1526875"/>
            <a:ext cx="0" cy="13987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76264" y="1397956"/>
            <a:ext cx="2443839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3 месяца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7469" y="1397956"/>
            <a:ext cx="2443839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6 месяцев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38674" y="1397956"/>
            <a:ext cx="2443839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1 год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0599" y="1993745"/>
            <a:ext cx="3381563" cy="379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Доработка плагина</a:t>
            </a:r>
          </a:p>
          <a:p>
            <a:pPr>
              <a:spcBef>
                <a:spcPts val="600"/>
              </a:spcBef>
            </a:pPr>
            <a:endParaRPr lang="ru-RU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Развитие пользовательского интерфейса</a:t>
            </a:r>
            <a:r>
              <a:rPr lang="en-US" dirty="0"/>
              <a:t> (</a:t>
            </a:r>
            <a:r>
              <a:rPr lang="ru-RU" dirty="0"/>
              <a:t>добавление диалоговых окон)</a:t>
            </a:r>
            <a:r>
              <a:rPr lang="en-US" dirty="0"/>
              <a:t>;</a:t>
            </a:r>
            <a:endParaRPr lang="ru-RU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Создание сайта</a:t>
            </a:r>
            <a:r>
              <a:rPr lang="en-US" dirty="0"/>
              <a:t>;</a:t>
            </a:r>
            <a:endParaRPr lang="ru-RU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Создание </a:t>
            </a:r>
            <a:r>
              <a:rPr lang="en-US" dirty="0"/>
              <a:t>http</a:t>
            </a:r>
            <a:r>
              <a:rPr lang="ru-RU" dirty="0"/>
              <a:t>-сервера для проверки наличия подписки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100408" y="1995102"/>
            <a:ext cx="3815763" cy="316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Расширение функционала</a:t>
            </a:r>
            <a:r>
              <a:rPr lang="en-US" dirty="0"/>
              <a:t>,</a:t>
            </a:r>
            <a:r>
              <a:rPr lang="ru-RU" dirty="0"/>
              <a:t> адаптация под новые типы материалов</a:t>
            </a:r>
          </a:p>
          <a:p>
            <a:pPr>
              <a:spcBef>
                <a:spcPts val="600"/>
              </a:spcBef>
            </a:pPr>
            <a:endParaRPr lang="ru-RU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Открытие отдела в фирме производителя звукоизоляции</a:t>
            </a:r>
            <a:r>
              <a:rPr lang="en-US" dirty="0"/>
              <a:t>;</a:t>
            </a:r>
            <a:endParaRPr lang="ru-RU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Получение патентов на полезные модели</a:t>
            </a:r>
            <a:r>
              <a:rPr lang="en-US" dirty="0"/>
              <a:t>;</a:t>
            </a:r>
            <a:endParaRPr lang="ru-RU" dirty="0"/>
          </a:p>
          <a:p>
            <a:pPr>
              <a:spcBef>
                <a:spcPts val="600"/>
              </a:spcBef>
            </a:pP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8391773" y="2013263"/>
            <a:ext cx="3519588" cy="253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Внедрение в проектную деятельность в строительных фирмах</a:t>
            </a:r>
          </a:p>
          <a:p>
            <a:pPr>
              <a:spcBef>
                <a:spcPts val="600"/>
              </a:spcBef>
            </a:pPr>
            <a:endParaRPr lang="ru-RU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Реклама</a:t>
            </a:r>
            <a:r>
              <a:rPr lang="en-US" dirty="0"/>
              <a:t>;</a:t>
            </a:r>
            <a:endParaRPr lang="ru-RU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Сотрудничество со строительными организациями</a:t>
            </a:r>
          </a:p>
        </p:txBody>
      </p:sp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Инновационная звукоизоляция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5" y="552867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Заголовок 5">
            <a:extLst>
              <a:ext uri="{FF2B5EF4-FFF2-40B4-BE49-F238E27FC236}">
                <a16:creationId xmlns:a16="http://schemas.microsoft.com/office/drawing/2014/main" id="{914ACBA2-012D-8617-7047-A9663EF640EB}"/>
              </a:ext>
            </a:extLst>
          </p:cNvPr>
          <p:cNvSpPr txBox="1">
            <a:spLocks/>
          </p:cNvSpPr>
          <p:nvPr/>
        </p:nvSpPr>
        <p:spPr>
          <a:xfrm>
            <a:off x="1682044" y="1656273"/>
            <a:ext cx="9128559" cy="3073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ru-RU" kern="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Маликина</a:t>
            </a: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Кристина – интегратор, спикер</a:t>
            </a:r>
            <a:r>
              <a:rPr lang="en-US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ru-RU" kern="0" dirty="0">
                <a:solidFill>
                  <a:srgbClr val="000000"/>
                </a:solidFill>
                <a:latin typeface="Montserrat"/>
                <a:sym typeface="Montserrat"/>
              </a:rPr>
              <a:t>Баева Ксения – лидер</a:t>
            </a:r>
            <a:r>
              <a:rPr lang="en-US" kern="0" dirty="0">
                <a:solidFill>
                  <a:srgbClr val="000000"/>
                </a:solidFill>
                <a:latin typeface="Montserrat"/>
                <a:sym typeface="Montserrat"/>
              </a:rPr>
              <a:t>,</a:t>
            </a:r>
            <a:r>
              <a:rPr lang="ru-RU" kern="0" dirty="0">
                <a:solidFill>
                  <a:srgbClr val="000000"/>
                </a:solidFill>
                <a:latin typeface="Montserrat"/>
                <a:sym typeface="Montserrat"/>
              </a:rPr>
              <a:t>аналитик</a:t>
            </a:r>
            <a:r>
              <a:rPr lang="en-US" kern="0" dirty="0">
                <a:solidFill>
                  <a:srgbClr val="000000"/>
                </a:solidFill>
                <a:latin typeface="Montserrat"/>
                <a:sym typeface="Montserrat"/>
              </a:rPr>
              <a:t>;</a:t>
            </a:r>
            <a:r>
              <a:rPr lang="ru-RU" kern="0" dirty="0">
                <a:solidFill>
                  <a:srgbClr val="000000"/>
                </a:solidFill>
                <a:latin typeface="Montserrat"/>
                <a:sym typeface="Montserra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kern="0" dirty="0">
                <a:solidFill>
                  <a:srgbClr val="000000"/>
                </a:solidFill>
                <a:latin typeface="Montserrat"/>
                <a:sym typeface="Montserrat"/>
              </a:rPr>
              <a:t>Маркушин Максим –интегратор, мастер презентации</a:t>
            </a:r>
            <a:r>
              <a:rPr lang="en-US" kern="0" dirty="0">
                <a:solidFill>
                  <a:srgbClr val="000000"/>
                </a:solidFill>
                <a:latin typeface="Montserrat"/>
                <a:sym typeface="Montserrat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kern="0" dirty="0" err="1">
                <a:solidFill>
                  <a:srgbClr val="000000"/>
                </a:solidFill>
                <a:latin typeface="Montserrat"/>
                <a:sym typeface="Montserrat"/>
              </a:rPr>
              <a:t>Агешина</a:t>
            </a:r>
            <a:r>
              <a:rPr lang="ru-RU" kern="0" dirty="0">
                <a:solidFill>
                  <a:srgbClr val="000000"/>
                </a:solidFill>
                <a:latin typeface="Montserrat"/>
                <a:sym typeface="Montserrat"/>
              </a:rPr>
              <a:t> Наталья – администратор, менеджер</a:t>
            </a:r>
            <a:r>
              <a:rPr lang="en-US" kern="0" dirty="0">
                <a:solidFill>
                  <a:srgbClr val="000000"/>
                </a:solidFill>
                <a:latin typeface="Montserrat"/>
                <a:sym typeface="Montserrat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kern="0" dirty="0">
                <a:solidFill>
                  <a:srgbClr val="000000"/>
                </a:solidFill>
                <a:latin typeface="Montserrat"/>
                <a:sym typeface="Montserrat"/>
              </a:rPr>
              <a:t>Шевелев Андрей – производитель, спикер</a:t>
            </a:r>
            <a:r>
              <a:rPr lang="en-US" kern="0" dirty="0">
                <a:solidFill>
                  <a:srgbClr val="000000"/>
                </a:solidFill>
                <a:latin typeface="Montserrat"/>
                <a:sym typeface="Montserrat"/>
              </a:rPr>
              <a:t>,</a:t>
            </a:r>
            <a:r>
              <a:rPr lang="ru-RU" kern="0" dirty="0">
                <a:solidFill>
                  <a:srgbClr val="000000"/>
                </a:solidFill>
                <a:latin typeface="Montserrat"/>
                <a:sym typeface="Montserrat"/>
              </a:rPr>
              <a:t> разработчик (</a:t>
            </a:r>
            <a:r>
              <a:rPr lang="en-US" kern="0" dirty="0" err="1">
                <a:solidFill>
                  <a:srgbClr val="000000"/>
                </a:solidFill>
                <a:latin typeface="Montserrat"/>
                <a:sym typeface="Montserrat"/>
              </a:rPr>
              <a:t>fullstack</a:t>
            </a:r>
            <a:r>
              <a:rPr lang="ru-RU" kern="0" dirty="0">
                <a:solidFill>
                  <a:srgbClr val="000000"/>
                </a:solidFill>
                <a:latin typeface="Montserrat"/>
                <a:sym typeface="Montserrat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576263" y="1399792"/>
            <a:ext cx="10944225" cy="20510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010000" y="1864126"/>
            <a:ext cx="2271548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Fedra Sans Pro Bold" panose="020B0804040000020004" pitchFamily="34" charset="0"/>
              </a:rPr>
              <a:t>Маркушин Максим Александрович</a:t>
            </a:r>
          </a:p>
          <a:p>
            <a:endParaRPr lang="ru-RU" sz="1400" dirty="0">
              <a:latin typeface="Fedra Sans Pro Bold" panose="020B0804040000020004" pitchFamily="34" charset="0"/>
            </a:endParaRPr>
          </a:p>
          <a:p>
            <a:r>
              <a:rPr lang="en-US" sz="1400" dirty="0">
                <a:latin typeface="Fedra Sans Alt Pro"/>
              </a:rPr>
              <a:t>m_markushin@vk.com</a:t>
            </a:r>
            <a:endParaRPr lang="ru-RU" sz="1400" dirty="0">
              <a:latin typeface="Fedra Sans Pro Bold" panose="020B0804040000020004" pitchFamily="34" charset="0"/>
            </a:endParaRPr>
          </a:p>
          <a:p>
            <a:endParaRPr lang="ru-RU" sz="1400" dirty="0">
              <a:latin typeface="Fedra Sans Pro Bold" panose="020B0804040000020004" pitchFamily="34" charset="0"/>
            </a:endParaRPr>
          </a:p>
          <a:p>
            <a:endParaRPr lang="ru-RU" sz="1000" dirty="0">
              <a:latin typeface="Fedra Sans Pro Bold" panose="020B0804040000020004" pitchFamily="34" charset="0"/>
            </a:endParaRPr>
          </a:p>
        </p:txBody>
      </p:sp>
      <p:pic>
        <p:nvPicPr>
          <p:cNvPr id="93" name="Рисунок 92"/>
          <p:cNvPicPr>
            <a:picLocks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" r="2646" b="-1"/>
          <a:stretch/>
        </p:blipFill>
        <p:spPr>
          <a:xfrm>
            <a:off x="1067700" y="2362684"/>
            <a:ext cx="294000" cy="326845"/>
          </a:xfrm>
          <a:prstGeom prst="ellipse">
            <a:avLst/>
          </a:prstGeom>
          <a:ln>
            <a:noFill/>
          </a:ln>
        </p:spPr>
      </p:pic>
      <p:sp>
        <p:nvSpPr>
          <p:cNvPr id="131" name="Прямоугольник 130"/>
          <p:cNvSpPr/>
          <p:nvPr/>
        </p:nvSpPr>
        <p:spPr>
          <a:xfrm>
            <a:off x="496094" y="3787775"/>
            <a:ext cx="10944225" cy="20510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pic>
        <p:nvPicPr>
          <p:cNvPr id="1026" name="Picture 2" descr="https://sun9-66.userapi.com/impg/uyI2oQeGCQ4QWicSYo2Dk0PVsaGS1kxD0PST4Q/gejSJ0KOSto.jpg?size=1280x961&amp;quality=95&amp;sign=5bcd3150136c28dc368fe3495def2d13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8" r="3457"/>
          <a:stretch/>
        </p:blipFill>
        <p:spPr bwMode="auto">
          <a:xfrm>
            <a:off x="469615" y="1671207"/>
            <a:ext cx="1433737" cy="1382953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5520842" y="1873573"/>
            <a:ext cx="2380176" cy="8925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Fedra Sans Pro Bold" panose="020B0804040000020004" pitchFamily="34" charset="0"/>
              </a:rPr>
              <a:t>Баева Ксения Михайловна</a:t>
            </a:r>
          </a:p>
          <a:p>
            <a:endParaRPr lang="ru-RU" sz="1400" dirty="0">
              <a:latin typeface="Fedra Sans Pro Bold" panose="020B0804040000020004" pitchFamily="34" charset="0"/>
            </a:endParaRPr>
          </a:p>
          <a:p>
            <a:r>
              <a:rPr lang="en-US" sz="1400" dirty="0">
                <a:latin typeface="Fedra Sans Alt Pro"/>
              </a:rPr>
              <a:t>kseno.03@mail.ru</a:t>
            </a:r>
            <a:endParaRPr lang="ru-RU" sz="1400" dirty="0">
              <a:latin typeface="Fedra Sans Alt Pro"/>
            </a:endParaRPr>
          </a:p>
          <a:p>
            <a:endParaRPr lang="ru-RU" sz="1000" dirty="0">
              <a:latin typeface="Fedra Sans Pro Bold" panose="020B0804040000020004" pitchFamily="34" charset="0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9380" y="1731591"/>
            <a:ext cx="1236373" cy="1305203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9349412" y="1915887"/>
            <a:ext cx="281877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Fedra Sans Pro Bold" panose="020B0804040000020004" pitchFamily="34" charset="0"/>
              </a:rPr>
              <a:t>Маликина</a:t>
            </a:r>
            <a:r>
              <a:rPr lang="ru-RU" sz="1400" dirty="0">
                <a:latin typeface="Fedra Sans Pro Bold" panose="020B0804040000020004" pitchFamily="34" charset="0"/>
              </a:rPr>
              <a:t> Кристина Сергеевна</a:t>
            </a:r>
          </a:p>
          <a:p>
            <a:endParaRPr lang="ru-RU" sz="1400" dirty="0">
              <a:latin typeface="Fedra Sans Pro Bold" panose="020B0804040000020004" pitchFamily="34" charset="0"/>
            </a:endParaRPr>
          </a:p>
          <a:p>
            <a:r>
              <a:rPr lang="en-US" sz="1400" dirty="0">
                <a:latin typeface="Fedra Sans Alt Pro"/>
              </a:rPr>
              <a:t>malikina186@gmail.com</a:t>
            </a:r>
            <a:endParaRPr lang="ru-RU" sz="1400" dirty="0">
              <a:latin typeface="Fedra Sans Alt Pro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4457" y="3955779"/>
            <a:ext cx="1350011" cy="1423191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9943" y="3890489"/>
            <a:ext cx="1303010" cy="1447251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3684592" y="4307341"/>
            <a:ext cx="319928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Fedra Sans Pro Bold" panose="020B0804040000020004" pitchFamily="34" charset="0"/>
              </a:rPr>
              <a:t>Шевелев Андрей Александрович</a:t>
            </a:r>
          </a:p>
          <a:p>
            <a:endParaRPr lang="ru-RU" sz="1400" dirty="0">
              <a:latin typeface="Fedra Sans Pro Bold" panose="020B0804040000020004" pitchFamily="34" charset="0"/>
            </a:endParaRPr>
          </a:p>
          <a:p>
            <a:r>
              <a:rPr lang="en-US" sz="1400" dirty="0">
                <a:latin typeface="Fedra Sans Alt Pro"/>
              </a:rPr>
              <a:t>22112002andrey@gmail.com</a:t>
            </a:r>
            <a:endParaRPr lang="ru-RU" sz="1400" dirty="0">
              <a:latin typeface="Fedra Sans Alt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152874" y="4307341"/>
            <a:ext cx="285665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Fedra Sans Pro Bold" panose="020B0804040000020004" pitchFamily="34" charset="0"/>
              </a:rPr>
              <a:t>Агешина</a:t>
            </a:r>
            <a:r>
              <a:rPr lang="ru-RU" sz="1400" dirty="0">
                <a:latin typeface="Fedra Sans Pro Bold" panose="020B0804040000020004" pitchFamily="34" charset="0"/>
              </a:rPr>
              <a:t> Наталья Евгеньевна</a:t>
            </a:r>
          </a:p>
          <a:p>
            <a:endParaRPr lang="ru-RU" sz="1400" dirty="0">
              <a:latin typeface="Fedra Sans Pro Bold" panose="020B0804040000020004" pitchFamily="34" charset="0"/>
            </a:endParaRPr>
          </a:p>
          <a:p>
            <a:r>
              <a:rPr lang="en-US" sz="1400" dirty="0">
                <a:latin typeface="Fedra Sans Alt Pro"/>
              </a:rPr>
              <a:t>NigriuSpice@yandex.com</a:t>
            </a:r>
            <a:endParaRPr lang="ru-RU" sz="1400" dirty="0">
              <a:latin typeface="Fedra Sans Alt Pro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01018" y="1653841"/>
            <a:ext cx="1350559" cy="1382953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4894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16823</TotalTime>
  <Words>503</Words>
  <Application>Microsoft Office PowerPoint</Application>
  <PresentationFormat>Произвольный</PresentationFormat>
  <Paragraphs>140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Calibri</vt:lpstr>
      <vt:lpstr>Fedra Sans Alt Pro</vt:lpstr>
      <vt:lpstr>Fedra Sans Alt Pro Bold</vt:lpstr>
      <vt:lpstr>Fedra Sans Alt Pro Light</vt:lpstr>
      <vt:lpstr>Fedra Sans Pro</vt:lpstr>
      <vt:lpstr>Fedra Sans Pro Bold</vt:lpstr>
      <vt:lpstr>Fedra Sans Pro Light</vt:lpstr>
      <vt:lpstr>Montserrat</vt:lpstr>
      <vt:lpstr>Тема Office</vt:lpstr>
      <vt:lpstr>ИННОВАЦИОННАЯ ЗВУКОИЗОЛЯЦИЯ </vt:lpstr>
      <vt:lpstr>Презентация PowerPoint</vt:lpstr>
      <vt:lpstr>Проблема  В кейсах (примерах)</vt:lpstr>
      <vt:lpstr>Решение  В кейсах (примерах)</vt:lpstr>
      <vt:lpstr>Решение  В кейсах (примерах)</vt:lpstr>
      <vt:lpstr>Решение  В кейсах (примерах)</vt:lpstr>
      <vt:lpstr>Рынок   </vt:lpstr>
      <vt:lpstr>Конкуренты Ваши преимущества </vt:lpstr>
      <vt:lpstr>Экономика сейчас и прогноз на ближайшее время</vt:lpstr>
      <vt:lpstr>Стратегия развития  Конкретные действия на ближайшие месяцы/годы </vt:lpstr>
      <vt:lpstr>Команда 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Кристина Маликина</cp:lastModifiedBy>
  <cp:revision>279</cp:revision>
  <cp:lastPrinted>2021-05-14T10:36:39Z</cp:lastPrinted>
  <dcterms:created xsi:type="dcterms:W3CDTF">2021-05-14T09:45:42Z</dcterms:created>
  <dcterms:modified xsi:type="dcterms:W3CDTF">2023-11-21T14:43:30Z</dcterms:modified>
</cp:coreProperties>
</file>