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5143500" type="screen16x9"/>
  <p:notesSz cx="6858000" cy="9144000"/>
  <p:embeddedFontLst>
    <p:embeddedFont>
      <p:font typeface="Gilroy" panose="020B0604020202020204" charset="-52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Wingdings 2" panose="05020102010507070707" pitchFamily="18" charset="2"/>
      <p:regular r:id="rId14"/>
    </p:embeddedFont>
    <p:embeddedFont>
      <p:font typeface="Constantia" panose="02030602050306030303" pitchFamily="18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1037" autoAdjust="0"/>
  </p:normalViewPr>
  <p:slideViewPr>
    <p:cSldViewPr snapToGrid="0">
      <p:cViewPr>
        <p:scale>
          <a:sx n="103" d="100"/>
          <a:sy n="103" d="100"/>
        </p:scale>
        <p:origin x="-342" y="2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24484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Milkcandy</a:t>
            </a:r>
            <a:r>
              <a:rPr lang="en-US" dirty="0"/>
              <a:t> &amp; Co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2">
                    <a:lumMod val="75000"/>
                  </a:schemeClr>
                </a:solidFill>
              </a:rPr>
              <a:t>Наставник: Бояршинова Елена Вадимовна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</a:t>
            </a:r>
            <a:r>
              <a:rPr lang="ru-RU" sz="2400" dirty="0" smtClean="0">
                <a:solidFill>
                  <a:schemeClr val="accent4"/>
                </a:solidFill>
                <a:latin typeface="Gilroy" panose="00000A00000000000000" pitchFamily="2" charset="-52"/>
              </a:rPr>
              <a:t>Осень 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dirty="0"/>
              <a:t>Технологическое </a:t>
            </a:r>
            <a:r>
              <a:rPr lang="ru-RU" dirty="0" smtClean="0"/>
              <a:t>направление:</a:t>
            </a:r>
          </a:p>
          <a:p>
            <a:pPr marL="0" indent="0" algn="l"/>
            <a:r>
              <a:rPr lang="ru-RU" dirty="0" smtClean="0"/>
              <a:t>Биомедицинские </a:t>
            </a:r>
            <a:r>
              <a:rPr lang="ru-RU" dirty="0"/>
              <a:t>и ветеринарные </a:t>
            </a:r>
            <a:r>
              <a:rPr lang="ru-RU" dirty="0" smtClean="0"/>
              <a:t>технологии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Пользователь и его проблема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i="1" dirty="0" smtClean="0"/>
              <a:t>Массовый потребитель, который:</a:t>
            </a:r>
          </a:p>
          <a:p>
            <a:pPr marL="0" lvl="0" indent="0">
              <a:buNone/>
            </a:pPr>
            <a:endParaRPr lang="ru-RU" i="1" dirty="0" smtClean="0"/>
          </a:p>
          <a:p>
            <a:pPr marL="285750" indent="-285750"/>
            <a:r>
              <a:rPr lang="ru-RU" i="1" dirty="0" smtClean="0"/>
              <a:t>ХОЧЕТ применять продукт в удобном формате с длительным сроком годности</a:t>
            </a:r>
          </a:p>
          <a:p>
            <a:pPr marL="0" indent="0">
              <a:buNone/>
            </a:pPr>
            <a:endParaRPr lang="ru-RU" i="1" dirty="0"/>
          </a:p>
          <a:p>
            <a:pPr indent="-457200"/>
            <a:r>
              <a:rPr lang="ru-RU" i="1" dirty="0" smtClean="0"/>
              <a:t>Н</a:t>
            </a:r>
            <a:r>
              <a:rPr lang="ru-RU" i="1" dirty="0"/>
              <a:t>О</a:t>
            </a:r>
            <a:r>
              <a:rPr lang="ru-RU" i="1" dirty="0" smtClean="0"/>
              <a:t> основной аналог относится к скоропортящимся продуктам</a:t>
            </a:r>
          </a:p>
          <a:p>
            <a:pPr marL="285750" indent="-285750"/>
            <a:endParaRPr lang="ru-RU" i="1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endParaRPr lang="ru-RU" i="1" dirty="0" smtClean="0"/>
          </a:p>
          <a:p>
            <a:pPr marL="0" lvl="0" indent="0">
              <a:buNone/>
            </a:pPr>
            <a:r>
              <a:rPr lang="ru-RU" i="1" dirty="0" smtClean="0"/>
              <a:t>Производство нового таблетированного молочного продукта на основе сухого </a:t>
            </a:r>
            <a:r>
              <a:rPr lang="ru-RU" i="1" dirty="0" smtClean="0"/>
              <a:t>молока, который будет прост в использовании</a:t>
            </a:r>
            <a:r>
              <a:rPr lang="ru-RU" i="1" smtClean="0"/>
              <a:t>. </a:t>
            </a:r>
            <a:endParaRPr lang="ru-RU" i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448" y="2761670"/>
            <a:ext cx="2886486" cy="1849293"/>
          </a:xfrm>
          <a:prstGeom prst="rect">
            <a:avLst/>
          </a:prstGeom>
          <a:noFill/>
          <a:ln>
            <a:noFill/>
          </a:ln>
          <a:effectLst>
            <a:outerShdw dist="35921" dir="2700000" sx="64000" sy="64000" algn="ctr" rotWithShape="0">
              <a:schemeClr val="bg2">
                <a:lumMod val="9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Аналоги решения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endParaRPr lang="ru-RU" i="1" dirty="0" smtClean="0"/>
          </a:p>
          <a:p>
            <a:pPr marL="0" lvl="0" indent="0">
              <a:buNone/>
            </a:pPr>
            <a:endParaRPr lang="ru-RU" i="1" dirty="0"/>
          </a:p>
          <a:p>
            <a:pPr marL="0" lvl="0" indent="0">
              <a:buNone/>
            </a:pPr>
            <a:endParaRPr lang="ru-RU" i="1" dirty="0" smtClean="0"/>
          </a:p>
          <a:p>
            <a:pPr marL="0" lvl="0" indent="0">
              <a:buNone/>
            </a:pPr>
            <a:endParaRPr lang="ru-RU" i="1" dirty="0"/>
          </a:p>
          <a:p>
            <a:pPr marL="0" lvl="0" indent="0">
              <a:buNone/>
            </a:pPr>
            <a:endParaRPr lang="ru-RU" i="1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094979"/>
              </p:ext>
            </p:extLst>
          </p:nvPr>
        </p:nvGraphicFramePr>
        <p:xfrm>
          <a:off x="1607128" y="1214006"/>
          <a:ext cx="6096000" cy="137217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48000"/>
                <a:gridCol w="3048000"/>
              </a:tblGrid>
              <a:tr h="379136">
                <a:tc>
                  <a:txBody>
                    <a:bodyPr/>
                    <a:lstStyle/>
                    <a:p>
                      <a:r>
                        <a:rPr lang="ru-RU" dirty="0" smtClean="0"/>
                        <a:t>Аналоги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Чем отличаются</a:t>
                      </a:r>
                      <a:endParaRPr lang="ru-RU" dirty="0"/>
                    </a:p>
                  </a:txBody>
                  <a:tcPr/>
                </a:tc>
              </a:tr>
              <a:tr h="993042">
                <a:tc>
                  <a:txBody>
                    <a:bodyPr/>
                    <a:lstStyle/>
                    <a:p>
                      <a:r>
                        <a:rPr lang="ru-RU" dirty="0" smtClean="0"/>
                        <a:t>Молоко и сливки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Долгий срок хранения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Удобный</a:t>
                      </a:r>
                      <a:r>
                        <a:rPr lang="ru-RU" baseline="0" dirty="0" smtClean="0"/>
                        <a:t> формат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https://i.mycdn.me/i?r=AzEPZsRbOZEKgBhR0XGMT1RkP1cLezG0UHpej02CGOZMZKaKTM5SRkZCeTgDn6uOy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11" y="2713614"/>
            <a:ext cx="2727325" cy="226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agromer-storage-public.storage.yandexcloud.net/st/images/348/offers/e967b3b9-86c3-4430-8040-f638f429f8fc/11e25dcbcb2c592cb15cfc4d3cbaafc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636" y="2713614"/>
            <a:ext cx="3103417" cy="226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21.userapi.com/impg/v3QlPlVNkrQkcEEksSt_j2G_9VK8zvkOXZYMSQ/QoFGjYGUnhI.jpg?size=846x545&amp;quality=95&amp;sign=671c6a5914e118596ef0c39517f1a04a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493" y="2713615"/>
            <a:ext cx="2912052" cy="226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535" y="1199508"/>
            <a:ext cx="1041433" cy="1388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647" y="1199508"/>
            <a:ext cx="1040468" cy="137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612" y="1199507"/>
            <a:ext cx="1300291" cy="1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430" y="3092906"/>
            <a:ext cx="1065642" cy="1413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301" y="3092906"/>
            <a:ext cx="1070103" cy="1426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510" y="3092905"/>
            <a:ext cx="1078731" cy="1413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732" y="1145317"/>
            <a:ext cx="1186637" cy="1431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25" y="1199506"/>
            <a:ext cx="1019911" cy="1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4273" y="2600826"/>
            <a:ext cx="1867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dirty="0" smtClean="0"/>
              <a:t>Наставник</a:t>
            </a:r>
          </a:p>
          <a:p>
            <a:pPr algn="ctr"/>
            <a:r>
              <a:rPr lang="ru-RU" sz="900" dirty="0" err="1" smtClean="0"/>
              <a:t>Бояршинова</a:t>
            </a:r>
            <a:r>
              <a:rPr lang="ru-RU" sz="900" dirty="0" smtClean="0"/>
              <a:t> Елена Вадимовна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01485" y="2620095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dirty="0" smtClean="0"/>
              <a:t>Лидер</a:t>
            </a:r>
          </a:p>
          <a:p>
            <a:pPr algn="ctr"/>
            <a:r>
              <a:rPr lang="ru-RU" sz="900" dirty="0" err="1" smtClean="0"/>
              <a:t>Зеленкина</a:t>
            </a:r>
            <a:r>
              <a:rPr lang="ru-RU" sz="900" dirty="0" smtClean="0"/>
              <a:t> Кристина</a:t>
            </a:r>
            <a:endParaRPr lang="ru-RU" sz="900" dirty="0"/>
          </a:p>
        </p:txBody>
      </p:sp>
      <p:sp>
        <p:nvSpPr>
          <p:cNvPr id="5" name="TextBox 4"/>
          <p:cNvSpPr txBox="1"/>
          <p:nvPr/>
        </p:nvSpPr>
        <p:spPr>
          <a:xfrm>
            <a:off x="3682534" y="2632029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dirty="0" smtClean="0"/>
              <a:t>Администратор</a:t>
            </a:r>
          </a:p>
          <a:p>
            <a:pPr algn="ctr"/>
            <a:r>
              <a:rPr lang="ru-RU" sz="900" dirty="0" smtClean="0"/>
              <a:t>Наумова Маргарита</a:t>
            </a:r>
            <a:endParaRPr lang="ru-RU" sz="900" dirty="0"/>
          </a:p>
        </p:txBody>
      </p:sp>
      <p:sp>
        <p:nvSpPr>
          <p:cNvPr id="6" name="TextBox 5"/>
          <p:cNvSpPr txBox="1"/>
          <p:nvPr/>
        </p:nvSpPr>
        <p:spPr>
          <a:xfrm>
            <a:off x="5652408" y="2656645"/>
            <a:ext cx="1056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dirty="0" smtClean="0"/>
              <a:t>Интегратор</a:t>
            </a:r>
          </a:p>
          <a:p>
            <a:pPr algn="ctr"/>
            <a:r>
              <a:rPr lang="ru-RU" sz="900" dirty="0" err="1" smtClean="0"/>
              <a:t>Волегова</a:t>
            </a:r>
            <a:r>
              <a:rPr lang="ru-RU" sz="900" dirty="0" smtClean="0"/>
              <a:t> Алена</a:t>
            </a:r>
            <a:endParaRPr lang="ru-R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7389235" y="2656645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dirty="0" smtClean="0"/>
              <a:t>Производитель</a:t>
            </a:r>
          </a:p>
          <a:p>
            <a:pPr algn="ctr"/>
            <a:r>
              <a:rPr lang="ru-RU" sz="900" dirty="0" smtClean="0"/>
              <a:t>Воробьева Ольга</a:t>
            </a:r>
            <a:endParaRPr lang="ru-R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2084039" y="4585171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dirty="0" smtClean="0"/>
              <a:t>Производитель</a:t>
            </a:r>
          </a:p>
          <a:p>
            <a:pPr algn="ctr"/>
            <a:r>
              <a:rPr lang="ru-RU" sz="900" dirty="0" err="1" smtClean="0"/>
              <a:t>Накарякова</a:t>
            </a:r>
            <a:r>
              <a:rPr lang="ru-RU" sz="900" dirty="0" smtClean="0"/>
              <a:t> Нина</a:t>
            </a:r>
            <a:endParaRPr lang="ru-RU" sz="900" dirty="0"/>
          </a:p>
        </p:txBody>
      </p:sp>
      <p:sp>
        <p:nvSpPr>
          <p:cNvPr id="9" name="TextBox 8"/>
          <p:cNvSpPr txBox="1"/>
          <p:nvPr/>
        </p:nvSpPr>
        <p:spPr>
          <a:xfrm>
            <a:off x="5504130" y="4561397"/>
            <a:ext cx="135325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dirty="0" smtClean="0"/>
              <a:t>Производитель</a:t>
            </a:r>
          </a:p>
          <a:p>
            <a:pPr algn="ctr"/>
            <a:r>
              <a:rPr lang="ru-RU" sz="900" dirty="0" smtClean="0"/>
              <a:t>Дьяконова Екатерина</a:t>
            </a:r>
          </a:p>
          <a:p>
            <a:pPr algn="ctr"/>
            <a:endParaRPr lang="ru-RU" sz="900" dirty="0"/>
          </a:p>
        </p:txBody>
      </p:sp>
      <p:sp>
        <p:nvSpPr>
          <p:cNvPr id="10" name="TextBox 9"/>
          <p:cNvSpPr txBox="1"/>
          <p:nvPr/>
        </p:nvSpPr>
        <p:spPr>
          <a:xfrm>
            <a:off x="3698748" y="4585171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dirty="0" smtClean="0"/>
              <a:t>Производитель</a:t>
            </a:r>
          </a:p>
          <a:p>
            <a:pPr algn="ctr"/>
            <a:r>
              <a:rPr lang="ru-RU" sz="900" dirty="0" smtClean="0"/>
              <a:t>Никишина Анастасия</a:t>
            </a:r>
            <a:endParaRPr lang="ru-RU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к экспертам</a:t>
            </a: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-457200">
              <a:spcAft>
                <a:spcPts val="1200"/>
              </a:spcAft>
            </a:pPr>
            <a:r>
              <a:rPr lang="ru-RU" dirty="0" smtClean="0"/>
              <a:t>Можем ли мы в качестве пользователя указать массового потребителя?</a:t>
            </a:r>
          </a:p>
          <a:p>
            <a:pPr indent="-457200">
              <a:spcAft>
                <a:spcPts val="1200"/>
              </a:spcAft>
            </a:pPr>
            <a:r>
              <a:rPr lang="ru-RU" dirty="0" smtClean="0"/>
              <a:t>Есть два формата данного продукта. Как кондитерское изделие по типу драже и как замена питьевого молока в горячие напитки. Какой вариант будет иметь больший спрос? Или можно двигаться по двум направлениям?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298</TotalTime>
  <Words>150</Words>
  <Application>Microsoft Office PowerPoint</Application>
  <PresentationFormat>Экран (16:9)</PresentationFormat>
  <Paragraphs>46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Gilroy</vt:lpstr>
      <vt:lpstr>Calibri</vt:lpstr>
      <vt:lpstr>Wingdings 2</vt:lpstr>
      <vt:lpstr>Constantia</vt:lpstr>
      <vt:lpstr>Поток</vt:lpstr>
      <vt:lpstr>Milkcandy &amp; Co</vt:lpstr>
      <vt:lpstr>Пользователь и его проблема</vt:lpstr>
      <vt:lpstr>Решение</vt:lpstr>
      <vt:lpstr>Аналоги решения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User</cp:lastModifiedBy>
  <cp:revision>29</cp:revision>
  <dcterms:modified xsi:type="dcterms:W3CDTF">2023-10-12T10:31:26Z</dcterms:modified>
</cp:coreProperties>
</file>