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gif" ContentType="image/gif"/>
  <Default Extension="wdp" ContentType="image/vnd.ms-photo"/>
  <Default Extension="mp4" ContentType="video/mp4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3"/>
  </p:sldMasterIdLst>
  <p:notesMasterIdLst>
    <p:notesMasterId r:id="rId5"/>
  </p:notesMasterIdLst>
  <p:sldIdLst>
    <p:sldId id="357" r:id="rId4"/>
    <p:sldId id="390" r:id="rId6"/>
    <p:sldId id="391" r:id="rId7"/>
    <p:sldId id="393" r:id="rId8"/>
    <p:sldId id="402" r:id="rId9"/>
    <p:sldId id="399" r:id="rId10"/>
    <p:sldId id="400" r:id="rId11"/>
    <p:sldId id="401" r:id="rId12"/>
    <p:sldId id="394" r:id="rId13"/>
    <p:sldId id="398" r:id="rId14"/>
    <p:sldId id="403" r:id="rId15"/>
    <p:sldId id="396" r:id="rId16"/>
    <p:sldId id="404" r:id="rId17"/>
  </p:sldIdLst>
  <p:sldSz cx="9144000" cy="5143500" type="screen16x9"/>
  <p:notesSz cx="6858000" cy="9144000"/>
  <p:embeddedFontLst>
    <p:embeddedFont>
      <p:font typeface="Calibri Light" panose="020F0302020204030204" pitchFamily="34" charset="0"/>
      <p:regular r:id="rId21"/>
      <p: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PT Sans" panose="020B0503020203020204"/>
      <p:regular r:id="rId27"/>
      <p:bold r:id="rId28"/>
      <p:italic r:id="rId29"/>
      <p:boldItalic r:id="rId30"/>
    </p:embeddedFont>
    <p:embeddedFont>
      <p:font typeface="Calibri" panose="020F0502020204030204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403A"/>
    <a:srgbClr val="7E36B4"/>
    <a:srgbClr val="0097A7"/>
    <a:srgbClr val="C0EAEC"/>
    <a:srgbClr val="0543E8"/>
    <a:srgbClr val="4DBA4A"/>
    <a:srgbClr val="F2F2F2"/>
    <a:srgbClr val="EA8600"/>
    <a:srgbClr val="008000"/>
    <a:srgbClr val="F43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40" d="100"/>
          <a:sy n="140" d="100"/>
        </p:scale>
        <p:origin x="696" y="30"/>
      </p:cViewPr>
      <p:guideLst>
        <p:guide orient="horz" pos="350"/>
        <p:guide pos="181"/>
        <p:guide pos="521"/>
        <p:guide pos="5035"/>
        <p:guide orient="horz" pos="8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7" Type="http://schemas.openxmlformats.org/officeDocument/2006/relationships/customXml" Target="../customXml/item3.xml"/><Relationship Id="rId36" Type="http://schemas.openxmlformats.org/officeDocument/2006/relationships/customXml" Target="../customXml/item2.xml"/><Relationship Id="rId35" Type="http://schemas.openxmlformats.org/officeDocument/2006/relationships/customXml" Target="../customXml/item1.xml"/><Relationship Id="rId34" Type="http://schemas.openxmlformats.org/officeDocument/2006/relationships/font" Target="fonts/font14.fntdata"/><Relationship Id="rId33" Type="http://schemas.openxmlformats.org/officeDocument/2006/relationships/font" Target="fonts/font13.fntdata"/><Relationship Id="rId32" Type="http://schemas.openxmlformats.org/officeDocument/2006/relationships/font" Target="fonts/font12.fntdata"/><Relationship Id="rId31" Type="http://schemas.openxmlformats.org/officeDocument/2006/relationships/font" Target="fonts/font11.fntdata"/><Relationship Id="rId30" Type="http://schemas.openxmlformats.org/officeDocument/2006/relationships/font" Target="fonts/font10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9.fntdata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8.xml"/><Relationship Id="rId7" Type="http://schemas.openxmlformats.org/officeDocument/2006/relationships/hyperlink" Target="https://shevyakova.nethouse.ru/" TargetMode="External"/><Relationship Id="rId6" Type="http://schemas.openxmlformats.org/officeDocument/2006/relationships/hyperlink" Target="https://t.me/nayka_dly" TargetMode="External"/><Relationship Id="rId5" Type="http://schemas.openxmlformats.org/officeDocument/2006/relationships/hyperlink" Target="https://vk.com/club228036691" TargetMode="Externa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07/relationships/media" Target="../media/media1.mp4"/><Relationship Id="rId4" Type="http://schemas.openxmlformats.org/officeDocument/2006/relationships/video" Target="../media/media1.mp4"/><Relationship Id="rId3" Type="http://schemas.openxmlformats.org/officeDocument/2006/relationships/image" Target="../media/image12.GIF"/><Relationship Id="rId2" Type="http://schemas.openxmlformats.org/officeDocument/2006/relationships/hyperlink" Target="https://t.me/physicsmboy_bot" TargetMode="Externa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microsoft.com/office/2007/relationships/hdphoto" Target="../media/image15.wdp"/><Relationship Id="rId2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t.me/physicsmboy_bot" TargetMode="External"/><Relationship Id="rId3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1" y="1341003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9pPr>
          </a:lstStyle>
          <a:p>
            <a:pPr algn="ctr"/>
            <a:endParaRPr lang="ru-RU" sz="1050"/>
          </a:p>
        </p:txBody>
      </p:sp>
      <p:sp>
        <p:nvSpPr>
          <p:cNvPr id="10" name="Прямоугольник 9"/>
          <p:cNvSpPr/>
          <p:nvPr/>
        </p:nvSpPr>
        <p:spPr>
          <a:xfrm>
            <a:off x="-1" y="3063810"/>
            <a:ext cx="9144001" cy="54676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23" y="159660"/>
            <a:ext cx="751932" cy="69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43895" y="1168004"/>
            <a:ext cx="5262826" cy="9459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/>
            <a:b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SfeduNet10Исследуй физику вместе с чат-ботом.</a:t>
            </a:r>
            <a:endParaRPr lang="ru-RU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5555" y="3931856"/>
            <a:ext cx="36518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  <a:endParaRPr lang="ru-RU" sz="1600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Рисунок 11" descr="Тропическая сцена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4013" y="2742527"/>
            <a:ext cx="781542" cy="781542"/>
          </a:xfrm>
          <a:prstGeom prst="rect">
            <a:avLst/>
          </a:prstGeom>
        </p:spPr>
      </p:pic>
      <p:pic>
        <p:nvPicPr>
          <p:cNvPr id="5" name="Изображение 4" descr="scale_1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0975" y="51435"/>
            <a:ext cx="4020185" cy="31794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96696"/>
            <a:ext cx="6478511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SfeduNet10Исследуй физику вместе с чат-ботом</a:t>
            </a:r>
            <a:endParaRPr lang="ru-RU" sz="21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2" name="Google Shape;107;p26"/>
          <p:cNvSpPr txBox="1"/>
          <p:nvPr/>
        </p:nvSpPr>
        <p:spPr>
          <a:xfrm>
            <a:off x="305474" y="879185"/>
            <a:ext cx="7693633" cy="1700054"/>
          </a:xfrm>
          <a:prstGeom prst="rect">
            <a:avLst/>
          </a:prstGeom>
          <a:solidFill>
            <a:srgbClr val="EFF9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000" b="1" dirty="0">
                <a:solidFill>
                  <a:srgbClr val="0543E8"/>
                </a:solidFill>
                <a:latin typeface="Calibri" panose="020F0502020204030204"/>
                <a:cs typeface="Calibri" panose="020F0502020204030204"/>
              </a:rPr>
              <a:t>           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  <a:cs typeface="Calibri" panose="020F0502020204030204"/>
              </a:rPr>
              <a:t>Потребители  </a:t>
            </a:r>
            <a:r>
              <a:rPr lang="en-US" sz="2000" b="1" dirty="0">
                <a:solidFill>
                  <a:srgbClr val="0543E8"/>
                </a:solidFill>
                <a:latin typeface="Calibri" panose="020F0502020204030204"/>
                <a:cs typeface="Calibri" panose="020F0502020204030204"/>
              </a:rPr>
              <a:t>                            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  <a:cs typeface="Calibri" panose="020F0502020204030204"/>
              </a:rPr>
              <a:t>Целевая аудитория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cs typeface="Calibri" panose="020F0502020204030204"/>
            </a:endParaRPr>
          </a:p>
          <a:p>
            <a:r>
              <a:rPr lang="ru-RU" sz="16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Ученики 7-11 классов                           Школы, колледжи, которые могут   </a:t>
            </a:r>
            <a:endParaRPr lang="ru-RU" sz="16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 физики в школе                     использовать платформу в качестве</a:t>
            </a:r>
            <a:endParaRPr lang="ru-RU" sz="16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Родители учеников                               дополнительного инструмента. </a:t>
            </a:r>
            <a:endParaRPr lang="ru-RU" sz="16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Администрация школ                          Репетиторы по физике</a:t>
            </a:r>
            <a:r>
              <a:rPr lang="ru-RU" sz="18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1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 panose="02070309020205020404"/>
              <a:cs typeface="Calibri" panose="020F0502020204030204" pitchFamily="34" charset="0"/>
              <a:sym typeface="Courier New" panose="020703090202050204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 panose="02070309020205020404"/>
              <a:cs typeface="Calibri" panose="020F0502020204030204" pitchFamily="34" charset="0"/>
              <a:sym typeface="Courier New" panose="020703090202050204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 panose="02070309020205020404"/>
              <a:cs typeface="Calibri" panose="020F0502020204030204" pitchFamily="34" charset="0"/>
              <a:sym typeface="Courier New" panose="02070309020205020404"/>
            </a:endParaRPr>
          </a:p>
        </p:txBody>
      </p:sp>
      <p:sp>
        <p:nvSpPr>
          <p:cNvPr id="4" name="Google Shape;108;p26"/>
          <p:cNvSpPr txBox="1"/>
          <p:nvPr/>
        </p:nvSpPr>
        <p:spPr>
          <a:xfrm>
            <a:off x="327905" y="2957940"/>
            <a:ext cx="7705725" cy="1658204"/>
          </a:xfrm>
          <a:prstGeom prst="rect">
            <a:avLst/>
          </a:prstGeom>
          <a:solidFill>
            <a:srgbClr val="EFFAE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000" b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ru-RU" dirty="0"/>
              <a:t>Проблема которую решаем?</a:t>
            </a:r>
            <a:endParaRPr lang="ru-RU" dirty="0"/>
          </a:p>
          <a:p>
            <a:r>
              <a:rPr lang="ru-RU" dirty="0"/>
              <a:t>1.Недостаток интереса к физике</a:t>
            </a:r>
            <a:endParaRPr lang="ru-RU" dirty="0"/>
          </a:p>
          <a:p>
            <a:r>
              <a:rPr lang="ru-RU" dirty="0"/>
              <a:t>2.Отсутствие персонализированного подхода</a:t>
            </a:r>
            <a:endParaRPr lang="ru-RU" dirty="0"/>
          </a:p>
          <a:p>
            <a:r>
              <a:rPr lang="ru-RU" dirty="0"/>
              <a:t>3.Неэффективные методы обучения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4447" y="6231"/>
            <a:ext cx="9155353" cy="648000"/>
            <a:chOff x="0" y="0"/>
            <a:chExt cx="9155353" cy="64800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9495" y="-48319"/>
            <a:ext cx="5860858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SfeduNet10</a:t>
            </a:r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Исследуй физику вместе с чат-ботом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246" y="567117"/>
            <a:ext cx="7861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Предлагаемое </a:t>
            </a:r>
            <a:r>
              <a:rPr lang="ru-RU" sz="1800" b="1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</a:t>
            </a:r>
            <a:endParaRPr lang="ru-RU" sz="1800" dirty="0">
              <a:solidFill>
                <a:srgbClr val="7E36B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1;p26"/>
          <p:cNvSpPr txBox="1"/>
          <p:nvPr/>
        </p:nvSpPr>
        <p:spPr>
          <a:xfrm>
            <a:off x="84591" y="853708"/>
            <a:ext cx="8993194" cy="1853884"/>
          </a:xfrm>
          <a:prstGeom prst="roundRect">
            <a:avLst/>
          </a:prstGeom>
          <a:solidFill>
            <a:srgbClr val="E5F5FF"/>
          </a:solidFill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Конечная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цель проекта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заключается в создании эффективной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образовательной платформы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, которая: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          1. Улучшает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понимание физики                               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4. Создает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сообщество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          2. Поддерживает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учителей                                          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5. Интегрирует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современные технологии.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    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3. Способствует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самообразованию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К концу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интенсива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мы планируем представить 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прототип образовательной платформы,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включающий следующие ключевые компоненты: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         1. Интерактивные уроки                                                3. Аналитика успеваемости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         2. Платформа для заданий                                           4. Библиотека ресурсов.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endParaRPr lang="ru-RU" sz="1200" b="1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</p:txBody>
      </p:sp>
      <p:graphicFrame>
        <p:nvGraphicFramePr>
          <p:cNvPr id="4" name="Google Shape;110;p26"/>
          <p:cNvGraphicFramePr/>
          <p:nvPr/>
        </p:nvGraphicFramePr>
        <p:xfrm>
          <a:off x="94050" y="2970730"/>
          <a:ext cx="8974276" cy="2125170"/>
        </p:xfrm>
        <a:graphic>
          <a:graphicData uri="http://schemas.openxmlformats.org/drawingml/2006/table">
            <a:tbl>
              <a:tblPr>
                <a:noFill/>
                <a:tableStyleId>{7123E036-C889-4DE9-9E9D-3321D5F19301}</a:tableStyleId>
              </a:tblPr>
              <a:tblGrid>
                <a:gridCol w="2200532"/>
                <a:gridCol w="6773744"/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Кто?</a:t>
                      </a:r>
                      <a:endParaRPr sz="1800" b="1" dirty="0">
                        <a:solidFill>
                          <a:srgbClr val="7030A0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Чего хочет (польза для стейкхолдера от проекта)?</a:t>
                      </a:r>
                      <a:endParaRPr sz="1800" b="1" dirty="0">
                        <a:solidFill>
                          <a:srgbClr val="7030A0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Ученики</a:t>
                      </a:r>
                      <a:endParaRPr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Доступ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к интерактивным и разнообразным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учебным материалам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, возможность учиться в удобном темпе, получать обратную связь и помощь от учителей.</a:t>
                      </a:r>
                      <a:endParaRPr sz="1200" b="0" dirty="0">
                        <a:solidFill>
                          <a:schemeClr val="tx1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Учителя</a:t>
                      </a:r>
                      <a:endParaRPr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Упрощение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процесса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подготовки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и проведения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уроков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, возможность отслеживать успеваемость учеников, доступ к инструментам для создания заданий и анализа результатов.</a:t>
                      </a:r>
                      <a:endParaRPr sz="1200" b="0" dirty="0">
                        <a:solidFill>
                          <a:schemeClr val="tx1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Родители</a:t>
                      </a:r>
                      <a:endParaRPr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Возможность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следить за успехами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своих детей, получать информацию о заданиях и прогрессе, участие в образовательном процессе.</a:t>
                      </a:r>
                      <a:endParaRPr sz="1200" b="0" dirty="0">
                        <a:solidFill>
                          <a:schemeClr val="tx1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Администрация учебных заведений</a:t>
                      </a:r>
                      <a:endParaRPr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Улучшение качества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образования, возможность мониторинга успеваемости на уровне школы, повышение эффективности работы учителей.</a:t>
                      </a:r>
                      <a:endParaRPr sz="1200" b="0" dirty="0">
                        <a:solidFill>
                          <a:schemeClr val="tx1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050" y="2600482"/>
            <a:ext cx="7861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Aft>
                <a:spcPts val="1200"/>
              </a:spcAft>
              <a:buNone/>
              <a:defRPr sz="2000" b="1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800" dirty="0">
                <a:solidFill>
                  <a:srgbClr val="7030A0"/>
                </a:solidFill>
                <a:sym typeface="PT Sans" panose="020B0503020203020204"/>
              </a:rPr>
              <a:t>4. Стейкхолдеры </a:t>
            </a:r>
            <a:r>
              <a:rPr lang="en-US" sz="1200" dirty="0">
                <a:solidFill>
                  <a:srgbClr val="7030A0"/>
                </a:solidFill>
                <a:sym typeface="PT Sans" panose="020B0503020203020204"/>
              </a:rPr>
              <a:t>(заинтересованные люди, организации)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 panose="020B0503020203020204"/>
              </a:rPr>
              <a:t>ЦА, результаты проблемных интервью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graphicFrame>
        <p:nvGraphicFramePr>
          <p:cNvPr id="7" name="Таблица 5"/>
          <p:cNvGraphicFramePr>
            <a:graphicFrameLocks noGrp="1"/>
          </p:cNvGraphicFramePr>
          <p:nvPr/>
        </p:nvGraphicFramePr>
        <p:xfrm>
          <a:off x="118596" y="787623"/>
          <a:ext cx="8906808" cy="4054891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33599"/>
                <a:gridCol w="2289544"/>
                <a:gridCol w="3983665"/>
              </a:tblGrid>
              <a:tr h="61995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Гипотеза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Вопрос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Ответ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434939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Использование </a:t>
                      </a: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чат-бота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и </a:t>
                      </a:r>
                      <a:r>
                        <a:rPr lang="ru-RU" sz="1600" b="1" dirty="0" err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нейросотрудника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 на уроках физики может повысить уровень вовлеченности и понимания материала у учеников, а также улучшить их успеваемость.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0EAEC">
                        <a:alpha val="9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Как использование чат-бота и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</a:rPr>
                        <a:t>нейросотрудника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 может повлиять на процесс обучения в школе на уроках  физики?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0EAEC">
                        <a:alpha val="9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Использование чат-бота и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</a:rPr>
                        <a:t>нейросотрудника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 на уроках физики может </a:t>
                      </a: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улучшить процесс обучения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, предоставляя </a:t>
                      </a: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мгновенный доступ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 информации, персонализируя обучение под нужды каждого ученика, обеспечивая интерактивность через викторины и тесты, а также </a:t>
                      </a: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поддерживая учеников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в решении задач. Это делает уроки более увлекательными и эффективными, а также помогает учителям в подготовке материалов и анализе успеваемости.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0EAEC">
                        <a:alpha val="92157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4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 panose="020B0503020203020204"/>
              </a:rPr>
              <a:t>Отзывы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1620" y="880272"/>
            <a:ext cx="193285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E36B4"/>
                </a:solidFill>
              </a:rPr>
              <a:t>Родители</a:t>
            </a:r>
            <a:r>
              <a:rPr lang="ru-RU" dirty="0">
                <a:solidFill>
                  <a:schemeClr val="tx1"/>
                </a:solidFill>
              </a:rPr>
              <a:t> хотят видеть возможность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голосового общения </a:t>
            </a:r>
            <a:r>
              <a:rPr lang="ru-RU" dirty="0">
                <a:solidFill>
                  <a:schemeClr val="tx1"/>
                </a:solidFill>
              </a:rPr>
              <a:t>как удобный способ взаимодействия, а также дополнительные ресурсы, такие как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видеообъяснения</a:t>
            </a:r>
            <a:r>
              <a:rPr lang="ru-RU" dirty="0">
                <a:solidFill>
                  <a:schemeClr val="tx1"/>
                </a:solidFill>
              </a:rPr>
              <a:t> и тесты.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04240" y="3362706"/>
            <a:ext cx="227654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E36B4"/>
                </a:solidFill>
              </a:rPr>
              <a:t> Школьники </a:t>
            </a:r>
            <a:r>
              <a:rPr lang="ru-RU" dirty="0">
                <a:solidFill>
                  <a:schemeClr val="tx1"/>
                </a:solidFill>
              </a:rPr>
              <a:t>заинтересованы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 расширении функционала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чат-бота с добавлением </a:t>
            </a:r>
            <a:r>
              <a:rPr lang="ru-RU" dirty="0" err="1">
                <a:solidFill>
                  <a:schemeClr val="tx1"/>
                </a:solidFill>
              </a:rPr>
              <a:t>видеоуроков</a:t>
            </a:r>
            <a:r>
              <a:rPr lang="ru-RU" dirty="0">
                <a:solidFill>
                  <a:schemeClr val="tx1"/>
                </a:solidFill>
              </a:rPr>
              <a:t> и интерактивных заданий.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18164" y="3395299"/>
            <a:ext cx="225240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 целом объяснения были понятными, хотя некоторые </a:t>
            </a:r>
            <a:r>
              <a:rPr lang="ru-RU" b="1" dirty="0">
                <a:solidFill>
                  <a:srgbClr val="7E36B4"/>
                </a:solidFill>
              </a:rPr>
              <a:t>школьники </a:t>
            </a:r>
            <a:r>
              <a:rPr lang="ru-RU" dirty="0">
                <a:solidFill>
                  <a:schemeClr val="tx1"/>
                </a:solidFill>
              </a:rPr>
              <a:t>отметили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необходимость в большем количестве примеров.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5490" y="3395299"/>
            <a:ext cx="184771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E36B4"/>
                </a:solidFill>
              </a:rPr>
              <a:t>Школьники </a:t>
            </a:r>
            <a:r>
              <a:rPr lang="ru-RU" dirty="0">
                <a:solidFill>
                  <a:schemeClr val="tx1"/>
                </a:solidFill>
              </a:rPr>
              <a:t>использовали чат-бот для </a:t>
            </a:r>
            <a:r>
              <a:rPr lang="ru-RU" b="1" dirty="0">
                <a:solidFill>
                  <a:srgbClr val="0097A7"/>
                </a:solidFill>
              </a:rPr>
              <a:t>получения объяснений </a:t>
            </a:r>
            <a:r>
              <a:rPr lang="ru-RU" dirty="0">
                <a:solidFill>
                  <a:schemeClr val="tx1"/>
                </a:solidFill>
              </a:rPr>
              <a:t>и помощи с задачами.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01318" y="1064553"/>
            <a:ext cx="15892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Большинство </a:t>
            </a:r>
            <a:r>
              <a:rPr lang="ru-RU" b="1" dirty="0">
                <a:solidFill>
                  <a:srgbClr val="7E36B4"/>
                </a:solidFill>
              </a:rPr>
              <a:t>педагогов</a:t>
            </a:r>
            <a:endParaRPr lang="ru-RU" b="1" dirty="0">
              <a:solidFill>
                <a:srgbClr val="7E36B4"/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готовы рекомендовать </a:t>
            </a:r>
            <a:r>
              <a:rPr lang="ru-RU" dirty="0">
                <a:solidFill>
                  <a:schemeClr val="tx1"/>
                </a:solidFill>
              </a:rPr>
              <a:t>чат-бот другим коллегам.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57920" y="1172274"/>
            <a:ext cx="17691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E36B4"/>
                </a:solidFill>
              </a:rPr>
              <a:t>Учителя</a:t>
            </a:r>
            <a:r>
              <a:rPr lang="ru-RU" dirty="0">
                <a:solidFill>
                  <a:schemeClr val="tx1"/>
                </a:solidFill>
              </a:rPr>
              <a:t> хотят видеть больше тем 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улучшенное качество ответов </a:t>
            </a:r>
            <a:r>
              <a:rPr lang="ru-RU" dirty="0">
                <a:solidFill>
                  <a:schemeClr val="tx1"/>
                </a:solidFill>
              </a:rPr>
              <a:t>в работе чат-бота.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35995" y="880272"/>
            <a:ext cx="18477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Все </a:t>
            </a:r>
            <a:r>
              <a:rPr lang="ru-RU" b="1" dirty="0">
                <a:solidFill>
                  <a:srgbClr val="7E36B4"/>
                </a:solidFill>
              </a:rPr>
              <a:t>учителя </a:t>
            </a:r>
            <a:r>
              <a:rPr lang="ru-RU" dirty="0">
                <a:solidFill>
                  <a:schemeClr val="tx1"/>
                </a:solidFill>
              </a:rPr>
              <a:t>сталкивались с ситуациями, когда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чат-бот не мог ответить </a:t>
            </a:r>
            <a:r>
              <a:rPr lang="ru-RU" dirty="0">
                <a:solidFill>
                  <a:schemeClr val="tx1"/>
                </a:solidFill>
              </a:rPr>
              <a:t>на вопросы, и реагировали на это - предложением задать вопрос повторно.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03127" y="3362706"/>
            <a:ext cx="2252402" cy="1660569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404240" y="748509"/>
            <a:ext cx="2322262" cy="2510294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10356" y="3362707"/>
            <a:ext cx="2002222" cy="1665622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404240" y="3362706"/>
            <a:ext cx="2322262" cy="1665621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9341" y="736110"/>
            <a:ext cx="2071589" cy="2535094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87718" y="748509"/>
            <a:ext cx="2148488" cy="2510294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358523" y="736110"/>
            <a:ext cx="1638881" cy="2510294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 panose="020B0503020203020204"/>
              </a:rPr>
              <a:t>Анализ рынка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617614" y="1066362"/>
            <a:ext cx="3330894" cy="882866"/>
          </a:xfrm>
          <a:prstGeom prst="roundRect">
            <a:avLst/>
          </a:prstGeom>
          <a:solidFill>
            <a:srgbClr val="054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42698" y="2241813"/>
            <a:ext cx="3305809" cy="86220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17614" y="3418700"/>
            <a:ext cx="3302330" cy="933319"/>
          </a:xfrm>
          <a:prstGeom prst="roundRect">
            <a:avLst/>
          </a:prstGeom>
          <a:solidFill>
            <a:srgbClr val="EA8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57496" y="1353907"/>
            <a:ext cx="13708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1,9 млрд </a:t>
            </a:r>
            <a:r>
              <a:rPr lang="ru-RU" b="1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;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5194" y="2490827"/>
            <a:ext cx="12170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50 млн </a:t>
            </a:r>
            <a:r>
              <a:rPr lang="ru-RU" b="1" dirty="0" err="1"/>
              <a:t>руб</a:t>
            </a:r>
            <a:r>
              <a:rPr lang="ru-RU" b="1" dirty="0"/>
              <a:t>;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861691" y="3731470"/>
            <a:ext cx="12666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2,4 млн </a:t>
            </a:r>
            <a:r>
              <a:rPr lang="ru-RU" b="1" dirty="0" err="1"/>
              <a:t>руб</a:t>
            </a:r>
            <a:r>
              <a:rPr lang="ru-RU" b="1" dirty="0"/>
              <a:t>;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283061" y="1138463"/>
            <a:ext cx="16003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6,3 млн. </a:t>
            </a:r>
            <a:r>
              <a:rPr lang="ru-RU" dirty="0">
                <a:solidFill>
                  <a:schemeClr val="bg1"/>
                </a:solidFill>
              </a:rPr>
              <a:t>учеников по России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70167" y="2302502"/>
            <a:ext cx="17821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166 тыс. </a:t>
            </a:r>
            <a:endParaRPr lang="ru-RU" b="1" dirty="0"/>
          </a:p>
          <a:p>
            <a:r>
              <a:rPr lang="ru-RU" dirty="0"/>
              <a:t>учеников по Ростовской обл.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388767" y="3408304"/>
            <a:ext cx="12707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7 845  </a:t>
            </a:r>
            <a:r>
              <a:rPr lang="ru-RU" dirty="0"/>
              <a:t>учеников по Азовскому району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82" y="650684"/>
            <a:ext cx="4876800" cy="42367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377" y="1645114"/>
            <a:ext cx="3535392" cy="206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лево 2"/>
          <p:cNvSpPr/>
          <p:nvPr/>
        </p:nvSpPr>
        <p:spPr>
          <a:xfrm>
            <a:off x="1810215" y="2472505"/>
            <a:ext cx="1128811" cy="5360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лево 3"/>
          <p:cNvSpPr/>
          <p:nvPr/>
        </p:nvSpPr>
        <p:spPr>
          <a:xfrm rot="1537831">
            <a:off x="2027515" y="1601775"/>
            <a:ext cx="1103587" cy="4792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10577">
            <a:off x="1964183" y="3497310"/>
            <a:ext cx="11525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113603" y="24725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2859" y="935359"/>
            <a:ext cx="1502390" cy="94501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8403A"/>
                </a:solidFill>
                <a:latin typeface="+mj-lt"/>
                <a:cs typeface="Times New Roman" panose="02020603050405020304" pitchFamily="18" charset="0"/>
              </a:rPr>
              <a:t>Ученики </a:t>
            </a:r>
            <a:r>
              <a:rPr lang="ru-RU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(доступ к расширенным функциям) </a:t>
            </a:r>
            <a:endParaRPr lang="ru-RU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2859" y="2141757"/>
            <a:ext cx="1502390" cy="107788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8403A"/>
                </a:solidFill>
              </a:rPr>
              <a:t>Родители </a:t>
            </a:r>
            <a:r>
              <a:rPr lang="ru-RU" dirty="0">
                <a:solidFill>
                  <a:schemeClr val="tx1"/>
                </a:solidFill>
              </a:rPr>
              <a:t>(покупка конспектов презентаций и </a:t>
            </a:r>
            <a:r>
              <a:rPr lang="ru-RU" dirty="0" err="1">
                <a:solidFill>
                  <a:schemeClr val="tx1"/>
                </a:solidFill>
              </a:rPr>
              <a:t>видеоуроков</a:t>
            </a:r>
            <a:r>
              <a:rPr lang="ru-RU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859" y="3510563"/>
            <a:ext cx="1502390" cy="931078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8403A"/>
                </a:solidFill>
              </a:rPr>
              <a:t>Учителя</a:t>
            </a:r>
            <a:endParaRPr lang="ru-RU" b="1" dirty="0">
              <a:solidFill>
                <a:srgbClr val="B8403A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(методические материалы)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43575" y="1835232"/>
            <a:ext cx="1647941" cy="17467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Рекламное </a:t>
            </a:r>
            <a:r>
              <a:rPr lang="ru-RU" b="1" dirty="0">
                <a:solidFill>
                  <a:srgbClr val="7E36B4"/>
                </a:solidFill>
                <a:latin typeface="+mj-lt"/>
              </a:rPr>
              <a:t>сотрудничество </a:t>
            </a:r>
            <a:endParaRPr lang="ru-RU" b="1" dirty="0">
              <a:solidFill>
                <a:srgbClr val="7E36B4"/>
              </a:solidFill>
              <a:latin typeface="+mj-lt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с другими образовательными платформами и компаниями.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6881" y="102010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 panose="020B0503020203020204"/>
              </a:rPr>
              <a:t>Каналы продвижение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14" y="677297"/>
            <a:ext cx="2205116" cy="39967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738" y="698825"/>
            <a:ext cx="2358520" cy="39751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674" y="703389"/>
            <a:ext cx="2205116" cy="38929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43714" y="4747016"/>
            <a:ext cx="25619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https://vk.com/club228036691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7825" y="4701309"/>
            <a:ext cx="19255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https://t.me/nayka_dly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55817" y="4706072"/>
            <a:ext cx="27109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https://shevyakova.nethouse.ru/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* Демонстрация вашего решения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78799" y="4372786"/>
            <a:ext cx="2502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https://t.me/physicsmboy_bot</a:t>
            </a:r>
            <a:endParaRPr lang="ru-RU" dirty="0"/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604" y="1298600"/>
            <a:ext cx="2826998" cy="2826998"/>
          </a:xfrm>
          <a:prstGeom prst="rect">
            <a:avLst/>
          </a:prstGeom>
        </p:spPr>
      </p:pic>
      <p:pic>
        <p:nvPicPr>
          <p:cNvPr id="2" name="SVID_20241031_094028_1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76552" y="648000"/>
            <a:ext cx="2092630" cy="449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4340" y="184077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* Демонстрация вашего решения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695" y="648000"/>
            <a:ext cx="3236733" cy="20811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781" y="648000"/>
            <a:ext cx="2893219" cy="5143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695" y="2729110"/>
            <a:ext cx="3200086" cy="24143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00"/>
            <a:ext cx="3050695" cy="20328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3028364"/>
            <a:ext cx="311335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Наш проект вышел в финал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002060"/>
                </a:solidFill>
              </a:rPr>
              <a:t>Всероссийского конкурса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002060"/>
                </a:solidFill>
              </a:rPr>
              <a:t>грантов </a:t>
            </a:r>
            <a:r>
              <a:rPr lang="ru-RU" sz="1600" b="1" dirty="0">
                <a:solidFill>
                  <a:srgbClr val="B8403A"/>
                </a:solidFill>
              </a:rPr>
              <a:t>СОТ 2024</a:t>
            </a:r>
            <a:endParaRPr lang="ru-RU" sz="1600" b="1" dirty="0">
              <a:solidFill>
                <a:srgbClr val="B8403A"/>
              </a:solidFill>
            </a:endParaRPr>
          </a:p>
          <a:p>
            <a:endParaRPr lang="ru-RU" sz="1600" b="1" dirty="0">
              <a:solidFill>
                <a:srgbClr val="B8403A"/>
              </a:solidFill>
            </a:endParaRPr>
          </a:p>
          <a:p>
            <a:r>
              <a:rPr lang="ru-RU" sz="1600" b="1" dirty="0">
                <a:solidFill>
                  <a:srgbClr val="B8403A"/>
                </a:solidFill>
              </a:rPr>
              <a:t>С</a:t>
            </a:r>
            <a:r>
              <a:rPr lang="ru-RU" sz="1600" b="1" dirty="0">
                <a:solidFill>
                  <a:srgbClr val="002060"/>
                </a:solidFill>
              </a:rPr>
              <a:t> сквозные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B8403A"/>
                </a:solidFill>
              </a:rPr>
              <a:t>О</a:t>
            </a:r>
            <a:r>
              <a:rPr lang="ru-RU" sz="1600" b="1" dirty="0">
                <a:solidFill>
                  <a:srgbClr val="002060"/>
                </a:solidFill>
              </a:rPr>
              <a:t> образовательные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B8403A"/>
                </a:solidFill>
              </a:rPr>
              <a:t>Т</a:t>
            </a:r>
            <a:r>
              <a:rPr lang="ru-RU" sz="1600" b="1" dirty="0">
                <a:solidFill>
                  <a:srgbClr val="002060"/>
                </a:solidFill>
              </a:rPr>
              <a:t>  траектории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 Планы развития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1135" y="2015622"/>
            <a:ext cx="4597872" cy="1135118"/>
          </a:xfrm>
          <a:prstGeom prst="roundRect">
            <a:avLst/>
          </a:prstGeom>
          <a:solidFill>
            <a:srgbClr val="F2F2F2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Платформа для общения педагогов, </a:t>
            </a:r>
            <a:endParaRPr lang="ru-RU" sz="1800" dirty="0">
              <a:solidFill>
                <a:schemeClr val="tx1"/>
              </a:solidFill>
            </a:endParaRPr>
          </a:p>
          <a:p>
            <a:pPr algn="ctr"/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обмена опытом </a:t>
            </a:r>
            <a:r>
              <a:rPr lang="ru-RU" sz="1800" dirty="0">
                <a:solidFill>
                  <a:schemeClr val="tx1"/>
                </a:solidFill>
              </a:rPr>
              <a:t>и лучшими практиками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3224" y="1172554"/>
            <a:ext cx="3933633" cy="1285197"/>
          </a:xfrm>
          <a:prstGeom prst="roundRect">
            <a:avLst/>
          </a:prstGeom>
          <a:solidFill>
            <a:srgbClr val="F2F2F2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Инструменты для отслеживания успеваемости детей в физике, включая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возможность получения отчетов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3225" y="2843519"/>
            <a:ext cx="3933632" cy="1198180"/>
          </a:xfrm>
          <a:prstGeom prst="roundRect">
            <a:avLst/>
          </a:prstGeom>
          <a:solidFill>
            <a:srgbClr val="F2F2F2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Интерактивные тесты</a:t>
            </a:r>
            <a:r>
              <a:rPr lang="ru-RU" sz="1800" dirty="0">
                <a:solidFill>
                  <a:schemeClr val="tx1"/>
                </a:solidFill>
              </a:rPr>
              <a:t> для проверки знаний, которые могут быть адаптированы для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разных уровней сложности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4631" y="3351209"/>
            <a:ext cx="4554376" cy="1669809"/>
          </a:xfrm>
          <a:prstGeom prst="roundRect">
            <a:avLst/>
          </a:prstGeom>
          <a:solidFill>
            <a:srgbClr val="F2F2F2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Мы постоянно работаем над улучшением функционала чат-бота. В случае ограничений мы можем быстро адаптировать его возможности, добавляя новые функции и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обновляя базу знаний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31135" y="882869"/>
            <a:ext cx="4641369" cy="932284"/>
          </a:xfrm>
          <a:prstGeom prst="roundRect">
            <a:avLst/>
          </a:prstGeom>
          <a:solidFill>
            <a:srgbClr val="F2F2F2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>
                <a:solidFill>
                  <a:schemeClr val="tx1"/>
                </a:solidFill>
              </a:rPr>
              <a:t>Создание собственных </a:t>
            </a:r>
            <a:r>
              <a:rPr lang="ru-RU" sz="1900" b="1" dirty="0">
                <a:solidFill>
                  <a:schemeClr val="accent5">
                    <a:lumMod val="50000"/>
                  </a:schemeClr>
                </a:solidFill>
              </a:rPr>
              <a:t>учебных материалов</a:t>
            </a:r>
            <a:endParaRPr lang="ru-RU" sz="19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122482"/>
            <a:ext cx="6478511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sym typeface="PT Sans" panose="020B0503020203020204"/>
              </a:rPr>
              <a:t>Команда «</a:t>
            </a:r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</a:t>
            </a:r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Исследуй физику вместе с чат-ботом</a:t>
            </a:r>
            <a:endParaRPr lang="ru-RU" sz="21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+mn-ea"/>
            </a:endParaRPr>
          </a:p>
          <a:p>
            <a:endParaRPr lang="ru-RU" sz="21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100" b="1" dirty="0">
                <a:solidFill>
                  <a:schemeClr val="bg1"/>
                </a:solidFill>
                <a:sym typeface="PT Sans" panose="020B0503020203020204"/>
              </a:rPr>
              <a:t>»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396" y="4419911"/>
            <a:ext cx="6946039" cy="6711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20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Контакты команды: </a:t>
            </a:r>
            <a:r>
              <a:rPr lang="en-US" sz="1600" u="sng" dirty="0">
                <a:solidFill>
                  <a:schemeClr val="accent1">
                    <a:lumMod val="75000"/>
                  </a:schemeClr>
                </a:solidFill>
              </a:rPr>
              <a:t>89885448874</a:t>
            </a:r>
            <a:endParaRPr lang="en-US" sz="1600" u="sng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b="0" dirty="0">
                <a:solidFill>
                  <a:schemeClr val="accent1">
                    <a:lumMod val="75000"/>
                  </a:schemeClr>
                </a:solidFill>
              </a:rPr>
              <a:t>         </a:t>
            </a:r>
            <a:r>
              <a:rPr lang="en-US" sz="1600" b="0" dirty="0">
                <a:solidFill>
                  <a:schemeClr val="accent1">
                    <a:lumMod val="75000"/>
                  </a:schemeClr>
                </a:solidFill>
              </a:rPr>
              <a:t>                              </a:t>
            </a:r>
            <a:r>
              <a:rPr lang="en-US" sz="1600" b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u="sng" dirty="0">
                <a:solidFill>
                  <a:schemeClr val="accent1">
                    <a:lumMod val="75000"/>
                  </a:schemeClr>
                </a:solidFill>
              </a:rPr>
              <a:t>osheviakova@sfedu.ru</a:t>
            </a:r>
            <a:endParaRPr lang="ru-RU" sz="16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834" y="637604"/>
            <a:ext cx="1352869" cy="18079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3767114" y="2377996"/>
            <a:ext cx="1372491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Тишенин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Владислав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Сергеевич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 err="1">
                <a:solidFill>
                  <a:srgbClr val="0543E8"/>
                </a:solidFill>
              </a:rPr>
              <a:t>Тестировщик</a:t>
            </a:r>
            <a:endParaRPr lang="ru-RU" b="1" dirty="0">
              <a:solidFill>
                <a:srgbClr val="0543E8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299" y="1625359"/>
            <a:ext cx="936736" cy="1817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471" y="723589"/>
            <a:ext cx="1377275" cy="17215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3" y="723589"/>
            <a:ext cx="1037690" cy="18456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972" y="1841172"/>
            <a:ext cx="1031909" cy="17083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/>
          <p:cNvSpPr txBox="1"/>
          <p:nvPr/>
        </p:nvSpPr>
        <p:spPr>
          <a:xfrm>
            <a:off x="1706388" y="3364484"/>
            <a:ext cx="15969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Шевякова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Ольга Юрьевна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rgbClr val="0543E8"/>
                </a:solidFill>
              </a:rPr>
              <a:t>Лидер</a:t>
            </a:r>
            <a:endParaRPr lang="ru-RU" b="1" dirty="0">
              <a:solidFill>
                <a:srgbClr val="0543E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49417" y="716142"/>
            <a:ext cx="13051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Шестакова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Татьяна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Николаевна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Наставник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7102" y="3651181"/>
            <a:ext cx="18485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Зацепилина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Юлия Алексеевна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rgbClr val="0543E8"/>
                </a:solidFill>
              </a:rPr>
              <a:t>Маркетолог</a:t>
            </a:r>
            <a:endParaRPr lang="ru-RU" b="1" dirty="0">
              <a:solidFill>
                <a:srgbClr val="0543E8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60963" y="746350"/>
            <a:ext cx="13452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Шестакова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Александра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Геннадьевна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Наставник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138374" y="1687612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1592" y="148268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sym typeface="PT Sans" panose="020B0503020203020204"/>
              </a:rPr>
              <a:t>Контакты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38106" y="1952717"/>
            <a:ext cx="4107783" cy="6190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20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en-US" sz="2800" dirty="0">
                <a:solidFill>
                  <a:srgbClr val="B8403A"/>
                </a:solidFill>
              </a:rPr>
              <a:t>Контакты команды: </a:t>
            </a:r>
            <a:endParaRPr lang="en-US" sz="2800" dirty="0">
              <a:solidFill>
                <a:srgbClr val="B8403A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89885448874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osheviakova@sfedu.ru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47" y="1105940"/>
            <a:ext cx="1095053" cy="2124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/>
          <p:cNvSpPr txBox="1"/>
          <p:nvPr/>
        </p:nvSpPr>
        <p:spPr>
          <a:xfrm>
            <a:off x="0" y="3518561"/>
            <a:ext cx="2605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97A7"/>
                </a:solidFill>
              </a:rPr>
              <a:t>Шевякова </a:t>
            </a:r>
            <a:endParaRPr lang="ru-RU" sz="2400" b="1" dirty="0">
              <a:solidFill>
                <a:srgbClr val="0097A7"/>
              </a:solidFill>
            </a:endParaRPr>
          </a:p>
          <a:p>
            <a:pPr algn="ctr"/>
            <a:r>
              <a:rPr lang="ru-RU" sz="2400" b="1" dirty="0">
                <a:solidFill>
                  <a:srgbClr val="0097A7"/>
                </a:solidFill>
              </a:rPr>
              <a:t>Ольга Юрьевна</a:t>
            </a:r>
            <a:endParaRPr lang="ru-RU" sz="2400" b="1" dirty="0">
              <a:solidFill>
                <a:srgbClr val="0097A7"/>
              </a:solidFill>
            </a:endParaRPr>
          </a:p>
          <a:p>
            <a:pPr algn="ctr"/>
            <a:r>
              <a:rPr lang="ru-RU" sz="2400" b="1" dirty="0">
                <a:solidFill>
                  <a:srgbClr val="B8403A"/>
                </a:solidFill>
              </a:rPr>
              <a:t>Лидер</a:t>
            </a:r>
            <a:endParaRPr lang="ru-RU" sz="2400" b="1" dirty="0">
              <a:solidFill>
                <a:srgbClr val="B8403A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435" y="744696"/>
            <a:ext cx="2822575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002795" y="3415588"/>
            <a:ext cx="28767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B8403A"/>
                </a:solidFill>
              </a:rPr>
              <a:t>Чат-бот</a:t>
            </a:r>
            <a:endParaRPr lang="ru-RU" sz="2400" b="1" dirty="0">
              <a:solidFill>
                <a:srgbClr val="B8403A"/>
              </a:solidFill>
              <a:hlinkClick r:id="rId4"/>
            </a:endParaRPr>
          </a:p>
          <a:p>
            <a:endParaRPr lang="ru-RU" dirty="0">
              <a:solidFill>
                <a:srgbClr val="0097A7"/>
              </a:solidFill>
              <a:hlinkClick r:id="rId4"/>
            </a:endParaRPr>
          </a:p>
          <a:p>
            <a:pPr algn="ctr"/>
            <a:r>
              <a:rPr lang="en-US" sz="2400" b="1" dirty="0">
                <a:solidFill>
                  <a:srgbClr val="0097A7"/>
                </a:solidFill>
                <a:hlinkClick r:id="rId4"/>
              </a:rPr>
              <a:t>https://t.me/physicsmboy_bot</a:t>
            </a:r>
            <a:endParaRPr lang="ru-RU" sz="2400" b="1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��5@5?5;:8=0 ;0B0 3>@52=0
</file>

<file path=customXml/item2.xml>��
</file>

<file path=customXml/item3.xml>��>:C<5=B!>740=85 4>:C<5=B01I89 4>ABC? A 8A?>;L7>20=85<!>2<5AB=> A ?>4@>1=>ABO<8"8? :>=B5=B00720=85
</file>

<file path=customXml/itemProps1.xml><?xml version="1.0" encoding="utf-8"?>
<ds:datastoreItem xmlns:ds="http://schemas.openxmlformats.org/officeDocument/2006/customXml" ds:itemID="{88C63379-C0B8-4BD9-83F1-45D66B269D31}">
  <ds:schemaRefs/>
</ds:datastoreItem>
</file>

<file path=customXml/itemProps2.xml><?xml version="1.0" encoding="utf-8"?>
<ds:datastoreItem xmlns:ds="http://schemas.openxmlformats.org/officeDocument/2006/customXml" ds:itemID="{124C7113-676B-4FFF-8F97-49F8BF46CECB}">
  <ds:schemaRefs/>
</ds:datastoreItem>
</file>

<file path=customXml/itemProps3.xml><?xml version="1.0" encoding="utf-8"?>
<ds:datastoreItem xmlns:ds="http://schemas.openxmlformats.org/officeDocument/2006/customXml" ds:itemID="{3CCCD091-034A-4133-936B-DC04714641FB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5132</Words>
  <Application>WPS Presentation</Application>
  <PresentationFormat>Экран (16:9)</PresentationFormat>
  <Paragraphs>198</Paragraphs>
  <Slides>13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SimSun</vt:lpstr>
      <vt:lpstr>Wingdings</vt:lpstr>
      <vt:lpstr>Arial</vt:lpstr>
      <vt:lpstr>Calibri Light</vt:lpstr>
      <vt:lpstr>Calibri</vt:lpstr>
      <vt:lpstr>Helvetica</vt:lpstr>
      <vt:lpstr>PT Sans</vt:lpstr>
      <vt:lpstr>Calibri</vt:lpstr>
      <vt:lpstr>Courier New</vt:lpstr>
      <vt:lpstr>Times New Roman</vt:lpstr>
      <vt:lpstr>Microsoft YaHei</vt:lpstr>
      <vt:lpstr>Arial Unicode MS</vt:lpstr>
      <vt:lpstr>Simple Light</vt:lpstr>
      <vt:lpstr>Simple Light</vt:lpstr>
      <vt:lpstr> SfeduNet10ФизикоБот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Школа</cp:lastModifiedBy>
  <cp:revision>59</cp:revision>
  <dcterms:created xsi:type="dcterms:W3CDTF">2024-11-07T16:59:00Z</dcterms:created>
  <dcterms:modified xsi:type="dcterms:W3CDTF">2024-11-07T19:00:22Z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  <property fmtid="{D5CDD505-2E9C-101B-9397-08002B2CF9AE}" pid="4" name="ICV">
    <vt:lpwstr>92BF202389BE424E9E59D713D74F968C_13</vt:lpwstr>
  </property>
  <property fmtid="{D5CDD505-2E9C-101B-9397-08002B2CF9AE}" pid="5" name="KSOProductBuildVer">
    <vt:lpwstr>1049-12.2.0.16731</vt:lpwstr>
  </property>
</Properties>
</file>