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10287000" cx="18288000"/>
  <p:notesSz cx="6858000" cy="9144000"/>
  <p:embeddedFontLst>
    <p:embeddedFont>
      <p:font typeface="Rubik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gvschvFuLXJrjzOV2xKbQ9p4UX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5F27CA7-3776-44B0-A9E5-C9B67FEE1042}">
  <a:tblStyle styleId="{F5F27CA7-3776-44B0-A9E5-C9B67FEE104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ubik-regular.fntdata"/><Relationship Id="rId21" Type="http://schemas.openxmlformats.org/officeDocument/2006/relationships/slide" Target="slides/slide15.xml"/><Relationship Id="rId24" Type="http://schemas.openxmlformats.org/officeDocument/2006/relationships/font" Target="fonts/Rubik-italic.fntdata"/><Relationship Id="rId23" Type="http://schemas.openxmlformats.org/officeDocument/2006/relationships/font" Target="fonts/Rubik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Rubik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e6ed5bc81d5c97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3e6ed5bc81d5c97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e6ed5bc81d5c97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e6ed5bc81d5c97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e6ed5bc81d5c97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3e6ed5bc81d5c97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3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3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Relationship Id="rId4" Type="http://schemas.openxmlformats.org/officeDocument/2006/relationships/image" Target="../media/image52.png"/><Relationship Id="rId5" Type="http://schemas.openxmlformats.org/officeDocument/2006/relationships/image" Target="../media/image33.jpg"/><Relationship Id="rId6" Type="http://schemas.openxmlformats.org/officeDocument/2006/relationships/image" Target="../media/image27.jpg"/></Relationships>
</file>

<file path=ppt/slides/_rels/slide15.xml.rels><?xml version="1.0" encoding="UTF-8" standalone="yes"?><Relationships xmlns="http://schemas.openxmlformats.org/package/2006/relationships"><Relationship Id="rId40" Type="http://schemas.openxmlformats.org/officeDocument/2006/relationships/image" Target="../media/image49.png"/><Relationship Id="rId20" Type="http://schemas.openxmlformats.org/officeDocument/2006/relationships/image" Target="../media/image25.png"/><Relationship Id="rId42" Type="http://schemas.openxmlformats.org/officeDocument/2006/relationships/image" Target="../media/image48.png"/><Relationship Id="rId41" Type="http://schemas.openxmlformats.org/officeDocument/2006/relationships/image" Target="../media/image46.png"/><Relationship Id="rId22" Type="http://schemas.openxmlformats.org/officeDocument/2006/relationships/image" Target="../media/image17.png"/><Relationship Id="rId21" Type="http://schemas.openxmlformats.org/officeDocument/2006/relationships/image" Target="../media/image23.png"/><Relationship Id="rId24" Type="http://schemas.openxmlformats.org/officeDocument/2006/relationships/image" Target="../media/image22.png"/><Relationship Id="rId23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9" Type="http://schemas.openxmlformats.org/officeDocument/2006/relationships/image" Target="../media/image19.png"/><Relationship Id="rId26" Type="http://schemas.openxmlformats.org/officeDocument/2006/relationships/image" Target="../media/image30.png"/><Relationship Id="rId25" Type="http://schemas.openxmlformats.org/officeDocument/2006/relationships/image" Target="../media/image28.png"/><Relationship Id="rId28" Type="http://schemas.openxmlformats.org/officeDocument/2006/relationships/image" Target="../media/image35.png"/><Relationship Id="rId27" Type="http://schemas.openxmlformats.org/officeDocument/2006/relationships/image" Target="../media/image38.png"/><Relationship Id="rId5" Type="http://schemas.openxmlformats.org/officeDocument/2006/relationships/image" Target="../media/image15.png"/><Relationship Id="rId6" Type="http://schemas.openxmlformats.org/officeDocument/2006/relationships/image" Target="../media/image1.png"/><Relationship Id="rId29" Type="http://schemas.openxmlformats.org/officeDocument/2006/relationships/image" Target="../media/image45.png"/><Relationship Id="rId7" Type="http://schemas.openxmlformats.org/officeDocument/2006/relationships/image" Target="../media/image9.png"/><Relationship Id="rId8" Type="http://schemas.openxmlformats.org/officeDocument/2006/relationships/image" Target="../media/image7.png"/><Relationship Id="rId31" Type="http://schemas.openxmlformats.org/officeDocument/2006/relationships/image" Target="../media/image34.png"/><Relationship Id="rId30" Type="http://schemas.openxmlformats.org/officeDocument/2006/relationships/image" Target="../media/image50.png"/><Relationship Id="rId11" Type="http://schemas.openxmlformats.org/officeDocument/2006/relationships/image" Target="../media/image16.png"/><Relationship Id="rId33" Type="http://schemas.openxmlformats.org/officeDocument/2006/relationships/image" Target="../media/image31.png"/><Relationship Id="rId10" Type="http://schemas.openxmlformats.org/officeDocument/2006/relationships/image" Target="../media/image21.png"/><Relationship Id="rId32" Type="http://schemas.openxmlformats.org/officeDocument/2006/relationships/image" Target="../media/image32.png"/><Relationship Id="rId13" Type="http://schemas.openxmlformats.org/officeDocument/2006/relationships/image" Target="../media/image13.png"/><Relationship Id="rId35" Type="http://schemas.openxmlformats.org/officeDocument/2006/relationships/image" Target="../media/image39.png"/><Relationship Id="rId12" Type="http://schemas.openxmlformats.org/officeDocument/2006/relationships/image" Target="../media/image24.png"/><Relationship Id="rId34" Type="http://schemas.openxmlformats.org/officeDocument/2006/relationships/image" Target="../media/image43.png"/><Relationship Id="rId15" Type="http://schemas.openxmlformats.org/officeDocument/2006/relationships/image" Target="../media/image18.png"/><Relationship Id="rId37" Type="http://schemas.openxmlformats.org/officeDocument/2006/relationships/image" Target="../media/image40.png"/><Relationship Id="rId14" Type="http://schemas.openxmlformats.org/officeDocument/2006/relationships/image" Target="../media/image44.png"/><Relationship Id="rId36" Type="http://schemas.openxmlformats.org/officeDocument/2006/relationships/image" Target="../media/image41.png"/><Relationship Id="rId17" Type="http://schemas.openxmlformats.org/officeDocument/2006/relationships/image" Target="../media/image26.png"/><Relationship Id="rId39" Type="http://schemas.openxmlformats.org/officeDocument/2006/relationships/image" Target="../media/image42.png"/><Relationship Id="rId16" Type="http://schemas.openxmlformats.org/officeDocument/2006/relationships/image" Target="../media/image29.png"/><Relationship Id="rId38" Type="http://schemas.openxmlformats.org/officeDocument/2006/relationships/image" Target="../media/image47.png"/><Relationship Id="rId19" Type="http://schemas.openxmlformats.org/officeDocument/2006/relationships/image" Target="../media/image20.png"/><Relationship Id="rId1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C6CE3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10800000">
            <a:off x="-12142475" y="-7943497"/>
            <a:ext cx="23966400" cy="26174100"/>
          </a:xfrm>
          <a:prstGeom prst="rect">
            <a:avLst/>
          </a:prstGeom>
          <a:solidFill>
            <a:srgbClr val="DDEF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"/>
          <p:cNvSpPr/>
          <p:nvPr/>
        </p:nvSpPr>
        <p:spPr>
          <a:xfrm rot="10800000">
            <a:off x="10208082" y="14919927"/>
            <a:ext cx="3224049" cy="32385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DDEF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 rot="10800000">
            <a:off x="10208082" y="5241703"/>
            <a:ext cx="3224049" cy="32385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DDEF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"/>
          <p:cNvSpPr/>
          <p:nvPr/>
        </p:nvSpPr>
        <p:spPr>
          <a:xfrm rot="10800000">
            <a:off x="10208082" y="11693852"/>
            <a:ext cx="3224049" cy="32385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DDEF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"/>
          <p:cNvSpPr/>
          <p:nvPr/>
        </p:nvSpPr>
        <p:spPr>
          <a:xfrm rot="10800000">
            <a:off x="10208082" y="2015629"/>
            <a:ext cx="3224049" cy="32385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DDEF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"/>
          <p:cNvSpPr/>
          <p:nvPr/>
        </p:nvSpPr>
        <p:spPr>
          <a:xfrm rot="10800000">
            <a:off x="10208082" y="-4436520"/>
            <a:ext cx="3224049" cy="32385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DDEF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"/>
          <p:cNvSpPr/>
          <p:nvPr/>
        </p:nvSpPr>
        <p:spPr>
          <a:xfrm rot="10800000">
            <a:off x="10208082" y="8467777"/>
            <a:ext cx="3224049" cy="32385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DDEF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"/>
          <p:cNvSpPr/>
          <p:nvPr/>
        </p:nvSpPr>
        <p:spPr>
          <a:xfrm rot="10800000">
            <a:off x="10208082" y="-1210446"/>
            <a:ext cx="3224049" cy="32385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DDEF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"/>
          <p:cNvSpPr/>
          <p:nvPr/>
        </p:nvSpPr>
        <p:spPr>
          <a:xfrm rot="10800000">
            <a:off x="10208082" y="-7662595"/>
            <a:ext cx="3224049" cy="32385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DDEF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837821" y="3191468"/>
            <a:ext cx="6265500" cy="2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974163" y="5404793"/>
            <a:ext cx="10066800" cy="18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884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Redream</a:t>
            </a:r>
            <a:endParaRPr/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1028700"/>
            <a:ext cx="85725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/>
          <p:nvPr/>
        </p:nvSpPr>
        <p:spPr>
          <a:xfrm>
            <a:off x="192475" y="7733775"/>
            <a:ext cx="8416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solidFill>
                  <a:srgbClr val="7F6FED"/>
                </a:solidFill>
                <a:latin typeface="Bebas Neue"/>
                <a:ea typeface="Bebas Neue"/>
                <a:cs typeface="Bebas Neue"/>
                <a:sym typeface="Bebas Neue"/>
              </a:rPr>
              <a:t>Мотивирует студентов, помогает преподавателю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C6CE3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/>
          <p:nvPr/>
        </p:nvSpPr>
        <p:spPr>
          <a:xfrm>
            <a:off x="1627027" y="1524000"/>
            <a:ext cx="15812700" cy="18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884">
                <a:solidFill>
                  <a:srgbClr val="DDEFF0"/>
                </a:solidFill>
                <a:latin typeface="Bebas Neue"/>
                <a:ea typeface="Bebas Neue"/>
                <a:cs typeface="Bebas Neue"/>
                <a:sym typeface="Bebas Neue"/>
              </a:rPr>
              <a:t>Целевая аудитория</a:t>
            </a:r>
            <a:endParaRPr/>
          </a:p>
        </p:txBody>
      </p:sp>
      <p:sp>
        <p:nvSpPr>
          <p:cNvPr id="102" name="Google Shape;102;p2"/>
          <p:cNvSpPr/>
          <p:nvPr/>
        </p:nvSpPr>
        <p:spPr>
          <a:xfrm>
            <a:off x="1152550" y="8010900"/>
            <a:ext cx="15811949" cy="1553591"/>
          </a:xfrm>
          <a:custGeom>
            <a:rect b="b" l="l" r="r" t="t"/>
            <a:pathLst>
              <a:path extrusionOk="0" h="660400" w="3585476">
                <a:moveTo>
                  <a:pt x="3461016" y="660400"/>
                </a:moveTo>
                <a:lnTo>
                  <a:pt x="124460" y="660400"/>
                </a:lnTo>
                <a:cubicBezTo>
                  <a:pt x="55880" y="660400"/>
                  <a:pt x="0" y="604520"/>
                  <a:pt x="0" y="53594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461017" y="0"/>
                </a:lnTo>
                <a:cubicBezTo>
                  <a:pt x="3529597" y="0"/>
                  <a:pt x="3585476" y="55880"/>
                  <a:pt x="3585476" y="124460"/>
                </a:cubicBezTo>
                <a:lnTo>
                  <a:pt x="3585476" y="535940"/>
                </a:lnTo>
                <a:cubicBezTo>
                  <a:pt x="3585476" y="604520"/>
                  <a:pt x="3529597" y="660400"/>
                  <a:pt x="3461017" y="6604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"/>
          <p:cNvSpPr txBox="1"/>
          <p:nvPr/>
        </p:nvSpPr>
        <p:spPr>
          <a:xfrm>
            <a:off x="1627018" y="8153553"/>
            <a:ext cx="15016200" cy="12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99000" rtl="0" algn="just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918">
                <a:solidFill>
                  <a:srgbClr val="2B1B94"/>
                </a:solidFill>
                <a:latin typeface="Bebas Neue"/>
                <a:ea typeface="Bebas Neue"/>
                <a:cs typeface="Bebas Neue"/>
                <a:sym typeface="Bebas Neue"/>
              </a:rPr>
              <a:t>В России более 80 тыс образовательных организаций, 39,5 тыс из которых—школы.</a:t>
            </a:r>
            <a:r>
              <a:rPr b="0" i="0" lang="en-US" sz="3918" u="none" cap="none" strike="noStrike">
                <a:solidFill>
                  <a:srgbClr val="2B1B94"/>
                </a:solidFill>
                <a:latin typeface="Bebas Neue"/>
                <a:ea typeface="Bebas Neue"/>
                <a:cs typeface="Bebas Neue"/>
                <a:sym typeface="Bebas Neue"/>
              </a:rPr>
              <a:t> </a:t>
            </a:r>
            <a:endParaRPr/>
          </a:p>
        </p:txBody>
      </p:sp>
      <p:sp>
        <p:nvSpPr>
          <p:cNvPr id="104" name="Google Shape;104;p2"/>
          <p:cNvSpPr txBox="1"/>
          <p:nvPr/>
        </p:nvSpPr>
        <p:spPr>
          <a:xfrm>
            <a:off x="1627025" y="3429000"/>
            <a:ext cx="15016200" cy="41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Все, кто хочет удобно обучать и приятно учиться)</a:t>
            </a:r>
            <a:endParaRPr sz="25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Образовательные организации (университеты, школы), репетиторы, компании, внедряющие обучение для сотрудников</a:t>
            </a:r>
            <a:endParaRPr sz="25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Обучающиеся лица: школьники, студенты</a:t>
            </a:r>
            <a:endParaRPr sz="25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Также, заинтересованные в эффективном обучении школьников родители</a:t>
            </a:r>
            <a:endParaRPr sz="25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00" u="none" cap="none" strike="noStrike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C6CE3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3"/>
          <p:cNvGrpSpPr/>
          <p:nvPr/>
        </p:nvGrpSpPr>
        <p:grpSpPr>
          <a:xfrm>
            <a:off x="-836455" y="7936924"/>
            <a:ext cx="20144757" cy="2057326"/>
            <a:chOff x="38" y="5997"/>
            <a:chExt cx="26859676" cy="2743102"/>
          </a:xfrm>
        </p:grpSpPr>
        <p:sp>
          <p:nvSpPr>
            <p:cNvPr id="110" name="Google Shape;110;p3"/>
            <p:cNvSpPr/>
            <p:nvPr/>
          </p:nvSpPr>
          <p:spPr>
            <a:xfrm rot="5421497">
              <a:off x="5382334" y="41947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DEF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 rot="5421497">
              <a:off x="16117849" y="41947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DEF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 rot="5421497">
              <a:off x="21485404" y="41947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DEF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 rot="5421497">
              <a:off x="2698355" y="25162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DEF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 rot="5421497">
              <a:off x="13433869" y="25162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DEF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 rot="5421497">
              <a:off x="8066314" y="58731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DEF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 rot="5421497">
              <a:off x="18801828" y="58731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DEF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 rot="5421497">
              <a:off x="24169383" y="58731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DEF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 rot="5421497">
              <a:off x="14375" y="8378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DEF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 rot="5421497">
              <a:off x="10749890" y="8378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DEF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" name="Google Shape;120;p3"/>
          <p:cNvGrpSpPr/>
          <p:nvPr/>
        </p:nvGrpSpPr>
        <p:grpSpPr>
          <a:xfrm>
            <a:off x="0" y="-144661"/>
            <a:ext cx="18287996" cy="9166507"/>
            <a:chOff x="0" y="-38100"/>
            <a:chExt cx="4816592" cy="2414224"/>
          </a:xfrm>
        </p:grpSpPr>
        <p:sp>
          <p:nvSpPr>
            <p:cNvPr id="121" name="Google Shape;121;p3"/>
            <p:cNvSpPr/>
            <p:nvPr/>
          </p:nvSpPr>
          <p:spPr>
            <a:xfrm>
              <a:off x="0" y="0"/>
              <a:ext cx="4816592" cy="2376124"/>
            </a:xfrm>
            <a:custGeom>
              <a:rect b="b" l="l" r="r" t="t"/>
              <a:pathLst>
                <a:path extrusionOk="0" h="237612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376124"/>
                  </a:lnTo>
                  <a:lnTo>
                    <a:pt x="0" y="2376124"/>
                  </a:lnTo>
                  <a:close/>
                </a:path>
              </a:pathLst>
            </a:custGeom>
            <a:solidFill>
              <a:srgbClr val="DDEFF0"/>
            </a:solidFill>
            <a:ln>
              <a:noFill/>
            </a:ln>
          </p:spPr>
        </p:sp>
        <p:sp>
          <p:nvSpPr>
            <p:cNvPr id="122" name="Google Shape;122;p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p3"/>
          <p:cNvSpPr txBox="1"/>
          <p:nvPr/>
        </p:nvSpPr>
        <p:spPr>
          <a:xfrm>
            <a:off x="1028700" y="1114425"/>
            <a:ext cx="16230600" cy="18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0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884">
                <a:solidFill>
                  <a:srgbClr val="7F6FED"/>
                </a:solidFill>
                <a:latin typeface="Bebas Neue"/>
                <a:ea typeface="Bebas Neue"/>
                <a:cs typeface="Bebas Neue"/>
                <a:sym typeface="Bebas Neue"/>
              </a:rPr>
              <a:t>Проблемы</a:t>
            </a:r>
            <a:endParaRPr/>
          </a:p>
        </p:txBody>
      </p:sp>
      <p:sp>
        <p:nvSpPr>
          <p:cNvPr id="124" name="Google Shape;124;p3"/>
          <p:cNvSpPr txBox="1"/>
          <p:nvPr/>
        </p:nvSpPr>
        <p:spPr>
          <a:xfrm>
            <a:off x="1028700" y="3722675"/>
            <a:ext cx="115146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solidFill>
                  <a:srgbClr val="7F6FED"/>
                </a:solidFill>
                <a:latin typeface="Bebas Neue"/>
                <a:ea typeface="Bebas Neue"/>
                <a:cs typeface="Bebas Neue"/>
                <a:sym typeface="Bebas Neue"/>
              </a:rPr>
              <a:t>Отсутствие удобной платформы для </a:t>
            </a:r>
            <a:r>
              <a:rPr lang="en-US" sz="3918">
                <a:solidFill>
                  <a:srgbClr val="7F6FED"/>
                </a:solidFill>
                <a:latin typeface="Bebas Neue"/>
                <a:ea typeface="Bebas Neue"/>
                <a:cs typeface="Bebas Neue"/>
                <a:sym typeface="Bebas Neue"/>
              </a:rPr>
              <a:t>обучения</a:t>
            </a:r>
            <a:r>
              <a:rPr b="0" i="0" lang="en-US" sz="3918" u="none" cap="none" strike="noStrike">
                <a:solidFill>
                  <a:srgbClr val="7F6FED"/>
                </a:solidFill>
                <a:latin typeface="Bebas Neue"/>
                <a:ea typeface="Bebas Neue"/>
                <a:cs typeface="Bebas Neue"/>
                <a:sym typeface="Bebas Neue"/>
              </a:rPr>
              <a:t>.</a:t>
            </a:r>
            <a:endParaRPr/>
          </a:p>
        </p:txBody>
      </p:sp>
      <p:sp>
        <p:nvSpPr>
          <p:cNvPr id="125" name="Google Shape;125;p3"/>
          <p:cNvSpPr txBox="1"/>
          <p:nvPr/>
        </p:nvSpPr>
        <p:spPr>
          <a:xfrm>
            <a:off x="1028700" y="4501675"/>
            <a:ext cx="119937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solidFill>
                  <a:srgbClr val="7F6FED"/>
                </a:solidFill>
                <a:latin typeface="Bebas Neue"/>
                <a:ea typeface="Bebas Neue"/>
                <a:cs typeface="Bebas Neue"/>
                <a:sym typeface="Bebas Neue"/>
              </a:rPr>
              <a:t>Отсутствие персонализации и мотивации</a:t>
            </a:r>
            <a:r>
              <a:rPr b="0" i="0" lang="en-US" sz="3918" u="none" cap="none" strike="noStrike">
                <a:solidFill>
                  <a:srgbClr val="7F6FED"/>
                </a:solidFill>
                <a:latin typeface="Bebas Neue"/>
                <a:ea typeface="Bebas Neue"/>
                <a:cs typeface="Bebas Neue"/>
                <a:sym typeface="Bebas Neue"/>
              </a:rPr>
              <a:t>.</a:t>
            </a:r>
            <a:endParaRPr/>
          </a:p>
        </p:txBody>
      </p:sp>
      <p:sp>
        <p:nvSpPr>
          <p:cNvPr id="126" name="Google Shape;126;p3"/>
          <p:cNvSpPr txBox="1"/>
          <p:nvPr/>
        </p:nvSpPr>
        <p:spPr>
          <a:xfrm>
            <a:off x="1028700" y="5320833"/>
            <a:ext cx="91566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solidFill>
                  <a:srgbClr val="7F6FED"/>
                </a:solidFill>
                <a:latin typeface="Bebas Neue"/>
                <a:ea typeface="Bebas Neue"/>
                <a:cs typeface="Bebas Neue"/>
                <a:sym typeface="Bebas Neue"/>
              </a:rPr>
              <a:t>Слабый уровень безопасности</a:t>
            </a:r>
            <a:r>
              <a:rPr b="0" i="0" lang="en-US" sz="3918" u="none" cap="none" strike="noStrike">
                <a:solidFill>
                  <a:srgbClr val="7F6FED"/>
                </a:solidFill>
                <a:latin typeface="Bebas Neue"/>
                <a:ea typeface="Bebas Neue"/>
                <a:cs typeface="Bebas Neue"/>
                <a:sym typeface="Bebas Neue"/>
              </a:rPr>
              <a:t>.</a:t>
            </a:r>
            <a:endParaRPr/>
          </a:p>
        </p:txBody>
      </p:sp>
      <p:sp>
        <p:nvSpPr>
          <p:cNvPr id="127" name="Google Shape;127;p3"/>
          <p:cNvSpPr txBox="1"/>
          <p:nvPr/>
        </p:nvSpPr>
        <p:spPr>
          <a:xfrm>
            <a:off x="1028700" y="6201600"/>
            <a:ext cx="13932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solidFill>
                  <a:srgbClr val="7F6FED"/>
                </a:solidFill>
                <a:latin typeface="Bebas Neue"/>
                <a:ea typeface="Bebas Neue"/>
                <a:cs typeface="Bebas Neue"/>
                <a:sym typeface="Bebas Neue"/>
              </a:rPr>
              <a:t>Использование сторонних сервисов для онлайн занятий</a:t>
            </a:r>
            <a:r>
              <a:rPr b="0" i="0" lang="en-US" sz="3918" u="none" cap="none" strike="noStrike">
                <a:solidFill>
                  <a:srgbClr val="7F6FED"/>
                </a:solidFill>
                <a:latin typeface="Bebas Neue"/>
                <a:ea typeface="Bebas Neue"/>
                <a:cs typeface="Bebas Neue"/>
                <a:sym typeface="Bebas Neue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DEFF0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"/>
          <p:cNvSpPr txBox="1"/>
          <p:nvPr/>
        </p:nvSpPr>
        <p:spPr>
          <a:xfrm>
            <a:off x="1028700" y="1085850"/>
            <a:ext cx="16230600" cy="11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Решение</a:t>
            </a:r>
            <a:endParaRPr/>
          </a:p>
        </p:txBody>
      </p:sp>
      <p:sp>
        <p:nvSpPr>
          <p:cNvPr id="133" name="Google Shape;133;p4"/>
          <p:cNvSpPr txBox="1"/>
          <p:nvPr/>
        </p:nvSpPr>
        <p:spPr>
          <a:xfrm>
            <a:off x="6868772" y="7176273"/>
            <a:ext cx="4550400" cy="22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ubik"/>
                <a:ea typeface="Rubik"/>
                <a:cs typeface="Rubik"/>
                <a:sym typeface="Rubik"/>
              </a:rPr>
              <a:t>Пользователь может создать комфортный для себя визуал личного кабинета. Мотивационные элементы помогут всегда помнить, ради чего нужно стараться</a:t>
            </a:r>
            <a:endParaRPr/>
          </a:p>
        </p:txBody>
      </p:sp>
      <p:sp>
        <p:nvSpPr>
          <p:cNvPr id="134" name="Google Shape;134;p4"/>
          <p:cNvSpPr txBox="1"/>
          <p:nvPr/>
        </p:nvSpPr>
        <p:spPr>
          <a:xfrm>
            <a:off x="7086119" y="6349503"/>
            <a:ext cx="41157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latin typeface="Bebas Neue"/>
                <a:ea typeface="Bebas Neue"/>
                <a:cs typeface="Bebas Neue"/>
                <a:sym typeface="Bebas Neue"/>
              </a:rPr>
              <a:t>Персонализация</a:t>
            </a:r>
            <a:endParaRPr/>
          </a:p>
        </p:txBody>
      </p:sp>
      <p:sp>
        <p:nvSpPr>
          <p:cNvPr id="135" name="Google Shape;135;p4"/>
          <p:cNvSpPr txBox="1"/>
          <p:nvPr/>
        </p:nvSpPr>
        <p:spPr>
          <a:xfrm>
            <a:off x="1342820" y="7176273"/>
            <a:ext cx="4514100" cy="22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ubik"/>
                <a:ea typeface="Rubik"/>
                <a:cs typeface="Rubik"/>
                <a:sym typeface="Rubik"/>
              </a:rPr>
              <a:t>Продукт логически понятен пользователю, не нужно тратить время на изучение платформы. Охватывает все ключевые темы при образовании</a:t>
            </a:r>
            <a:endParaRPr/>
          </a:p>
        </p:txBody>
      </p:sp>
      <p:sp>
        <p:nvSpPr>
          <p:cNvPr id="136" name="Google Shape;136;p4"/>
          <p:cNvSpPr txBox="1"/>
          <p:nvPr/>
        </p:nvSpPr>
        <p:spPr>
          <a:xfrm>
            <a:off x="13085057" y="7176273"/>
            <a:ext cx="4115700" cy="18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ubik"/>
                <a:ea typeface="Rubik"/>
                <a:cs typeface="Rubik"/>
                <a:sym typeface="Rubik"/>
              </a:rPr>
              <a:t>Специальные виртуальные комнаты позволят комфортно обучаться в дистанционном формате</a:t>
            </a:r>
            <a:endParaRPr/>
          </a:p>
        </p:txBody>
      </p:sp>
      <p:sp>
        <p:nvSpPr>
          <p:cNvPr id="137" name="Google Shape;137;p4"/>
          <p:cNvSpPr txBox="1"/>
          <p:nvPr/>
        </p:nvSpPr>
        <p:spPr>
          <a:xfrm>
            <a:off x="1541981" y="6349503"/>
            <a:ext cx="41157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latin typeface="Bebas Neue"/>
                <a:ea typeface="Bebas Neue"/>
                <a:cs typeface="Bebas Neue"/>
                <a:sym typeface="Bebas Neue"/>
              </a:rPr>
              <a:t>Удобство</a:t>
            </a:r>
            <a:endParaRPr/>
          </a:p>
        </p:txBody>
      </p:sp>
      <p:sp>
        <p:nvSpPr>
          <p:cNvPr id="138" name="Google Shape;138;p4"/>
          <p:cNvSpPr txBox="1"/>
          <p:nvPr/>
        </p:nvSpPr>
        <p:spPr>
          <a:xfrm>
            <a:off x="12630248" y="6349500"/>
            <a:ext cx="50253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latin typeface="Bebas Neue"/>
                <a:ea typeface="Bebas Neue"/>
                <a:cs typeface="Bebas Neue"/>
                <a:sym typeface="Bebas Neue"/>
              </a:rPr>
              <a:t>Комфортный онлайн</a:t>
            </a:r>
            <a:endParaRPr/>
          </a:p>
        </p:txBody>
      </p:sp>
      <p:cxnSp>
        <p:nvCxnSpPr>
          <p:cNvPr id="139" name="Google Shape;139;p4"/>
          <p:cNvCxnSpPr/>
          <p:nvPr/>
        </p:nvCxnSpPr>
        <p:spPr>
          <a:xfrm>
            <a:off x="3357563" y="4122236"/>
            <a:ext cx="11940601" cy="0"/>
          </a:xfrm>
          <a:prstGeom prst="straightConnector1">
            <a:avLst/>
          </a:prstGeom>
          <a:noFill/>
          <a:ln cap="flat" cmpd="sng" w="9525">
            <a:solidFill>
              <a:srgbClr val="40329E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40" name="Google Shape;140;p4"/>
          <p:cNvGrpSpPr/>
          <p:nvPr/>
        </p:nvGrpSpPr>
        <p:grpSpPr>
          <a:xfrm>
            <a:off x="3358059" y="5577978"/>
            <a:ext cx="483607" cy="485775"/>
            <a:chOff x="1813" y="0"/>
            <a:chExt cx="809173" cy="812800"/>
          </a:xfrm>
        </p:grpSpPr>
        <p:sp>
          <p:nvSpPr>
            <p:cNvPr id="141" name="Google Shape;141;p4"/>
            <p:cNvSpPr/>
            <p:nvPr/>
          </p:nvSpPr>
          <p:spPr>
            <a:xfrm>
              <a:off x="1813" y="0"/>
              <a:ext cx="809173" cy="812800"/>
            </a:xfrm>
            <a:custGeom>
              <a:rect b="b" l="l" r="r" t="t"/>
              <a:pathLst>
                <a:path extrusionOk="0"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F78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" name="Google Shape;143;p4"/>
          <p:cNvGrpSpPr/>
          <p:nvPr/>
        </p:nvGrpSpPr>
        <p:grpSpPr>
          <a:xfrm>
            <a:off x="8902197" y="5577978"/>
            <a:ext cx="483607" cy="485775"/>
            <a:chOff x="1813" y="0"/>
            <a:chExt cx="809173" cy="812800"/>
          </a:xfrm>
        </p:grpSpPr>
        <p:sp>
          <p:nvSpPr>
            <p:cNvPr id="144" name="Google Shape;144;p4"/>
            <p:cNvSpPr/>
            <p:nvPr/>
          </p:nvSpPr>
          <p:spPr>
            <a:xfrm>
              <a:off x="1813" y="0"/>
              <a:ext cx="809173" cy="812800"/>
            </a:xfrm>
            <a:custGeom>
              <a:rect b="b" l="l" r="r" t="t"/>
              <a:pathLst>
                <a:path extrusionOk="0"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C6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" name="Google Shape;146;p4"/>
          <p:cNvGrpSpPr/>
          <p:nvPr/>
        </p:nvGrpSpPr>
        <p:grpSpPr>
          <a:xfrm>
            <a:off x="2495150" y="3041149"/>
            <a:ext cx="2209447" cy="2219350"/>
            <a:chOff x="1813" y="0"/>
            <a:chExt cx="809173" cy="812800"/>
          </a:xfrm>
        </p:grpSpPr>
        <p:sp>
          <p:nvSpPr>
            <p:cNvPr id="147" name="Google Shape;147;p4"/>
            <p:cNvSpPr/>
            <p:nvPr/>
          </p:nvSpPr>
          <p:spPr>
            <a:xfrm>
              <a:off x="1813" y="0"/>
              <a:ext cx="809173" cy="812800"/>
            </a:xfrm>
            <a:custGeom>
              <a:rect b="b" l="l" r="r" t="t"/>
              <a:pathLst>
                <a:path extrusionOk="0"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F78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4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" name="Google Shape;149;p4"/>
          <p:cNvGrpSpPr/>
          <p:nvPr/>
        </p:nvGrpSpPr>
        <p:grpSpPr>
          <a:xfrm>
            <a:off x="14446334" y="5577978"/>
            <a:ext cx="483607" cy="485775"/>
            <a:chOff x="1813" y="0"/>
            <a:chExt cx="809173" cy="812800"/>
          </a:xfrm>
        </p:grpSpPr>
        <p:sp>
          <p:nvSpPr>
            <p:cNvPr id="150" name="Google Shape;150;p4"/>
            <p:cNvSpPr/>
            <p:nvPr/>
          </p:nvSpPr>
          <p:spPr>
            <a:xfrm>
              <a:off x="1813" y="0"/>
              <a:ext cx="809173" cy="812800"/>
            </a:xfrm>
            <a:custGeom>
              <a:rect b="b" l="l" r="r" t="t"/>
              <a:pathLst>
                <a:path extrusionOk="0"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D4B2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4"/>
          <p:cNvGrpSpPr/>
          <p:nvPr/>
        </p:nvGrpSpPr>
        <p:grpSpPr>
          <a:xfrm>
            <a:off x="8039288" y="3041149"/>
            <a:ext cx="2209422" cy="2219325"/>
            <a:chOff x="1813" y="0"/>
            <a:chExt cx="809173" cy="812800"/>
          </a:xfrm>
        </p:grpSpPr>
        <p:sp>
          <p:nvSpPr>
            <p:cNvPr id="153" name="Google Shape;153;p4"/>
            <p:cNvSpPr/>
            <p:nvPr/>
          </p:nvSpPr>
          <p:spPr>
            <a:xfrm>
              <a:off x="1813" y="0"/>
              <a:ext cx="809173" cy="812800"/>
            </a:xfrm>
            <a:custGeom>
              <a:rect b="b" l="l" r="r" t="t"/>
              <a:pathLst>
                <a:path extrusionOk="0"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C6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" name="Google Shape;155;p4"/>
          <p:cNvGrpSpPr/>
          <p:nvPr/>
        </p:nvGrpSpPr>
        <p:grpSpPr>
          <a:xfrm>
            <a:off x="13583425" y="3041149"/>
            <a:ext cx="2209422" cy="2219325"/>
            <a:chOff x="1813" y="0"/>
            <a:chExt cx="809173" cy="812800"/>
          </a:xfrm>
        </p:grpSpPr>
        <p:sp>
          <p:nvSpPr>
            <p:cNvPr id="156" name="Google Shape;156;p4"/>
            <p:cNvSpPr/>
            <p:nvPr/>
          </p:nvSpPr>
          <p:spPr>
            <a:xfrm>
              <a:off x="1813" y="0"/>
              <a:ext cx="809173" cy="812800"/>
            </a:xfrm>
            <a:custGeom>
              <a:rect b="b" l="l" r="r" t="t"/>
              <a:pathLst>
                <a:path extrusionOk="0"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D4B2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DEFF0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"/>
          <p:cNvSpPr txBox="1"/>
          <p:nvPr/>
        </p:nvSpPr>
        <p:spPr>
          <a:xfrm>
            <a:off x="1028700" y="1085850"/>
            <a:ext cx="16230600" cy="11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Продукт—Redream</a:t>
            </a:r>
            <a:endParaRPr/>
          </a:p>
        </p:txBody>
      </p:sp>
      <p:pic>
        <p:nvPicPr>
          <p:cNvPr id="163" name="Google Shape;16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6317" y="2821323"/>
            <a:ext cx="9869743" cy="7138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DEFF0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4913" y="334189"/>
            <a:ext cx="13318176" cy="8906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DEFF0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g3e6ed5bc81d5c97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019" y="736992"/>
            <a:ext cx="10045974" cy="8813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DEFF0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3e6ed5bc81d5c97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8472" y="152400"/>
            <a:ext cx="14291058" cy="9982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DEFF0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g3e6ed5bc81d5c97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1963" y="152400"/>
            <a:ext cx="13124074" cy="998219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3e6ed5bc81d5c97_13"/>
          <p:cNvSpPr txBox="1"/>
          <p:nvPr/>
        </p:nvSpPr>
        <p:spPr>
          <a:xfrm>
            <a:off x="1217999" y="160200"/>
            <a:ext cx="363600" cy="99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150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Персонализация</a:t>
            </a:r>
            <a:endParaRPr b="1" sz="4150">
              <a:solidFill>
                <a:srgbClr val="7C6CE3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DEFF0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9" name="Google Shape;189;p8"/>
          <p:cNvGraphicFramePr/>
          <p:nvPr/>
        </p:nvGraphicFramePr>
        <p:xfrm>
          <a:off x="685800" y="24136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{F5F27CA7-3776-44B0-A9E5-C9B67FEE1042}</a:tableStyleId>
              </a:tblPr>
              <a:tblGrid>
                <a:gridCol w="2819400"/>
                <a:gridCol w="2819400"/>
                <a:gridCol w="2819400"/>
                <a:gridCol w="2819400"/>
                <a:gridCol w="2819400"/>
                <a:gridCol w="2819400"/>
              </a:tblGrid>
              <a:tr h="1058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Преимущества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B1B9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Наша компания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78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ЛК МГЮА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78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Panorama  Education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78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ЛК НИУ ВШЭ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78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Умскул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78B4"/>
                    </a:solidFill>
                  </a:tcPr>
                </a:tc>
              </a:tr>
              <a:tr h="1058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Виртуальный класс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B1B9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+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</a:tr>
              <a:tr h="1058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Многосубъектность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B1B9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+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+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</a:tr>
              <a:tr h="1058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Мотивация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B1B9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+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</a:tr>
              <a:tr h="1058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Безопасность данных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B1B9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+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+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+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+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</a:tr>
              <a:tr h="1058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Персонализация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B1B9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+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</a:tr>
              <a:tr h="1058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Геймификация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B1B9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+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-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+</a:t>
                      </a:r>
                      <a:endParaRPr sz="1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6FED"/>
                    </a:solidFill>
                  </a:tcPr>
                </a:tc>
              </a:tr>
            </a:tbl>
          </a:graphicData>
        </a:graphic>
      </p:graphicFrame>
      <p:pic>
        <p:nvPicPr>
          <p:cNvPr id="190" name="Google Shape;190;p8"/>
          <p:cNvPicPr preferRelativeResize="0"/>
          <p:nvPr/>
        </p:nvPicPr>
        <p:blipFill rotWithShape="1">
          <a:blip r:embed="rId3">
            <a:alphaModFix/>
          </a:blip>
          <a:srcRect b="86916" l="42507" r="41734" t="0"/>
          <a:stretch/>
        </p:blipFill>
        <p:spPr>
          <a:xfrm>
            <a:off x="16242294" y="469160"/>
            <a:ext cx="1240624" cy="1090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8"/>
          <p:cNvPicPr preferRelativeResize="0"/>
          <p:nvPr/>
        </p:nvPicPr>
        <p:blipFill rotWithShape="1">
          <a:blip r:embed="rId3">
            <a:alphaModFix/>
          </a:blip>
          <a:srcRect b="86916" l="42507" r="41734" t="0"/>
          <a:stretch/>
        </p:blipFill>
        <p:spPr>
          <a:xfrm>
            <a:off x="2524499" y="1304843"/>
            <a:ext cx="1656602" cy="1455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8"/>
          <p:cNvPicPr preferRelativeResize="0"/>
          <p:nvPr/>
        </p:nvPicPr>
        <p:blipFill rotWithShape="1">
          <a:blip r:embed="rId3">
            <a:alphaModFix/>
          </a:blip>
          <a:srcRect b="86916" l="42507" r="41734" t="0"/>
          <a:stretch/>
        </p:blipFill>
        <p:spPr>
          <a:xfrm>
            <a:off x="8722232" y="8517121"/>
            <a:ext cx="843537" cy="74117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8"/>
          <p:cNvSpPr txBox="1"/>
          <p:nvPr/>
        </p:nvSpPr>
        <p:spPr>
          <a:xfrm>
            <a:off x="685800" y="1085850"/>
            <a:ext cx="16916400" cy="11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Конкуренты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DEFF0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"/>
          <p:cNvSpPr txBox="1"/>
          <p:nvPr/>
        </p:nvSpPr>
        <p:spPr>
          <a:xfrm>
            <a:off x="1619975" y="7506950"/>
            <a:ext cx="4715100" cy="17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latin typeface="Rubik"/>
                <a:ea typeface="Rubik"/>
                <a:cs typeface="Rubik"/>
                <a:sym typeface="Rubik"/>
              </a:rPr>
              <a:t>Партнерство с крупными образовательными учреждениями</a:t>
            </a:r>
            <a:endParaRPr sz="2700"/>
          </a:p>
        </p:txBody>
      </p:sp>
      <p:sp>
        <p:nvSpPr>
          <p:cNvPr id="199" name="Google Shape;199;p9"/>
          <p:cNvSpPr txBox="1"/>
          <p:nvPr/>
        </p:nvSpPr>
        <p:spPr>
          <a:xfrm>
            <a:off x="7195243" y="7506950"/>
            <a:ext cx="38976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latin typeface="Rubik"/>
                <a:ea typeface="Rubik"/>
                <a:cs typeface="Rubik"/>
                <a:sym typeface="Rubik"/>
              </a:rPr>
              <a:t>Персонализированный подход</a:t>
            </a:r>
            <a:endParaRPr sz="2500"/>
          </a:p>
        </p:txBody>
      </p:sp>
      <p:sp>
        <p:nvSpPr>
          <p:cNvPr id="200" name="Google Shape;200;p9"/>
          <p:cNvSpPr txBox="1"/>
          <p:nvPr/>
        </p:nvSpPr>
        <p:spPr>
          <a:xfrm>
            <a:off x="12929012" y="7468549"/>
            <a:ext cx="24576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latin typeface="Rubik"/>
                <a:ea typeface="Rubik"/>
                <a:cs typeface="Rubik"/>
                <a:sym typeface="Rubik"/>
              </a:rPr>
              <a:t>Понятность платформы</a:t>
            </a:r>
            <a:endParaRPr sz="2700"/>
          </a:p>
        </p:txBody>
      </p:sp>
      <p:sp>
        <p:nvSpPr>
          <p:cNvPr id="201" name="Google Shape;201;p9"/>
          <p:cNvSpPr txBox="1"/>
          <p:nvPr/>
        </p:nvSpPr>
        <p:spPr>
          <a:xfrm>
            <a:off x="5243450" y="4243665"/>
            <a:ext cx="24576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latin typeface="Rubik"/>
                <a:ea typeface="Rubik"/>
                <a:cs typeface="Rubik"/>
                <a:sym typeface="Rubik"/>
              </a:rPr>
              <a:t>Уникальные РИД</a:t>
            </a:r>
            <a:endParaRPr sz="2700"/>
          </a:p>
        </p:txBody>
      </p:sp>
      <p:sp>
        <p:nvSpPr>
          <p:cNvPr id="202" name="Google Shape;202;p9"/>
          <p:cNvSpPr txBox="1"/>
          <p:nvPr/>
        </p:nvSpPr>
        <p:spPr>
          <a:xfrm>
            <a:off x="10165879" y="4243675"/>
            <a:ext cx="41412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latin typeface="Rubik"/>
                <a:ea typeface="Rubik"/>
                <a:cs typeface="Rubik"/>
                <a:sym typeface="Rubik"/>
              </a:rPr>
              <a:t>Служба клиентской поддержки</a:t>
            </a:r>
            <a:endParaRPr sz="2700"/>
          </a:p>
        </p:txBody>
      </p:sp>
      <p:sp>
        <p:nvSpPr>
          <p:cNvPr id="203" name="Google Shape;203;p9"/>
          <p:cNvSpPr txBox="1"/>
          <p:nvPr/>
        </p:nvSpPr>
        <p:spPr>
          <a:xfrm>
            <a:off x="291503" y="1085850"/>
            <a:ext cx="17705100" cy="11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Конкурентные преимущества</a:t>
            </a:r>
            <a:endParaRPr/>
          </a:p>
        </p:txBody>
      </p:sp>
      <p:grpSp>
        <p:nvGrpSpPr>
          <p:cNvPr id="204" name="Google Shape;204;p9"/>
          <p:cNvGrpSpPr/>
          <p:nvPr/>
        </p:nvGrpSpPr>
        <p:grpSpPr>
          <a:xfrm>
            <a:off x="-836455" y="9235324"/>
            <a:ext cx="20144757" cy="2057326"/>
            <a:chOff x="38" y="5997"/>
            <a:chExt cx="26859676" cy="2743102"/>
          </a:xfrm>
        </p:grpSpPr>
        <p:sp>
          <p:nvSpPr>
            <p:cNvPr id="205" name="Google Shape;205;p9"/>
            <p:cNvSpPr/>
            <p:nvPr/>
          </p:nvSpPr>
          <p:spPr>
            <a:xfrm rot="5421497">
              <a:off x="5382334" y="41947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C6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9"/>
            <p:cNvSpPr/>
            <p:nvPr/>
          </p:nvSpPr>
          <p:spPr>
            <a:xfrm rot="5421497">
              <a:off x="16117849" y="41947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C6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9"/>
            <p:cNvSpPr/>
            <p:nvPr/>
          </p:nvSpPr>
          <p:spPr>
            <a:xfrm rot="5421497">
              <a:off x="21485404" y="41947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C6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9"/>
            <p:cNvSpPr/>
            <p:nvPr/>
          </p:nvSpPr>
          <p:spPr>
            <a:xfrm rot="5421497">
              <a:off x="2698355" y="25162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C6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9"/>
            <p:cNvSpPr/>
            <p:nvPr/>
          </p:nvSpPr>
          <p:spPr>
            <a:xfrm rot="5421497">
              <a:off x="13433869" y="25162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C6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9"/>
            <p:cNvSpPr/>
            <p:nvPr/>
          </p:nvSpPr>
          <p:spPr>
            <a:xfrm rot="5421497">
              <a:off x="8066314" y="58731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C6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9"/>
            <p:cNvSpPr/>
            <p:nvPr/>
          </p:nvSpPr>
          <p:spPr>
            <a:xfrm rot="5421497">
              <a:off x="18801828" y="58731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C6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9"/>
            <p:cNvSpPr/>
            <p:nvPr/>
          </p:nvSpPr>
          <p:spPr>
            <a:xfrm rot="5421497">
              <a:off x="24169383" y="58731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C6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9"/>
            <p:cNvSpPr/>
            <p:nvPr/>
          </p:nvSpPr>
          <p:spPr>
            <a:xfrm rot="5421497">
              <a:off x="14375" y="8378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C6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9"/>
            <p:cNvSpPr/>
            <p:nvPr/>
          </p:nvSpPr>
          <p:spPr>
            <a:xfrm rot="5421497">
              <a:off x="10749890" y="8378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C6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DEFF0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"/>
          <p:cNvSpPr txBox="1"/>
          <p:nvPr/>
        </p:nvSpPr>
        <p:spPr>
          <a:xfrm>
            <a:off x="1028700" y="1148510"/>
            <a:ext cx="7052400" cy="11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Бизнес-модель</a:t>
            </a:r>
            <a:endParaRPr/>
          </a:p>
        </p:txBody>
      </p:sp>
      <p:sp>
        <p:nvSpPr>
          <p:cNvPr id="220" name="Google Shape;220;p10"/>
          <p:cNvSpPr txBox="1"/>
          <p:nvPr/>
        </p:nvSpPr>
        <p:spPr>
          <a:xfrm>
            <a:off x="3650362" y="3367531"/>
            <a:ext cx="13156200" cy="9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Rubik"/>
                <a:ea typeface="Rubik"/>
                <a:cs typeface="Rubik"/>
                <a:sym typeface="Rubik"/>
              </a:rPr>
              <a:t>Основана на создании ценности для пользователей через персонализированные образовательные программы и получении прибыли за счёт платных подписок (лицензий).</a:t>
            </a:r>
            <a:r>
              <a:rPr b="0" i="0" lang="en-US" sz="2200" u="none" cap="none" strike="noStrik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endParaRPr sz="2200"/>
          </a:p>
        </p:txBody>
      </p:sp>
      <p:sp>
        <p:nvSpPr>
          <p:cNvPr id="221" name="Google Shape;221;p10"/>
          <p:cNvSpPr txBox="1"/>
          <p:nvPr/>
        </p:nvSpPr>
        <p:spPr>
          <a:xfrm>
            <a:off x="1028700" y="5336650"/>
            <a:ext cx="119121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latin typeface="Bebas Neue"/>
                <a:ea typeface="Bebas Neue"/>
                <a:cs typeface="Bebas Neue"/>
                <a:sym typeface="Bebas Neue"/>
              </a:rPr>
              <a:t>Презентации продукта ЦА</a:t>
            </a:r>
            <a:endParaRPr sz="3918"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latin typeface="Bebas Neue"/>
                <a:ea typeface="Bebas Neue"/>
                <a:cs typeface="Bebas Neue"/>
                <a:sym typeface="Bebas Neue"/>
              </a:rPr>
              <a:t>Тестовый период</a:t>
            </a:r>
            <a:endParaRPr sz="3918"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latin typeface="Bebas Neue"/>
                <a:ea typeface="Bebas Neue"/>
                <a:cs typeface="Bebas Neue"/>
                <a:sym typeface="Bebas Neue"/>
              </a:rPr>
              <a:t>Вовлечение инвестиций</a:t>
            </a:r>
            <a:endParaRPr sz="3918"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DEFF0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"/>
          <p:cNvSpPr txBox="1"/>
          <p:nvPr/>
        </p:nvSpPr>
        <p:spPr>
          <a:xfrm>
            <a:off x="1028700" y="2481299"/>
            <a:ext cx="16230600" cy="11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Стратегия выхода на рынок</a:t>
            </a:r>
            <a:endParaRPr/>
          </a:p>
        </p:txBody>
      </p:sp>
      <p:sp>
        <p:nvSpPr>
          <p:cNvPr id="227" name="Google Shape;227;p12"/>
          <p:cNvSpPr txBox="1"/>
          <p:nvPr/>
        </p:nvSpPr>
        <p:spPr>
          <a:xfrm>
            <a:off x="1028700" y="5336654"/>
            <a:ext cx="33648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latin typeface="Bebas Neue"/>
                <a:ea typeface="Bebas Neue"/>
                <a:cs typeface="Bebas Neue"/>
                <a:sym typeface="Bebas Neue"/>
              </a:rPr>
              <a:t>Предложение тестового периода</a:t>
            </a:r>
            <a:endParaRPr/>
          </a:p>
        </p:txBody>
      </p:sp>
      <p:sp>
        <p:nvSpPr>
          <p:cNvPr id="228" name="Google Shape;228;p12"/>
          <p:cNvSpPr txBox="1"/>
          <p:nvPr/>
        </p:nvSpPr>
        <p:spPr>
          <a:xfrm>
            <a:off x="5317258" y="5336654"/>
            <a:ext cx="33648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latin typeface="Bebas Neue"/>
                <a:ea typeface="Bebas Neue"/>
                <a:cs typeface="Bebas Neue"/>
                <a:sym typeface="Bebas Neue"/>
              </a:rPr>
              <a:t>Ведение соц сетей</a:t>
            </a:r>
            <a:endParaRPr/>
          </a:p>
        </p:txBody>
      </p:sp>
      <p:sp>
        <p:nvSpPr>
          <p:cNvPr id="229" name="Google Shape;229;p12"/>
          <p:cNvSpPr txBox="1"/>
          <p:nvPr/>
        </p:nvSpPr>
        <p:spPr>
          <a:xfrm>
            <a:off x="13323225" y="5336650"/>
            <a:ext cx="39360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latin typeface="Bebas Neue"/>
                <a:ea typeface="Bebas Neue"/>
                <a:cs typeface="Bebas Neue"/>
                <a:sym typeface="Bebas Neue"/>
              </a:rPr>
              <a:t>Использование связей</a:t>
            </a:r>
            <a:endParaRPr/>
          </a:p>
        </p:txBody>
      </p:sp>
      <p:sp>
        <p:nvSpPr>
          <p:cNvPr id="230" name="Google Shape;230;p12"/>
          <p:cNvSpPr txBox="1"/>
          <p:nvPr/>
        </p:nvSpPr>
        <p:spPr>
          <a:xfrm>
            <a:off x="9227626" y="5336650"/>
            <a:ext cx="37431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8">
                <a:latin typeface="Bebas Neue"/>
                <a:ea typeface="Bebas Neue"/>
                <a:cs typeface="Bebas Neue"/>
                <a:sym typeface="Bebas Neue"/>
              </a:rPr>
              <a:t>Участие в конференциях</a:t>
            </a:r>
            <a:endParaRPr/>
          </a:p>
        </p:txBody>
      </p:sp>
      <p:sp>
        <p:nvSpPr>
          <p:cNvPr id="231" name="Google Shape;231;p12"/>
          <p:cNvSpPr/>
          <p:nvPr/>
        </p:nvSpPr>
        <p:spPr>
          <a:xfrm>
            <a:off x="1029489" y="4640139"/>
            <a:ext cx="352038" cy="353616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F78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2"/>
          <p:cNvSpPr/>
          <p:nvPr/>
        </p:nvSpPr>
        <p:spPr>
          <a:xfrm>
            <a:off x="5319165" y="4621350"/>
            <a:ext cx="352038" cy="353616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0ACB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2"/>
          <p:cNvSpPr/>
          <p:nvPr/>
        </p:nvSpPr>
        <p:spPr>
          <a:xfrm>
            <a:off x="9606606" y="4627739"/>
            <a:ext cx="352038" cy="353616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1A1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2"/>
          <p:cNvSpPr/>
          <p:nvPr/>
        </p:nvSpPr>
        <p:spPr>
          <a:xfrm>
            <a:off x="13895164" y="4615162"/>
            <a:ext cx="352038" cy="353616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37C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5" name="Google Shape;235;p12"/>
          <p:cNvCxnSpPr/>
          <p:nvPr/>
        </p:nvCxnSpPr>
        <p:spPr>
          <a:xfrm rot="-14976">
            <a:off x="1382295" y="4783698"/>
            <a:ext cx="3936102" cy="0"/>
          </a:xfrm>
          <a:prstGeom prst="straightConnector1">
            <a:avLst/>
          </a:prstGeom>
          <a:noFill/>
          <a:ln cap="flat" cmpd="sng" w="47625">
            <a:solidFill>
              <a:srgbClr val="2B1B9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6" name="Google Shape;236;p12"/>
          <p:cNvCxnSpPr/>
          <p:nvPr/>
        </p:nvCxnSpPr>
        <p:spPr>
          <a:xfrm rot="5202">
            <a:off x="5671990" y="4777498"/>
            <a:ext cx="3933830" cy="0"/>
          </a:xfrm>
          <a:prstGeom prst="straightConnector1">
            <a:avLst/>
          </a:prstGeom>
          <a:noFill/>
          <a:ln cap="flat" cmpd="sng" w="47625">
            <a:solidFill>
              <a:srgbClr val="2B1B9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7" name="Google Shape;237;p12"/>
          <p:cNvCxnSpPr/>
          <p:nvPr/>
        </p:nvCxnSpPr>
        <p:spPr>
          <a:xfrm rot="-10001">
            <a:off x="9959423" y="4774404"/>
            <a:ext cx="3934961" cy="0"/>
          </a:xfrm>
          <a:prstGeom prst="straightConnector1">
            <a:avLst/>
          </a:prstGeom>
          <a:noFill/>
          <a:ln cap="flat" cmpd="sng" w="47625">
            <a:solidFill>
              <a:srgbClr val="2B1B9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8" name="Google Shape;238;p12"/>
          <p:cNvCxnSpPr/>
          <p:nvPr/>
        </p:nvCxnSpPr>
        <p:spPr>
          <a:xfrm>
            <a:off x="14247991" y="4768158"/>
            <a:ext cx="3011309" cy="0"/>
          </a:xfrm>
          <a:prstGeom prst="straightConnector1">
            <a:avLst/>
          </a:prstGeom>
          <a:noFill/>
          <a:ln cap="flat" cmpd="sng" w="47625">
            <a:solidFill>
              <a:srgbClr val="2B1B94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39" name="Google Shape;239;p12"/>
          <p:cNvGrpSpPr/>
          <p:nvPr/>
        </p:nvGrpSpPr>
        <p:grpSpPr>
          <a:xfrm>
            <a:off x="-836455" y="9235324"/>
            <a:ext cx="20144757" cy="2057326"/>
            <a:chOff x="38" y="5997"/>
            <a:chExt cx="26859676" cy="2743102"/>
          </a:xfrm>
        </p:grpSpPr>
        <p:sp>
          <p:nvSpPr>
            <p:cNvPr id="240" name="Google Shape;240;p12"/>
            <p:cNvSpPr/>
            <p:nvPr/>
          </p:nvSpPr>
          <p:spPr>
            <a:xfrm rot="5421497">
              <a:off x="5382334" y="41947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2"/>
            <p:cNvSpPr/>
            <p:nvPr/>
          </p:nvSpPr>
          <p:spPr>
            <a:xfrm rot="5421497">
              <a:off x="16117849" y="41947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2"/>
            <p:cNvSpPr/>
            <p:nvPr/>
          </p:nvSpPr>
          <p:spPr>
            <a:xfrm rot="5421497">
              <a:off x="21485404" y="41947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2"/>
            <p:cNvSpPr/>
            <p:nvPr/>
          </p:nvSpPr>
          <p:spPr>
            <a:xfrm rot="5421497">
              <a:off x="2698355" y="25162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2"/>
            <p:cNvSpPr/>
            <p:nvPr/>
          </p:nvSpPr>
          <p:spPr>
            <a:xfrm rot="5421497">
              <a:off x="13433869" y="25162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2"/>
            <p:cNvSpPr/>
            <p:nvPr/>
          </p:nvSpPr>
          <p:spPr>
            <a:xfrm rot="5421497">
              <a:off x="8066314" y="58731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2"/>
            <p:cNvSpPr/>
            <p:nvPr/>
          </p:nvSpPr>
          <p:spPr>
            <a:xfrm rot="5421497">
              <a:off x="18801828" y="58731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2"/>
            <p:cNvSpPr/>
            <p:nvPr/>
          </p:nvSpPr>
          <p:spPr>
            <a:xfrm rot="5421497">
              <a:off x="24169383" y="58731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2"/>
            <p:cNvSpPr/>
            <p:nvPr/>
          </p:nvSpPr>
          <p:spPr>
            <a:xfrm rot="5421497">
              <a:off x="14375" y="8378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2"/>
            <p:cNvSpPr/>
            <p:nvPr/>
          </p:nvSpPr>
          <p:spPr>
            <a:xfrm rot="5421497">
              <a:off x="10749890" y="8378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0" name="Google Shape;250;p12"/>
          <p:cNvGrpSpPr/>
          <p:nvPr/>
        </p:nvGrpSpPr>
        <p:grpSpPr>
          <a:xfrm>
            <a:off x="-836455" y="-1203326"/>
            <a:ext cx="20144757" cy="2057326"/>
            <a:chOff x="38" y="5997"/>
            <a:chExt cx="26859676" cy="2743102"/>
          </a:xfrm>
        </p:grpSpPr>
        <p:sp>
          <p:nvSpPr>
            <p:cNvPr id="251" name="Google Shape;251;p12"/>
            <p:cNvSpPr/>
            <p:nvPr/>
          </p:nvSpPr>
          <p:spPr>
            <a:xfrm rot="5421497">
              <a:off x="5382334" y="41947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2"/>
            <p:cNvSpPr/>
            <p:nvPr/>
          </p:nvSpPr>
          <p:spPr>
            <a:xfrm rot="5421497">
              <a:off x="16117849" y="41947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2"/>
            <p:cNvSpPr/>
            <p:nvPr/>
          </p:nvSpPr>
          <p:spPr>
            <a:xfrm rot="5421497">
              <a:off x="21485404" y="41947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2"/>
            <p:cNvSpPr/>
            <p:nvPr/>
          </p:nvSpPr>
          <p:spPr>
            <a:xfrm rot="5421497">
              <a:off x="2698355" y="25162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2"/>
            <p:cNvSpPr/>
            <p:nvPr/>
          </p:nvSpPr>
          <p:spPr>
            <a:xfrm rot="5421497">
              <a:off x="13433869" y="25162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2"/>
            <p:cNvSpPr/>
            <p:nvPr/>
          </p:nvSpPr>
          <p:spPr>
            <a:xfrm rot="5421497">
              <a:off x="8066314" y="58731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2"/>
            <p:cNvSpPr/>
            <p:nvPr/>
          </p:nvSpPr>
          <p:spPr>
            <a:xfrm rot="5421497">
              <a:off x="18801828" y="58731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2"/>
            <p:cNvSpPr/>
            <p:nvPr/>
          </p:nvSpPr>
          <p:spPr>
            <a:xfrm rot="5421497">
              <a:off x="24169383" y="58731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2"/>
            <p:cNvSpPr/>
            <p:nvPr/>
          </p:nvSpPr>
          <p:spPr>
            <a:xfrm rot="5421497">
              <a:off x="14375" y="8378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2"/>
            <p:cNvSpPr/>
            <p:nvPr/>
          </p:nvSpPr>
          <p:spPr>
            <a:xfrm rot="5421497">
              <a:off x="10749890" y="8378"/>
              <a:ext cx="2675993" cy="2687987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DEFF0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21"/>
          <p:cNvGrpSpPr/>
          <p:nvPr/>
        </p:nvGrpSpPr>
        <p:grpSpPr>
          <a:xfrm>
            <a:off x="3606277" y="3779821"/>
            <a:ext cx="1088553" cy="1093432"/>
            <a:chOff x="1813" y="0"/>
            <a:chExt cx="809173" cy="812800"/>
          </a:xfrm>
        </p:grpSpPr>
        <p:sp>
          <p:nvSpPr>
            <p:cNvPr id="266" name="Google Shape;266;p21"/>
            <p:cNvSpPr/>
            <p:nvPr/>
          </p:nvSpPr>
          <p:spPr>
            <a:xfrm>
              <a:off x="1813" y="0"/>
              <a:ext cx="809173" cy="812800"/>
            </a:xfrm>
            <a:custGeom>
              <a:rect b="b" l="l" r="r" t="t"/>
              <a:pathLst>
                <a:path extrusionOk="0"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F78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8" name="Google Shape;268;p21"/>
          <p:cNvGrpSpPr/>
          <p:nvPr/>
        </p:nvGrpSpPr>
        <p:grpSpPr>
          <a:xfrm>
            <a:off x="6935241" y="3779821"/>
            <a:ext cx="1088553" cy="1093432"/>
            <a:chOff x="1813" y="0"/>
            <a:chExt cx="809173" cy="812800"/>
          </a:xfrm>
        </p:grpSpPr>
        <p:sp>
          <p:nvSpPr>
            <p:cNvPr id="269" name="Google Shape;269;p21"/>
            <p:cNvSpPr/>
            <p:nvPr/>
          </p:nvSpPr>
          <p:spPr>
            <a:xfrm>
              <a:off x="1813" y="0"/>
              <a:ext cx="809173" cy="812800"/>
            </a:xfrm>
            <a:custGeom>
              <a:rect b="b" l="l" r="r" t="t"/>
              <a:pathLst>
                <a:path extrusionOk="0"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1" name="Google Shape;271;p21"/>
          <p:cNvGrpSpPr/>
          <p:nvPr/>
        </p:nvGrpSpPr>
        <p:grpSpPr>
          <a:xfrm>
            <a:off x="10198764" y="3779821"/>
            <a:ext cx="1088553" cy="1093432"/>
            <a:chOff x="1813" y="0"/>
            <a:chExt cx="809173" cy="812800"/>
          </a:xfrm>
        </p:grpSpPr>
        <p:sp>
          <p:nvSpPr>
            <p:cNvPr id="272" name="Google Shape;272;p21"/>
            <p:cNvSpPr/>
            <p:nvPr/>
          </p:nvSpPr>
          <p:spPr>
            <a:xfrm>
              <a:off x="1813" y="0"/>
              <a:ext cx="809173" cy="812800"/>
            </a:xfrm>
            <a:custGeom>
              <a:rect b="b" l="l" r="r" t="t"/>
              <a:pathLst>
                <a:path extrusionOk="0"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7C9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4" name="Google Shape;274;p21"/>
          <p:cNvGrpSpPr/>
          <p:nvPr/>
        </p:nvGrpSpPr>
        <p:grpSpPr>
          <a:xfrm>
            <a:off x="13593169" y="3779821"/>
            <a:ext cx="1088553" cy="1093432"/>
            <a:chOff x="1813" y="0"/>
            <a:chExt cx="809173" cy="812800"/>
          </a:xfrm>
        </p:grpSpPr>
        <p:sp>
          <p:nvSpPr>
            <p:cNvPr id="275" name="Google Shape;275;p21"/>
            <p:cNvSpPr/>
            <p:nvPr/>
          </p:nvSpPr>
          <p:spPr>
            <a:xfrm>
              <a:off x="1813" y="0"/>
              <a:ext cx="809173" cy="812800"/>
            </a:xfrm>
            <a:custGeom>
              <a:rect b="b" l="l" r="r" t="t"/>
              <a:pathLst>
                <a:path extrusionOk="0"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1A1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7" name="Google Shape;277;p21"/>
          <p:cNvGrpSpPr/>
          <p:nvPr/>
        </p:nvGrpSpPr>
        <p:grpSpPr>
          <a:xfrm>
            <a:off x="2707517" y="4181875"/>
            <a:ext cx="3086098" cy="3230761"/>
            <a:chOff x="0" y="-38100"/>
            <a:chExt cx="812800" cy="850900"/>
          </a:xfrm>
        </p:grpSpPr>
        <p:sp>
          <p:nvSpPr>
            <p:cNvPr id="278" name="Google Shape;278;p21"/>
            <p:cNvSpPr/>
            <p:nvPr/>
          </p:nvSpPr>
          <p:spPr>
            <a:xfrm>
              <a:off x="0" y="0"/>
              <a:ext cx="760119" cy="812800"/>
            </a:xfrm>
            <a:custGeom>
              <a:rect b="b" l="l" r="r" t="t"/>
              <a:pathLst>
                <a:path extrusionOk="0" h="812800" w="760119">
                  <a:moveTo>
                    <a:pt x="0" y="0"/>
                  </a:moveTo>
                  <a:lnTo>
                    <a:pt x="760119" y="0"/>
                  </a:lnTo>
                  <a:lnTo>
                    <a:pt x="76011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F78B4"/>
            </a:solidFill>
            <a:ln>
              <a:noFill/>
            </a:ln>
          </p:spPr>
        </p:sp>
        <p:sp>
          <p:nvSpPr>
            <p:cNvPr id="279" name="Google Shape;279;p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0" name="Google Shape;280;p21"/>
          <p:cNvGrpSpPr/>
          <p:nvPr/>
        </p:nvGrpSpPr>
        <p:grpSpPr>
          <a:xfrm>
            <a:off x="6036481" y="4181875"/>
            <a:ext cx="3086098" cy="3230761"/>
            <a:chOff x="0" y="-38100"/>
            <a:chExt cx="812800" cy="850900"/>
          </a:xfrm>
        </p:grpSpPr>
        <p:sp>
          <p:nvSpPr>
            <p:cNvPr id="281" name="Google Shape;281;p21"/>
            <p:cNvSpPr/>
            <p:nvPr/>
          </p:nvSpPr>
          <p:spPr>
            <a:xfrm>
              <a:off x="0" y="0"/>
              <a:ext cx="760119" cy="812800"/>
            </a:xfrm>
            <a:custGeom>
              <a:rect b="b" l="l" r="r" t="t"/>
              <a:pathLst>
                <a:path extrusionOk="0" h="812800" w="760119">
                  <a:moveTo>
                    <a:pt x="0" y="0"/>
                  </a:moveTo>
                  <a:lnTo>
                    <a:pt x="760119" y="0"/>
                  </a:lnTo>
                  <a:lnTo>
                    <a:pt x="76011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6FED"/>
            </a:solidFill>
            <a:ln>
              <a:noFill/>
            </a:ln>
          </p:spPr>
        </p:sp>
        <p:sp>
          <p:nvSpPr>
            <p:cNvPr id="282" name="Google Shape;282;p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3" name="Google Shape;283;p21"/>
          <p:cNvGrpSpPr/>
          <p:nvPr/>
        </p:nvGrpSpPr>
        <p:grpSpPr>
          <a:xfrm>
            <a:off x="9300004" y="4181875"/>
            <a:ext cx="3086098" cy="3230761"/>
            <a:chOff x="0" y="-38100"/>
            <a:chExt cx="812800" cy="850900"/>
          </a:xfrm>
        </p:grpSpPr>
        <p:sp>
          <p:nvSpPr>
            <p:cNvPr id="284" name="Google Shape;284;p21"/>
            <p:cNvSpPr/>
            <p:nvPr/>
          </p:nvSpPr>
          <p:spPr>
            <a:xfrm>
              <a:off x="0" y="0"/>
              <a:ext cx="760119" cy="812800"/>
            </a:xfrm>
            <a:custGeom>
              <a:rect b="b" l="l" r="r" t="t"/>
              <a:pathLst>
                <a:path extrusionOk="0" h="812800" w="760119">
                  <a:moveTo>
                    <a:pt x="0" y="0"/>
                  </a:moveTo>
                  <a:lnTo>
                    <a:pt x="760119" y="0"/>
                  </a:lnTo>
                  <a:lnTo>
                    <a:pt x="76011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C9EF"/>
            </a:solidFill>
            <a:ln>
              <a:noFill/>
            </a:ln>
          </p:spPr>
        </p:sp>
        <p:sp>
          <p:nvSpPr>
            <p:cNvPr id="285" name="Google Shape;285;p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6" name="Google Shape;286;p21"/>
          <p:cNvGrpSpPr/>
          <p:nvPr/>
        </p:nvGrpSpPr>
        <p:grpSpPr>
          <a:xfrm>
            <a:off x="12694408" y="4181875"/>
            <a:ext cx="3086098" cy="3230761"/>
            <a:chOff x="0" y="-38100"/>
            <a:chExt cx="812800" cy="850900"/>
          </a:xfrm>
        </p:grpSpPr>
        <p:sp>
          <p:nvSpPr>
            <p:cNvPr id="287" name="Google Shape;287;p21"/>
            <p:cNvSpPr/>
            <p:nvPr/>
          </p:nvSpPr>
          <p:spPr>
            <a:xfrm>
              <a:off x="0" y="0"/>
              <a:ext cx="760119" cy="812800"/>
            </a:xfrm>
            <a:custGeom>
              <a:rect b="b" l="l" r="r" t="t"/>
              <a:pathLst>
                <a:path extrusionOk="0" h="812800" w="760119">
                  <a:moveTo>
                    <a:pt x="0" y="0"/>
                  </a:moveTo>
                  <a:lnTo>
                    <a:pt x="760119" y="0"/>
                  </a:lnTo>
                  <a:lnTo>
                    <a:pt x="76011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1A10B"/>
            </a:solidFill>
            <a:ln>
              <a:noFill/>
            </a:ln>
          </p:spPr>
        </p:sp>
        <p:sp>
          <p:nvSpPr>
            <p:cNvPr id="288" name="Google Shape;288;p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89" name="Google Shape;289;p21"/>
          <p:cNvPicPr preferRelativeResize="0"/>
          <p:nvPr/>
        </p:nvPicPr>
        <p:blipFill rotWithShape="1">
          <a:blip r:embed="rId3">
            <a:alphaModFix/>
          </a:blip>
          <a:srcRect b="7877" l="0" r="0" t="7877"/>
          <a:stretch/>
        </p:blipFill>
        <p:spPr>
          <a:xfrm>
            <a:off x="2935691" y="4503703"/>
            <a:ext cx="2429728" cy="2731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1"/>
          <p:cNvPicPr preferRelativeResize="0"/>
          <p:nvPr/>
        </p:nvPicPr>
        <p:blipFill rotWithShape="1">
          <a:blip r:embed="rId4">
            <a:alphaModFix/>
          </a:blip>
          <a:srcRect b="12176" l="0" r="0" t="3499"/>
          <a:stretch/>
        </p:blipFill>
        <p:spPr>
          <a:xfrm>
            <a:off x="6264655" y="4503703"/>
            <a:ext cx="2429726" cy="2731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1"/>
          <p:cNvPicPr preferRelativeResize="0"/>
          <p:nvPr/>
        </p:nvPicPr>
        <p:blipFill rotWithShape="1">
          <a:blip r:embed="rId5">
            <a:alphaModFix/>
          </a:blip>
          <a:srcRect b="12155" l="0" r="0" t="12155"/>
          <a:stretch/>
        </p:blipFill>
        <p:spPr>
          <a:xfrm>
            <a:off x="9528177" y="4503703"/>
            <a:ext cx="2429727" cy="2731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1"/>
          <p:cNvPicPr preferRelativeResize="0"/>
          <p:nvPr/>
        </p:nvPicPr>
        <p:blipFill rotWithShape="1">
          <a:blip r:embed="rId6">
            <a:alphaModFix/>
          </a:blip>
          <a:srcRect b="14266" l="0" r="0" t="14259"/>
          <a:stretch/>
        </p:blipFill>
        <p:spPr>
          <a:xfrm>
            <a:off x="12922582" y="4503703"/>
            <a:ext cx="2429727" cy="2731766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1"/>
          <p:cNvSpPr txBox="1"/>
          <p:nvPr/>
        </p:nvSpPr>
        <p:spPr>
          <a:xfrm>
            <a:off x="2935704" y="8743479"/>
            <a:ext cx="24297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Маркетолог</a:t>
            </a:r>
            <a:endParaRPr/>
          </a:p>
        </p:txBody>
      </p:sp>
      <p:sp>
        <p:nvSpPr>
          <p:cNvPr id="294" name="Google Shape;294;p21"/>
          <p:cNvSpPr txBox="1"/>
          <p:nvPr/>
        </p:nvSpPr>
        <p:spPr>
          <a:xfrm>
            <a:off x="6036475" y="7615400"/>
            <a:ext cx="2904600" cy="9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 </a:t>
            </a:r>
            <a:r>
              <a:rPr lang="en-US" sz="3200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Анна</a:t>
            </a:r>
            <a:endParaRPr sz="3200">
              <a:solidFill>
                <a:srgbClr val="7C6CE3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Новикова</a:t>
            </a:r>
            <a:endParaRPr sz="3200">
              <a:solidFill>
                <a:srgbClr val="7C6CE3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95" name="Google Shape;295;p21"/>
          <p:cNvSpPr txBox="1"/>
          <p:nvPr/>
        </p:nvSpPr>
        <p:spPr>
          <a:xfrm>
            <a:off x="6264668" y="8743479"/>
            <a:ext cx="24297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Менеджер</a:t>
            </a:r>
            <a:endParaRPr/>
          </a:p>
        </p:txBody>
      </p:sp>
      <p:sp>
        <p:nvSpPr>
          <p:cNvPr id="296" name="Google Shape;296;p21"/>
          <p:cNvSpPr txBox="1"/>
          <p:nvPr/>
        </p:nvSpPr>
        <p:spPr>
          <a:xfrm>
            <a:off x="9528190" y="8743477"/>
            <a:ext cx="24297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ubik"/>
                <a:ea typeface="Rubik"/>
                <a:cs typeface="Rubik"/>
                <a:sym typeface="Rubik"/>
              </a:rPr>
              <a:t>Дизайнер</a:t>
            </a:r>
            <a:endParaRPr/>
          </a:p>
        </p:txBody>
      </p:sp>
      <p:sp>
        <p:nvSpPr>
          <p:cNvPr id="297" name="Google Shape;297;p21"/>
          <p:cNvSpPr txBox="1"/>
          <p:nvPr/>
        </p:nvSpPr>
        <p:spPr>
          <a:xfrm>
            <a:off x="12922620" y="8743477"/>
            <a:ext cx="24297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ubik"/>
                <a:ea typeface="Rubik"/>
                <a:cs typeface="Rubik"/>
                <a:sym typeface="Rubik"/>
              </a:rPr>
              <a:t>Программист</a:t>
            </a:r>
            <a:endParaRPr/>
          </a:p>
        </p:txBody>
      </p:sp>
      <p:sp>
        <p:nvSpPr>
          <p:cNvPr id="298" name="Google Shape;298;p21"/>
          <p:cNvSpPr txBox="1"/>
          <p:nvPr/>
        </p:nvSpPr>
        <p:spPr>
          <a:xfrm>
            <a:off x="2798263" y="7615400"/>
            <a:ext cx="2904600" cy="9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 </a:t>
            </a:r>
            <a:r>
              <a:rPr lang="en-US" sz="3200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Анна</a:t>
            </a:r>
            <a:endParaRPr sz="3200">
              <a:solidFill>
                <a:srgbClr val="7C6CE3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Верховская</a:t>
            </a:r>
            <a:endParaRPr sz="3200">
              <a:solidFill>
                <a:srgbClr val="7C6CE3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99" name="Google Shape;299;p21"/>
          <p:cNvSpPr txBox="1"/>
          <p:nvPr/>
        </p:nvSpPr>
        <p:spPr>
          <a:xfrm>
            <a:off x="9290750" y="7615389"/>
            <a:ext cx="2904600" cy="9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 </a:t>
            </a:r>
            <a:r>
              <a:rPr lang="en-US" sz="3200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Милана</a:t>
            </a:r>
            <a:endParaRPr sz="3200">
              <a:solidFill>
                <a:srgbClr val="7C6CE3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Слизовская </a:t>
            </a:r>
            <a:endParaRPr sz="3200">
              <a:solidFill>
                <a:srgbClr val="7C6CE3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00" name="Google Shape;300;p21"/>
          <p:cNvSpPr txBox="1"/>
          <p:nvPr/>
        </p:nvSpPr>
        <p:spPr>
          <a:xfrm>
            <a:off x="2171684" y="1085850"/>
            <a:ext cx="13944600" cy="11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Команда</a:t>
            </a:r>
            <a:endParaRPr/>
          </a:p>
        </p:txBody>
      </p:sp>
      <p:sp>
        <p:nvSpPr>
          <p:cNvPr id="301" name="Google Shape;301;p21"/>
          <p:cNvSpPr txBox="1"/>
          <p:nvPr/>
        </p:nvSpPr>
        <p:spPr>
          <a:xfrm>
            <a:off x="12685175" y="7601889"/>
            <a:ext cx="2904600" cy="9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 </a:t>
            </a:r>
            <a:r>
              <a:rPr lang="en-US" sz="3200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Лев</a:t>
            </a:r>
            <a:endParaRPr sz="3200">
              <a:solidFill>
                <a:srgbClr val="7C6CE3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7C6CE3"/>
                </a:solidFill>
                <a:latin typeface="Bebas Neue"/>
                <a:ea typeface="Bebas Neue"/>
                <a:cs typeface="Bebas Neue"/>
                <a:sym typeface="Bebas Neue"/>
              </a:rPr>
              <a:t>Филиппенко </a:t>
            </a:r>
            <a:endParaRPr sz="3200">
              <a:solidFill>
                <a:srgbClr val="7C6CE3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0329E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5"/>
          <p:cNvSpPr txBox="1"/>
          <p:nvPr/>
        </p:nvSpPr>
        <p:spPr>
          <a:xfrm>
            <a:off x="1028700" y="1271272"/>
            <a:ext cx="5059200" cy="11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Контакты</a:t>
            </a:r>
            <a:endParaRPr/>
          </a:p>
        </p:txBody>
      </p:sp>
      <p:sp>
        <p:nvSpPr>
          <p:cNvPr id="307" name="Google Shape;307;p25"/>
          <p:cNvSpPr txBox="1"/>
          <p:nvPr/>
        </p:nvSpPr>
        <p:spPr>
          <a:xfrm>
            <a:off x="1028700" y="6354700"/>
            <a:ext cx="4794900" cy="23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Анна Новикова</a:t>
            </a:r>
            <a:endParaRPr b="1"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00" u="none" cap="none" strike="noStrike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Пишите: </a:t>
            </a:r>
            <a:endParaRPr sz="22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тг: @annn_novik</a:t>
            </a:r>
            <a:endParaRPr sz="22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почта: annnovikovav@gmail.com</a:t>
            </a:r>
            <a:endParaRPr sz="22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08" name="Google Shape;30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0669" y="1662103"/>
            <a:ext cx="854598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82458" y="1662103"/>
            <a:ext cx="642751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06209" y="1662103"/>
            <a:ext cx="1049934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537143" y="1662103"/>
            <a:ext cx="898277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816420" y="1662103"/>
            <a:ext cx="370150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79819" y="1662103"/>
            <a:ext cx="734954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705298" y="1662103"/>
            <a:ext cx="931393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6027216" y="1662103"/>
            <a:ext cx="1221223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093262" y="3851544"/>
            <a:ext cx="689520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100697" y="6045352"/>
            <a:ext cx="537185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3679863" y="6045352"/>
            <a:ext cx="535848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981314" y="2754640"/>
            <a:ext cx="593308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5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906404" y="3851544"/>
            <a:ext cx="798863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5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8968165" y="2754640"/>
            <a:ext cx="1279192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5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1673830" y="2754640"/>
            <a:ext cx="734954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5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2779848" y="2754640"/>
            <a:ext cx="395539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5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13565912" y="2754640"/>
            <a:ext cx="734954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5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4691391" y="2759970"/>
            <a:ext cx="569255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5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15651171" y="2714495"/>
            <a:ext cx="823268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5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6864964" y="2759970"/>
            <a:ext cx="634733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5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6173642" y="6045352"/>
            <a:ext cx="734954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5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7906404" y="4948448"/>
            <a:ext cx="854598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5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0637882" y="2754640"/>
            <a:ext cx="645423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5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70777" y="3851544"/>
            <a:ext cx="1236161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5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797463" y="3851544"/>
            <a:ext cx="531839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5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12719828" y="3851544"/>
            <a:ext cx="734954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5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3845307" y="3851544"/>
            <a:ext cx="734954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5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14970786" y="3851544"/>
            <a:ext cx="490415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5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15851725" y="3851544"/>
            <a:ext cx="813329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5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15727147" y="4900823"/>
            <a:ext cx="734954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5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14596711" y="6045352"/>
            <a:ext cx="1195931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5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7938358" y="6045352"/>
            <a:ext cx="734954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5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9164004" y="4948448"/>
            <a:ext cx="479659" cy="688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5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0043713" y="4948448"/>
            <a:ext cx="721605" cy="688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65368" y="4925373"/>
            <a:ext cx="854598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5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12415043" y="4925373"/>
            <a:ext cx="729609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5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3544702" y="4902299"/>
            <a:ext cx="602662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5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4547415" y="4856150"/>
            <a:ext cx="779683" cy="781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5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8994264" y="6045352"/>
            <a:ext cx="730945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5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11021567" y="6045352"/>
            <a:ext cx="1041816" cy="7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5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12563909" y="6045352"/>
            <a:ext cx="734954" cy="734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Слизовская Милана</dc:creator>
</cp:coreProperties>
</file>