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15" r:id="rId2"/>
    <p:sldId id="316" r:id="rId3"/>
    <p:sldId id="270" r:id="rId4"/>
    <p:sldId id="281" r:id="rId5"/>
    <p:sldId id="286" r:id="rId6"/>
    <p:sldId id="291" r:id="rId7"/>
    <p:sldId id="296" r:id="rId8"/>
    <p:sldId id="301" r:id="rId9"/>
    <p:sldId id="306" r:id="rId10"/>
    <p:sldId id="311" r:id="rId11"/>
    <p:sldId id="308" r:id="rId12"/>
    <p:sldId id="312" r:id="rId13"/>
    <p:sldId id="313" r:id="rId14"/>
    <p:sldId id="314" r:id="rId15"/>
    <p:sldId id="310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292929"/>
    <a:srgbClr val="FBB3C1"/>
    <a:srgbClr val="FCAF17"/>
    <a:srgbClr val="8F00FF"/>
    <a:srgbClr val="FD493D"/>
    <a:srgbClr val="9F00FF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70" autoAdjust="0"/>
    <p:restoredTop sz="94694"/>
  </p:normalViewPr>
  <p:slideViewPr>
    <p:cSldViewPr snapToGrid="0" snapToObjects="1" showGuides="1">
      <p:cViewPr>
        <p:scale>
          <a:sx n="82" d="100"/>
          <a:sy n="82" d="100"/>
        </p:scale>
        <p:origin x="1014" y="53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37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113" y="-23773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52513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720343" y="3172217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7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849" y="1273825"/>
            <a:ext cx="1574761" cy="106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343" y="1251992"/>
            <a:ext cx="2226757" cy="108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575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457" y="1652842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604864" y="3146887"/>
            <a:ext cx="711798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dirty="0" smtClean="0">
                <a:solidFill>
                  <a:srgbClr val="173277"/>
                </a:solidFill>
                <a:sym typeface="Gilroy-ExtraBold"/>
              </a:rPr>
              <a:t>Детское постельное белье с национальной </a:t>
            </a:r>
            <a:r>
              <a:rPr lang="ru-RU" sz="3600" dirty="0" err="1" smtClean="0">
                <a:solidFill>
                  <a:srgbClr val="173277"/>
                </a:solidFill>
                <a:sym typeface="Gilroy-ExtraBold"/>
              </a:rPr>
              <a:t>айдентикой</a:t>
            </a:r>
            <a:r>
              <a:rPr lang="ru-RU" sz="3600" dirty="0" smtClean="0">
                <a:solidFill>
                  <a:srgbClr val="173277"/>
                </a:solidFill>
                <a:sym typeface="Gilroy-ExtraBold"/>
              </a:rPr>
              <a:t> «</a:t>
            </a:r>
            <a:r>
              <a:rPr lang="ru-RU" sz="3600" dirty="0" err="1" smtClean="0">
                <a:solidFill>
                  <a:srgbClr val="173277"/>
                </a:solidFill>
                <a:sym typeface="Gilroy-ExtraBold"/>
              </a:rPr>
              <a:t>Мәхәббәт</a:t>
            </a:r>
            <a:r>
              <a:rPr lang="ru-RU" sz="3600" dirty="0" smtClean="0">
                <a:solidFill>
                  <a:srgbClr val="173277"/>
                </a:solidFill>
                <a:sym typeface="Gilroy-ExtraBold"/>
              </a:rPr>
              <a:t>»</a:t>
            </a:r>
            <a:endParaRPr lang="ru-RU" sz="3600" dirty="0">
              <a:solidFill>
                <a:srgbClr val="173277"/>
              </a:solidFill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343592" y="5188728"/>
            <a:ext cx="76545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rgbClr val="173277"/>
                </a:solidFill>
                <a:latin typeface="Geometria" pitchFamily="34" charset="-52"/>
              </a:rPr>
              <a:t>Лидер </a:t>
            </a:r>
            <a:r>
              <a:rPr lang="ru-RU" altLang="ru-RU" sz="2800" dirty="0" smtClean="0">
                <a:solidFill>
                  <a:srgbClr val="173277"/>
                </a:solidFill>
                <a:latin typeface="Geometria" pitchFamily="34" charset="-52"/>
              </a:rPr>
              <a:t>Дмитриева Диана Валерьевна </a:t>
            </a:r>
            <a:endParaRPr lang="ru-RU" altLang="ru-RU" sz="24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273825"/>
            <a:ext cx="1574761" cy="106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422" y="1251992"/>
            <a:ext cx="2226757" cy="108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836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rgbClr val="B5D8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t="6709"/>
          <a:stretch/>
        </p:blipFill>
        <p:spPr>
          <a:xfrm>
            <a:off x="8818526" y="2349045"/>
            <a:ext cx="6118054" cy="4799851"/>
          </a:xfrm>
          <a:prstGeom prst="rect">
            <a:avLst/>
          </a:prstGeom>
        </p:spPr>
      </p:pic>
      <p:sp>
        <p:nvSpPr>
          <p:cNvPr id="1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b="1" dirty="0">
                <a:solidFill>
                  <a:srgbClr val="292929"/>
                </a:solidFill>
                <a:sym typeface="Gilroy-ExtraBold"/>
              </a:rPr>
              <a:t>ДЕТСКОЕ ПОСТЕЛЬНОЕ БЕЛЬЕ С НАЦИОНАЛЬНОЙ АЙДЕНТИКОЙ «МӘХӘББӘТ</a:t>
            </a:r>
            <a:r>
              <a:rPr lang="ru-RU" sz="2400" b="1" dirty="0" smtClean="0">
                <a:solidFill>
                  <a:srgbClr val="292929"/>
                </a:solidFill>
                <a:sym typeface="Gilroy-ExtraBold"/>
              </a:rPr>
              <a:t>»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>
              <a:solidFill>
                <a:srgbClr val="292929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292929"/>
                </a:solidFill>
              </a:rPr>
              <a:t>Дмитриева Диана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292929"/>
                </a:solidFill>
              </a:rPr>
              <a:t>Изосимова Анастасия</a:t>
            </a:r>
            <a:r>
              <a:rPr dirty="0">
                <a:solidFill>
                  <a:srgbClr val="292929"/>
                </a:solidFill>
              </a:rPr>
              <a:t> </a:t>
            </a:r>
            <a:endParaRPr sz="6900" dirty="0">
              <a:solidFill>
                <a:srgbClr val="292929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Студенты группы 1712, 3 курса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Направление: Дизайн среды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B5D8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640" y="-84936"/>
            <a:ext cx="4917131" cy="7027871"/>
          </a:xfrm>
          <a:prstGeom prst="rect">
            <a:avLst/>
          </a:prstGeom>
        </p:spPr>
      </p:pic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16" name="Текст 2"/>
          <p:cNvSpPr txBox="1"/>
          <p:nvPr/>
        </p:nvSpPr>
        <p:spPr>
          <a:xfrm>
            <a:off x="616871" y="187223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ПРОБЛЕМА</a:t>
            </a:r>
          </a:p>
        </p:txBody>
      </p:sp>
      <p:sp>
        <p:nvSpPr>
          <p:cNvPr id="18" name="Текст 2"/>
          <p:cNvSpPr txBox="1"/>
          <p:nvPr/>
        </p:nvSpPr>
        <p:spPr>
          <a:xfrm>
            <a:off x="588859" y="2850779"/>
            <a:ext cx="6690192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Угасание </a:t>
            </a: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татарской культуры, нехватка национальных товаров с татарскими мотивами на текстильных изделиях.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86768" y="2876584"/>
            <a:ext cx="7160507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Наш пользователь «покупатель» хочет «приобретать качественные, необычные и полезные товары для себя и на подарок с национальной символикой» , но не может, потому что ему мешает «небольшой выбор действительно полезных и красивых вещей» а «существующие решения в виде магнитиков, чашек, сувениров и другой сувенирной продукции» имеет недостаток: «то, что продавцы предлагают однотипную продукцию с повторяющимся дизайном», а «продавцы в свою очередь хотят иметь уникальные товары, чтобы отличаться от конкурентов и привлекать больше покупателей» и это противоречит основной цели нашего пользователя, потому что «покупатель и продавец вынуждены покупать и продавать, то что им не хочется».</a:t>
            </a:r>
            <a:endParaRPr lang="ru-R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24257" y="181430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</a:p>
          </p:txBody>
        </p:sp>
      </p:grpSp>
      <p:sp>
        <p:nvSpPr>
          <p:cNvPr id="14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777" y="1855534"/>
            <a:ext cx="5981587" cy="56414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528" y="692501"/>
            <a:ext cx="3373471" cy="901295"/>
          </a:xfrm>
          <a:prstGeom prst="rect">
            <a:avLst/>
          </a:prstGeom>
        </p:spPr>
      </p:pic>
      <p:sp>
        <p:nvSpPr>
          <p:cNvPr id="20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23888" y="1858822"/>
            <a:ext cx="348068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РЕШЕНИЕ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5281" y="2645114"/>
            <a:ext cx="77093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качестве поддержки национальной культуры детское постельное белье с татарскими мотивами «</a:t>
            </a:r>
            <a:r>
              <a:rPr lang="ru-RU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Мәхәббәт</a:t>
            </a: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может раскрыть всю красоту татарского народа, а также сказок и орнаментов, при этом создать неповторимую и выразительную атмосферу в любом интерьере. </a:t>
            </a:r>
            <a:endParaRPr lang="ru-RU" sz="20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Так </a:t>
            </a: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 дизайн постельного комплекта адаптирован под современное время. 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B5D8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0993"/>
          <a:stretch/>
        </p:blipFill>
        <p:spPr>
          <a:xfrm>
            <a:off x="7533764" y="-58881"/>
            <a:ext cx="6428979" cy="7002577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665584" y="181430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КОНКУРЕНТЫ</a:t>
            </a:r>
            <a:r>
              <a:rPr lang="ru-RU" sz="3600" dirty="0"/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21914" y="2844576"/>
            <a:ext cx="69457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Преимущество: 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качественное постельное белье с татарскими мотивами, создающее выразительную атмосферу в интерьере.</a:t>
            </a:r>
          </a:p>
          <a:p>
            <a:endParaRPr lang="ru-RU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Основные конкуренты</a:t>
            </a:r>
            <a:r>
              <a:rPr lang="ru-RU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Казанские сувениры»,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u-RU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Cozy home</a:t>
            </a:r>
            <a:r>
              <a:rPr lang="ru-RU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</a:t>
            </a:r>
            <a:r>
              <a:rPr lang="ru-RU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Баракат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-текст»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sp>
        <p:nvSpPr>
          <p:cNvPr id="20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23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47231" y="2798960"/>
            <a:ext cx="3764356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ТАМ: 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24573425000 млрд. рублей (Жители Казани и приезжие туристы)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SAM: 4916395000 млрд. рублей (платежеспособные жители Казани старше 18ти лет и туристы)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SOM: 245819750 млн. </a:t>
            </a:r>
            <a:r>
              <a:rPr lang="ru-RU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рублей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Чистая прибыль 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- 122 337,6 руб./год</a:t>
            </a: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</a:b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Рентабельность инвестиций</a:t>
            </a: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</a:b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122 337,6 / 1 000 000 * 100= (примерно) 12%»</a:t>
            </a:r>
            <a:endParaRPr lang="ru-RU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47231" y="183947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РЫНОК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879996" y="2798960"/>
            <a:ext cx="34701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929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Вывод: </a:t>
            </a:r>
            <a:r>
              <a:rPr lang="ru-RU" dirty="0">
                <a:solidFill>
                  <a:srgbClr val="2929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ходе небольшого исследования были произведены расчеты TAM,SAM,SON. Выявлены косвенные конкуренты, прямых конкурентов в городе Казань выявить в входе исследования не удалось.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B5D8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3" t="171" r="14132" b="-171"/>
          <a:stretch/>
        </p:blipFill>
        <p:spPr>
          <a:xfrm>
            <a:off x="6353908" y="0"/>
            <a:ext cx="5838092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23888" y="2998304"/>
            <a:ext cx="5194770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планах продажа постельного белья физическим лицам (туристам и местным жителям города). </a:t>
            </a:r>
            <a:endParaRPr lang="ru-RU" sz="20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Средний </a:t>
            </a: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чек </a:t>
            </a:r>
            <a:r>
              <a:rPr lang="ru-RU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5000-6500 </a:t>
            </a: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рублей. Возможны варианты более экономных или дорогостоящих комплектов. 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85810" y="191471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МОНЕТИЗАЦИЯ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20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66" y="3084964"/>
            <a:ext cx="2391343" cy="34446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381" y="3084964"/>
            <a:ext cx="2389241" cy="34446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48" y="3069869"/>
            <a:ext cx="2417582" cy="344332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2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14485" y="2088679"/>
            <a:ext cx="792346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ходе проекта были разработаны эскизы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Разработан дизайн первых постельных комплектов, произведен анализ рынка, проведены опросы.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23888" y="12931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ТЕКУЩИЕ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948361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sp>
        <p:nvSpPr>
          <p:cNvPr id="20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23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46166" y="2781387"/>
            <a:ext cx="7899958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1. Планируется расширение каналов продаж: 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Развить онлайн-продажи через собственный интернет-магазин и партнерство с другими электронными площадками. Также установить партнерства с розничными магазинами и дистрибьюторами для распространения нашего продукта.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2. Установление партнерств: 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Искать возможности для партнерства с другими брендами или организациями, которые также продвигают татарскую культуру и национальную </a:t>
            </a:r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айдентику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. Это может включать сотрудничество с музеями, фестивалями или другими событиями.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3. Непрерывное развитие и инновации: 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roy-Light"/>
              </a:rPr>
              <a:t>Следить за изменениями на рынке и потребностями целевой аудитории, чтобы постоянно улучшать наш продукт и разрабатывать новые коллекции с учетом последних трендов и вкусов потребителей</a:t>
            </a:r>
            <a:r>
              <a:rPr lang="ru-RU" sz="1600" dirty="0">
                <a:sym typeface="Gilroy-Light"/>
              </a:rPr>
              <a:t>.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97084" y="186075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ПЛАНЫ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9565294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/>
          <p:nvPr/>
        </p:nvSpPr>
        <p:spPr>
          <a:xfrm>
            <a:off x="8818529" y="-2"/>
            <a:ext cx="3406131" cy="6858002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587" y="3276587"/>
            <a:ext cx="304826" cy="3048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097" y="3276587"/>
            <a:ext cx="2868087" cy="27264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b="3464"/>
          <a:stretch/>
        </p:blipFill>
        <p:spPr>
          <a:xfrm>
            <a:off x="1150967" y="1277123"/>
            <a:ext cx="2798814" cy="195469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985" y="412531"/>
            <a:ext cx="6505973" cy="6032938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943353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" y="0"/>
            <a:ext cx="12191997" cy="6857999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261967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0"/>
            <a:ext cx="10976091" cy="6858000"/>
          </a:xfrm>
          <a:prstGeom prst="rect">
            <a:avLst/>
          </a:prstGeom>
        </p:spPr>
      </p:pic>
      <p:grpSp>
        <p:nvGrpSpPr>
          <p:cNvPr id="3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4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14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4814334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15</a:t>
              </a:r>
              <a:endParaRPr dirty="0"/>
            </a:p>
          </p:txBody>
        </p:sp>
      </p:grpSp>
      <p:sp>
        <p:nvSpPr>
          <p:cNvPr id="20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4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13007" y="535401"/>
            <a:ext cx="3950916" cy="241740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2542" r="11414" b="35366"/>
          <a:stretch/>
        </p:blipFill>
        <p:spPr>
          <a:xfrm rot="16200000">
            <a:off x="9164760" y="4059830"/>
            <a:ext cx="3950914" cy="2417404"/>
          </a:xfrm>
          <a:prstGeom prst="rect">
            <a:avLst/>
          </a:prstGeom>
        </p:spPr>
      </p:pic>
      <p:sp>
        <p:nvSpPr>
          <p:cNvPr id="27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9570272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Тел. 8919628966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 dmitrieva_diana.77@mail.ru</a:t>
            </a:r>
            <a:endParaRPr lang="ru-RU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87779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КОНТАКТЫ </a:t>
            </a:r>
            <a:endParaRPr sz="3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435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3517</TotalTime>
  <Words>505</Words>
  <Application>Microsoft Office PowerPoint</Application>
  <PresentationFormat>Широкоэкранный</PresentationFormat>
  <Paragraphs>67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Calibri</vt:lpstr>
      <vt:lpstr>Calibri Light</vt:lpstr>
      <vt:lpstr>Geometria</vt:lpstr>
      <vt:lpstr>Gilroy-Bold</vt:lpstr>
      <vt:lpstr>Gilroy-ExtraBold</vt:lpstr>
      <vt:lpstr>Gilroy-Light</vt:lpstr>
      <vt:lpstr>Gilroy-Regular</vt:lpstr>
      <vt:lpstr>Helvetica</vt:lpstr>
      <vt:lpstr>Helvetica Neue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Zverdvd.org</cp:lastModifiedBy>
  <cp:revision>56</cp:revision>
  <dcterms:modified xsi:type="dcterms:W3CDTF">2023-11-27T20:58:46Z</dcterms:modified>
</cp:coreProperties>
</file>