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5"/>
  </p:notesMasterIdLst>
  <p:sldIdLst>
    <p:sldId id="256" r:id="rId2"/>
    <p:sldId id="259" r:id="rId3"/>
    <p:sldId id="271" r:id="rId4"/>
    <p:sldId id="258" r:id="rId5"/>
    <p:sldId id="260" r:id="rId6"/>
    <p:sldId id="272" r:id="rId7"/>
    <p:sldId id="273" r:id="rId8"/>
    <p:sldId id="261" r:id="rId9"/>
    <p:sldId id="264" r:id="rId10"/>
    <p:sldId id="262" r:id="rId11"/>
    <p:sldId id="265" r:id="rId12"/>
    <p:sldId id="267" r:id="rId13"/>
    <p:sldId id="268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aleway SemiBold" panose="020B0604020202020204" charset="-52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Helvetica Neue" panose="020B060402020202020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20" y="4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0386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626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6362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361306" y="910681"/>
            <a:ext cx="4635996" cy="2092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ru-RU" sz="3100" dirty="0"/>
              <a:t>Маршрутизатор посещений на дом </a:t>
            </a:r>
            <a:br>
              <a:rPr lang="ru-RU" sz="3100" dirty="0"/>
            </a:br>
            <a:r>
              <a:rPr lang="ru-RU" sz="3100" dirty="0"/>
              <a:t>(для врача первичного звена)</a:t>
            </a: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44;p27"/>
          <p:cNvSpPr txBox="1">
            <a:spLocks noGrp="1"/>
          </p:cNvSpPr>
          <p:nvPr>
            <p:ph type="body" idx="1"/>
          </p:nvPr>
        </p:nvSpPr>
        <p:spPr>
          <a:xfrm>
            <a:off x="228562" y="3335693"/>
            <a:ext cx="2398191" cy="728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indent="0">
              <a:buClr>
                <a:schemeClr val="dk1"/>
              </a:buClr>
              <a:buNone/>
            </a:pPr>
            <a:r>
              <a:rPr lang="ru-RU" b="1" dirty="0"/>
              <a:t>Роман </a:t>
            </a:r>
            <a:r>
              <a:rPr lang="ru-RU" b="1" dirty="0" err="1" smtClean="0"/>
              <a:t>Шайхутдинов</a:t>
            </a:r>
            <a:r>
              <a:rPr lang="ru-RU" dirty="0" smtClean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студент </a:t>
            </a:r>
            <a:r>
              <a:rPr lang="ru-RU" dirty="0" err="1"/>
              <a:t>СамГМУ</a:t>
            </a:r>
            <a:endParaRPr sz="1300" dirty="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209864" y="34103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48057" y="23273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964" y="30665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1;p26">
            <a:extLst>
              <a:ext uri="{FF2B5EF4-FFF2-40B4-BE49-F238E27FC236}">
                <a16:creationId xmlns:a16="http://schemas.microsoft.com/office/drawing/2014/main" id="{031CB334-F5EF-1213-8233-A5C8A28F3B93}"/>
              </a:ext>
            </a:extLst>
          </p:cNvPr>
          <p:cNvSpPr txBox="1"/>
          <p:nvPr/>
        </p:nvSpPr>
        <p:spPr>
          <a:xfrm>
            <a:off x="-470134" y="1507723"/>
            <a:ext cx="4915252" cy="309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lvl="0" indent="-381000">
              <a:lnSpc>
                <a:spcPct val="150000"/>
              </a:lnSpc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Высокая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нагрузка на врачей первичного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звена</a:t>
            </a:r>
          </a:p>
          <a:p>
            <a:pPr marL="1219200" lvl="0" indent="-381000">
              <a:lnSpc>
                <a:spcPct val="150000"/>
              </a:lnSpc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Сложности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составлении рационального маршрута при ограниченности 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времени</a:t>
            </a: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Невозможность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оперативной реакции на дополнительные вызовы</a:t>
            </a: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sym typeface="Raleway"/>
            </a:endParaRPr>
          </a:p>
        </p:txBody>
      </p:sp>
      <p:sp>
        <p:nvSpPr>
          <p:cNvPr id="13" name="Freeform 6"/>
          <p:cNvSpPr/>
          <p:nvPr/>
        </p:nvSpPr>
        <p:spPr>
          <a:xfrm>
            <a:off x="4764200" y="630837"/>
            <a:ext cx="3704842" cy="3746500"/>
          </a:xfrm>
          <a:custGeom>
            <a:avLst/>
            <a:gdLst/>
            <a:ahLst/>
            <a:cxnLst/>
            <a:rect l="l" t="t" r="r" b="b"/>
            <a:pathLst>
              <a:path w="8364875" h="10287000">
                <a:moveTo>
                  <a:pt x="0" y="0"/>
                </a:moveTo>
                <a:lnTo>
                  <a:pt x="8364875" y="0"/>
                </a:lnTo>
                <a:lnTo>
                  <a:pt x="8364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024" b="-11024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209864" y="34103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АКТУАЛЬНОСТЬ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48057" y="232737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964" y="306654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1;p26">
            <a:extLst>
              <a:ext uri="{FF2B5EF4-FFF2-40B4-BE49-F238E27FC236}">
                <a16:creationId xmlns:a16="http://schemas.microsoft.com/office/drawing/2014/main" id="{031CB334-F5EF-1213-8233-A5C8A28F3B93}"/>
              </a:ext>
            </a:extLst>
          </p:cNvPr>
          <p:cNvSpPr txBox="1"/>
          <p:nvPr/>
        </p:nvSpPr>
        <p:spPr>
          <a:xfrm>
            <a:off x="-444734" y="1558523"/>
            <a:ext cx="4915252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После тяжелого трудового дня и большого кол-ва принятых пациентов трудно адекватно оценивать приоритетность посещения пациентов на дому</a:t>
            </a: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-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Большое </a:t>
            </a:r>
            <a:r>
              <a:rPr lang="ru-RU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количество вызовов, в том числе на большой удаленности друг от друга</a:t>
            </a: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sym typeface="Raleway"/>
            </a:endParaRPr>
          </a:p>
          <a:p>
            <a:pPr marL="1219200" lvl="0" indent="-381000">
              <a:buClr>
                <a:srgbClr val="8F00FF"/>
              </a:buClr>
              <a:buSzPts val="1200"/>
              <a:buFont typeface="Raleway"/>
              <a:buChar char="●"/>
            </a:pPr>
            <a:endParaRPr lang="ru-RU" dirty="0">
              <a:solidFill>
                <a:schemeClr val="dk2"/>
              </a:solidFill>
              <a:latin typeface="Raleway"/>
              <a:sym typeface="Raleway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218" y="658823"/>
            <a:ext cx="3320732" cy="408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6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004255" y="65483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856190" y="1429758"/>
            <a:ext cx="5483157" cy="3459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sz="1600" dirty="0">
                <a:solidFill>
                  <a:srgbClr val="132C40"/>
                </a:solidFill>
              </a:rPr>
              <a:t>поликлиники (установка приложения на ПК врачей и </a:t>
            </a:r>
            <a:r>
              <a:rPr lang="ru-RU" sz="1600" dirty="0" err="1">
                <a:solidFill>
                  <a:srgbClr val="132C40"/>
                </a:solidFill>
              </a:rPr>
              <a:t>мед.специалистов</a:t>
            </a:r>
            <a:r>
              <a:rPr lang="ru-RU" sz="1600" dirty="0">
                <a:solidFill>
                  <a:srgbClr val="132C40"/>
                </a:solidFill>
              </a:rPr>
              <a:t>);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врачи </a:t>
            </a:r>
            <a:r>
              <a:rPr lang="ru-RU" sz="1600" dirty="0">
                <a:solidFill>
                  <a:srgbClr val="132C40"/>
                </a:solidFill>
              </a:rPr>
              <a:t>первичного звена (установка мобильного приложения на смартфоны или личные ноутбуки);</a:t>
            </a:r>
          </a:p>
          <a:p>
            <a:pPr marL="406400" lvl="0" indent="-266700">
              <a:buClr>
                <a:schemeClr val="dk1"/>
              </a:buClr>
            </a:pPr>
            <a:r>
              <a:rPr lang="ru-RU" sz="1600" dirty="0" smtClean="0">
                <a:solidFill>
                  <a:srgbClr val="132C40"/>
                </a:solidFill>
              </a:rPr>
              <a:t>станции </a:t>
            </a:r>
            <a:r>
              <a:rPr lang="ru-RU" sz="1600" dirty="0">
                <a:solidFill>
                  <a:srgbClr val="132C40"/>
                </a:solidFill>
              </a:rPr>
              <a:t>скорой медицинской помощи (как посредники между врачом и пациентом, установка на ПК).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sz="1600" dirty="0" smtClean="0">
              <a:solidFill>
                <a:srgbClr val="132C40"/>
              </a:solidFill>
            </a:endParaRPr>
          </a:p>
          <a:p>
            <a:pPr marL="139700" lvl="0" indent="0" algn="ctr">
              <a:buClr>
                <a:schemeClr val="dk1"/>
              </a:buClr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Приложение </a:t>
            </a:r>
            <a:r>
              <a:rPr lang="ru-RU" sz="1600" dirty="0">
                <a:solidFill>
                  <a:srgbClr val="132C40"/>
                </a:solidFill>
              </a:rPr>
              <a:t>само высчитывает процент приоритетности, на основе которого формирует маршрутный лист для дальнейшей работы с ним врача. </a:t>
            </a:r>
            <a:endParaRPr lang="ru-RU" sz="16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242443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355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459" y="0"/>
            <a:ext cx="2448664" cy="51541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63519" y="343289"/>
            <a:ext cx="2176709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02692" y="1160651"/>
            <a:ext cx="4856284" cy="353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sz="1400" b="1" dirty="0"/>
              <a:t>Приложение-маршрутизатор для врачей первичного звена на основе алгоритмов искусственного интеллекта</a:t>
            </a:r>
            <a:r>
              <a:rPr lang="ru-RU" sz="1400" b="1" dirty="0" smtClean="0"/>
              <a:t>: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sz="1400" b="1" dirty="0"/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/>
              <a:t>1. Получает информацию о вызовах (медицинским регистратором)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/>
              <a:t>2. Автоматически ранжирует вызовы по приоритетности (на основании состояния пациента) и удаленности адресов.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/>
              <a:t>3. Составляет маршрут по карте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/>
              <a:t>4. Встраивает в маршрут поступающие вызовы онлайн.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dirty="0"/>
              <a:t/>
            </a:r>
            <a:br>
              <a:rPr lang="ru-RU" dirty="0"/>
            </a:br>
            <a:endParaRPr lang="ru-RU"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01716" y="23498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19" y="30890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Freeform 10"/>
          <p:cNvSpPr/>
          <p:nvPr/>
        </p:nvSpPr>
        <p:spPr>
          <a:xfrm>
            <a:off x="5058976" y="1270000"/>
            <a:ext cx="3589724" cy="2833342"/>
          </a:xfrm>
          <a:custGeom>
            <a:avLst/>
            <a:gdLst/>
            <a:ahLst/>
            <a:cxnLst/>
            <a:rect l="l" t="t" r="r" b="b"/>
            <a:pathLst>
              <a:path w="8236827" h="5488899">
                <a:moveTo>
                  <a:pt x="0" y="0"/>
                </a:moveTo>
                <a:lnTo>
                  <a:pt x="8236827" y="0"/>
                </a:lnTo>
                <a:lnTo>
                  <a:pt x="8236827" y="5488899"/>
                </a:lnTo>
                <a:lnTo>
                  <a:pt x="0" y="5488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23" r="-4650" b="-1823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63519" y="343289"/>
            <a:ext cx="2176709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009916"/>
            <a:ext cx="8319214" cy="402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sz="1400" b="1" dirty="0"/>
              <a:t>Приложение-маршрутизатор для врачей первичного звена </a:t>
            </a:r>
            <a:r>
              <a:rPr lang="ru-RU" sz="1400" b="1" dirty="0" smtClean="0"/>
              <a:t>будет работать в соответствии с алгоритмом:</a:t>
            </a:r>
          </a:p>
          <a:p>
            <a:pPr marL="139700" lvl="0" indent="0">
              <a:buClr>
                <a:schemeClr val="dk1"/>
              </a:buClr>
              <a:buNone/>
            </a:pPr>
            <a:endParaRPr lang="ru-RU" sz="1400" b="1" dirty="0"/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 smtClean="0"/>
              <a:t>1</a:t>
            </a:r>
            <a:r>
              <a:rPr lang="ru-RU" sz="1400" dirty="0"/>
              <a:t>. Получение информации о вызовах. Медицинский регистратор может вводить информацию о вызовах в приложение-маршрутизатор, которое автоматически обрабатывает эту информацию.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/>
              <a:t>2. Ранжирование вызовов. Приложение-маршрутизатор автоматически ранжирует вызовы по приоритетности на основании состояния пациента и удаленности адресов. Это позволит врачам первичного звена быстрее и эффективнее реагировать на срочные вызовы.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/>
              <a:t>3. Составление маршрута. Приложение-маршрутизатор составит маршрут по карте, оптимизируя его для наиболее быстрого и эффективного прохождения всех вызовов.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sz="1400" dirty="0"/>
              <a:t>4. Встраивание вызовов в потоковом онлайн-режиме. Приложение-маршрутизатор встраивает поступающие вызовы в маршрут онлайн, что позволяет врачам первичного звена быстро реагировать на новые вызовы и включать их в свой маршрут.</a:t>
            </a:r>
          </a:p>
          <a:p>
            <a:pPr marL="139700" lvl="0" indent="0">
              <a:buClr>
                <a:schemeClr val="dk1"/>
              </a:buClr>
              <a:buNone/>
            </a:pPr>
            <a:r>
              <a:rPr lang="ru-RU" dirty="0"/>
              <a:t/>
            </a:r>
            <a:br>
              <a:rPr lang="ru-RU" dirty="0"/>
            </a:br>
            <a:endParaRPr lang="ru-RU"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01716" y="23498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19" y="30890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5326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156921" y="132191"/>
            <a:ext cx="3300779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КОНКУРЕНТЫ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14146" y="817077"/>
            <a:ext cx="8287107" cy="310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82600" lvl="0" indent="-342900">
              <a:buClr>
                <a:schemeClr val="dk1"/>
              </a:buClr>
              <a:buAutoNum type="arabicPeriod"/>
            </a:pPr>
            <a:r>
              <a:rPr lang="ru-RU" b="1" dirty="0" err="1" smtClean="0"/>
              <a:t>DocDoc</a:t>
            </a:r>
            <a:r>
              <a:rPr lang="ru-RU" dirty="0" smtClean="0"/>
              <a:t> </a:t>
            </a:r>
            <a:r>
              <a:rPr lang="ru-RU" dirty="0"/>
              <a:t>- сервис для поиска врача и записи на прием. </a:t>
            </a:r>
            <a:r>
              <a:rPr lang="ru-RU" dirty="0" smtClean="0"/>
              <a:t>Через </a:t>
            </a:r>
            <a:r>
              <a:rPr lang="ru-RU" dirty="0" err="1"/>
              <a:t>DocDoc</a:t>
            </a:r>
            <a:r>
              <a:rPr lang="ru-RU" dirty="0"/>
              <a:t> можно получить онлайн-консультацию в режиме 24/7. 2. Ранжирование вызовов. Приложение-маршрутизатор автоматически ранжирует вызовы по приоритетности на основании состояния пациента и удаленности адресов. Это позволит врачам первичного звена быстрее и эффективнее реагировать на срочные вызовы</a:t>
            </a:r>
            <a:r>
              <a:rPr lang="ru-RU" dirty="0" smtClean="0"/>
              <a:t>.</a:t>
            </a:r>
          </a:p>
          <a:p>
            <a:pPr marL="482600" lvl="0" indent="-342900">
              <a:buClr>
                <a:schemeClr val="dk1"/>
              </a:buClr>
              <a:buAutoNum type="arabicPeriod"/>
            </a:pPr>
            <a:endParaRPr lang="ru-RU" dirty="0" smtClean="0"/>
          </a:p>
          <a:p>
            <a:pPr marL="482600" indent="-342900">
              <a:buClr>
                <a:schemeClr val="dk1"/>
              </a:buClr>
              <a:buFont typeface="Raleway"/>
              <a:buAutoNum type="arabicPeriod"/>
            </a:pPr>
            <a:r>
              <a:rPr lang="ru-RU" b="1" dirty="0"/>
              <a:t>1С: Медицина</a:t>
            </a:r>
            <a:r>
              <a:rPr lang="ru-RU" dirty="0"/>
              <a:t> - комплекс решений для организации работы медицинских учреждений, в том числе врачей первичного звена. </a:t>
            </a:r>
            <a:r>
              <a:rPr lang="ru-RU" dirty="0"/>
              <a:t>Приложение позволяет автоматизировать процессы ведения взаимных расчетов с партнерами, составления расписаний врачей, ведения историй болезней и </a:t>
            </a:r>
            <a:r>
              <a:rPr lang="ru-RU" dirty="0" smtClean="0"/>
              <a:t>т.д.</a:t>
            </a:r>
          </a:p>
          <a:p>
            <a:pPr marL="482600" indent="-342900">
              <a:buClr>
                <a:schemeClr val="dk1"/>
              </a:buClr>
              <a:buFont typeface="Raleway"/>
              <a:buAutoNum type="arabicPeriod"/>
            </a:pPr>
            <a:endParaRPr lang="ru-RU" dirty="0" smtClean="0"/>
          </a:p>
          <a:p>
            <a:pPr marL="482600" indent="-342900">
              <a:buClr>
                <a:schemeClr val="dk1"/>
              </a:buClr>
              <a:buFont typeface="Raleway"/>
              <a:buAutoNum type="arabicPeriod"/>
            </a:pPr>
            <a:r>
              <a:rPr lang="ru-RU" b="1" dirty="0" err="1" smtClean="0"/>
              <a:t>Medic</a:t>
            </a:r>
            <a:r>
              <a:rPr lang="ru-RU" b="1" dirty="0" smtClean="0"/>
              <a:t> </a:t>
            </a:r>
            <a:r>
              <a:rPr lang="ru-RU" b="1" dirty="0" err="1"/>
              <a:t>Bleep</a:t>
            </a:r>
            <a:r>
              <a:rPr lang="ru-RU" b="1" dirty="0"/>
              <a:t> </a:t>
            </a:r>
            <a:r>
              <a:rPr lang="ru-RU" dirty="0"/>
              <a:t>- приложение, которое позволяет врачам и другому медицинскому персоналу общаться между собой в режиме реального времени, отправлять сообщения, фотографии, аудио и видео, а также получать уведомления о срочных вызовах и задачах. Приложение также интегрируется с электронными медицинскими записями и другими системами.</a:t>
            </a:r>
            <a:r>
              <a:rPr lang="ru-RU" dirty="0"/>
              <a:t/>
            </a:r>
            <a:br>
              <a:rPr lang="ru-RU" dirty="0"/>
            </a:br>
            <a:endParaRPr lang="ru-RU"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01716" y="38861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19" y="112778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592" y="4007613"/>
            <a:ext cx="2670175" cy="5800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510" y="3629984"/>
            <a:ext cx="1795890" cy="14025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2899" y="3469720"/>
            <a:ext cx="1562854" cy="156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9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01716" y="213526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6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70332" y="1478718"/>
            <a:ext cx="8107484" cy="3303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indent="0">
              <a:buNone/>
            </a:pPr>
            <a:r>
              <a:rPr lang="ru-RU" b="1" dirty="0" smtClean="0"/>
              <a:t>Уникальное </a:t>
            </a:r>
            <a:r>
              <a:rPr lang="ru-RU" b="1" dirty="0"/>
              <a:t>и инновационное решение для врачей первичного звена, которое помогает </a:t>
            </a:r>
            <a:r>
              <a:rPr lang="ru-RU" b="1" dirty="0" smtClean="0"/>
              <a:t>им:</a:t>
            </a:r>
            <a:br>
              <a:rPr lang="ru-RU" b="1" dirty="0" smtClean="0"/>
            </a:br>
            <a:endParaRPr lang="ru-RU" b="1" dirty="0" smtClean="0"/>
          </a:p>
          <a:p>
            <a:pPr marL="368300" indent="-228600">
              <a:buAutoNum type="arabicPeriod"/>
            </a:pPr>
            <a:r>
              <a:rPr lang="ru-RU" dirty="0" smtClean="0"/>
              <a:t>Эффективно </a:t>
            </a:r>
            <a:r>
              <a:rPr lang="ru-RU" dirty="0"/>
              <a:t>организовывать свою работу, </a:t>
            </a:r>
            <a:endParaRPr lang="ru-RU" dirty="0" smtClean="0"/>
          </a:p>
          <a:p>
            <a:pPr marL="368300" indent="-228600">
              <a:buAutoNum type="arabicPeriod"/>
            </a:pPr>
            <a:r>
              <a:rPr lang="ru-RU" dirty="0" smtClean="0"/>
              <a:t>Определять </a:t>
            </a:r>
            <a:r>
              <a:rPr lang="ru-RU" dirty="0"/>
              <a:t>приоритетные вызовы, </a:t>
            </a:r>
            <a:endParaRPr lang="ru-RU" dirty="0" smtClean="0"/>
          </a:p>
          <a:p>
            <a:pPr marL="368300" indent="-228600">
              <a:buAutoNum type="arabicPeriod"/>
            </a:pPr>
            <a:r>
              <a:rPr lang="ru-RU" dirty="0" smtClean="0"/>
              <a:t>Распределять </a:t>
            </a:r>
            <a:r>
              <a:rPr lang="ru-RU" dirty="0"/>
              <a:t>их между собой, </a:t>
            </a:r>
            <a:endParaRPr lang="ru-RU" dirty="0" smtClean="0"/>
          </a:p>
          <a:p>
            <a:pPr marL="368300" indent="-228600">
              <a:buAutoNum type="arabicPeriod"/>
            </a:pPr>
            <a:r>
              <a:rPr lang="ru-RU" dirty="0" smtClean="0"/>
              <a:t>Строить </a:t>
            </a:r>
            <a:r>
              <a:rPr lang="ru-RU" dirty="0"/>
              <a:t>оптимальные маршруты посещения пациентов, </a:t>
            </a:r>
            <a:endParaRPr lang="ru-RU" dirty="0" smtClean="0"/>
          </a:p>
          <a:p>
            <a:pPr marL="368300" indent="-228600">
              <a:buAutoNum type="arabicPeriod"/>
            </a:pPr>
            <a:r>
              <a:rPr lang="ru-RU" dirty="0" smtClean="0"/>
              <a:t>Получать </a:t>
            </a:r>
            <a:r>
              <a:rPr lang="ru-RU" dirty="0"/>
              <a:t>доступ к их медицинским данным, </a:t>
            </a:r>
            <a:endParaRPr lang="ru-RU" dirty="0" smtClean="0"/>
          </a:p>
          <a:p>
            <a:pPr marL="368300" indent="-228600">
              <a:buAutoNum type="arabicPeriod"/>
            </a:pPr>
            <a:r>
              <a:rPr lang="ru-RU" dirty="0" smtClean="0"/>
              <a:t>Обмениваться </a:t>
            </a:r>
            <a:r>
              <a:rPr lang="ru-RU" dirty="0"/>
              <a:t>информацией и обратной связью с пациентами и коллегами.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Наше </a:t>
            </a:r>
            <a:r>
              <a:rPr lang="ru-RU" dirty="0"/>
              <a:t>приложение основано на передовых научно-технических решениях, которые используют искусственный интеллект, оптимизацию, телемедицину, безопасность и приватность данных. Предоставляет удобный и интуитивный интерфейс, который облегчает взаимодействие с приложением и повышает удовлетворенность пользователей. Позволяет врачам экономить время и ресурсы, уменьшая время ожидания пациентов, расходы на транспорт, ошибки и пропуски в диагностике и лечении. Способствует повышению качества медицинской помощи.</a:t>
            </a:r>
            <a:endParaRPr lang="ru-RU" dirty="0"/>
          </a:p>
        </p:txBody>
      </p:sp>
      <p:sp>
        <p:nvSpPr>
          <p:cNvPr id="7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517363" y="259165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517362" y="207265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01716" y="1193926"/>
            <a:ext cx="7991638" cy="31392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ru-RU" dirty="0"/>
              <a:t>Мобильное приложение планируется сделать </a:t>
            </a:r>
            <a:r>
              <a:rPr lang="ru-RU" b="1" dirty="0"/>
              <a:t>бесплатным</a:t>
            </a:r>
            <a:r>
              <a:rPr lang="ru-RU" dirty="0" smtClean="0"/>
              <a:t>.</a:t>
            </a:r>
          </a:p>
          <a:p>
            <a:pPr marL="88900" lvl="0" indent="0">
              <a:lnSpc>
                <a:spcPct val="100000"/>
              </a:lnSpc>
              <a:buClr>
                <a:schemeClr val="dk1"/>
              </a:buClr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r>
              <a:rPr lang="ru-RU" dirty="0" smtClean="0"/>
              <a:t>Прибыль </a:t>
            </a:r>
            <a:r>
              <a:rPr lang="ru-RU" dirty="0"/>
              <a:t>будет приносить подключение приложения (программы) к клинике – порядка </a:t>
            </a:r>
            <a:r>
              <a:rPr lang="ru-RU" b="1" dirty="0"/>
              <a:t>7500 руб., </a:t>
            </a:r>
            <a:r>
              <a:rPr lang="ru-RU" dirty="0"/>
              <a:t>техническая поддержка (ежемесячная) – </a:t>
            </a:r>
            <a:r>
              <a:rPr lang="ru-RU" b="1" dirty="0"/>
              <a:t>5000 </a:t>
            </a:r>
            <a:r>
              <a:rPr lang="ru-RU" b="1" dirty="0" smtClean="0"/>
              <a:t>руб.</a:t>
            </a:r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endParaRPr lang="ru-RU" b="1" dirty="0"/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r>
              <a:rPr lang="ru-RU" b="1" dirty="0" smtClean="0"/>
              <a:t>Отношения </a:t>
            </a:r>
            <a:r>
              <a:rPr lang="ru-RU" b="1" dirty="0"/>
              <a:t>с потребителями и поставщиками </a:t>
            </a:r>
            <a:r>
              <a:rPr lang="ru-RU" dirty="0"/>
              <a:t>могут быть выстроены на основе доверия, качества, ценности и удобства. </a:t>
            </a:r>
            <a:endParaRPr lang="ru-RU" dirty="0" smtClean="0"/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endParaRPr lang="ru-RU" dirty="0"/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r>
              <a:rPr lang="ru-RU" b="1" dirty="0" smtClean="0"/>
              <a:t>Финансовые </a:t>
            </a:r>
            <a:r>
              <a:rPr lang="ru-RU" b="1" dirty="0"/>
              <a:t>и иные ресурсы </a:t>
            </a:r>
            <a:r>
              <a:rPr lang="ru-RU" dirty="0"/>
              <a:t>могут быть привлечены участием в </a:t>
            </a:r>
            <a:r>
              <a:rPr lang="ru-RU" dirty="0" err="1"/>
              <a:t>грантовых</a:t>
            </a:r>
            <a:r>
              <a:rPr lang="ru-RU" dirty="0"/>
              <a:t> конкурсах, конференциях, бизнес-инкубаторах, акселераторах. </a:t>
            </a:r>
            <a:endParaRPr lang="ru-RU" dirty="0" smtClean="0"/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endParaRPr lang="ru-RU" dirty="0"/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r>
              <a:rPr lang="ru-RU" dirty="0" smtClean="0"/>
              <a:t>Для </a:t>
            </a:r>
            <a:r>
              <a:rPr lang="ru-RU" b="1" dirty="0"/>
              <a:t>привлечения инвестиций </a:t>
            </a:r>
            <a:r>
              <a:rPr lang="ru-RU" dirty="0"/>
              <a:t>необходимо продемонстрировать потенциал и эффективность приложения, а также его социальную значимость и востребованность на </a:t>
            </a:r>
            <a:r>
              <a:rPr lang="ru-RU" dirty="0" smtClean="0"/>
              <a:t>рынке.</a:t>
            </a:r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endParaRPr lang="ru-RU" dirty="0"/>
          </a:p>
          <a:p>
            <a:pPr marL="317500" lvl="0" indent="-228600">
              <a:lnSpc>
                <a:spcPct val="100000"/>
              </a:lnSpc>
              <a:buClr>
                <a:schemeClr val="dk1"/>
              </a:buClr>
              <a:buAutoNum type="arabicPeriod"/>
            </a:pPr>
            <a:r>
              <a:rPr lang="ru-RU" dirty="0" smtClean="0"/>
              <a:t>Каналы </a:t>
            </a:r>
            <a:r>
              <a:rPr lang="ru-RU" b="1" dirty="0"/>
              <a:t>продвижения и сбыта </a:t>
            </a:r>
            <a:r>
              <a:rPr lang="ru-RU" dirty="0"/>
              <a:t>могут включать рекомендации, участие в выставках, конференциях, конкурсах, сотрудничество с медицинскими ассоциациями, организациями, СМИ и т.д.</a:t>
            </a:r>
            <a:endParaRPr lang="ru-RU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739350" y="159289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739349" y="1580631"/>
            <a:ext cx="1568401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024520" y="621552"/>
            <a:ext cx="3847257" cy="39003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595993" y="1332219"/>
            <a:ext cx="2912131" cy="3189728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105229" y="2360988"/>
            <a:ext cx="2075247" cy="216095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311979" y="3365554"/>
            <a:ext cx="2408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SOM</a:t>
            </a:r>
            <a:r>
              <a:rPr lang="en-US" dirty="0"/>
              <a:t> </a:t>
            </a:r>
            <a:r>
              <a:rPr lang="ru-RU" dirty="0" smtClean="0"/>
              <a:t>786</a:t>
            </a:r>
            <a:r>
              <a:rPr lang="ru-RU" dirty="0" smtClean="0"/>
              <a:t> </a:t>
            </a:r>
            <a:r>
              <a:rPr lang="ru-RU" dirty="0"/>
              <a:t>млн 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8199" y="2020121"/>
            <a:ext cx="24093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SAM </a:t>
            </a:r>
            <a:r>
              <a:rPr lang="ru-RU" dirty="0" smtClean="0"/>
              <a:t>7 млрд руб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817488" y="882437"/>
            <a:ext cx="24691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algn="ctr">
              <a:lnSpc>
                <a:spcPct val="150000"/>
              </a:lnSpc>
              <a:buClr>
                <a:schemeClr val="dk1"/>
              </a:buClr>
              <a:buSzPts val="1200"/>
            </a:pPr>
            <a:r>
              <a:rPr lang="en-US" b="1" dirty="0"/>
              <a:t>TAM </a:t>
            </a:r>
            <a:r>
              <a:rPr lang="ru-RU" dirty="0" smtClean="0"/>
              <a:t>15 млрд руб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18" name="Google Shape;199;p31"/>
          <p:cNvSpPr txBox="1">
            <a:spLocks/>
          </p:cNvSpPr>
          <p:nvPr/>
        </p:nvSpPr>
        <p:spPr>
          <a:xfrm>
            <a:off x="553618" y="2344763"/>
            <a:ext cx="3143254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Мы работаем на рынке </a:t>
            </a:r>
            <a:r>
              <a:rPr lang="ru-RU" b="1" dirty="0" smtClean="0"/>
              <a:t>B2</a:t>
            </a:r>
            <a:r>
              <a:rPr lang="en-US" b="1" dirty="0" smtClean="0"/>
              <a:t>B, B2G</a:t>
            </a:r>
            <a:endParaRPr lang="ru-RU" b="1" dirty="0" smtClean="0"/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endParaRPr lang="ru-RU" b="1" dirty="0"/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 smtClean="0"/>
              <a:t>TAM – </a:t>
            </a:r>
            <a:r>
              <a:rPr lang="ru-RU" b="1" dirty="0" smtClean="0"/>
              <a:t>около </a:t>
            </a:r>
            <a:r>
              <a:rPr lang="en-US" b="1" dirty="0" smtClean="0"/>
              <a:t>15 </a:t>
            </a:r>
            <a:r>
              <a:rPr lang="ru-RU" b="1" dirty="0" smtClean="0"/>
              <a:t>мл</a:t>
            </a:r>
            <a:r>
              <a:rPr lang="ru-RU" b="1" dirty="0" smtClean="0"/>
              <a:t>рд</a:t>
            </a:r>
            <a:r>
              <a:rPr lang="ru-RU" b="1" dirty="0" smtClean="0"/>
              <a:t> руб.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 smtClean="0"/>
              <a:t>SAM – </a:t>
            </a:r>
            <a:r>
              <a:rPr lang="ru-RU" b="1" dirty="0" smtClean="0"/>
              <a:t>около 7</a:t>
            </a:r>
            <a:r>
              <a:rPr lang="en-US" b="1" dirty="0" smtClean="0"/>
              <a:t> </a:t>
            </a:r>
            <a:r>
              <a:rPr lang="ru-RU" b="1" dirty="0" smtClean="0"/>
              <a:t>млрд </a:t>
            </a:r>
            <a:r>
              <a:rPr lang="ru-RU" b="1" dirty="0"/>
              <a:t>руб.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en-US" b="1" dirty="0"/>
              <a:t>SOM - </a:t>
            </a:r>
            <a:r>
              <a:rPr lang="ru-RU" b="1" dirty="0" smtClean="0"/>
              <a:t>786</a:t>
            </a:r>
            <a:r>
              <a:rPr lang="en-US" b="1" dirty="0" smtClean="0"/>
              <a:t> </a:t>
            </a:r>
            <a:r>
              <a:rPr lang="ru-RU" b="1" dirty="0"/>
              <a:t>млн. руб.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444000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72;p29"/>
          <p:cNvSpPr txBox="1">
            <a:spLocks/>
          </p:cNvSpPr>
          <p:nvPr/>
        </p:nvSpPr>
        <p:spPr>
          <a:xfrm>
            <a:off x="456817" y="1219048"/>
            <a:ext cx="5261580" cy="202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406400" lvl="0" indent="-266700">
              <a:buClr>
                <a:schemeClr val="dk1"/>
              </a:buClr>
            </a:pPr>
            <a:r>
              <a:rPr lang="ru-RU" dirty="0"/>
              <a:t>Сформулирована и подтверждена гипотеза;</a:t>
            </a:r>
            <a:br>
              <a:rPr lang="ru-RU" dirty="0"/>
            </a:br>
            <a:endParaRPr lang="ru-RU" dirty="0"/>
          </a:p>
          <a:p>
            <a:pPr marL="406400" indent="-266700">
              <a:buClr>
                <a:schemeClr val="dk1"/>
              </a:buClr>
            </a:pPr>
            <a:r>
              <a:rPr lang="ru-RU" dirty="0"/>
              <a:t>Проведен ряд проблемных интервью </a:t>
            </a:r>
            <a:r>
              <a:rPr lang="en-US" dirty="0"/>
              <a:t>(FFF</a:t>
            </a:r>
            <a:r>
              <a:rPr lang="ru-RU" dirty="0"/>
              <a:t>) – </a:t>
            </a:r>
            <a:r>
              <a:rPr lang="ru-RU" dirty="0" smtClean="0"/>
              <a:t>40</a:t>
            </a:r>
            <a:r>
              <a:rPr lang="ru-RU" dirty="0" smtClean="0"/>
              <a:t> </a:t>
            </a:r>
            <a:r>
              <a:rPr lang="ru-RU" dirty="0"/>
              <a:t>респондентов;</a:t>
            </a:r>
          </a:p>
          <a:p>
            <a:pPr marL="406400" indent="-266700">
              <a:buClr>
                <a:schemeClr val="dk1"/>
              </a:buClr>
            </a:pPr>
            <a:endParaRPr lang="ru-RU" dirty="0"/>
          </a:p>
          <a:p>
            <a:pPr marL="406400" indent="-266700">
              <a:buClr>
                <a:schemeClr val="dk1"/>
              </a:buClr>
            </a:pPr>
            <a:r>
              <a:rPr lang="ru-RU" dirty="0" smtClean="0"/>
              <a:t>Определены конкуренты и преимущества приложения;</a:t>
            </a:r>
          </a:p>
          <a:p>
            <a:pPr marL="406400" indent="-266700">
              <a:buClr>
                <a:schemeClr val="dk1"/>
              </a:buClr>
            </a:pPr>
            <a:endParaRPr lang="ru-RU" dirty="0" smtClean="0"/>
          </a:p>
          <a:p>
            <a:pPr marL="406400" indent="-266700">
              <a:buClr>
                <a:schemeClr val="dk1"/>
              </a:buClr>
            </a:pPr>
            <a:r>
              <a:rPr lang="ru-RU" dirty="0" smtClean="0"/>
              <a:t>Проведены мониторинг и оценка рынка;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406400" indent="-266700">
              <a:buClr>
                <a:schemeClr val="dk1"/>
              </a:buClr>
            </a:pPr>
            <a:r>
              <a:rPr lang="ru-RU" dirty="0"/>
              <a:t>Написано ТЗ для </a:t>
            </a:r>
            <a:r>
              <a:rPr lang="ru-RU" dirty="0" smtClean="0"/>
              <a:t>разработчика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169765" y="463764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401716" y="1342185"/>
            <a:ext cx="7973700" cy="265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270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indent="-311150">
              <a:buClr>
                <a:srgbClr val="132C40"/>
              </a:buClr>
              <a:buSzPts val="1300"/>
              <a:buFont typeface="Raleway"/>
              <a:buAutoNum type="arabicParenR"/>
            </a:pPr>
            <a:r>
              <a:rPr lang="ru-RU" sz="1400" dirty="0"/>
              <a:t>создание </a:t>
            </a:r>
            <a:r>
              <a:rPr lang="ru-RU" sz="1400" dirty="0" smtClean="0"/>
              <a:t>действующего прототипа;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  <a:p>
            <a:pPr indent="-311150">
              <a:buClr>
                <a:srgbClr val="132C40"/>
              </a:buClr>
              <a:buSzPts val="1300"/>
              <a:buFont typeface="Raleway"/>
              <a:buAutoNum type="arabicParenR"/>
            </a:pPr>
            <a:r>
              <a:rPr lang="ru-RU" sz="1400" dirty="0"/>
              <a:t>тест </a:t>
            </a:r>
            <a:r>
              <a:rPr lang="ru-RU" sz="1400" dirty="0" smtClean="0"/>
              <a:t>приложения;</a:t>
            </a:r>
            <a:endParaRPr lang="ru-RU" sz="1400" dirty="0"/>
          </a:p>
          <a:p>
            <a:pPr indent="-311150">
              <a:buClr>
                <a:srgbClr val="132C40"/>
              </a:buClr>
              <a:buSzPts val="1300"/>
              <a:buFont typeface="Raleway"/>
              <a:buAutoNum type="arabicParenR"/>
            </a:pPr>
            <a:endParaRPr lang="ru-RU" sz="1400" dirty="0"/>
          </a:p>
          <a:p>
            <a:pPr indent="-311150">
              <a:buClr>
                <a:srgbClr val="132C40"/>
              </a:buClr>
              <a:buSzPts val="1300"/>
              <a:buFont typeface="Raleway"/>
              <a:buAutoNum type="arabicParenR"/>
            </a:pPr>
            <a:r>
              <a:rPr lang="ru-RU" sz="1400" dirty="0"/>
              <a:t>редактирование кода, анализ результатов;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07968" y="324564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865" y="39848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47EE43-FD48-2B28-8E1D-794D5491E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696" y="2457088"/>
            <a:ext cx="3480102" cy="23169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1144581" y="775278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979577" y="2040452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ru-RU" sz="1400" b="1" dirty="0"/>
              <a:t>Роман </a:t>
            </a:r>
            <a:r>
              <a:rPr lang="ru-RU" sz="1400" b="1" dirty="0" err="1" smtClean="0"/>
              <a:t>Шайхутдинов</a:t>
            </a:r>
            <a:endParaRPr lang="ru-RU" sz="1400" b="1" dirty="0" smtClean="0"/>
          </a:p>
          <a:p>
            <a:pPr marL="406400" lvl="0" indent="-203200">
              <a:buSzPts val="1400"/>
              <a:buNone/>
            </a:pPr>
            <a:endParaRPr lang="ru-RU" sz="1400" dirty="0" smtClean="0"/>
          </a:p>
          <a:p>
            <a:pPr marL="406400" lvl="0" indent="-203200">
              <a:buSzPts val="1400"/>
              <a:buNone/>
            </a:pPr>
            <a:r>
              <a:rPr lang="ru-RU" sz="1400" dirty="0" smtClean="0"/>
              <a:t>Тел</a:t>
            </a:r>
            <a:r>
              <a:rPr lang="ru-RU" sz="1400" dirty="0"/>
              <a:t>.: +7 (937) </a:t>
            </a:r>
            <a:r>
              <a:rPr lang="ru-RU" sz="1400" dirty="0" smtClean="0"/>
              <a:t>173-22-05</a:t>
            </a:r>
          </a:p>
          <a:p>
            <a:pPr marL="406400" lvl="0" indent="-203200">
              <a:buSzPts val="1400"/>
              <a:buNone/>
            </a:pPr>
            <a:r>
              <a:rPr lang="ru-RU" sz="1400" dirty="0" smtClean="0"/>
              <a:t>roma.shaykhutdinov@inbox.ru</a:t>
            </a:r>
            <a:endParaRPr lang="ru-RU" sz="1400" dirty="0"/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660</Words>
  <Application>Microsoft Office PowerPoint</Application>
  <PresentationFormat>Экран (16:9)</PresentationFormat>
  <Paragraphs>103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Calibri</vt:lpstr>
      <vt:lpstr>Raleway SemiBold</vt:lpstr>
      <vt:lpstr>Century Gothic</vt:lpstr>
      <vt:lpstr>Helvetica Neue</vt:lpstr>
      <vt:lpstr>Raleway</vt:lpstr>
      <vt:lpstr>Arial</vt:lpstr>
      <vt:lpstr>Simple Light</vt:lpstr>
      <vt:lpstr>Маршрутизатор посещений на дом  (для врача первичного звена)</vt:lpstr>
      <vt:lpstr>ПРОБЛЕМА</vt:lpstr>
      <vt:lpstr>АКТУАЛЬНОСТЬ</vt:lpstr>
      <vt:lpstr>ЦЕЛЕВАЯ АУДИТОРИЯ</vt:lpstr>
      <vt:lpstr>РЕШЕНИЕ</vt:lpstr>
      <vt:lpstr>РЕШЕНИЕ</vt:lpstr>
      <vt:lpstr>КОНКУРЕНТЫ</vt:lpstr>
      <vt:lpstr>ЦЕННОСТЬ, ЦЕННОСТНОЕ ПРЕДЛОЖЕНИЕ</vt:lpstr>
      <vt:lpstr>БИЗНЕС-МОДЕЛЬ</vt:lpstr>
      <vt:lpstr>РЫНОК</vt:lpstr>
      <vt:lpstr>ТЕКУЩИЕ РЕЗУЛЬТАТЫ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ПОДРУЧНЫЙ мобильное приложение-помощник при РПП</dc:title>
  <dc:creator>Persona</dc:creator>
  <cp:lastModifiedBy>Persona</cp:lastModifiedBy>
  <cp:revision>37</cp:revision>
  <dcterms:modified xsi:type="dcterms:W3CDTF">2023-11-30T07:13:40Z</dcterms:modified>
</cp:coreProperties>
</file>