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66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</p:sldIdLst>
  <p:sldSz cx="12192000" cy="6858000"/>
  <p:notesSz cx="6858000" cy="9144000"/>
  <p:custDataLst>
    <p:tags r:id="rId1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6lFpuDE7mVLaFOw4vyhahVBLP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9"/>
  </p:normalViewPr>
  <p:slideViewPr>
    <p:cSldViewPr snapToGrid="0">
      <p:cViewPr varScale="1">
        <p:scale>
          <a:sx n="128" d="100"/>
          <a:sy n="128" d="100"/>
        </p:scale>
        <p:origin x="-133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tags" Target="tags/tag1.xml"/><Relationship Id="rId19" Type="http://customschemas.google.com/relationships/presentationmetadata" Target="metadata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05104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552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992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009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935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903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0848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6059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8308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04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3264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7301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9557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85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83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271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5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961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645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1124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834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27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287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687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847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7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2222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2650579"/>
            <a:ext cx="12192000" cy="818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7700" b="1" cap="all" dirty="0" smtClean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СФЕРА</a:t>
            </a:r>
            <a:endParaRPr sz="77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7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5023" y="889971"/>
            <a:ext cx="3717608" cy="1417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658" y="254465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300;p21"/>
          <p:cNvSpPr txBox="1"/>
          <p:nvPr/>
        </p:nvSpPr>
        <p:spPr>
          <a:xfrm>
            <a:off x="0" y="3413592"/>
            <a:ext cx="12192000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pPr algn="ctr"/>
            <a:r>
              <a:rPr lang="ru-RU" sz="2800" dirty="0" smtClean="0">
                <a:solidFill>
                  <a:srgbClr val="33A1D8"/>
                </a:solidFill>
              </a:rPr>
              <a:t>ИИ-помощник для людей с ограниченными возможностями</a:t>
            </a:r>
            <a:endParaRPr lang="en-US" sz="2800" dirty="0" smtClean="0">
              <a:solidFill>
                <a:srgbClr val="33A1D8"/>
              </a:solidFill>
            </a:endParaRPr>
          </a:p>
          <a:p>
            <a:pPr algn="ctr"/>
            <a:r>
              <a:rPr lang="ru-RU" sz="2800" dirty="0" smtClean="0">
                <a:solidFill>
                  <a:srgbClr val="33A1D8"/>
                </a:solidFill>
              </a:rPr>
              <a:t>и прототипирование</a:t>
            </a:r>
            <a:r>
              <a:rPr lang="en-US" sz="2800" dirty="0" smtClean="0">
                <a:solidFill>
                  <a:srgbClr val="33A1D8"/>
                </a:solidFill>
              </a:rPr>
              <a:t> </a:t>
            </a:r>
            <a:r>
              <a:rPr lang="ru-RU" sz="2800" dirty="0" smtClean="0">
                <a:solidFill>
                  <a:srgbClr val="33A1D8"/>
                </a:solidFill>
              </a:rPr>
              <a:t>цифровой экосистемы</a:t>
            </a:r>
            <a:endParaRPr lang="en-US" sz="2800" dirty="0" smtClean="0">
              <a:solidFill>
                <a:srgbClr val="33A1D8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Команда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Изображение 3" descr="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9741"/>
            <a:ext cx="12192000" cy="463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5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Проблема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Прямоугольник 2"/>
          <p:cNvSpPr/>
          <p:nvPr/>
        </p:nvSpPr>
        <p:spPr>
          <a:xfrm>
            <a:off x="938603" y="1547912"/>
            <a:ext cx="10749841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/>
              <a:t>К</a:t>
            </a:r>
            <a:r>
              <a:rPr lang="ru-RU" sz="2300" dirty="0" smtClean="0"/>
              <a:t>астдев среди людей с ОВЗ </a:t>
            </a:r>
            <a:r>
              <a:rPr lang="ru-RU" sz="2300" i="1" dirty="0" smtClean="0"/>
              <a:t>(10 человек из разных групп инвалидов)</a:t>
            </a:r>
            <a:r>
              <a:rPr lang="ru-RU" sz="2300" dirty="0" smtClean="0"/>
              <a:t> показал, что</a:t>
            </a:r>
            <a:r>
              <a:rPr lang="ru-RU" sz="2300" dirty="0" smtClean="0"/>
              <a:t>:</a:t>
            </a:r>
          </a:p>
          <a:p>
            <a:endParaRPr lang="ru-RU" sz="2300" dirty="0" smtClean="0"/>
          </a:p>
          <a:p>
            <a:r>
              <a:rPr lang="mr-IN" sz="2300" dirty="0" smtClean="0"/>
              <a:t>–</a:t>
            </a:r>
            <a:r>
              <a:rPr lang="ru-RU" sz="2300" dirty="0" smtClean="0"/>
              <a:t> </a:t>
            </a:r>
            <a:r>
              <a:rPr lang="ru-RU" sz="2300" dirty="0"/>
              <a:t>большинство </a:t>
            </a:r>
            <a:r>
              <a:rPr lang="ru-RU" sz="2300" dirty="0" smtClean="0"/>
              <a:t>из </a:t>
            </a:r>
            <a:r>
              <a:rPr lang="ru-RU" sz="2300" dirty="0" smtClean="0"/>
              <a:t>них ведут </a:t>
            </a:r>
            <a:r>
              <a:rPr lang="ru-RU" sz="2300" b="1" dirty="0" smtClean="0"/>
              <a:t>замкнутый образ жизни,</a:t>
            </a:r>
          </a:p>
          <a:p>
            <a:r>
              <a:rPr lang="mr-IN" sz="2300" dirty="0"/>
              <a:t>–</a:t>
            </a:r>
            <a:r>
              <a:rPr lang="ru-RU" sz="2300" dirty="0"/>
              <a:t> испытывают </a:t>
            </a:r>
            <a:r>
              <a:rPr lang="ru-RU" sz="2300" dirty="0" smtClean="0"/>
              <a:t>большие </a:t>
            </a:r>
            <a:r>
              <a:rPr lang="ru-RU" sz="2300" b="1" dirty="0" smtClean="0">
                <a:solidFill>
                  <a:schemeClr val="tx1"/>
                </a:solidFill>
              </a:rPr>
              <a:t>трудности с социализацией</a:t>
            </a:r>
            <a:r>
              <a:rPr lang="ru-RU" sz="2300" dirty="0" smtClean="0">
                <a:solidFill>
                  <a:schemeClr val="tx1"/>
                </a:solidFill>
              </a:rPr>
              <a:t>,</a:t>
            </a:r>
          </a:p>
          <a:p>
            <a:r>
              <a:rPr lang="mr-IN" sz="2300" dirty="0"/>
              <a:t>–</a:t>
            </a:r>
            <a:r>
              <a:rPr lang="ru-RU" sz="2300" dirty="0"/>
              <a:t> </a:t>
            </a:r>
            <a:r>
              <a:rPr lang="ru-RU" sz="2300" b="1" dirty="0" smtClean="0">
                <a:solidFill>
                  <a:schemeClr val="tx1"/>
                </a:solidFill>
              </a:rPr>
              <a:t>не </a:t>
            </a:r>
            <a:r>
              <a:rPr lang="ru-RU" sz="2300" b="1" dirty="0" smtClean="0">
                <a:solidFill>
                  <a:schemeClr val="tx1"/>
                </a:solidFill>
              </a:rPr>
              <a:t>знают о наличие возможностей и ресурсов для них</a:t>
            </a:r>
            <a:r>
              <a:rPr lang="ru-RU" sz="2300" dirty="0" smtClean="0"/>
              <a:t>, </a:t>
            </a:r>
          </a:p>
          <a:p>
            <a:r>
              <a:rPr lang="mr-IN" sz="2300" dirty="0"/>
              <a:t>–</a:t>
            </a:r>
            <a:r>
              <a:rPr lang="ru-RU" sz="2300" dirty="0"/>
              <a:t> </a:t>
            </a:r>
            <a:r>
              <a:rPr lang="ru-RU" sz="2300" b="1" dirty="0" smtClean="0"/>
              <a:t>не </a:t>
            </a:r>
            <a:r>
              <a:rPr lang="ru-RU" sz="2300" b="1" dirty="0" smtClean="0"/>
              <a:t>с кем поговорить </a:t>
            </a:r>
            <a:r>
              <a:rPr lang="ru-RU" sz="2300" dirty="0" smtClean="0"/>
              <a:t>и </a:t>
            </a:r>
            <a:r>
              <a:rPr lang="ru-RU" sz="2300" b="1" dirty="0" smtClean="0"/>
              <a:t>получить актуальную информацию </a:t>
            </a:r>
            <a:r>
              <a:rPr lang="ru-RU" sz="2300" dirty="0" smtClean="0"/>
              <a:t>по интересующим вопросам. </a:t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>Как следствие, </a:t>
            </a:r>
            <a:r>
              <a:rPr lang="ru-RU" sz="2300" b="1" dirty="0" smtClean="0">
                <a:solidFill>
                  <a:srgbClr val="33A1D8"/>
                </a:solidFill>
              </a:rPr>
              <a:t>многие запросы, боли, проблемы людей с инвалидностью остаются неуслышанными</a:t>
            </a:r>
            <a:r>
              <a:rPr lang="ru-RU" sz="2300" dirty="0" smtClean="0"/>
              <a:t>. А важная информация доходит до них с большими задержками, либо и вовсе проходит мимо. </a:t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417961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Цель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Прямоугольник 1"/>
          <p:cNvSpPr/>
          <p:nvPr/>
        </p:nvSpPr>
        <p:spPr>
          <a:xfrm>
            <a:off x="1089947" y="1681053"/>
            <a:ext cx="991377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solidFill>
                  <a:schemeClr val="tx1"/>
                </a:solidFill>
              </a:rPr>
              <a:t>Создать </a:t>
            </a:r>
            <a:r>
              <a:rPr lang="ru-RU" sz="2300" b="1" dirty="0" smtClean="0">
                <a:solidFill>
                  <a:srgbClr val="33A1D8"/>
                </a:solidFill>
              </a:rPr>
              <a:t>чат</a:t>
            </a:r>
            <a:r>
              <a:rPr lang="ru-RU" sz="2300" b="1" dirty="0">
                <a:solidFill>
                  <a:srgbClr val="33A1D8"/>
                </a:solidFill>
              </a:rPr>
              <a:t>-</a:t>
            </a:r>
            <a:r>
              <a:rPr lang="ru-RU" sz="2300" b="1" dirty="0" smtClean="0">
                <a:solidFill>
                  <a:srgbClr val="33A1D8"/>
                </a:solidFill>
              </a:rPr>
              <a:t>бот </a:t>
            </a:r>
            <a:r>
              <a:rPr lang="ru-RU" sz="2300" b="1" dirty="0">
                <a:solidFill>
                  <a:srgbClr val="33A1D8"/>
                </a:solidFill>
              </a:rPr>
              <a:t>с искусственным интеллектом, </a:t>
            </a:r>
            <a:r>
              <a:rPr lang="ru-RU" sz="2300" dirty="0" smtClean="0"/>
              <a:t>адаптированный под особенности людей с ОВЗ и умеющий:</a:t>
            </a:r>
          </a:p>
          <a:p>
            <a:endParaRPr lang="ru-RU" sz="2300" dirty="0" smtClean="0">
              <a:solidFill>
                <a:schemeClr val="tx1"/>
              </a:solidFill>
            </a:endParaRPr>
          </a:p>
          <a:p>
            <a:r>
              <a:rPr lang="mr-IN" sz="2300" dirty="0" smtClean="0">
                <a:solidFill>
                  <a:schemeClr val="tx1"/>
                </a:solidFill>
              </a:rPr>
              <a:t>–</a:t>
            </a:r>
            <a:r>
              <a:rPr lang="ru-RU" sz="2300" dirty="0" smtClean="0">
                <a:solidFill>
                  <a:schemeClr val="tx1"/>
                </a:solidFill>
              </a:rPr>
              <a:t> вести </a:t>
            </a:r>
            <a:r>
              <a:rPr lang="ru-RU" sz="2300" dirty="0">
                <a:solidFill>
                  <a:schemeClr val="tx1"/>
                </a:solidFill>
              </a:rPr>
              <a:t>дружелюбный разговор с </a:t>
            </a:r>
            <a:r>
              <a:rPr lang="ru-RU" sz="2300" dirty="0" smtClean="0">
                <a:solidFill>
                  <a:schemeClr val="tx1"/>
                </a:solidFill>
              </a:rPr>
              <a:t>пользователем;</a:t>
            </a:r>
          </a:p>
          <a:p>
            <a:r>
              <a:rPr lang="mr-IN" sz="2300" dirty="0">
                <a:solidFill>
                  <a:schemeClr val="tx1"/>
                </a:solidFill>
              </a:rPr>
              <a:t>–</a:t>
            </a:r>
            <a:r>
              <a:rPr lang="ru-RU" sz="2300" dirty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предоставлять актуальную </a:t>
            </a:r>
            <a:r>
              <a:rPr lang="ru-RU" sz="2300" dirty="0">
                <a:solidFill>
                  <a:schemeClr val="tx1"/>
                </a:solidFill>
              </a:rPr>
              <a:t>информацию по </a:t>
            </a:r>
            <a:r>
              <a:rPr lang="ru-RU" sz="2300" dirty="0" smtClean="0">
                <a:solidFill>
                  <a:schemeClr val="tx1"/>
                </a:solidFill>
              </a:rPr>
              <a:t>запросам ЦА;</a:t>
            </a:r>
            <a:endParaRPr lang="ru-RU" sz="2300" dirty="0">
              <a:solidFill>
                <a:schemeClr val="tx1"/>
              </a:solidFill>
            </a:endParaRPr>
          </a:p>
          <a:p>
            <a:r>
              <a:rPr lang="mr-IN" sz="2300" dirty="0">
                <a:solidFill>
                  <a:schemeClr val="tx1"/>
                </a:solidFill>
              </a:rPr>
              <a:t>–</a:t>
            </a:r>
            <a:r>
              <a:rPr lang="ru-RU" sz="2300" dirty="0">
                <a:solidFill>
                  <a:schemeClr val="tx1"/>
                </a:solidFill>
              </a:rPr>
              <a:t> фиксировать </a:t>
            </a:r>
            <a:r>
              <a:rPr lang="ru-RU" sz="2300" dirty="0" smtClean="0">
                <a:solidFill>
                  <a:schemeClr val="tx1"/>
                </a:solidFill>
              </a:rPr>
              <a:t>проблемы и потребности ЦА;</a:t>
            </a:r>
          </a:p>
          <a:p>
            <a:r>
              <a:rPr lang="mr-IN" sz="2300" dirty="0">
                <a:solidFill>
                  <a:schemeClr val="tx1"/>
                </a:solidFill>
              </a:rPr>
              <a:t>–</a:t>
            </a:r>
            <a:r>
              <a:rPr lang="ru-RU" sz="2300" dirty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передавать их социальным службам или НКО для реагирования;</a:t>
            </a:r>
          </a:p>
          <a:p>
            <a:r>
              <a:rPr lang="mr-IN" sz="2300" dirty="0">
                <a:solidFill>
                  <a:schemeClr val="tx1"/>
                </a:solidFill>
              </a:rPr>
              <a:t>–</a:t>
            </a:r>
            <a:r>
              <a:rPr lang="ru-RU" sz="2300" dirty="0">
                <a:solidFill>
                  <a:schemeClr val="tx1"/>
                </a:solidFill>
              </a:rPr>
              <a:t> оказывать </a:t>
            </a:r>
            <a:r>
              <a:rPr lang="ru-RU" sz="2300" dirty="0" smtClean="0">
                <a:solidFill>
                  <a:schemeClr val="tx1"/>
                </a:solidFill>
              </a:rPr>
              <a:t>психологическую поддержку </a:t>
            </a:r>
            <a:r>
              <a:rPr lang="ru-RU" sz="2300" dirty="0">
                <a:solidFill>
                  <a:schemeClr val="tx1"/>
                </a:solidFill>
              </a:rPr>
              <a:t>24/</a:t>
            </a:r>
            <a:r>
              <a:rPr lang="ru-RU" sz="2300" dirty="0" smtClean="0">
                <a:solidFill>
                  <a:schemeClr val="tx1"/>
                </a:solidFill>
              </a:rPr>
              <a:t>7. </a:t>
            </a:r>
          </a:p>
          <a:p>
            <a:endParaRPr lang="ru-RU" sz="2300" dirty="0">
              <a:solidFill>
                <a:schemeClr val="tx1"/>
              </a:solidFill>
            </a:endParaRPr>
          </a:p>
          <a:p>
            <a:r>
              <a:rPr lang="ru-RU" sz="2300" dirty="0" smtClean="0">
                <a:solidFill>
                  <a:schemeClr val="tx1"/>
                </a:solidFill>
              </a:rPr>
              <a:t>Тем самым будет создан </a:t>
            </a:r>
            <a:r>
              <a:rPr lang="ru-RU" sz="2300" b="1" dirty="0" smtClean="0">
                <a:solidFill>
                  <a:srgbClr val="33A1D8"/>
                </a:solidFill>
              </a:rPr>
              <a:t>цифровой сервис</a:t>
            </a:r>
            <a:r>
              <a:rPr lang="ru-RU" sz="2300" dirty="0" smtClean="0">
                <a:solidFill>
                  <a:schemeClr val="tx1"/>
                </a:solidFill>
              </a:rPr>
              <a:t>, который станет незаменимым помощником людей с ОВЗ, а также универсальным инструментом решения их проблем.</a:t>
            </a:r>
            <a:endParaRPr lang="ru-RU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3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Суть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Прямоугольник 1"/>
          <p:cNvSpPr/>
          <p:nvPr/>
        </p:nvSpPr>
        <p:spPr>
          <a:xfrm>
            <a:off x="842326" y="1805489"/>
            <a:ext cx="1063528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solidFill>
                  <a:schemeClr val="tx1"/>
                </a:solidFill>
              </a:rPr>
              <a:t>Апробирование технологии </a:t>
            </a:r>
            <a:r>
              <a:rPr lang="ru-RU" sz="1900" b="1" dirty="0" smtClean="0">
                <a:solidFill>
                  <a:srgbClr val="33A1D8"/>
                </a:solidFill>
              </a:rPr>
              <a:t>Субъектного интеллекта</a:t>
            </a:r>
            <a:r>
              <a:rPr lang="ru-RU" sz="1900" dirty="0" smtClean="0">
                <a:solidFill>
                  <a:schemeClr val="tx1"/>
                </a:solidFill>
              </a:rPr>
              <a:t> </a:t>
            </a:r>
            <a:r>
              <a:rPr lang="ru-RU" sz="1900" i="1" dirty="0" smtClean="0">
                <a:solidFill>
                  <a:schemeClr val="tx1"/>
                </a:solidFill>
              </a:rPr>
              <a:t>(синтез </a:t>
            </a:r>
            <a:r>
              <a:rPr lang="ru-RU" sz="1900" i="1" dirty="0">
                <a:solidFill>
                  <a:schemeClr val="tx1"/>
                </a:solidFill>
              </a:rPr>
              <a:t>искусственного и естественного </a:t>
            </a:r>
            <a:r>
              <a:rPr lang="ru-RU" sz="1900" i="1" dirty="0" smtClean="0">
                <a:solidFill>
                  <a:schemeClr val="tx1"/>
                </a:solidFill>
              </a:rPr>
              <a:t>интеллектов)</a:t>
            </a:r>
            <a:r>
              <a:rPr lang="ru-RU" sz="1900" dirty="0" smtClean="0">
                <a:solidFill>
                  <a:schemeClr val="tx1"/>
                </a:solidFill>
              </a:rPr>
              <a:t> на базе:</a:t>
            </a:r>
          </a:p>
          <a:p>
            <a:endParaRPr lang="ru-RU" sz="1900" b="1" dirty="0">
              <a:solidFill>
                <a:schemeClr val="tx1"/>
              </a:solidFill>
            </a:endParaRPr>
          </a:p>
          <a:p>
            <a:r>
              <a:rPr lang="ru-RU" sz="1900" b="1" dirty="0" smtClean="0">
                <a:solidFill>
                  <a:srgbClr val="33A1D8"/>
                </a:solidFill>
              </a:rPr>
              <a:t>ИИ-помощник</a:t>
            </a:r>
            <a:r>
              <a:rPr lang="ru-RU" sz="1900" dirty="0" smtClean="0">
                <a:solidFill>
                  <a:schemeClr val="tx1"/>
                </a:solidFill>
              </a:rPr>
              <a:t>: оперативное выявление актуальных запросов и проблем людей с ОВЗ.</a:t>
            </a:r>
          </a:p>
          <a:p>
            <a:endParaRPr lang="ru-RU" sz="19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0196" y="3208021"/>
            <a:ext cx="541567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33A1D8"/>
                </a:solidFill>
              </a:rPr>
              <a:t>Цифровая экосистема</a:t>
            </a:r>
            <a:r>
              <a:rPr lang="ru-RU" sz="1900" dirty="0">
                <a:solidFill>
                  <a:schemeClr val="tx1"/>
                </a:solidFill>
              </a:rPr>
              <a:t>: системное повышение уровня жизни людей с инвалидностью через активное вовлечение бизнеса, инвестиционного сообщества, технологического и социального предпринимательства, НКО в решение их проблем. Это достигается посредством их кооперации и синергии ресурсов в рамках единого цифрового пространства. </a:t>
            </a:r>
          </a:p>
        </p:txBody>
      </p:sp>
      <p:pic>
        <p:nvPicPr>
          <p:cNvPr id="4" name="Изображение 3" descr="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690" y="3202963"/>
            <a:ext cx="5443809" cy="255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6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Целевая аудитория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Прямоугольник 1"/>
          <p:cNvSpPr/>
          <p:nvPr/>
        </p:nvSpPr>
        <p:spPr>
          <a:xfrm>
            <a:off x="796135" y="1697224"/>
            <a:ext cx="712730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/>
              <a:t>В России </a:t>
            </a:r>
            <a:r>
              <a:rPr lang="ru-RU" sz="1700" dirty="0"/>
              <a:t>в настоящий момент проживает </a:t>
            </a:r>
            <a:r>
              <a:rPr lang="ru-RU" sz="1700" b="1" dirty="0" smtClean="0">
                <a:solidFill>
                  <a:srgbClr val="33A1D8"/>
                </a:solidFill>
              </a:rPr>
              <a:t>12,5 </a:t>
            </a:r>
            <a:r>
              <a:rPr lang="ru-RU" sz="1700" b="1" dirty="0">
                <a:solidFill>
                  <a:srgbClr val="33A1D8"/>
                </a:solidFill>
              </a:rPr>
              <a:t>млн. </a:t>
            </a:r>
            <a:r>
              <a:rPr lang="ru-RU" sz="1700" b="1" dirty="0" smtClean="0">
                <a:solidFill>
                  <a:srgbClr val="33A1D8"/>
                </a:solidFill>
              </a:rPr>
              <a:t>людей с ОВЗ, </a:t>
            </a:r>
            <a:r>
              <a:rPr lang="ru-RU" sz="1700" dirty="0" smtClean="0">
                <a:solidFill>
                  <a:schemeClr val="tx1"/>
                </a:solidFill>
              </a:rPr>
              <a:t>из </a:t>
            </a:r>
            <a:r>
              <a:rPr lang="ru-RU" sz="1700" dirty="0">
                <a:solidFill>
                  <a:schemeClr val="tx1"/>
                </a:solidFill>
              </a:rPr>
              <a:t>которых </a:t>
            </a:r>
            <a:r>
              <a:rPr lang="ru-RU" sz="1700" dirty="0" smtClean="0">
                <a:solidFill>
                  <a:schemeClr val="tx1"/>
                </a:solidFill>
              </a:rPr>
              <a:t>722 </a:t>
            </a:r>
            <a:r>
              <a:rPr lang="ru-RU" sz="1700" dirty="0">
                <a:solidFill>
                  <a:schemeClr val="tx1"/>
                </a:solidFill>
              </a:rPr>
              <a:t>тыс</a:t>
            </a:r>
            <a:r>
              <a:rPr lang="ru-RU" sz="1700" dirty="0" smtClean="0">
                <a:solidFill>
                  <a:schemeClr val="tx1"/>
                </a:solidFill>
              </a:rPr>
              <a:t>. </a:t>
            </a:r>
            <a:r>
              <a:rPr lang="mr-IN" sz="1700" dirty="0" smtClean="0">
                <a:solidFill>
                  <a:schemeClr val="tx1"/>
                </a:solidFill>
              </a:rPr>
              <a:t>–</a:t>
            </a:r>
            <a:r>
              <a:rPr lang="ru-RU" sz="1700" dirty="0" smtClean="0">
                <a:solidFill>
                  <a:schemeClr val="tx1"/>
                </a:solidFill>
              </a:rPr>
              <a:t> дети-инвалиды</a:t>
            </a: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(8,5</a:t>
            </a:r>
            <a:r>
              <a:rPr lang="en-US" sz="1700" dirty="0" smtClean="0">
                <a:solidFill>
                  <a:schemeClr val="tx1"/>
                </a:solidFill>
              </a:rPr>
              <a:t>% </a:t>
            </a:r>
            <a:r>
              <a:rPr lang="ru-RU" sz="1700" dirty="0">
                <a:solidFill>
                  <a:schemeClr val="tx1"/>
                </a:solidFill>
              </a:rPr>
              <a:t>населения </a:t>
            </a:r>
            <a:r>
              <a:rPr lang="ru-RU" sz="1700" dirty="0" smtClean="0">
                <a:solidFill>
                  <a:schemeClr val="tx1"/>
                </a:solidFill>
              </a:rPr>
              <a:t>страны).</a:t>
            </a:r>
          </a:p>
          <a:p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Вместе с членами их семей </a:t>
            </a:r>
            <a:r>
              <a:rPr lang="mr-IN" sz="1700" dirty="0" smtClean="0">
                <a:solidFill>
                  <a:schemeClr val="tx1"/>
                </a:solidFill>
              </a:rPr>
              <a:t>–</a:t>
            </a:r>
            <a:r>
              <a:rPr lang="ru-RU" sz="1700" dirty="0" smtClean="0">
                <a:solidFill>
                  <a:schemeClr val="tx1"/>
                </a:solidFill>
              </a:rPr>
              <a:t> это около 25 млн. человек. </a:t>
            </a:r>
          </a:p>
          <a:p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Они сегментированы на 9 различных групп инвалидов, каждая из которых имеет свои особенности. </a:t>
            </a:r>
          </a:p>
          <a:p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Проект нацелен на 4 основные целевые группы:</a:t>
            </a:r>
          </a:p>
          <a:p>
            <a:endParaRPr lang="ru-RU" sz="17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700" dirty="0" smtClean="0">
                <a:solidFill>
                  <a:schemeClr val="tx1"/>
                </a:solidFill>
              </a:rPr>
              <a:t>Взрослые-инвалиды </a:t>
            </a:r>
            <a:r>
              <a:rPr lang="ru-RU" sz="1700" i="1" dirty="0" smtClean="0">
                <a:solidFill>
                  <a:schemeClr val="tx1"/>
                </a:solidFill>
              </a:rPr>
              <a:t>(в т.ч. ставшие инвалидами в зоне проведения СВО)</a:t>
            </a:r>
          </a:p>
          <a:p>
            <a:pPr marL="342900" indent="-342900">
              <a:buAutoNum type="arabicPeriod"/>
            </a:pPr>
            <a:r>
              <a:rPr lang="ru-RU" sz="1700" dirty="0" smtClean="0">
                <a:solidFill>
                  <a:schemeClr val="tx1"/>
                </a:solidFill>
              </a:rPr>
              <a:t>Дети-инвалиды.</a:t>
            </a:r>
          </a:p>
          <a:p>
            <a:pPr marL="342900" indent="-342900">
              <a:buAutoNum type="arabicPeriod"/>
            </a:pPr>
            <a:r>
              <a:rPr lang="ru-RU" sz="1700" dirty="0" smtClean="0">
                <a:solidFill>
                  <a:schemeClr val="tx1"/>
                </a:solidFill>
              </a:rPr>
              <a:t>Семьи и опекуны инвалидов. </a:t>
            </a:r>
            <a:r>
              <a:rPr lang="ru-RU" sz="1700" dirty="0" smtClean="0"/>
              <a:t> </a:t>
            </a:r>
          </a:p>
          <a:p>
            <a:pPr marL="342900" indent="-342900">
              <a:buAutoNum type="arabicPeriod"/>
            </a:pPr>
            <a:r>
              <a:rPr lang="ru-RU" sz="1700" dirty="0" smtClean="0"/>
              <a:t>Все, кто вовлечен в сферу поддержки людей с ОВЗ.</a:t>
            </a:r>
          </a:p>
        </p:txBody>
      </p:sp>
      <p:pic>
        <p:nvPicPr>
          <p:cNvPr id="3" name="Изображение 2" descr="755689507094306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402598"/>
            <a:ext cx="4063999" cy="545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38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Стейкхолдеры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Изображение 3" descr="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0" y="1409298"/>
            <a:ext cx="10682583" cy="476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1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Текущая стадия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1" y="1501813"/>
            <a:ext cx="11511244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1. </a:t>
            </a:r>
            <a:r>
              <a:rPr lang="ru-RU" sz="1800" b="1" dirty="0" smtClean="0">
                <a:solidFill>
                  <a:srgbClr val="33A1D8"/>
                </a:solidFill>
                <a:latin typeface="Gilroy Light"/>
                <a:ea typeface="Gilroy Light"/>
                <a:cs typeface="Gilroy Light"/>
                <a:sym typeface="Gilroy Light"/>
              </a:rPr>
              <a:t>Идея </a:t>
            </a:r>
          </a:p>
          <a:p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  <a:p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Осуществлено концептуальное проектирование ИИ-помощника и цифровой экосистемы. </a:t>
            </a:r>
          </a:p>
          <a:p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  <a:p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2. </a:t>
            </a:r>
            <a:r>
              <a:rPr lang="ru-RU" sz="1800" b="1" dirty="0" smtClean="0">
                <a:solidFill>
                  <a:srgbClr val="33A1D8"/>
                </a:solidFill>
                <a:latin typeface="Gilroy Light"/>
                <a:ea typeface="Gilroy Light"/>
                <a:cs typeface="Gilroy Light"/>
                <a:sym typeface="Gilroy Light"/>
              </a:rPr>
              <a:t>Федеральный партнер</a:t>
            </a:r>
          </a:p>
          <a:p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  <a:p>
            <a:pPr lvl="4"/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Подписано Соглашение о стратегическом партнерстве с </a:t>
            </a:r>
            <a:r>
              <a:rPr lang="ru-RU" sz="1800" b="1" dirty="0">
                <a:latin typeface="Gilroy Light"/>
                <a:ea typeface="Gilroy Light"/>
                <a:cs typeface="Gilroy Light"/>
                <a:sym typeface="Gilroy Light"/>
              </a:rPr>
              <a:t>Союзом российских городов </a:t>
            </a:r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/>
            </a:r>
            <a:b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</a:br>
            <a:r>
              <a:rPr lang="ru-RU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(</a:t>
            </a:r>
            <a:r>
              <a:rPr lang="ru-RU" sz="1800" i="1" dirty="0">
                <a:latin typeface="Gilroy Light"/>
                <a:ea typeface="Gilroy Light"/>
                <a:cs typeface="Gilroy Light"/>
                <a:sym typeface="Gilroy Light"/>
              </a:rPr>
              <a:t>крупнейшее в России объединение городов на уровне </a:t>
            </a:r>
            <a:r>
              <a:rPr lang="ru-RU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мэров </a:t>
            </a:r>
            <a:r>
              <a:rPr lang="mr-IN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–</a:t>
            </a:r>
            <a:r>
              <a:rPr lang="ru-RU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 в Союз входят </a:t>
            </a:r>
            <a:br>
              <a:rPr lang="ru-RU" sz="1800" i="1" dirty="0" smtClean="0">
                <a:latin typeface="Gilroy Light"/>
                <a:ea typeface="Gilroy Light"/>
                <a:cs typeface="Gilroy Light"/>
                <a:sym typeface="Gilroy Light"/>
              </a:rPr>
            </a:br>
            <a:r>
              <a:rPr lang="ru-RU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92 города, из них 67 </a:t>
            </a:r>
            <a:r>
              <a:rPr lang="mr-IN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–</a:t>
            </a:r>
            <a:r>
              <a:rPr lang="ru-RU" sz="1800" i="1" dirty="0" smtClean="0">
                <a:latin typeface="Gilroy Light"/>
                <a:ea typeface="Gilroy Light"/>
                <a:cs typeface="Gilroy Light"/>
                <a:sym typeface="Gilroy Light"/>
              </a:rPr>
              <a:t> региональные центры)</a:t>
            </a:r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, который заинтересован в развитии </a:t>
            </a:r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/>
            </a:r>
            <a:b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</a:br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доступной </a:t>
            </a:r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для инвалидов среды в городах своего присутствия</a:t>
            </a:r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.</a:t>
            </a:r>
          </a:p>
          <a:p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  <a:p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3. </a:t>
            </a:r>
            <a:r>
              <a:rPr lang="ru-RU" sz="1800" b="1" dirty="0" smtClean="0">
                <a:solidFill>
                  <a:srgbClr val="33A1D8"/>
                </a:solidFill>
                <a:latin typeface="Gilroy Light"/>
                <a:ea typeface="Gilroy Light"/>
                <a:cs typeface="Gilroy Light"/>
                <a:sym typeface="Gilroy Light"/>
              </a:rPr>
              <a:t>Наличие поддержки</a:t>
            </a:r>
          </a:p>
          <a:p>
            <a:endParaRPr lang="ru-RU" sz="1800" dirty="0" smtClean="0">
              <a:latin typeface="Gilroy Light"/>
              <a:ea typeface="Gilroy Light"/>
              <a:cs typeface="Gilroy Light"/>
              <a:sym typeface="Gilroy Light"/>
            </a:endParaRPr>
          </a:p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Проект Платформы получил высокую оценку </a:t>
            </a:r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>Комиссии </a:t>
            </a:r>
            <a:r>
              <a:rPr lang="ru-RU" sz="1800" b="1" dirty="0">
                <a:latin typeface="Gilroy Light"/>
                <a:ea typeface="Gilroy Light"/>
                <a:cs typeface="Gilroy Light"/>
                <a:sym typeface="Gilroy Light"/>
              </a:rPr>
              <a:t>при Президенте РФ по делам инвалидов</a:t>
            </a:r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. Советник Президента РФ А.Ю.Левицкая поручила </a:t>
            </a:r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профильным министерствам, </a:t>
            </a:r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а также общественным организациям </a:t>
            </a:r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инвалидов и </a:t>
            </a:r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экспертам рассмотреть перспективы реализации данного проекта. </a:t>
            </a:r>
          </a:p>
          <a:p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Изображение 2" descr="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164" y="2526280"/>
            <a:ext cx="1775902" cy="206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План реализации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0" y="1053325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Основные этапы и контрольные точки, ведущие к промежуточным и конечным результатам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E68EA474-2D8B-DD2C-E136-F5D37988D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527758"/>
              </p:ext>
            </p:extLst>
          </p:nvPr>
        </p:nvGraphicFramePr>
        <p:xfrm>
          <a:off x="678612" y="2033486"/>
          <a:ext cx="11443736" cy="3921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653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27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987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057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0579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139802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Архипелаг-2023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АСИ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Грантовое</a:t>
                      </a:r>
                      <a:r>
                        <a:rPr lang="ru-RU" baseline="0" dirty="0" smtClean="0">
                          <a:solidFill>
                            <a:srgbClr val="000000"/>
                          </a:solidFill>
                        </a:rPr>
                        <a:t> финансирование Фонда поддержки инноваций или Сколково</a:t>
                      </a: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Разработка ИИ-помощника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Создание концептуального образа Будущего сферы поддержки инвалидов</a:t>
                      </a:r>
                    </a:p>
                    <a:p>
                      <a:pPr algn="ctr"/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Формирование</a:t>
                      </a:r>
                      <a:r>
                        <a:rPr lang="ru-RU" baseline="0" dirty="0" smtClean="0">
                          <a:solidFill>
                            <a:srgbClr val="000000"/>
                          </a:solidFill>
                        </a:rPr>
                        <a:t> комьюнити</a:t>
                      </a:r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Создание цифровой экосистемы для системного повышения уровня жизни людей с ОВЗ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71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4 кв. 2023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1 кв. 2024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2 кв. 2024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3 кв. 2024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4 кв. 2024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1 кв. 2025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4C86421-A11A-CD21-E24B-AB5A2D9205C5}"/>
              </a:ext>
            </a:extLst>
          </p:cNvPr>
          <p:cNvSpPr txBox="1"/>
          <p:nvPr/>
        </p:nvSpPr>
        <p:spPr>
          <a:xfrm>
            <a:off x="4603630" y="1478438"/>
            <a:ext cx="2984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2023-2025 гОДЫ</a:t>
            </a:r>
            <a:endParaRPr lang="ru-RU" sz="24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</p:spTree>
    <p:extLst>
      <p:ext uri="{BB962C8B-B14F-4D97-AF65-F5344CB8AC3E}">
        <p14:creationId xmlns:p14="http://schemas.microsoft.com/office/powerpoint/2010/main" val="487866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Стоимость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588068" y="1567675"/>
            <a:ext cx="11013199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Прямоугольник 11"/>
          <p:cNvSpPr/>
          <p:nvPr/>
        </p:nvSpPr>
        <p:spPr>
          <a:xfrm>
            <a:off x="786212" y="1747946"/>
            <a:ext cx="1046348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Потребность в финансировании на текущей стадии проекта оценивается в </a:t>
            </a:r>
            <a:r>
              <a:rPr lang="ru-RU" sz="2300" b="1" dirty="0" smtClean="0">
                <a:solidFill>
                  <a:srgbClr val="33A1D8"/>
                </a:solidFill>
              </a:rPr>
              <a:t>4 млн.руб. </a:t>
            </a:r>
          </a:p>
          <a:p>
            <a:endParaRPr lang="ru-RU" sz="2300" b="1" dirty="0">
              <a:solidFill>
                <a:srgbClr val="33A1D8"/>
              </a:solidFill>
            </a:endParaRPr>
          </a:p>
          <a:p>
            <a:r>
              <a:rPr lang="ru-RU" sz="2300" dirty="0" smtClean="0"/>
              <a:t>На эти средства мы планируем решить следующие задачи: </a:t>
            </a:r>
          </a:p>
          <a:p>
            <a:endParaRPr lang="ru-RU" sz="2300" dirty="0"/>
          </a:p>
          <a:p>
            <a:r>
              <a:rPr lang="en-US" sz="2400" dirty="0" smtClean="0"/>
              <a:t>—</a:t>
            </a:r>
            <a:r>
              <a:rPr lang="ru-RU" sz="2400" dirty="0" smtClean="0"/>
              <a:t> </a:t>
            </a:r>
            <a:r>
              <a:rPr lang="ru-RU" sz="2300" dirty="0" smtClean="0"/>
              <a:t>Структурирование проекта (концепция, финансовая модель, ТЗ);</a:t>
            </a:r>
          </a:p>
          <a:p>
            <a:r>
              <a:rPr lang="en-US" sz="2400" dirty="0" smtClean="0"/>
              <a:t>—</a:t>
            </a:r>
            <a:r>
              <a:rPr lang="ru-RU" sz="2400" dirty="0" smtClean="0"/>
              <a:t> </a:t>
            </a:r>
            <a:r>
              <a:rPr lang="ru-RU" sz="2400" dirty="0"/>
              <a:t>Разработка </a:t>
            </a:r>
            <a:r>
              <a:rPr lang="ru-RU" sz="2400" dirty="0" smtClean="0"/>
              <a:t>ИИ-помощника для людей с ОВЗ на основе </a:t>
            </a:r>
            <a:r>
              <a:rPr lang="en-US" sz="2400" dirty="0" smtClean="0"/>
              <a:t>YandexGPT</a:t>
            </a:r>
            <a:r>
              <a:rPr lang="ru-RU" sz="2400" dirty="0" smtClean="0"/>
              <a:t>;</a:t>
            </a:r>
          </a:p>
          <a:p>
            <a:r>
              <a:rPr lang="en-US" sz="2400" dirty="0"/>
              <a:t>—</a:t>
            </a:r>
            <a:r>
              <a:rPr lang="ru-RU" sz="2400" dirty="0"/>
              <a:t> Разработка концептуального «Образа будущего» сферы поддержки людей с ОВЗ на основе лучших мировых практик;</a:t>
            </a:r>
          </a:p>
          <a:p>
            <a:r>
              <a:rPr lang="en-US" sz="2800" dirty="0" smtClean="0"/>
              <a:t>—</a:t>
            </a:r>
            <a:r>
              <a:rPr lang="ru-RU" sz="2800" dirty="0" smtClean="0"/>
              <a:t> </a:t>
            </a:r>
            <a:r>
              <a:rPr lang="ru-RU" sz="2400" dirty="0" smtClean="0"/>
              <a:t>Формирование </a:t>
            </a:r>
            <a:r>
              <a:rPr lang="ru-RU" sz="2400" dirty="0" smtClean="0"/>
              <a:t>ядра комьюнити;</a:t>
            </a:r>
          </a:p>
          <a:p>
            <a:r>
              <a:rPr lang="en-US" sz="2400" dirty="0"/>
              <a:t>—</a:t>
            </a:r>
            <a:r>
              <a:rPr lang="ru-RU" sz="2400" dirty="0"/>
              <a:t> </a:t>
            </a:r>
            <a:r>
              <a:rPr lang="ru-RU" sz="2300" dirty="0" smtClean="0"/>
              <a:t>Создание </a:t>
            </a:r>
            <a:r>
              <a:rPr lang="ru-RU" sz="2300" dirty="0"/>
              <a:t>прототипа цифровой </a:t>
            </a:r>
            <a:r>
              <a:rPr lang="ru-RU" sz="2300" dirty="0" smtClean="0"/>
              <a:t>экосистемы.</a:t>
            </a:r>
            <a:endParaRPr lang="ru-RU" sz="2300" dirty="0"/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79630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Ресурсное обеспечение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Прямоугольник 11"/>
          <p:cNvSpPr/>
          <p:nvPr/>
        </p:nvSpPr>
        <p:spPr>
          <a:xfrm>
            <a:off x="1203682" y="1765412"/>
            <a:ext cx="10036986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rgbClr val="33A1D8"/>
                </a:solidFill>
              </a:rPr>
              <a:t>Профессиональная команда</a:t>
            </a:r>
            <a:r>
              <a:rPr lang="ru-RU" sz="2100" dirty="0"/>
              <a:t>, необходимая для решения этих задач, полностью сформирована. </a:t>
            </a:r>
          </a:p>
          <a:p>
            <a:endParaRPr lang="ru-RU" sz="2100" b="1" dirty="0">
              <a:solidFill>
                <a:srgbClr val="33A1D8"/>
              </a:solidFill>
            </a:endParaRPr>
          </a:p>
          <a:p>
            <a:r>
              <a:rPr lang="ru-RU" sz="2100" dirty="0"/>
              <a:t>Достигнута договоренность о слиянии в </a:t>
            </a:r>
            <a:r>
              <a:rPr lang="ru-RU" sz="2100" b="1" dirty="0">
                <a:solidFill>
                  <a:srgbClr val="33A1D8"/>
                </a:solidFill>
              </a:rPr>
              <a:t>единый образовательно-технологический хаб с холдингом «Я – уникум»</a:t>
            </a:r>
            <a:r>
              <a:rPr lang="ru-RU" sz="2100" dirty="0"/>
              <a:t>, который на практике реализовал полный цикл обучения и реабилитации детей-инвалидов </a:t>
            </a:r>
            <a:r>
              <a:rPr lang="ru-RU" sz="2100" i="1" dirty="0"/>
              <a:t>(детский центр дошкольного развития – школа – колледж – ВУЗ – центр комплексной медицинской реабилитации)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Есть возможность привлекать к сотрудничеству </a:t>
            </a:r>
            <a:r>
              <a:rPr lang="ru-RU" sz="2100" b="1" dirty="0" smtClean="0">
                <a:solidFill>
                  <a:srgbClr val="33A1D8"/>
                </a:solidFill>
              </a:rPr>
              <a:t>экспертов 16-ти проектных офисов Союза российских городов </a:t>
            </a:r>
            <a:r>
              <a:rPr lang="ru-RU" sz="2100" i="1" dirty="0" smtClean="0"/>
              <a:t>(согласно соглашению о стратегическом партнерстве)</a:t>
            </a:r>
            <a:r>
              <a:rPr lang="ru-RU" sz="2100" dirty="0" smtClean="0"/>
              <a:t>. 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786794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РИСКИ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9F9D3DED-6EF4-B558-2508-4D8022B2C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81933"/>
              </p:ext>
            </p:extLst>
          </p:nvPr>
        </p:nvGraphicFramePr>
        <p:xfrm>
          <a:off x="336000" y="2024200"/>
          <a:ext cx="11520000" cy="384047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909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624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850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580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235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8803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№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Уровень </a:t>
                      </a: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(низкий/высокий/средний) 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Тип риска (внутренний/ внешний)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Действия по предотвращению рисков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Вероятность расформирования команды</a:t>
                      </a:r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Низкий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Внутренний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Договоры, соглашения</a:t>
                      </a:r>
                      <a:r>
                        <a:rPr lang="ru-RU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Расширение круга экспертов. Опора на волонтеров и ядро комьюнити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</a:t>
                      </a: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Невыполнение договоренностей со стороны партнеров</a:t>
                      </a:r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Юридическое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закрепление всех договоренностей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Вероятность быстрой смены проблемных зон ЦА</a:t>
                      </a:r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Низкий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Ставка на коммуникацию и обратную связь с ЦА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2807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</a:t>
                      </a: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Недостаточное финансирование</a:t>
                      </a:r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Обращение в несколько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Фондов и источников финансирования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420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ЗАПРОС НА ПОДДЕРЖКУ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68BC3AD-6366-A09A-F619-CAF685154A46}"/>
              </a:ext>
            </a:extLst>
          </p:cNvPr>
          <p:cNvSpPr txBox="1"/>
          <p:nvPr/>
        </p:nvSpPr>
        <p:spPr>
          <a:xfrm>
            <a:off x="7287491" y="5443041"/>
            <a:ext cx="4568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33A1D8"/>
                </a:solidFill>
                <a:latin typeface="Gilroy Light"/>
                <a:ea typeface="Gilroy Light"/>
                <a:cs typeface="Gilroy Light"/>
                <a:sym typeface="Gilroy Light"/>
              </a:rPr>
              <a:t>Контакты: </a:t>
            </a:r>
          </a:p>
          <a:p>
            <a:pPr algn="r"/>
            <a:r>
              <a:rPr lang="en-US" sz="1600" b="1" dirty="0">
                <a:latin typeface="Gilroy Light"/>
                <a:ea typeface="Gilroy Light"/>
                <a:cs typeface="Gilroy Light"/>
                <a:sym typeface="Gilroy Light"/>
              </a:rPr>
              <a:t>Tel/Whatsapp</a:t>
            </a:r>
            <a:r>
              <a:rPr lang="en-US" sz="1600" dirty="0">
                <a:latin typeface="Gilroy Light"/>
                <a:ea typeface="Gilroy Light"/>
                <a:cs typeface="Gilroy Light"/>
                <a:sym typeface="Gilroy Light"/>
              </a:rPr>
              <a:t>: +</a:t>
            </a:r>
            <a:r>
              <a:rPr lang="en-US" sz="1600" dirty="0" smtClean="0">
                <a:latin typeface="Gilroy Light"/>
                <a:ea typeface="Gilroy Light"/>
                <a:cs typeface="Gilroy Light"/>
                <a:sym typeface="Gilroy Light"/>
              </a:rPr>
              <a:t>79185426375</a:t>
            </a:r>
            <a:endParaRPr lang="ru-RU" sz="1600" dirty="0" smtClean="0">
              <a:latin typeface="Gilroy Light"/>
              <a:ea typeface="Gilroy Light"/>
              <a:cs typeface="Gilroy Light"/>
              <a:sym typeface="Gilroy Light"/>
            </a:endParaRPr>
          </a:p>
          <a:p>
            <a:pPr algn="r"/>
            <a:r>
              <a:rPr lang="en-US" sz="1600" b="1" dirty="0" smtClean="0">
                <a:latin typeface="Gilroy Light"/>
                <a:ea typeface="Gilroy Light"/>
                <a:cs typeface="Gilroy Light"/>
                <a:sym typeface="Gilroy Light"/>
              </a:rPr>
              <a:t>E-mail</a:t>
            </a:r>
            <a:r>
              <a:rPr lang="en-US" sz="1600" dirty="0" smtClean="0">
                <a:latin typeface="Gilroy Light"/>
                <a:ea typeface="Gilroy Light"/>
                <a:cs typeface="Gilroy Light"/>
                <a:sym typeface="Gilroy Light"/>
              </a:rPr>
              <a:t>: futurograd@gmail.com</a:t>
            </a:r>
            <a:endParaRPr lang="ru-RU" sz="1600" dirty="0" smtClean="0">
              <a:latin typeface="Gilroy Light"/>
              <a:ea typeface="Gilroy Light"/>
              <a:cs typeface="Gilroy Light"/>
              <a:sym typeface="Gilroy Light"/>
            </a:endParaRPr>
          </a:p>
          <a:p>
            <a:pPr algn="r"/>
            <a:r>
              <a:rPr lang="en-US" sz="1600" b="1" dirty="0">
                <a:latin typeface="Gilroy Light"/>
                <a:ea typeface="Gilroy Light"/>
                <a:cs typeface="Gilroy Light"/>
                <a:sym typeface="Gilroy Light"/>
              </a:rPr>
              <a:t>Telegram</a:t>
            </a:r>
            <a:r>
              <a:rPr lang="en-US" sz="1600" dirty="0">
                <a:latin typeface="Gilroy Light"/>
                <a:ea typeface="Gilroy Light"/>
                <a:cs typeface="Gilroy Light"/>
                <a:sym typeface="Gilroy Light"/>
              </a:rPr>
              <a:t>: @futurograd</a:t>
            </a:r>
          </a:p>
          <a:p>
            <a:pPr algn="r"/>
            <a:endParaRPr lang="en-US" sz="1600" dirty="0">
              <a:latin typeface="Gilroy Light"/>
              <a:ea typeface="Gilroy Light"/>
              <a:cs typeface="Gilroy Light"/>
              <a:sym typeface="Gilroy Ligh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0835" y="1742325"/>
            <a:ext cx="10605654" cy="3985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Содействие необходимо в решении следующих задач:</a:t>
            </a:r>
          </a:p>
          <a:p>
            <a:endParaRPr lang="ru-RU" sz="2300" dirty="0"/>
          </a:p>
          <a:p>
            <a:r>
              <a:rPr lang="en-US" sz="2300" dirty="0"/>
              <a:t>—</a:t>
            </a:r>
            <a:r>
              <a:rPr lang="ru-RU" sz="2300" dirty="0"/>
              <a:t> П</a:t>
            </a:r>
            <a:r>
              <a:rPr lang="ru-RU" sz="2300" dirty="0" smtClean="0"/>
              <a:t>олучение </a:t>
            </a:r>
            <a:r>
              <a:rPr lang="ru-RU" sz="2300" b="1" dirty="0" smtClean="0"/>
              <a:t>грантового финансирования </a:t>
            </a:r>
            <a:r>
              <a:rPr lang="ru-RU" sz="2300" dirty="0" smtClean="0"/>
              <a:t>и иных форм финансовой поддержки в размере 4 млн.руб. </a:t>
            </a:r>
            <a:r>
              <a:rPr lang="ru-RU" sz="2300" i="1" dirty="0" smtClean="0"/>
              <a:t>(Фонд содействия инновациям, Сколково)</a:t>
            </a:r>
            <a:r>
              <a:rPr lang="ru-RU" sz="2300" dirty="0" smtClean="0"/>
              <a:t>;</a:t>
            </a:r>
          </a:p>
          <a:p>
            <a:endParaRPr lang="ru-RU" sz="2300" dirty="0"/>
          </a:p>
          <a:p>
            <a:r>
              <a:rPr lang="en-US" sz="2300" dirty="0"/>
              <a:t>—</a:t>
            </a:r>
            <a:r>
              <a:rPr lang="ru-RU" sz="2300" dirty="0"/>
              <a:t> </a:t>
            </a:r>
            <a:r>
              <a:rPr lang="ru-RU" sz="2300" dirty="0" smtClean="0"/>
              <a:t>Расширение круга потенциальных </a:t>
            </a:r>
            <a:r>
              <a:rPr lang="ru-RU" sz="2300" b="1" dirty="0" smtClean="0"/>
              <a:t>партнеров </a:t>
            </a:r>
            <a:r>
              <a:rPr lang="ru-RU" sz="2300" i="1" dirty="0" smtClean="0"/>
              <a:t>(НКО, работающие с инвалидами)</a:t>
            </a:r>
            <a:r>
              <a:rPr lang="ru-RU" sz="2300" dirty="0" smtClean="0"/>
              <a:t>;</a:t>
            </a:r>
          </a:p>
          <a:p>
            <a:endParaRPr lang="ru-RU" sz="2300" dirty="0"/>
          </a:p>
          <a:p>
            <a:r>
              <a:rPr lang="en-US" sz="2300" dirty="0"/>
              <a:t>—</a:t>
            </a:r>
            <a:r>
              <a:rPr lang="ru-RU" sz="2300" dirty="0"/>
              <a:t> </a:t>
            </a:r>
            <a:r>
              <a:rPr lang="en-US" sz="2300" b="1" dirty="0" smtClean="0"/>
              <a:t>PR</a:t>
            </a:r>
            <a:r>
              <a:rPr lang="ru-RU" sz="2300" b="1" dirty="0" smtClean="0"/>
              <a:t>-поддержка </a:t>
            </a:r>
            <a:r>
              <a:rPr lang="ru-RU" sz="2300" dirty="0" smtClean="0"/>
              <a:t>и связи со СМИ;</a:t>
            </a:r>
          </a:p>
          <a:p>
            <a:endParaRPr lang="ru-RU" sz="2300" dirty="0"/>
          </a:p>
          <a:p>
            <a:r>
              <a:rPr lang="en-US" sz="2300" dirty="0" smtClean="0"/>
              <a:t>—</a:t>
            </a:r>
            <a:r>
              <a:rPr lang="ru-RU" sz="2300" dirty="0" smtClean="0"/>
              <a:t> </a:t>
            </a:r>
            <a:r>
              <a:rPr lang="ru-RU" sz="2300" b="1" dirty="0" smtClean="0"/>
              <a:t>Письма поддержки </a:t>
            </a:r>
            <a:r>
              <a:rPr lang="ru-RU" sz="2300" dirty="0" smtClean="0"/>
              <a:t>для грантового финансирования. 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19797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786</Words>
  <Application>Microsoft Macintosh PowerPoint</Application>
  <PresentationFormat>Другой</PresentationFormat>
  <Paragraphs>169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1_Тема Office</vt:lpstr>
      <vt:lpstr>СФЕРА</vt:lpstr>
      <vt:lpstr>Команда проекта </vt:lpstr>
      <vt:lpstr>Проблема</vt:lpstr>
      <vt:lpstr>Цель проекта </vt:lpstr>
      <vt:lpstr>Суть проекта</vt:lpstr>
      <vt:lpstr>Целевая аудитория</vt:lpstr>
      <vt:lpstr>Стейкхолдеры</vt:lpstr>
      <vt:lpstr>Текущая стадия проекта</vt:lpstr>
      <vt:lpstr>План реализации проекта</vt:lpstr>
      <vt:lpstr>Стоимость проекта</vt:lpstr>
      <vt:lpstr>Ресурсное обеспечение</vt:lpstr>
      <vt:lpstr>РИСКИ</vt:lpstr>
      <vt:lpstr>ЗАПРОС НА ПОДДЕРЖКУ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emz.metall@gmail.com</dc:creator>
  <cp:lastModifiedBy>Нео</cp:lastModifiedBy>
  <cp:revision>108</cp:revision>
  <dcterms:created xsi:type="dcterms:W3CDTF">2019-02-20T19:21:15Z</dcterms:created>
  <dcterms:modified xsi:type="dcterms:W3CDTF">2023-07-26T15:43:59Z</dcterms:modified>
</cp:coreProperties>
</file>