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7" r:id="rId4"/>
    <p:sldId id="259" r:id="rId5"/>
    <p:sldId id="260" r:id="rId6"/>
    <p:sldId id="268" r:id="rId7"/>
    <p:sldId id="262" r:id="rId8"/>
    <p:sldId id="269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965562-F120-5397-E0F8-731AEBD1AA8C}" v="50" dt="2025-10-31T02:07:29.582"/>
    <p1510:client id="{14BA6928-1872-1513-9A88-B55954C43DB5}" v="83" dt="2025-10-31T02:13:10.910"/>
    <p1510:client id="{3D95C62A-6D32-240B-053E-F100B519E8F0}" v="192" dt="2025-10-31T02:09:31.554"/>
    <p1510:client id="{5B53B3F6-BB23-FEC7-043F-40A87C0375EE}" v="88" dt="2025-10-31T02:50:49.753"/>
    <p1510:client id="{67EDA937-0779-495B-AC05-639D4BC5A32E}" v="1138" dt="2025-10-31T03:16:31.557"/>
    <p1510:client id="{A4962C63-99BC-148F-6904-7FC77DD0B894}" v="1" dt="2025-10-31T01:35:28.849"/>
    <p1510:client id="{DE66BC74-0E8A-D9AA-F041-F6CBD0A38EDA}" v="20" dt="2025-10-31T02:58:32.368"/>
    <p1510:client id="{DF50A65A-32AD-2F2C-F183-131EA33FE28E}" v="224" dt="2025-10-31T03:08:42.369"/>
    <p1510:client id="{EB2C5AA2-7190-0DB2-12F8-F96B5BD4C078}" v="304" dt="2025-10-31T03:17:58.0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2277" y="4272176"/>
            <a:ext cx="5483087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Calibri" panose="020B0604020202020204" pitchFamily="34" charset="0"/>
              <a:buChar char="-"/>
            </a:pPr>
            <a:r>
              <a:rPr lang="ru-RU">
                <a:solidFill>
                  <a:srgbClr val="0A2F41"/>
                </a:solidFill>
                <a:latin typeface="Constantia"/>
              </a:rPr>
              <a:t>Веб-платформа, которая превращает мысли и ассоциации в визуальный бриф и дизайн-макет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8566CA68-CCB6-87A9-9308-B0B9A4E579FD}"/>
              </a:ext>
            </a:extLst>
          </p:cNvPr>
          <p:cNvSpPr/>
          <p:nvPr/>
        </p:nvSpPr>
        <p:spPr>
          <a:xfrm>
            <a:off x="8732090" y="3718468"/>
            <a:ext cx="4930617" cy="47940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6A57A9D-3FC4-96D7-7754-0F71277A2225}"/>
              </a:ext>
            </a:extLst>
          </p:cNvPr>
          <p:cNvSpPr/>
          <p:nvPr/>
        </p:nvSpPr>
        <p:spPr>
          <a:xfrm>
            <a:off x="7133546" y="3718468"/>
            <a:ext cx="4930617" cy="47940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4190F1B-15DA-E9BC-84FB-2957D50C8C16}"/>
              </a:ext>
            </a:extLst>
          </p:cNvPr>
          <p:cNvSpPr/>
          <p:nvPr/>
        </p:nvSpPr>
        <p:spPr>
          <a:xfrm>
            <a:off x="-1960759" y="-2924185"/>
            <a:ext cx="4930617" cy="479400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32524DC-04DE-1731-1E14-CEB853C12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" y="119743"/>
            <a:ext cx="8229600" cy="543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A89FFA-91FA-0395-DFDF-33304704A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10574-AE08-D097-EDC4-3D454948E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38" y="189279"/>
            <a:ext cx="10515600" cy="1325563"/>
          </a:xfrm>
        </p:spPr>
        <p:txBody>
          <a:bodyPr/>
          <a:lstStyle/>
          <a:p>
            <a:r>
              <a:rPr lang="ru-RU" b="1">
                <a:solidFill>
                  <a:schemeClr val="accent1">
                    <a:lumMod val="49000"/>
                  </a:schemeClr>
                </a:solidFill>
                <a:latin typeface="Constantia"/>
              </a:rPr>
              <a:t>Суть идеи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B50AC2-1D0D-2B84-B211-8F2524B08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623" y="1517894"/>
            <a:ext cx="5646700" cy="412324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400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ЦА: </a:t>
            </a:r>
            <a:r>
              <a:rPr lang="ru-RU" sz="2400" err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фаундеры</a:t>
            </a:r>
            <a:r>
              <a:rPr lang="ru-RU" sz="2400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 стартапов, продуктовые менеджеры, маркетологи малого бизнеса</a:t>
            </a:r>
          </a:p>
          <a:p>
            <a:r>
              <a:rPr lang="ru-RU" sz="2400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Проблема: </a:t>
            </a:r>
            <a:r>
              <a:rPr lang="ru-RU" sz="2400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Заказчик и дизайнер не понимают друг друга. Это стоит времени, денег и нервов.</a:t>
            </a:r>
            <a:endParaRPr lang="ru-RU"/>
          </a:p>
          <a:p>
            <a:r>
              <a:rPr lang="ru-RU" sz="2400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Наше преимущество:</a:t>
            </a:r>
            <a:r>
              <a:rPr lang="ru-RU" sz="2400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 NANNO</a:t>
            </a:r>
            <a:r>
              <a:rPr lang="ru-RU" sz="2400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 </a:t>
            </a:r>
            <a:r>
              <a:rPr lang="ru-RU" sz="2400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не заменяет дизайнера, он создаёт макет и бриф, понятный с первого раза. Это экономит часы общения и деньги на переделках.</a:t>
            </a:r>
            <a:endParaRPr lang="ru-RU" sz="2400">
              <a:solidFill>
                <a:srgbClr val="0A2F41"/>
              </a:solidFill>
              <a:latin typeface="Constantia"/>
            </a:endParaRPr>
          </a:p>
          <a:p>
            <a:endParaRPr lang="ru-RU" sz="2400">
              <a:solidFill>
                <a:srgbClr val="0A2F41"/>
              </a:solidFill>
              <a:latin typeface="Constantia"/>
            </a:endParaRPr>
          </a:p>
        </p:txBody>
      </p:sp>
      <p:pic>
        <p:nvPicPr>
          <p:cNvPr id="4" name="Рисунок 3" descr="Изображение выглядит как зарисовка, рисунок, графическая вставка, Штриховая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EA3CEDF-FD9E-E184-9641-6417A8918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7960" y="5645402"/>
            <a:ext cx="1407407" cy="802746"/>
          </a:xfrm>
          <a:prstGeom prst="rect">
            <a:avLst/>
          </a:prstGeom>
        </p:spPr>
      </p:pic>
      <p:pic>
        <p:nvPicPr>
          <p:cNvPr id="5" name="Рисунок 4" descr="Изображение выглядит как логотип, символ, Шриф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BB5F957-3F74-65CB-7D90-B2EAC85EE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372" y="5648068"/>
            <a:ext cx="1406453" cy="8131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6C5902-818A-D937-5724-32B57C71F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647" y="3733891"/>
            <a:ext cx="1159328" cy="11049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круг, Графика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B2363F5-9FE5-584A-AC6D-4BA4814FA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3233" y="3579580"/>
            <a:ext cx="1279071" cy="12681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C920B4-2812-F16B-06C8-61B2CEC36007}"/>
              </a:ext>
            </a:extLst>
          </p:cNvPr>
          <p:cNvSpPr txBox="1"/>
          <p:nvPr/>
        </p:nvSpPr>
        <p:spPr>
          <a:xfrm>
            <a:off x="7734540" y="4212353"/>
            <a:ext cx="30289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>
                <a:solidFill>
                  <a:srgbClr val="0A2F41"/>
                </a:solidFill>
                <a:latin typeface="Constantia"/>
              </a:rPr>
              <a:t>Существующие решения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036AEA-EC2F-E915-0A87-B1FA79E806CF}"/>
              </a:ext>
            </a:extLst>
          </p:cNvPr>
          <p:cNvSpPr txBox="1"/>
          <p:nvPr/>
        </p:nvSpPr>
        <p:spPr>
          <a:xfrm>
            <a:off x="6657095" y="2505768"/>
            <a:ext cx="13877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>
                <a:solidFill>
                  <a:schemeClr val="accent1">
                    <a:lumMod val="49000"/>
                  </a:schemeClr>
                </a:solidFill>
                <a:latin typeface="Constantia"/>
              </a:rPr>
              <a:t>Заказчик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BA5EFD-7989-1437-5952-2493EFDED1E4}"/>
              </a:ext>
            </a:extLst>
          </p:cNvPr>
          <p:cNvSpPr txBox="1"/>
          <p:nvPr/>
        </p:nvSpPr>
        <p:spPr>
          <a:xfrm>
            <a:off x="9468627" y="2480223"/>
            <a:ext cx="24500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>
                <a:solidFill>
                  <a:schemeClr val="accent1">
                    <a:lumMod val="49000"/>
                  </a:schemeClr>
                </a:solidFill>
                <a:latin typeface="Constantia"/>
              </a:rPr>
              <a:t>Дизайнер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6974E42-69E1-7C6E-CEB1-FD1A02622D51}"/>
              </a:ext>
            </a:extLst>
          </p:cNvPr>
          <p:cNvCxnSpPr/>
          <p:nvPr/>
        </p:nvCxnSpPr>
        <p:spPr>
          <a:xfrm>
            <a:off x="7857938" y="2688869"/>
            <a:ext cx="1606423" cy="43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331AA4F-5ED6-EBF5-E3D9-734A65280DE6}"/>
              </a:ext>
            </a:extLst>
          </p:cNvPr>
          <p:cNvSpPr txBox="1"/>
          <p:nvPr/>
        </p:nvSpPr>
        <p:spPr>
          <a:xfrm>
            <a:off x="7802263" y="2315717"/>
            <a:ext cx="171921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1600">
                <a:latin typeface="Constantia"/>
              </a:rPr>
              <a:t>недопонимание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8F534BDF-BB41-EDB5-111B-7526DC644977}"/>
              </a:ext>
            </a:extLst>
          </p:cNvPr>
          <p:cNvCxnSpPr>
            <a:cxnSpLocks/>
          </p:cNvCxnSpPr>
          <p:nvPr/>
        </p:nvCxnSpPr>
        <p:spPr>
          <a:xfrm flipH="1" flipV="1">
            <a:off x="7809732" y="2780303"/>
            <a:ext cx="1659291" cy="1742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D612D4-D09D-07CA-0847-D268FAB17C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466093" y="460576"/>
            <a:ext cx="1223597" cy="1252903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A522334-BD11-ACAC-1F2F-E06646C91482}"/>
              </a:ext>
            </a:extLst>
          </p:cNvPr>
          <p:cNvSpPr/>
          <p:nvPr/>
        </p:nvSpPr>
        <p:spPr>
          <a:xfrm>
            <a:off x="732854" y="274721"/>
            <a:ext cx="11249047" cy="630195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A69416B-8564-4A18-B2F5-A71C588AC6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0258" y="-199736"/>
            <a:ext cx="23145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3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8858DE-BFCB-8369-DECC-1974AB45E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>
            <a:extLst>
              <a:ext uri="{FF2B5EF4-FFF2-40B4-BE49-F238E27FC236}">
                <a16:creationId xmlns:a16="http://schemas.microsoft.com/office/drawing/2014/main" id="{DEE8DBE7-C91E-D04F-518C-150C5D8AFFA4}"/>
              </a:ext>
            </a:extLst>
          </p:cNvPr>
          <p:cNvSpPr/>
          <p:nvPr/>
        </p:nvSpPr>
        <p:spPr>
          <a:xfrm>
            <a:off x="10147399" y="687176"/>
            <a:ext cx="1018634" cy="97354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645BD9-E619-E713-9384-D0F74E6F8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73" y="335817"/>
            <a:ext cx="10515600" cy="1325563"/>
          </a:xfrm>
        </p:spPr>
        <p:txBody>
          <a:bodyPr/>
          <a:lstStyle/>
          <a:p>
            <a:r>
              <a:rPr lang="ru-RU" b="1">
                <a:solidFill>
                  <a:srgbClr val="0A2F41"/>
                </a:solidFill>
                <a:latin typeface="Constantia"/>
              </a:rPr>
              <a:t>Проблема</a:t>
            </a:r>
            <a:r>
              <a:rPr lang="ru-RU">
                <a:solidFill>
                  <a:srgbClr val="0A2F41"/>
                </a:solidFill>
                <a:latin typeface="Constantia"/>
              </a:rPr>
              <a:t> и текущие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4E6196-2E5F-0372-253B-BE015EBBA7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02680" y="1256665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ru-RU">
              <a:latin typeface="Constantia"/>
            </a:endParaRPr>
          </a:p>
          <a:p>
            <a:endParaRPr lang="ru-RU">
              <a:latin typeface="Constantia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B35944-E1FD-9D06-3EC3-B7D6A367E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074" y="1658809"/>
            <a:ext cx="5231295" cy="249603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buFont typeface="Arial"/>
              <a:buChar char="•"/>
            </a:pPr>
            <a:r>
              <a:rPr lang="ru-RU" sz="2000">
                <a:solidFill>
                  <a:srgbClr val="0A2F41"/>
                </a:solidFill>
                <a:latin typeface="Constantia"/>
              </a:rPr>
              <a:t>Заказчики </a:t>
            </a:r>
            <a:r>
              <a:rPr lang="ru-RU" sz="2000" b="1">
                <a:solidFill>
                  <a:srgbClr val="0A2F41"/>
                </a:solidFill>
                <a:latin typeface="Constantia"/>
              </a:rPr>
              <a:t>не умеют точно объяснить</a:t>
            </a:r>
            <a:r>
              <a:rPr lang="ru-RU" sz="2000">
                <a:solidFill>
                  <a:srgbClr val="0A2F41"/>
                </a:solidFill>
                <a:latin typeface="Constantia"/>
              </a:rPr>
              <a:t>, чего хотят от дизайна.</a:t>
            </a:r>
          </a:p>
          <a:p>
            <a:pPr algn="just">
              <a:buFont typeface="Arial"/>
              <a:buChar char="•"/>
            </a:pPr>
            <a:r>
              <a:rPr lang="ru-RU" sz="2000" b="1">
                <a:solidFill>
                  <a:srgbClr val="0A2F41"/>
                </a:solidFill>
                <a:latin typeface="Constantia"/>
              </a:rPr>
              <a:t>Дизайнеры тратят часы</a:t>
            </a:r>
            <a:r>
              <a:rPr lang="ru-RU" sz="2000">
                <a:solidFill>
                  <a:srgbClr val="0A2F41"/>
                </a:solidFill>
                <a:latin typeface="Constantia"/>
              </a:rPr>
              <a:t> на расшифровку мыслей клиента и бесконечные правки.</a:t>
            </a:r>
          </a:p>
          <a:p>
            <a:pPr algn="just">
              <a:buFont typeface="Arial"/>
              <a:buChar char="•"/>
            </a:pPr>
            <a:r>
              <a:rPr lang="ru-RU" sz="2000">
                <a:solidFill>
                  <a:srgbClr val="0A2F41"/>
                </a:solidFill>
                <a:latin typeface="Constantia"/>
              </a:rPr>
              <a:t>В итоге теряются </a:t>
            </a:r>
            <a:r>
              <a:rPr lang="ru-RU" sz="2000" b="1">
                <a:solidFill>
                  <a:srgbClr val="0A2F41"/>
                </a:solidFill>
                <a:latin typeface="Constantia"/>
              </a:rPr>
              <a:t>время, деньги и энергия</a:t>
            </a:r>
            <a:r>
              <a:rPr lang="ru-RU" sz="2000">
                <a:solidFill>
                  <a:srgbClr val="0A2F41"/>
                </a:solidFill>
                <a:latin typeface="Constantia"/>
              </a:rPr>
              <a:t> с обеих сторон, а результат часто не соответствует ожиданиям.</a:t>
            </a:r>
            <a:endParaRPr lang="ru-RU" sz="2000">
              <a:solidFill>
                <a:srgbClr val="0A2F4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A2461C-4F5A-EFF9-304F-0D3D6A0CB647}"/>
              </a:ext>
            </a:extLst>
          </p:cNvPr>
          <p:cNvSpPr txBox="1"/>
          <p:nvPr/>
        </p:nvSpPr>
        <p:spPr>
          <a:xfrm>
            <a:off x="6245532" y="1454058"/>
            <a:ext cx="2973434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8800">
                <a:solidFill>
                  <a:schemeClr val="accent1">
                    <a:lumMod val="49000"/>
                  </a:schemeClr>
                </a:solidFill>
                <a:latin typeface="Constantia"/>
              </a:rPr>
              <a:t>62%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C85981-F8B0-B00C-EE87-423CE94EC126}"/>
              </a:ext>
            </a:extLst>
          </p:cNvPr>
          <p:cNvSpPr txBox="1"/>
          <p:nvPr/>
        </p:nvSpPr>
        <p:spPr>
          <a:xfrm>
            <a:off x="5712651" y="2587647"/>
            <a:ext cx="328018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>
                <a:solidFill>
                  <a:srgbClr val="0A2F41"/>
                </a:solidFill>
                <a:latin typeface="Constantia"/>
              </a:rPr>
              <a:t>Недоверие потребителей к ИИ контенту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47D7AA-36D7-B888-0B92-BD1957688853}"/>
              </a:ext>
            </a:extLst>
          </p:cNvPr>
          <p:cNvSpPr txBox="1"/>
          <p:nvPr/>
        </p:nvSpPr>
        <p:spPr>
          <a:xfrm>
            <a:off x="8763391" y="2812561"/>
            <a:ext cx="2783840" cy="17235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8800">
                <a:solidFill>
                  <a:srgbClr val="0A2F41"/>
                </a:solidFill>
                <a:latin typeface="Constantia"/>
                <a:ea typeface="Aptos"/>
                <a:cs typeface="Aptos"/>
              </a:rPr>
              <a:t>61</a:t>
            </a:r>
            <a:r>
              <a:rPr lang="ru-RU" sz="8800" b="0" i="0" u="none" strike="noStrike" baseline="0">
                <a:solidFill>
                  <a:srgbClr val="0A2F41"/>
                </a:solidFill>
                <a:latin typeface="Constantia"/>
                <a:ea typeface="Aptos"/>
                <a:cs typeface="Aptos"/>
              </a:rPr>
              <a:t>%</a:t>
            </a:r>
            <a:endParaRPr lang="ru-RU" sz="8800">
              <a:solidFill>
                <a:srgbClr val="0A2F41"/>
              </a:solidFill>
              <a:latin typeface="Constantia"/>
            </a:endParaRPr>
          </a:p>
          <a:p>
            <a:pPr algn="ctr"/>
            <a:endParaRPr lang="ru-RU">
              <a:solidFill>
                <a:srgbClr val="0A2F41"/>
              </a:solidFill>
              <a:latin typeface="Constanti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8F6C9A-DB55-7014-6F82-22092FE315BE}"/>
              </a:ext>
            </a:extLst>
          </p:cNvPr>
          <p:cNvSpPr txBox="1"/>
          <p:nvPr/>
        </p:nvSpPr>
        <p:spPr>
          <a:xfrm>
            <a:off x="7730585" y="3973115"/>
            <a:ext cx="40436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>
                <a:solidFill>
                  <a:srgbClr val="0A2F41"/>
                </a:solidFill>
                <a:latin typeface="Constantia"/>
              </a:rPr>
              <a:t>Использование брендами ИИ для </a:t>
            </a:r>
          </a:p>
          <a:p>
            <a:pPr algn="ctr"/>
            <a:r>
              <a:rPr lang="ru-RU">
                <a:solidFill>
                  <a:srgbClr val="0A2F41"/>
                </a:solidFill>
                <a:latin typeface="Constantia"/>
              </a:rPr>
              <a:t>снижения нагрузки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E4506A-CE68-814F-46FF-AF410DA6032D}"/>
              </a:ext>
            </a:extLst>
          </p:cNvPr>
          <p:cNvSpPr txBox="1"/>
          <p:nvPr/>
        </p:nvSpPr>
        <p:spPr>
          <a:xfrm>
            <a:off x="6235700" y="5867400"/>
            <a:ext cx="4521200" cy="9017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BAA035-7B99-8E25-F1B2-421CBD21FE53}"/>
              </a:ext>
            </a:extLst>
          </p:cNvPr>
          <p:cNvSpPr txBox="1"/>
          <p:nvPr/>
        </p:nvSpPr>
        <p:spPr>
          <a:xfrm>
            <a:off x="5448789" y="5269523"/>
            <a:ext cx="6096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solidFill>
                  <a:srgbClr val="0A2F41"/>
                </a:solidFill>
                <a:latin typeface="Constantia"/>
              </a:rPr>
              <a:t>Противоречие</a:t>
            </a:r>
            <a:r>
              <a:rPr lang="en-US" b="1">
                <a:solidFill>
                  <a:srgbClr val="0A2F41"/>
                </a:solidFill>
                <a:latin typeface="Constantia"/>
              </a:rPr>
              <a:t>:</a:t>
            </a:r>
            <a:r>
              <a:rPr lang="en-US">
                <a:solidFill>
                  <a:srgbClr val="0A2F41"/>
                </a:solidFill>
                <a:latin typeface="Constantia"/>
              </a:rPr>
              <a:t>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бренды</a:t>
            </a:r>
            <a:r>
              <a:rPr lang="en-US">
                <a:solidFill>
                  <a:srgbClr val="0A2F41"/>
                </a:solidFill>
                <a:latin typeface="Constantia"/>
              </a:rPr>
              <a:t>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стремятся</a:t>
            </a:r>
            <a:r>
              <a:rPr lang="en-US">
                <a:solidFill>
                  <a:srgbClr val="0A2F41"/>
                </a:solidFill>
                <a:latin typeface="Constantia"/>
              </a:rPr>
              <a:t> к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автоматизации</a:t>
            </a:r>
            <a:r>
              <a:rPr lang="en-US">
                <a:solidFill>
                  <a:srgbClr val="0A2F41"/>
                </a:solidFill>
                <a:latin typeface="Constantia"/>
              </a:rPr>
              <a:t>,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но</a:t>
            </a:r>
            <a:r>
              <a:rPr lang="en-US">
                <a:solidFill>
                  <a:srgbClr val="0A2F41"/>
                </a:solidFill>
                <a:latin typeface="Constantia"/>
              </a:rPr>
              <a:t>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теряют</a:t>
            </a:r>
            <a:r>
              <a:rPr lang="en-US">
                <a:solidFill>
                  <a:srgbClr val="0A2F41"/>
                </a:solidFill>
                <a:latin typeface="Constantia"/>
              </a:rPr>
              <a:t>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доверие</a:t>
            </a:r>
            <a:r>
              <a:rPr lang="en-US">
                <a:solidFill>
                  <a:srgbClr val="0A2F41"/>
                </a:solidFill>
                <a:latin typeface="Constantia"/>
              </a:rPr>
              <a:t>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аудитории</a:t>
            </a:r>
            <a:r>
              <a:rPr lang="en-US">
                <a:solidFill>
                  <a:srgbClr val="0A2F41"/>
                </a:solidFill>
                <a:latin typeface="Constantia"/>
              </a:rPr>
              <a:t>,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когда</a:t>
            </a:r>
            <a:r>
              <a:rPr lang="en-US">
                <a:solidFill>
                  <a:srgbClr val="0A2F41"/>
                </a:solidFill>
                <a:latin typeface="Constantia"/>
              </a:rPr>
              <a:t>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коммуникация</a:t>
            </a:r>
            <a:r>
              <a:rPr lang="en-US">
                <a:solidFill>
                  <a:srgbClr val="0A2F41"/>
                </a:solidFill>
                <a:latin typeface="Constantia"/>
              </a:rPr>
              <a:t>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теряет</a:t>
            </a:r>
            <a:r>
              <a:rPr lang="en-US">
                <a:solidFill>
                  <a:srgbClr val="0A2F41"/>
                </a:solidFill>
                <a:latin typeface="Constantia"/>
              </a:rPr>
              <a:t>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человеческое</a:t>
            </a:r>
            <a:r>
              <a:rPr lang="en-US">
                <a:solidFill>
                  <a:srgbClr val="0A2F41"/>
                </a:solidFill>
                <a:latin typeface="Constantia"/>
              </a:rPr>
              <a:t> </a:t>
            </a:r>
            <a:r>
              <a:rPr lang="en-US" err="1">
                <a:solidFill>
                  <a:srgbClr val="0A2F41"/>
                </a:solidFill>
                <a:latin typeface="Constantia"/>
              </a:rPr>
              <a:t>звучание</a:t>
            </a:r>
            <a:r>
              <a:rPr lang="en-US">
                <a:solidFill>
                  <a:srgbClr val="0A2F41"/>
                </a:solidFill>
                <a:latin typeface="Constantia"/>
              </a:rPr>
              <a:t>.</a:t>
            </a:r>
          </a:p>
          <a:p>
            <a:pPr algn="ctr"/>
            <a:endParaRPr lang="ru-RU">
              <a:solidFill>
                <a:srgbClr val="0A2F41"/>
              </a:solidFill>
              <a:latin typeface="Constantia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0CACC20-E41A-4AA1-2190-CF22B9205EC0}"/>
              </a:ext>
            </a:extLst>
          </p:cNvPr>
          <p:cNvSpPr/>
          <p:nvPr/>
        </p:nvSpPr>
        <p:spPr>
          <a:xfrm>
            <a:off x="432450" y="274721"/>
            <a:ext cx="11249047" cy="630195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129E8CB-5920-DA78-2E45-FF9F5D2FEFFB}"/>
              </a:ext>
            </a:extLst>
          </p:cNvPr>
          <p:cNvSpPr/>
          <p:nvPr/>
        </p:nvSpPr>
        <p:spPr>
          <a:xfrm>
            <a:off x="10293937" y="833714"/>
            <a:ext cx="1018634" cy="97354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Изображение выглядит как черны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295093A-6C98-64BD-859E-CA0A9C8F7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4535365"/>
            <a:ext cx="1589942" cy="1582615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5F238B4-DFFA-2444-E3CD-2E3E3A632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440" y="227445"/>
            <a:ext cx="23145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05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96E659-B3F0-B7DB-5810-2B5A8A506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91" y="168852"/>
            <a:ext cx="10515600" cy="1325563"/>
          </a:xfrm>
        </p:spPr>
        <p:txBody>
          <a:bodyPr/>
          <a:lstStyle/>
          <a:p>
            <a:r>
              <a:rPr lang="ru-RU">
                <a:solidFill>
                  <a:srgbClr val="0A2F41"/>
                </a:solidFill>
                <a:latin typeface="Constantia"/>
              </a:rPr>
              <a:t>Проблема и </a:t>
            </a:r>
            <a:r>
              <a:rPr lang="ru-RU" b="1">
                <a:solidFill>
                  <a:srgbClr val="0A2F41"/>
                </a:solidFill>
                <a:latin typeface="Constantia"/>
              </a:rPr>
              <a:t>текущие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FB14F4-F0C3-21D6-79B0-F70A4DD48E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1401" y="1495159"/>
            <a:ext cx="6659418" cy="121289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ru-RU" sz="2200" b="1">
                <a:solidFill>
                  <a:schemeClr val="accent1">
                    <a:lumMod val="49000"/>
                  </a:schemeClr>
                </a:solidFill>
                <a:latin typeface="Constantia"/>
                <a:ea typeface="+mn-lt"/>
                <a:cs typeface="+mn-lt"/>
              </a:rPr>
              <a:t>Наше Решение:</a:t>
            </a:r>
            <a:endParaRPr lang="ru-RU" sz="2200">
              <a:solidFill>
                <a:schemeClr val="accent1">
                  <a:lumMod val="49000"/>
                </a:schemeClr>
              </a:solidFill>
              <a:latin typeface="Constantia"/>
            </a:endParaRPr>
          </a:p>
          <a:p>
            <a:pPr marL="0" indent="0" algn="ctr">
              <a:buNone/>
            </a:pPr>
            <a:r>
              <a:rPr lang="ru-RU" sz="2200" b="1">
                <a:solidFill>
                  <a:schemeClr val="accent1">
                    <a:lumMod val="49000"/>
                  </a:schemeClr>
                </a:solidFill>
                <a:latin typeface="Constantia"/>
                <a:ea typeface="+mn-lt"/>
                <a:cs typeface="+mn-lt"/>
              </a:rPr>
              <a:t>Создание за минуту макета и ТЗ, которое дизайнер поймет без единого вопроса.</a:t>
            </a:r>
            <a:endParaRPr lang="ru-RU" sz="2200">
              <a:solidFill>
                <a:schemeClr val="accent1">
                  <a:lumMod val="49000"/>
                </a:schemeClr>
              </a:solidFill>
              <a:latin typeface="Constantia"/>
            </a:endParaRPr>
          </a:p>
          <a:p>
            <a:pPr marL="0" indent="0">
              <a:buNone/>
            </a:pPr>
            <a:endParaRPr lang="en-US">
              <a:latin typeface="Constantia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5D0113-97BB-12BE-B0EE-C4E71820D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3543" y="2810122"/>
            <a:ext cx="5039038" cy="224490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ru-RU" sz="2200" b="1">
                <a:solidFill>
                  <a:schemeClr val="accent1">
                    <a:lumMod val="49000"/>
                  </a:schemeClr>
                </a:solidFill>
                <a:latin typeface="Constantia"/>
              </a:rPr>
              <a:t>Ценностное предложение (Value </a:t>
            </a:r>
            <a:r>
              <a:rPr lang="ru-RU" sz="2200" b="1" err="1">
                <a:solidFill>
                  <a:schemeClr val="accent1">
                    <a:lumMod val="49000"/>
                  </a:schemeClr>
                </a:solidFill>
                <a:latin typeface="Constantia"/>
              </a:rPr>
              <a:t>Proposition</a:t>
            </a:r>
            <a:r>
              <a:rPr lang="ru-RU" sz="2200" b="1">
                <a:solidFill>
                  <a:schemeClr val="accent1">
                    <a:lumMod val="49000"/>
                  </a:schemeClr>
                </a:solidFill>
                <a:latin typeface="Constantia"/>
              </a:rPr>
              <a:t>)</a:t>
            </a:r>
            <a:endParaRPr lang="en-US" sz="2200" b="1">
              <a:solidFill>
                <a:schemeClr val="accent1">
                  <a:lumMod val="49000"/>
                </a:schemeClr>
              </a:solidFill>
              <a:latin typeface="Constantia"/>
            </a:endParaRPr>
          </a:p>
          <a:p>
            <a:pPr marL="0" indent="0" algn="ctr">
              <a:buNone/>
            </a:pPr>
            <a:r>
              <a:rPr lang="ru-RU" sz="2000" b="1">
                <a:solidFill>
                  <a:schemeClr val="accent1">
                    <a:lumMod val="49000"/>
                  </a:schemeClr>
                </a:solidFill>
                <a:latin typeface="Constantia"/>
              </a:rPr>
              <a:t>Для заказчиков:</a:t>
            </a:r>
            <a:endParaRPr lang="ru-RU" sz="2000">
              <a:solidFill>
                <a:schemeClr val="accent1">
                  <a:lumMod val="49000"/>
                </a:schemeClr>
              </a:solidFill>
              <a:latin typeface="Constantia"/>
            </a:endParaRPr>
          </a:p>
          <a:p>
            <a:r>
              <a:rPr lang="ru-RU" sz="2000">
                <a:solidFill>
                  <a:schemeClr val="accent1">
                    <a:lumMod val="49000"/>
                  </a:schemeClr>
                </a:solidFill>
                <a:latin typeface="Constantia"/>
              </a:rPr>
              <a:t>Экономия </a:t>
            </a:r>
            <a:r>
              <a:rPr lang="ru-RU" sz="2000" b="1">
                <a:solidFill>
                  <a:schemeClr val="accent1">
                    <a:lumMod val="49000"/>
                  </a:schemeClr>
                </a:solidFill>
                <a:latin typeface="Constantia"/>
              </a:rPr>
              <a:t>времени и денег</a:t>
            </a:r>
            <a:r>
              <a:rPr lang="ru-RU" sz="2000">
                <a:solidFill>
                  <a:schemeClr val="accent1">
                    <a:lumMod val="49000"/>
                  </a:schemeClr>
                </a:solidFill>
                <a:latin typeface="Constantia"/>
              </a:rPr>
              <a:t> — меньше правок и недопонимания.</a:t>
            </a:r>
          </a:p>
          <a:p>
            <a:pPr marL="0" indent="0" algn="ctr">
              <a:buNone/>
            </a:pPr>
            <a:r>
              <a:rPr lang="ru-RU" sz="2000" b="1">
                <a:solidFill>
                  <a:schemeClr val="accent1">
                    <a:lumMod val="49000"/>
                  </a:schemeClr>
                </a:solidFill>
                <a:latin typeface="Constantia"/>
              </a:rPr>
              <a:t>Для дизайнеров:</a:t>
            </a:r>
            <a:endParaRPr lang="ru-RU" sz="2000">
              <a:solidFill>
                <a:schemeClr val="accent1">
                  <a:lumMod val="49000"/>
                </a:schemeClr>
              </a:solidFill>
              <a:latin typeface="Constantia"/>
            </a:endParaRPr>
          </a:p>
          <a:p>
            <a:r>
              <a:rPr lang="ru-RU" sz="2000">
                <a:solidFill>
                  <a:schemeClr val="accent1">
                    <a:lumMod val="49000"/>
                  </a:schemeClr>
                </a:solidFill>
                <a:latin typeface="Constantia"/>
              </a:rPr>
              <a:t>Чёткие структурированные </a:t>
            </a:r>
            <a:r>
              <a:rPr lang="ru-RU" sz="2000" b="1">
                <a:solidFill>
                  <a:schemeClr val="accent1">
                    <a:lumMod val="49000"/>
                  </a:schemeClr>
                </a:solidFill>
                <a:latin typeface="Constantia"/>
              </a:rPr>
              <a:t>ТЗ</a:t>
            </a:r>
            <a:r>
              <a:rPr lang="ru-RU" sz="2000">
                <a:solidFill>
                  <a:schemeClr val="accent1">
                    <a:lumMod val="49000"/>
                  </a:schemeClr>
                </a:solidFill>
                <a:latin typeface="Constantia"/>
              </a:rPr>
              <a:t> от клиентов.</a:t>
            </a:r>
          </a:p>
          <a:p>
            <a:endParaRPr lang="ru-RU" sz="2400">
              <a:latin typeface="Constantia"/>
            </a:endParaRPr>
          </a:p>
        </p:txBody>
      </p:sp>
      <p:pic>
        <p:nvPicPr>
          <p:cNvPr id="5" name="Рисунок 4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EDB8E80-83A7-8A42-B690-99F424229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2986" y="-107373"/>
            <a:ext cx="2314575" cy="16002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0D67BE-CEEE-23FA-8AB8-818AB8530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64" y="2703801"/>
            <a:ext cx="5241635" cy="291666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59E3D5A-7870-5C84-649A-EC77A44E9389}"/>
              </a:ext>
            </a:extLst>
          </p:cNvPr>
          <p:cNvSpPr/>
          <p:nvPr/>
        </p:nvSpPr>
        <p:spPr>
          <a:xfrm>
            <a:off x="432450" y="274721"/>
            <a:ext cx="11249047" cy="630195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391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B212C9-0B4B-ADDC-35BF-9EE85C5F8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0A2F41"/>
                </a:solidFill>
                <a:latin typeface="Constantia"/>
              </a:rPr>
              <a:t>Технология</a:t>
            </a:r>
            <a:endParaRPr lang="ru-RU">
              <a:solidFill>
                <a:srgbClr val="0A2F41"/>
              </a:solidFill>
              <a:latin typeface="Constantia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76D936-FAD9-B5BE-39D1-7666F9DEA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63394" cy="161026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Доступность мощных генеративных ИИ API</a:t>
            </a:r>
            <a:endParaRPr lang="ru-RU">
              <a:solidFill>
                <a:srgbClr val="0A2F41"/>
              </a:solidFill>
              <a:latin typeface="Constantia"/>
            </a:endParaRPr>
          </a:p>
          <a:p>
            <a:r>
              <a:rPr lang="ru-RU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Облачные веб-технологии</a:t>
            </a:r>
            <a:endParaRPr lang="ru-RU">
              <a:solidFill>
                <a:srgbClr val="0A2F41"/>
              </a:solidFill>
              <a:latin typeface="Constantia"/>
            </a:endParaRPr>
          </a:p>
          <a:p>
            <a:r>
              <a:rPr lang="ru-RU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Сбор и анализ пользовательских предпочтений</a:t>
            </a:r>
            <a:endParaRPr lang="ru-RU">
              <a:solidFill>
                <a:srgbClr val="0A2F41"/>
              </a:solidFill>
              <a:latin typeface="Constantia"/>
            </a:endParaRPr>
          </a:p>
          <a:p>
            <a:pPr marL="457200" lvl="1" indent="0">
              <a:buNone/>
            </a:pPr>
            <a:endParaRPr lang="ru-RU" sz="1200" b="1">
              <a:solidFill>
                <a:srgbClr val="0A2F41"/>
              </a:solidFill>
              <a:latin typeface="Constanti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83C2F6-8487-4EF0-D5C4-4F2204CE51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78" r="185" b="5052"/>
          <a:stretch>
            <a:fillRect/>
          </a:stretch>
        </p:blipFill>
        <p:spPr>
          <a:xfrm>
            <a:off x="6095091" y="2041939"/>
            <a:ext cx="5091806" cy="2788494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31CAE22-3C00-4CA3-B427-27D615004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49" y="-3464"/>
            <a:ext cx="2314575" cy="16002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03B6363-816D-3957-5150-8D93B77ECC56}"/>
              </a:ext>
            </a:extLst>
          </p:cNvPr>
          <p:cNvSpPr/>
          <p:nvPr/>
        </p:nvSpPr>
        <p:spPr>
          <a:xfrm>
            <a:off x="432450" y="274721"/>
            <a:ext cx="11249047" cy="630195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090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E1C9E9-C937-3408-D64B-FEAE9F3C8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6BA0C-E665-2FA8-95C5-43FBF934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chemeClr val="accent1">
                    <a:lumMod val="49000"/>
                  </a:schemeClr>
                </a:solidFill>
                <a:latin typeface="Constantia"/>
              </a:rPr>
              <a:t>Конкуренты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786CEB-7D9D-AA2B-2295-7EFD4E99B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60166" cy="251960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342900" indent="-342900"/>
            <a:r>
              <a:rPr lang="ru-RU" sz="2400" b="1" err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Промпты</a:t>
            </a:r>
            <a:r>
              <a:rPr lang="ru-RU" sz="2400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 и генеративный ИИ</a:t>
            </a:r>
            <a:endParaRPr lang="ru-RU" sz="2400">
              <a:solidFill>
                <a:srgbClr val="0A2F41"/>
              </a:solidFill>
              <a:latin typeface="Constantia"/>
            </a:endParaRPr>
          </a:p>
          <a:p>
            <a:pPr marL="342900" indent="-342900"/>
            <a:r>
              <a:rPr lang="ru-RU" sz="2400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Инструменты-конструкторы и шаблоны</a:t>
            </a:r>
            <a:endParaRPr lang="ru-RU" sz="2400">
              <a:solidFill>
                <a:srgbClr val="0A2F41"/>
              </a:solidFill>
              <a:latin typeface="Constantia"/>
            </a:endParaRPr>
          </a:p>
          <a:p>
            <a:pPr marL="342900" indent="-342900"/>
            <a:r>
              <a:rPr lang="ru-RU" sz="2400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UI/UX и дизайнерские инструменты</a:t>
            </a:r>
            <a:endParaRPr lang="ru-RU" sz="2400">
              <a:solidFill>
                <a:srgbClr val="0A2F41"/>
              </a:solidFill>
              <a:latin typeface="Constantia"/>
            </a:endParaRPr>
          </a:p>
          <a:p>
            <a:pPr marL="342900" indent="-342900"/>
            <a:r>
              <a:rPr lang="ru-RU" sz="2400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Фриланс-платформы и конкурсы дизайна</a:t>
            </a:r>
            <a:endParaRPr lang="ru-RU" sz="2400">
              <a:solidFill>
                <a:srgbClr val="0A2F41"/>
              </a:solidFill>
              <a:latin typeface="Constantia"/>
            </a:endParaRPr>
          </a:p>
          <a:p>
            <a:endParaRPr lang="ru-RU">
              <a:solidFill>
                <a:srgbClr val="0A2F4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A52189-4FE1-8136-9A34-C14309D53979}"/>
              </a:ext>
            </a:extLst>
          </p:cNvPr>
          <p:cNvSpPr txBox="1"/>
          <p:nvPr/>
        </p:nvSpPr>
        <p:spPr>
          <a:xfrm>
            <a:off x="6518603" y="3538057"/>
            <a:ext cx="5426077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 b="1">
              <a:solidFill>
                <a:srgbClr val="0A2F41"/>
              </a:solidFill>
              <a:latin typeface="Constantia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ru-RU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Интерпретация идеи</a:t>
            </a:r>
            <a:r>
              <a:rPr lang="ru-RU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 </a:t>
            </a:r>
            <a:endParaRPr lang="ru-RU">
              <a:solidFill>
                <a:srgbClr val="0A2F41"/>
              </a:solidFill>
              <a:latin typeface="Constantia"/>
            </a:endParaRPr>
          </a:p>
          <a:p>
            <a:pPr marL="285750" indent="-285750">
              <a:buFont typeface="Arial"/>
              <a:buChar char="•"/>
            </a:pPr>
            <a:r>
              <a:rPr lang="ru-RU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Готовый визуальный бриф</a:t>
            </a:r>
            <a:r>
              <a:rPr lang="ru-RU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 —  структурированный результат для дизайнера.</a:t>
            </a:r>
            <a:endParaRPr lang="ru-RU">
              <a:solidFill>
                <a:srgbClr val="0A2F41"/>
              </a:solidFill>
              <a:latin typeface="Constantia"/>
            </a:endParaRPr>
          </a:p>
          <a:p>
            <a:pPr marL="285750" indent="-285750">
              <a:buFont typeface="Arial"/>
              <a:buChar char="•"/>
            </a:pPr>
            <a:r>
              <a:rPr lang="ru-RU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Правки простым языком</a:t>
            </a:r>
            <a:endParaRPr lang="ru-RU">
              <a:solidFill>
                <a:srgbClr val="0A2F41"/>
              </a:solidFill>
              <a:latin typeface="Constantia"/>
            </a:endParaRPr>
          </a:p>
          <a:p>
            <a:pPr marL="285750" indent="-285750">
              <a:buFont typeface="Arial"/>
              <a:buChar char="•"/>
            </a:pPr>
            <a:r>
              <a:rPr lang="ru-RU" b="1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Экономия ресурсов</a:t>
            </a:r>
            <a:r>
              <a:rPr lang="ru-RU">
                <a:solidFill>
                  <a:srgbClr val="0A2F41"/>
                </a:solidFill>
                <a:latin typeface="Constantia"/>
                <a:ea typeface="+mn-lt"/>
                <a:cs typeface="+mn-lt"/>
              </a:rPr>
              <a:t> — уменьшает количество правок, экономит время и деньги.</a:t>
            </a:r>
            <a:endParaRPr lang="ru-RU">
              <a:solidFill>
                <a:srgbClr val="0A2F41"/>
              </a:solidFill>
              <a:latin typeface="Constantia"/>
            </a:endParaRPr>
          </a:p>
          <a:p>
            <a:pPr algn="l"/>
            <a:endParaRPr lang="ru-RU">
              <a:solidFill>
                <a:srgbClr val="0A2F41"/>
              </a:solidFill>
              <a:latin typeface="Constanti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AF908-23B7-FD58-EF4D-4151A17CE799}"/>
              </a:ext>
            </a:extLst>
          </p:cNvPr>
          <p:cNvSpPr txBox="1"/>
          <p:nvPr/>
        </p:nvSpPr>
        <p:spPr>
          <a:xfrm>
            <a:off x="8357569" y="3088559"/>
            <a:ext cx="204467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200" b="1">
                <a:solidFill>
                  <a:schemeClr val="accent1">
                    <a:lumMod val="49000"/>
                  </a:schemeClr>
                </a:solidFill>
                <a:latin typeface="Constantia"/>
              </a:rPr>
              <a:t>УТП</a:t>
            </a:r>
          </a:p>
        </p:txBody>
      </p:sp>
      <p:pic>
        <p:nvPicPr>
          <p:cNvPr id="6" name="Рисунок 5" descr="Изображение выглядит как черны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8C3ED85-47D1-05C8-C897-F1C774FC2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069" y="4547675"/>
            <a:ext cx="1480038" cy="1480038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3962721-0BD1-9298-7182-4FFFFD848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327" y="-3464"/>
            <a:ext cx="2314575" cy="16002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B7C8252-5270-28E3-864C-D373FA4EA605}"/>
              </a:ext>
            </a:extLst>
          </p:cNvPr>
          <p:cNvSpPr/>
          <p:nvPr/>
        </p:nvSpPr>
        <p:spPr>
          <a:xfrm>
            <a:off x="432450" y="274721"/>
            <a:ext cx="11249047" cy="630195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065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A6DFC-F779-CC90-B1C5-3BF8BB753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416" y="2999509"/>
            <a:ext cx="3429000" cy="1719072"/>
          </a:xfrm>
        </p:spPr>
        <p:txBody>
          <a:bodyPr anchor="b">
            <a:normAutofit/>
          </a:bodyPr>
          <a:lstStyle/>
          <a:p>
            <a:r>
              <a:rPr lang="ru-RU" sz="5400" b="1">
                <a:solidFill>
                  <a:schemeClr val="accent1">
                    <a:lumMod val="49000"/>
                  </a:schemeClr>
                </a:solidFill>
              </a:rPr>
              <a:t>Команда</a:t>
            </a:r>
          </a:p>
        </p:txBody>
      </p:sp>
      <p:pic>
        <p:nvPicPr>
          <p:cNvPr id="15" name="Рисунок 14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C2D7753-3B4C-4464-BE53-2D7E1B0D8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0021" y="4185097"/>
            <a:ext cx="2314575" cy="1600200"/>
          </a:xfrm>
          <a:prstGeom prst="rect">
            <a:avLst/>
          </a:prstGeom>
        </p:spPr>
      </p:pic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3960226D-6973-65C2-7187-9678CA26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8545" y="138545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9E856059-0E46-4B2E-B9C3-C8E3CD0D2408}"/>
              </a:ext>
            </a:extLst>
          </p:cNvPr>
          <p:cNvSpPr txBox="1">
            <a:spLocks/>
          </p:cNvSpPr>
          <p:nvPr/>
        </p:nvSpPr>
        <p:spPr>
          <a:xfrm>
            <a:off x="8918816" y="3151909"/>
            <a:ext cx="3429000" cy="1719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>
                <a:solidFill>
                  <a:schemeClr val="accent1">
                    <a:lumMod val="49000"/>
                  </a:schemeClr>
                </a:solidFill>
              </a:rPr>
              <a:t>Команда</a:t>
            </a:r>
          </a:p>
        </p:txBody>
      </p:sp>
      <p:pic>
        <p:nvPicPr>
          <p:cNvPr id="22" name="Рисунок 21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87223BA-A2EF-4CDC-4856-DAC250946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566" y="4323642"/>
            <a:ext cx="2314575" cy="1600200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текст, одежда, Человеческое лицо, девоч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F704D25-A89D-00D8-F581-73BE08A00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7877"/>
            <a:ext cx="12349238" cy="50332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BF6E5B5-CCF9-8240-900F-AF3CA5F3EB66}"/>
              </a:ext>
            </a:extLst>
          </p:cNvPr>
          <p:cNvSpPr txBox="1"/>
          <p:nvPr/>
        </p:nvSpPr>
        <p:spPr>
          <a:xfrm>
            <a:off x="4862286" y="139095"/>
            <a:ext cx="609600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600" b="1" i="0" u="none" strike="noStrike" baseline="0">
                <a:solidFill>
                  <a:srgbClr val="0A2F40"/>
                </a:solidFill>
                <a:latin typeface="Aptos Display"/>
                <a:ea typeface="Aptos Display"/>
                <a:cs typeface="Aptos Display"/>
              </a:rPr>
              <a:t>Команда</a:t>
            </a:r>
            <a:r>
              <a:rPr sz="4600" b="0" i="0">
                <a:solidFill>
                  <a:srgbClr val="000000"/>
                </a:solidFill>
                <a:latin typeface="Aptos Display"/>
                <a:ea typeface="Aptos Display"/>
                <a:cs typeface="Aptos Display"/>
              </a:rPr>
              <a:t>​</a:t>
            </a:r>
            <a:endParaRPr lang="ru-RU"/>
          </a:p>
          <a:p>
            <a:pPr algn="ctr"/>
            <a:endParaRPr lang="ru-RU"/>
          </a:p>
        </p:txBody>
      </p:sp>
      <p:pic>
        <p:nvPicPr>
          <p:cNvPr id="27" name="Рисунок 26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79837E-8E6A-325C-E415-B59D003B8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041" y="-294979"/>
            <a:ext cx="23145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56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41BAA8-D2C6-93E9-6F24-231F5C492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ketch line">
            <a:extLst>
              <a:ext uri="{FF2B5EF4-FFF2-40B4-BE49-F238E27FC236}">
                <a16:creationId xmlns:a16="http://schemas.microsoft.com/office/drawing/2014/main" id="{B65D8793-CA69-3025-BD94-C72537558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623D6EC6-A1CA-38DD-84EF-2AE8050EB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EC9D7-D0F4-A6BA-B856-44C3A5737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416" y="2999509"/>
            <a:ext cx="3429000" cy="1719072"/>
          </a:xfrm>
        </p:spPr>
        <p:txBody>
          <a:bodyPr anchor="b">
            <a:normAutofit/>
          </a:bodyPr>
          <a:lstStyle/>
          <a:p>
            <a:r>
              <a:rPr lang="ru-RU" sz="5400" b="1">
                <a:solidFill>
                  <a:schemeClr val="accent1">
                    <a:lumMod val="49000"/>
                  </a:schemeClr>
                </a:solidFill>
              </a:rPr>
              <a:t>Команда</a:t>
            </a:r>
          </a:p>
        </p:txBody>
      </p:sp>
      <p:pic>
        <p:nvPicPr>
          <p:cNvPr id="15" name="Рисунок 14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2D74CD6-4663-A158-31F2-CAEE0DDD9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0021" y="4185097"/>
            <a:ext cx="2314575" cy="1600200"/>
          </a:xfrm>
          <a:prstGeom prst="rect">
            <a:avLst/>
          </a:prstGeom>
        </p:spPr>
      </p:pic>
      <p:sp useBgFill="1">
        <p:nvSpPr>
          <p:cNvPr id="4" name="Rectangle 8">
            <a:extLst>
              <a:ext uri="{FF2B5EF4-FFF2-40B4-BE49-F238E27FC236}">
                <a16:creationId xmlns:a16="http://schemas.microsoft.com/office/drawing/2014/main" id="{031A5F67-7B20-E99E-F1D7-F9B43F5E1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" y="15240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 descr="Изображение выглядит как текст, одежда, человек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033080A-42DD-3F9E-61F3-4599A03E6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54" y="710334"/>
            <a:ext cx="10887075" cy="6153150"/>
          </a:xfrm>
          <a:prstGeom prst="rect">
            <a:avLst/>
          </a:prstGeom>
        </p:spPr>
      </p:pic>
      <p:pic>
        <p:nvPicPr>
          <p:cNvPr id="8" name="Рисунок 7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1B53549-2254-ED55-8996-5378588AE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041" y="-294979"/>
            <a:ext cx="2314575" cy="16002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2E88A45-4C08-5310-9047-8165C827AE89}"/>
              </a:ext>
            </a:extLst>
          </p:cNvPr>
          <p:cNvSpPr txBox="1">
            <a:spLocks/>
          </p:cNvSpPr>
          <p:nvPr/>
        </p:nvSpPr>
        <p:spPr>
          <a:xfrm>
            <a:off x="4721768" y="-125900"/>
            <a:ext cx="3041953" cy="9449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>
                <a:solidFill>
                  <a:schemeClr val="accent1">
                    <a:lumMod val="49000"/>
                  </a:schemeClr>
                </a:solidFill>
              </a:rPr>
              <a:t>Команда</a:t>
            </a:r>
          </a:p>
        </p:txBody>
      </p:sp>
    </p:spTree>
    <p:extLst>
      <p:ext uri="{BB962C8B-B14F-4D97-AF65-F5344CB8AC3E}">
        <p14:creationId xmlns:p14="http://schemas.microsoft.com/office/powerpoint/2010/main" val="2504603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20E77-AEF7-7886-159E-24EE7F498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743" y="2770868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>
                <a:solidFill>
                  <a:schemeClr val="accent1">
                    <a:lumMod val="49000"/>
                  </a:schemeClr>
                </a:solidFill>
                <a:latin typeface="Constantia"/>
                <a:cs typeface="Angsana New"/>
              </a:rPr>
              <a:t>Спасибо за внимание!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E1D9FFC-2E26-B137-4CB1-FBCB594E94F5}"/>
              </a:ext>
            </a:extLst>
          </p:cNvPr>
          <p:cNvSpPr/>
          <p:nvPr/>
        </p:nvSpPr>
        <p:spPr>
          <a:xfrm>
            <a:off x="-500576" y="-446846"/>
            <a:ext cx="2857499" cy="272317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6CF2B8CB-A3DD-D9E8-E85C-6A1867DEC38D}"/>
              </a:ext>
            </a:extLst>
          </p:cNvPr>
          <p:cNvSpPr/>
          <p:nvPr/>
        </p:nvSpPr>
        <p:spPr>
          <a:xfrm>
            <a:off x="9984545" y="3180274"/>
            <a:ext cx="2857499" cy="272317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8731736-455F-E4CD-A61E-1EB05810928C}"/>
              </a:ext>
            </a:extLst>
          </p:cNvPr>
          <p:cNvSpPr/>
          <p:nvPr/>
        </p:nvSpPr>
        <p:spPr>
          <a:xfrm>
            <a:off x="-398976" y="-243646"/>
            <a:ext cx="2623819" cy="251997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425184C-6AF8-2B3D-2EA6-64A8FE9C1A95}"/>
              </a:ext>
            </a:extLst>
          </p:cNvPr>
          <p:cNvSpPr/>
          <p:nvPr/>
        </p:nvSpPr>
        <p:spPr>
          <a:xfrm>
            <a:off x="10116625" y="3363154"/>
            <a:ext cx="2583179" cy="235741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Соединитель: изогнутый 7">
            <a:extLst>
              <a:ext uri="{FF2B5EF4-FFF2-40B4-BE49-F238E27FC236}">
                <a16:creationId xmlns:a16="http://schemas.microsoft.com/office/drawing/2014/main" id="{825608B1-A678-F8EC-A46C-252A6A4EE0BB}"/>
              </a:ext>
            </a:extLst>
          </p:cNvPr>
          <p:cNvCxnSpPr/>
          <p:nvPr/>
        </p:nvCxnSpPr>
        <p:spPr>
          <a:xfrm>
            <a:off x="6000271" y="-1058488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: изогнутый 8">
            <a:extLst>
              <a:ext uri="{FF2B5EF4-FFF2-40B4-BE49-F238E27FC236}">
                <a16:creationId xmlns:a16="http://schemas.microsoft.com/office/drawing/2014/main" id="{8C2083FF-B49A-B0A8-A7C3-E0AE70706E5E}"/>
              </a:ext>
            </a:extLst>
          </p:cNvPr>
          <p:cNvCxnSpPr>
            <a:cxnSpLocks/>
          </p:cNvCxnSpPr>
          <p:nvPr/>
        </p:nvCxnSpPr>
        <p:spPr>
          <a:xfrm>
            <a:off x="6142510" y="-916249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: изогнутый 9">
            <a:extLst>
              <a:ext uri="{FF2B5EF4-FFF2-40B4-BE49-F238E27FC236}">
                <a16:creationId xmlns:a16="http://schemas.microsoft.com/office/drawing/2014/main" id="{10D9FE8D-A867-5D9A-0029-148D1ECFA643}"/>
              </a:ext>
            </a:extLst>
          </p:cNvPr>
          <p:cNvCxnSpPr>
            <a:cxnSpLocks/>
          </p:cNvCxnSpPr>
          <p:nvPr/>
        </p:nvCxnSpPr>
        <p:spPr>
          <a:xfrm>
            <a:off x="6284750" y="-774009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: изогнутый 10">
            <a:extLst>
              <a:ext uri="{FF2B5EF4-FFF2-40B4-BE49-F238E27FC236}">
                <a16:creationId xmlns:a16="http://schemas.microsoft.com/office/drawing/2014/main" id="{C7EEC9D0-CEAB-E8D4-FE04-B11A6D65FE66}"/>
              </a:ext>
            </a:extLst>
          </p:cNvPr>
          <p:cNvCxnSpPr>
            <a:cxnSpLocks/>
          </p:cNvCxnSpPr>
          <p:nvPr/>
        </p:nvCxnSpPr>
        <p:spPr>
          <a:xfrm>
            <a:off x="6426990" y="-631769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: изогнутый 11">
            <a:extLst>
              <a:ext uri="{FF2B5EF4-FFF2-40B4-BE49-F238E27FC236}">
                <a16:creationId xmlns:a16="http://schemas.microsoft.com/office/drawing/2014/main" id="{BCDF2CF4-3B01-8CCD-7CEE-4A3D288C12CB}"/>
              </a:ext>
            </a:extLst>
          </p:cNvPr>
          <p:cNvCxnSpPr>
            <a:cxnSpLocks/>
          </p:cNvCxnSpPr>
          <p:nvPr/>
        </p:nvCxnSpPr>
        <p:spPr>
          <a:xfrm>
            <a:off x="6569230" y="-489529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: изогнутый 12">
            <a:extLst>
              <a:ext uri="{FF2B5EF4-FFF2-40B4-BE49-F238E27FC236}">
                <a16:creationId xmlns:a16="http://schemas.microsoft.com/office/drawing/2014/main" id="{5E939532-D8B0-D299-4165-1928CBC89E22}"/>
              </a:ext>
            </a:extLst>
          </p:cNvPr>
          <p:cNvCxnSpPr>
            <a:cxnSpLocks/>
          </p:cNvCxnSpPr>
          <p:nvPr/>
        </p:nvCxnSpPr>
        <p:spPr>
          <a:xfrm>
            <a:off x="6711470" y="-347289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: изогнутый 14">
            <a:extLst>
              <a:ext uri="{FF2B5EF4-FFF2-40B4-BE49-F238E27FC236}">
                <a16:creationId xmlns:a16="http://schemas.microsoft.com/office/drawing/2014/main" id="{26A1B158-D02A-1564-F594-1BD21A0F1402}"/>
              </a:ext>
            </a:extLst>
          </p:cNvPr>
          <p:cNvCxnSpPr>
            <a:cxnSpLocks/>
          </p:cNvCxnSpPr>
          <p:nvPr/>
        </p:nvCxnSpPr>
        <p:spPr>
          <a:xfrm>
            <a:off x="-1985489" y="3767512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: изогнутый 15">
            <a:extLst>
              <a:ext uri="{FF2B5EF4-FFF2-40B4-BE49-F238E27FC236}">
                <a16:creationId xmlns:a16="http://schemas.microsoft.com/office/drawing/2014/main" id="{010A0EA6-135B-04CA-A91D-BDC33595DA90}"/>
              </a:ext>
            </a:extLst>
          </p:cNvPr>
          <p:cNvCxnSpPr>
            <a:cxnSpLocks/>
          </p:cNvCxnSpPr>
          <p:nvPr/>
        </p:nvCxnSpPr>
        <p:spPr>
          <a:xfrm>
            <a:off x="-1843250" y="3909751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: изогнутый 16">
            <a:extLst>
              <a:ext uri="{FF2B5EF4-FFF2-40B4-BE49-F238E27FC236}">
                <a16:creationId xmlns:a16="http://schemas.microsoft.com/office/drawing/2014/main" id="{C3598EBD-C798-9B76-AC74-02C8B9F6E22B}"/>
              </a:ext>
            </a:extLst>
          </p:cNvPr>
          <p:cNvCxnSpPr>
            <a:cxnSpLocks/>
          </p:cNvCxnSpPr>
          <p:nvPr/>
        </p:nvCxnSpPr>
        <p:spPr>
          <a:xfrm>
            <a:off x="-1701010" y="4051991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: изогнутый 17">
            <a:extLst>
              <a:ext uri="{FF2B5EF4-FFF2-40B4-BE49-F238E27FC236}">
                <a16:creationId xmlns:a16="http://schemas.microsoft.com/office/drawing/2014/main" id="{CCCD1A19-4D65-1B01-96DA-33EAF49B6781}"/>
              </a:ext>
            </a:extLst>
          </p:cNvPr>
          <p:cNvCxnSpPr>
            <a:cxnSpLocks/>
          </p:cNvCxnSpPr>
          <p:nvPr/>
        </p:nvCxnSpPr>
        <p:spPr>
          <a:xfrm>
            <a:off x="-1558770" y="4194231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: изогнутый 18">
            <a:extLst>
              <a:ext uri="{FF2B5EF4-FFF2-40B4-BE49-F238E27FC236}">
                <a16:creationId xmlns:a16="http://schemas.microsoft.com/office/drawing/2014/main" id="{75635F52-88CE-4E6A-6675-FF41FD488090}"/>
              </a:ext>
            </a:extLst>
          </p:cNvPr>
          <p:cNvCxnSpPr>
            <a:cxnSpLocks/>
          </p:cNvCxnSpPr>
          <p:nvPr/>
        </p:nvCxnSpPr>
        <p:spPr>
          <a:xfrm>
            <a:off x="-1416530" y="4336471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изогнутый 19">
            <a:extLst>
              <a:ext uri="{FF2B5EF4-FFF2-40B4-BE49-F238E27FC236}">
                <a16:creationId xmlns:a16="http://schemas.microsoft.com/office/drawing/2014/main" id="{481F373D-037B-A700-36E2-89C6524EA418}"/>
              </a:ext>
            </a:extLst>
          </p:cNvPr>
          <p:cNvCxnSpPr>
            <a:cxnSpLocks/>
          </p:cNvCxnSpPr>
          <p:nvPr/>
        </p:nvCxnSpPr>
        <p:spPr>
          <a:xfrm>
            <a:off x="-1274290" y="4478711"/>
            <a:ext cx="7991103" cy="351311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 descr="Изображение выглядит как Графика, Шрифт, графический дизайн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10BD19-DAAF-88FB-FA7A-EF5134ADA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1927" y="3745576"/>
            <a:ext cx="23145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918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9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Суть идеи</vt:lpstr>
      <vt:lpstr>Проблема и текущие решения</vt:lpstr>
      <vt:lpstr>Проблема и текущие решения</vt:lpstr>
      <vt:lpstr>Технология</vt:lpstr>
      <vt:lpstr>Конкуренты</vt:lpstr>
      <vt:lpstr>Команда</vt:lpstr>
      <vt:lpstr>Команда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4</cp:revision>
  <dcterms:created xsi:type="dcterms:W3CDTF">2025-10-30T15:00:47Z</dcterms:created>
  <dcterms:modified xsi:type="dcterms:W3CDTF">2025-10-31T03:18:10Z</dcterms:modified>
</cp:coreProperties>
</file>