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grDQDZluJgsp2bbB8IZh+kj5/8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customschemas.google.com/relationships/presentationmetadata" Target="metadata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1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2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2:notes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3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3:notes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type="ctrTitle"/>
          </p:nvPr>
        </p:nvSpPr>
        <p:spPr>
          <a:xfrm>
            <a:off x="1524000" y="1122363"/>
            <a:ext cx="3996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" type="subTitle"/>
          </p:nvPr>
        </p:nvSpPr>
        <p:spPr>
          <a:xfrm>
            <a:off x="1524000" y="3602038"/>
            <a:ext cx="3996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6" name="Google Shape;26;p1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1" type="ftr"/>
          </p:nvPr>
        </p:nvSpPr>
        <p:spPr>
          <a:xfrm>
            <a:off x="4038600" y="6356350"/>
            <a:ext cx="1481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/>
          <p:nvPr>
            <p:ph type="title"/>
          </p:nvPr>
        </p:nvSpPr>
        <p:spPr>
          <a:xfrm>
            <a:off x="837952" y="232405"/>
            <a:ext cx="105156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1"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" type="body"/>
          </p:nvPr>
        </p:nvSpPr>
        <p:spPr>
          <a:xfrm>
            <a:off x="838200" y="980728"/>
            <a:ext cx="10515600" cy="56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47328" y="6381328"/>
            <a:ext cx="423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type="title"/>
          </p:nvPr>
        </p:nvSpPr>
        <p:spPr>
          <a:xfrm>
            <a:off x="837952" y="232405"/>
            <a:ext cx="105156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1"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/>
          <p:nvPr>
            <p:ph type="title"/>
          </p:nvPr>
        </p:nvSpPr>
        <p:spPr>
          <a:xfrm>
            <a:off x="839788" y="987424"/>
            <a:ext cx="39321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" name="Google Shape;55;p15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6" name="Google Shape;56;p1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/>
          <p:nvPr>
            <p:ph type="title"/>
          </p:nvPr>
        </p:nvSpPr>
        <p:spPr>
          <a:xfrm>
            <a:off x="839788" y="987424"/>
            <a:ext cx="39321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6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6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1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hyperlink" Target="https://univertechpred.ru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guildstartup.ru/" TargetMode="External"/><Relationship Id="rId9" Type="http://schemas.openxmlformats.org/officeDocument/2006/relationships/theme" Target="../theme/theme2.xml"/><Relationship Id="rId5" Type="http://schemas.openxmlformats.org/officeDocument/2006/relationships/image" Target="../media/image4.png"/><Relationship Id="rId6" Type="http://schemas.openxmlformats.org/officeDocument/2006/relationships/hyperlink" Target="http://www.psu.ru/" TargetMode="External"/><Relationship Id="rId7" Type="http://schemas.openxmlformats.org/officeDocument/2006/relationships/image" Target="../media/image5.png"/><Relationship Id="rId8" Type="http://schemas.openxmlformats.org/officeDocument/2006/relationships/slideLayout" Target="../slideLayouts/slideLayout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4681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46818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1481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/>
          <p:nvPr/>
        </p:nvSpPr>
        <p:spPr>
          <a:xfrm>
            <a:off x="6100293" y="2328667"/>
            <a:ext cx="6122400" cy="4529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9"/>
          <p:cNvSpPr/>
          <p:nvPr/>
        </p:nvSpPr>
        <p:spPr>
          <a:xfrm>
            <a:off x="6101109" y="-2"/>
            <a:ext cx="6121500" cy="2345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9"/>
          <p:cNvSpPr/>
          <p:nvPr/>
        </p:nvSpPr>
        <p:spPr>
          <a:xfrm>
            <a:off x="6101107" y="5359336"/>
            <a:ext cx="6121500" cy="15144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9"/>
          <p:cNvSpPr/>
          <p:nvPr/>
        </p:nvSpPr>
        <p:spPr>
          <a:xfrm>
            <a:off x="8818529" y="-2"/>
            <a:ext cx="3406200" cy="4275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9"/>
          <p:cNvSpPr/>
          <p:nvPr/>
        </p:nvSpPr>
        <p:spPr>
          <a:xfrm>
            <a:off x="8818526" y="2349045"/>
            <a:ext cx="3404100" cy="4529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небо, человек, оранжевый, проигрыватель&#10;&#10;Автоматически созданное описание" id="19" name="Google Shape;19;p9"/>
          <p:cNvPicPr preferRelativeResize="0"/>
          <p:nvPr/>
        </p:nvPicPr>
        <p:blipFill rotWithShape="1">
          <a:blip r:embed="rId1">
            <a:alphaModFix/>
          </a:blip>
          <a:srcRect b="6861" l="1400" r="0" t="158"/>
          <a:stretch/>
        </p:blipFill>
        <p:spPr>
          <a:xfrm>
            <a:off x="8818526" y="2349916"/>
            <a:ext cx="3406182" cy="4516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9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9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38217" l="0" r="0" t="26548"/>
          <a:stretch/>
        </p:blipFill>
        <p:spPr>
          <a:xfrm>
            <a:off x="6090894" y="5708005"/>
            <a:ext cx="2619830" cy="93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9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28048" y="260296"/>
            <a:ext cx="1882549" cy="188254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/>
          <p:nvPr>
            <p:ph type="title"/>
          </p:nvPr>
        </p:nvSpPr>
        <p:spPr>
          <a:xfrm>
            <a:off x="837952" y="232405"/>
            <a:ext cx="105156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11"/>
          <p:cNvSpPr txBox="1"/>
          <p:nvPr>
            <p:ph idx="1" type="body"/>
          </p:nvPr>
        </p:nvSpPr>
        <p:spPr>
          <a:xfrm>
            <a:off x="838200" y="980728"/>
            <a:ext cx="10515600" cy="51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1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1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33" name="Google Shape;33;p11"/>
          <p:cNvGrpSpPr/>
          <p:nvPr/>
        </p:nvGrpSpPr>
        <p:grpSpPr>
          <a:xfrm>
            <a:off x="-1" y="6351159"/>
            <a:ext cx="542400" cy="506700"/>
            <a:chOff x="-1" y="0"/>
            <a:chExt cx="542400" cy="506700"/>
          </a:xfrm>
        </p:grpSpPr>
        <p:sp>
          <p:nvSpPr>
            <p:cNvPr id="34" name="Google Shape;34;p11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11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" name="Google Shape;36;p11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37" name="Google Shape;37;p11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11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11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11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11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"/>
          <p:cNvSpPr txBox="1"/>
          <p:nvPr>
            <p:ph type="ctrTitle"/>
          </p:nvPr>
        </p:nvSpPr>
        <p:spPr>
          <a:xfrm>
            <a:off x="0" y="1741050"/>
            <a:ext cx="5965500" cy="20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>
                <a:solidFill>
                  <a:srgbClr val="8F00FF"/>
                </a:solidFill>
              </a:rPr>
              <a:t>Проект </a:t>
            </a:r>
            <a:endParaRPr>
              <a:solidFill>
                <a:srgbClr val="8F00FF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>
                <a:solidFill>
                  <a:srgbClr val="8F00FF"/>
                </a:solidFill>
              </a:rPr>
              <a:t>“Пушистый уголок” </a:t>
            </a:r>
            <a:endParaRPr>
              <a:solidFill>
                <a:srgbClr val="8F00FF"/>
              </a:solidFill>
            </a:endParaRPr>
          </a:p>
        </p:txBody>
      </p:sp>
      <p:sp>
        <p:nvSpPr>
          <p:cNvPr id="71" name="Google Shape;71;p1"/>
          <p:cNvSpPr txBox="1"/>
          <p:nvPr>
            <p:ph idx="1" type="subTitle"/>
          </p:nvPr>
        </p:nvSpPr>
        <p:spPr>
          <a:xfrm>
            <a:off x="529150" y="6047155"/>
            <a:ext cx="4990800" cy="6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ru-RU" sz="1700">
                <a:solidFill>
                  <a:srgbClr val="8F00FF"/>
                </a:solidFill>
              </a:rPr>
              <a:t>Подготовили студентки: Лоренц Наталия, Швецова Ксения, Пескова Мария, Коскова Екатерина, Кривощекова Ирина, Заболотских Анастасия</a:t>
            </a:r>
            <a:endParaRPr sz="170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" name="Google Shape;78;p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9" name="Google Shape;79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Google Shape;84;p2"/>
          <p:cNvSpPr txBox="1"/>
          <p:nvPr/>
        </p:nvSpPr>
        <p:spPr>
          <a:xfrm>
            <a:off x="486684" y="3070012"/>
            <a:ext cx="114579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Решения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arenR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Наша компания может предоставить высококвалифицированного специалиста по уходу за домашними животными.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arenR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решения данной проблемы клиент может воспользоваться нашими услугами по предоставлению места проживания в комфортных для питомца условиях, качественному питанию, уходу, а также выгулу.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arenR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Мы можем предоставить базовый курс по уходу за питомцами.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"/>
          <p:cNvSpPr txBox="1"/>
          <p:nvPr/>
        </p:nvSpPr>
        <p:spPr>
          <a:xfrm>
            <a:off x="486684" y="1329761"/>
            <a:ext cx="88497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-3619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100"/>
              <a:buFont typeface="Calibri"/>
              <a:buAutoNum type="arabicParenR"/>
            </a:pPr>
            <a:r>
              <a:rPr lang="ru-RU" sz="21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 У владельцев домашних животных не всегда хватает времени на поддержание благополучия и здоровья своего питомца</a:t>
            </a:r>
            <a:endParaRPr sz="2100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100"/>
              <a:buFont typeface="Calibri"/>
              <a:buAutoNum type="arabicParenR"/>
            </a:pPr>
            <a:r>
              <a:rPr lang="ru-RU" sz="21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Отсутствие возможности взять питомца в короткое или длительное путешествие</a:t>
            </a:r>
            <a:endParaRPr sz="2100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100"/>
              <a:buFont typeface="Calibri"/>
              <a:buAutoNum type="arabicParenR"/>
            </a:pPr>
            <a:r>
              <a:rPr lang="ru-RU" sz="21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Человек хочет приобрести базовые навыки по работе с животными</a:t>
            </a:r>
            <a:endParaRPr sz="2100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БАЗОВАЯ БИЗНЕС-ИДЕЯ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" name="Google Shape;92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3" name="Google Shape;93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p3"/>
          <p:cNvSpPr txBox="1"/>
          <p:nvPr/>
        </p:nvSpPr>
        <p:spPr>
          <a:xfrm>
            <a:off x="489675" y="1651201"/>
            <a:ext cx="113598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Наш сервис будет предоставлять такие товары и услуги как:</a:t>
            </a:r>
            <a:endParaRPr sz="2500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●"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Товары для животных (корма, аксессуары, игрушки, гигиенические средства и тд.)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●"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Временное проживание питомца с высококвалифицированным специалистом, включающее поддержание гигиены, прогулки, сбалансированное питание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●"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Базовый курс по получению навыков качественного ухода за домашними животными 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●"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Онлайн запись на услуги грумеров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3"/>
          <p:cNvSpPr txBox="1"/>
          <p:nvPr/>
        </p:nvSpPr>
        <p:spPr>
          <a:xfrm>
            <a:off x="489675" y="5219525"/>
            <a:ext cx="10517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9F00FF"/>
                </a:solidFill>
                <a:latin typeface="Calibri"/>
                <a:ea typeface="Calibri"/>
                <a:cs typeface="Calibri"/>
                <a:sym typeface="Calibri"/>
              </a:rPr>
              <a:t>Уникальность нашего проекта заключается в том, что все услуги и товары для домашних животных можно приобрести  на одной удобной платформе, а также получить навыки по уходу за питомцами.</a:t>
            </a:r>
            <a:endParaRPr sz="2000">
              <a:solidFill>
                <a:srgbClr val="9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/>
          <p:nvPr/>
        </p:nvSpPr>
        <p:spPr>
          <a:xfrm>
            <a:off x="837153" y="2143800"/>
            <a:ext cx="10517700" cy="25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Основными потребителями являются клиенты рынка В2С </a:t>
            </a:r>
            <a:endParaRPr sz="2300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Потребительские сегменты </a:t>
            </a:r>
            <a:endParaRPr b="1"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Char char="●"/>
            </a:pPr>
            <a:r>
              <a:rPr lang="ru-RU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Владельцы домашних животных, заинтересованные в поддержании комфортной и здоровой жизни своего питомца со средним или выше среднего уровнем заработка;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Char char="●"/>
            </a:pPr>
            <a:r>
              <a:rPr lang="ru-RU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Люди заинтересованные деятельностью, связанной с домашними животными. Нуждающиеся в помощи по </a:t>
            </a:r>
            <a:r>
              <a:rPr lang="ru-RU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уходу</a:t>
            </a:r>
            <a:r>
              <a:rPr lang="ru-RU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за питомцами.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РЫНОК ПОТРЕБИТЕЛЕЙ</a:t>
            </a:r>
            <a:endParaRPr b="0" sz="1600" u="non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5640" y="210472"/>
            <a:ext cx="625507" cy="62550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5"/>
          <p:cNvSpPr txBox="1"/>
          <p:nvPr/>
        </p:nvSpPr>
        <p:spPr>
          <a:xfrm>
            <a:off x="184030" y="353951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АНАЛИЗ </a:t>
            </a:r>
            <a:r>
              <a:rPr lang="ru-RU" sz="1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</a:t>
            </a:r>
            <a:r>
              <a:rPr lang="ru-RU" sz="1600">
                <a:solidFill>
                  <a:schemeClr val="dk1"/>
                </a:solidFill>
              </a:rPr>
              <a:t>ОВ</a:t>
            </a:r>
            <a:endParaRPr sz="16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671325" y="1434775"/>
            <a:ext cx="10546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9F00FF"/>
                </a:solidFill>
                <a:latin typeface="Calibri"/>
                <a:ea typeface="Calibri"/>
                <a:cs typeface="Calibri"/>
                <a:sym typeface="Calibri"/>
              </a:rPr>
              <a:t>Основными конкурентами являются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зоо-гостиницы, представленные на сервисах  “</a:t>
            </a: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Авито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 и “</a:t>
            </a: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Dogsy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”, а также  зоомагазины “</a:t>
            </a: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Мой зверь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 и “</a:t>
            </a: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лапы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7410875" y="2173675"/>
            <a:ext cx="43464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9F00FF"/>
                </a:solidFill>
                <a:latin typeface="Calibri"/>
                <a:ea typeface="Calibri"/>
                <a:cs typeface="Calibri"/>
                <a:sym typeface="Calibri"/>
              </a:rPr>
              <a:t>Наши преимущества:</a:t>
            </a:r>
            <a:endParaRPr b="1" sz="1800">
              <a:solidFill>
                <a:srgbClr val="9F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</a:t>
            </a: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ачественная реклама;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Перспектива развития (за 4 месяца окупаются наши затраты);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Доступность (так как все в одном месте);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Качество обслуживания.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725" y="2173675"/>
            <a:ext cx="6654150" cy="4691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/>
          <p:nvPr/>
        </p:nvSpPr>
        <p:spPr>
          <a:xfrm>
            <a:off x="8948275" y="1201325"/>
            <a:ext cx="2202600" cy="4485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Потребительские сегменты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Владельцы домашних животных, заинтересованные в улучшении качества и здоровья жизни своего питомца.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Люди заинтересованные деятельностью, связанной с домашними животными. Нуждающиеся в помощи по уходу за питомцами.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502825" y="1203100"/>
            <a:ext cx="2425500" cy="4485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Ключевые партнеры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Поставщики зоотоваров ( корма, игрушки, аксессуары, гигиенические средства и тд. ) стратегическое сотрудничество между неконкурирующими компаниями (грумерские салоны )</a:t>
            </a:r>
            <a:endParaRPr sz="1700"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5015950" y="1201325"/>
            <a:ext cx="1844700" cy="4485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Удовлетворение потребностей владельцев животных и повышение качества жизни и здоровья их питомцев</a:t>
            </a:r>
            <a:endParaRPr sz="1700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502825" y="5770800"/>
            <a:ext cx="5275500" cy="738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Структура издержек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Фиксированные издержки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5860100" y="5770800"/>
            <a:ext cx="5275500" cy="738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Потоки поступления доходов: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Плата за использование(сервисный сбор), реклама, продажа активов.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6896650" y="3748625"/>
            <a:ext cx="1982700" cy="1954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Каналы коммуникаций и стимулирования сбыта</a:t>
            </a:r>
            <a:endParaRPr sz="15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Онлайн-платформа (прямой канал сбыта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Социальные сети, </a:t>
            </a:r>
            <a:r>
              <a:rPr lang="ru-RU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«Сарафанное радио»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 txBox="1"/>
          <p:nvPr/>
        </p:nvSpPr>
        <p:spPr>
          <a:xfrm>
            <a:off x="6896650" y="1201325"/>
            <a:ext cx="1982700" cy="2508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Взаимоотношения с клиентами: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Индивидуальная работа с клиентом</a:t>
            </a:r>
            <a:r>
              <a:rPr lang="ru-RU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Персональная поддержка, автоматизированное обслуживание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2997200" y="1203100"/>
            <a:ext cx="1982700" cy="2433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Ключевые виды деятельности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Поддержание стабильной работы платформы, разрешение проблем использования сервиса и его интерфейса</a:t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6"/>
          <p:cNvSpPr txBox="1"/>
          <p:nvPr/>
        </p:nvSpPr>
        <p:spPr>
          <a:xfrm>
            <a:off x="2994600" y="3710225"/>
            <a:ext cx="1982700" cy="1977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Ключевые ресурсы: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Материальные ресурсы(корм, аксессуары и тд.), интеллектуальные ресурсы (повышение квалификации сотрудников, персонал и финансы.</a:t>
            </a:r>
            <a:endParaRPr sz="1700"/>
          </a:p>
        </p:txBody>
      </p:sp>
      <p:pic>
        <p:nvPicPr>
          <p:cNvPr id="128" name="Google Shape;12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8327" y="159602"/>
            <a:ext cx="542953" cy="62550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6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6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 txBox="1"/>
          <p:nvPr/>
        </p:nvSpPr>
        <p:spPr>
          <a:xfrm>
            <a:off x="405838" y="340774"/>
            <a:ext cx="7769556" cy="33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ИНФОРМАЦИЯ О ЛИДЕРЕ И УЧАСТНИКАХ СТАРТАП-ПРОЕКТА</a:t>
            </a:r>
            <a:endParaRPr/>
          </a:p>
        </p:txBody>
      </p:sp>
      <p:sp>
        <p:nvSpPr>
          <p:cNvPr id="136" name="Google Shape;136;p7"/>
          <p:cNvSpPr txBox="1"/>
          <p:nvPr/>
        </p:nvSpPr>
        <p:spPr>
          <a:xfrm>
            <a:off x="68450" y="2910325"/>
            <a:ext cx="4645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Студентка ПГНИУ </a:t>
            </a:r>
            <a:r>
              <a:rPr lang="ru-RU" sz="1600">
                <a:solidFill>
                  <a:schemeClr val="dk1"/>
                </a:solidFill>
              </a:rPr>
              <a:t>Лоренц </a:t>
            </a:r>
            <a:r>
              <a:rPr lang="ru-RU" sz="1600">
                <a:solidFill>
                  <a:schemeClr val="dk1"/>
                </a:solidFill>
              </a:rPr>
              <a:t>Наталья Павловна 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"/>
          <p:cNvSpPr txBox="1"/>
          <p:nvPr/>
        </p:nvSpPr>
        <p:spPr>
          <a:xfrm>
            <a:off x="877406" y="2125397"/>
            <a:ext cx="374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Лидер стартап-проекта:</a:t>
            </a:r>
            <a:endParaRPr/>
          </a:p>
        </p:txBody>
      </p:sp>
      <p:sp>
        <p:nvSpPr>
          <p:cNvPr id="138" name="Google Shape;138;p7"/>
          <p:cNvSpPr txBox="1"/>
          <p:nvPr/>
        </p:nvSpPr>
        <p:spPr>
          <a:xfrm>
            <a:off x="4990674" y="2125400"/>
            <a:ext cx="683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Команда стартап-проекта</a:t>
            </a:r>
            <a:r>
              <a:rPr lang="ru-RU" sz="2000">
                <a:solidFill>
                  <a:srgbClr val="8F00FF"/>
                </a:solidFill>
              </a:rPr>
              <a:t>:</a:t>
            </a:r>
            <a:endParaRPr/>
          </a:p>
        </p:txBody>
      </p:sp>
      <p:sp>
        <p:nvSpPr>
          <p:cNvPr id="139" name="Google Shape;139;p7"/>
          <p:cNvSpPr txBox="1"/>
          <p:nvPr/>
        </p:nvSpPr>
        <p:spPr>
          <a:xfrm>
            <a:off x="4990675" y="3071200"/>
            <a:ext cx="68325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Студентки ПГНИУ: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Швецова </a:t>
            </a:r>
            <a:r>
              <a:rPr lang="ru-RU" sz="1600">
                <a:solidFill>
                  <a:schemeClr val="dk1"/>
                </a:solidFill>
              </a:rPr>
              <a:t>Ксения Михайловна - маркетолог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Пескова </a:t>
            </a:r>
            <a:r>
              <a:rPr lang="ru-RU" sz="1600">
                <a:solidFill>
                  <a:schemeClr val="dk1"/>
                </a:solidFill>
              </a:rPr>
              <a:t>Мария Алексеевна - коммуникатор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Заболотских </a:t>
            </a:r>
            <a:r>
              <a:rPr lang="ru-RU" sz="1600">
                <a:solidFill>
                  <a:schemeClr val="dk1"/>
                </a:solidFill>
              </a:rPr>
              <a:t>Анастасия Евгеньевна</a:t>
            </a:r>
            <a:r>
              <a:rPr lang="ru-RU" sz="1600">
                <a:solidFill>
                  <a:schemeClr val="dk1"/>
                </a:solidFill>
              </a:rPr>
              <a:t> - финансист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Коскова Екатерина Дмитриевна - инженер проекта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ru-RU" sz="1600">
                <a:solidFill>
                  <a:schemeClr val="dk1"/>
                </a:solidFill>
              </a:rPr>
              <a:t>Кривощекова </a:t>
            </a:r>
            <a:r>
              <a:rPr lang="ru-RU" sz="1600">
                <a:solidFill>
                  <a:schemeClr val="dk1"/>
                </a:solidFill>
              </a:rPr>
              <a:t>Ирина Ильинична - копирайтер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/>
          <p:nvPr>
            <p:ph type="ctrTitle"/>
          </p:nvPr>
        </p:nvSpPr>
        <p:spPr>
          <a:xfrm>
            <a:off x="1524000" y="1122363"/>
            <a:ext cx="3996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000"/>
              <a:buFont typeface="Calibri"/>
              <a:buNone/>
            </a:pPr>
            <a:r>
              <a:rPr lang="ru-RU">
                <a:solidFill>
                  <a:srgbClr val="8F00FF"/>
                </a:solidFill>
              </a:rPr>
              <a:t>Спасибо!</a:t>
            </a:r>
            <a:endParaRPr/>
          </a:p>
        </p:txBody>
      </p:sp>
      <p:sp>
        <p:nvSpPr>
          <p:cNvPr id="145" name="Google Shape;145;p8"/>
          <p:cNvSpPr txBox="1"/>
          <p:nvPr>
            <p:ph idx="1" type="subTitle"/>
          </p:nvPr>
        </p:nvSpPr>
        <p:spPr>
          <a:xfrm>
            <a:off x="1524000" y="5589240"/>
            <a:ext cx="3995936" cy="4750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2023-07-21T07:14:15Z</dcterms:created>
  <dc:creator>Microsoft Office User</dc:creator>
</cp:coreProperties>
</file>